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3"/>
  </p:notesMasterIdLst>
  <p:sldIdLst>
    <p:sldId id="428" r:id="rId2"/>
    <p:sldId id="429" r:id="rId3"/>
    <p:sldId id="430" r:id="rId4"/>
    <p:sldId id="261" r:id="rId5"/>
    <p:sldId id="451" r:id="rId6"/>
    <p:sldId id="452" r:id="rId7"/>
    <p:sldId id="462" r:id="rId8"/>
    <p:sldId id="467" r:id="rId9"/>
    <p:sldId id="463" r:id="rId10"/>
    <p:sldId id="466" r:id="rId11"/>
    <p:sldId id="453" r:id="rId12"/>
    <p:sldId id="263" r:id="rId13"/>
    <p:sldId id="457" r:id="rId14"/>
    <p:sldId id="459" r:id="rId15"/>
    <p:sldId id="460" r:id="rId16"/>
    <p:sldId id="461" r:id="rId17"/>
    <p:sldId id="465" r:id="rId18"/>
    <p:sldId id="468" r:id="rId19"/>
    <p:sldId id="469" r:id="rId20"/>
    <p:sldId id="436" r:id="rId21"/>
    <p:sldId id="455"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D91"/>
    <a:srgbClr val="26377C"/>
    <a:srgbClr val="26367D"/>
    <a:srgbClr val="26377D"/>
    <a:srgbClr val="3DB4E6"/>
    <a:srgbClr val="5CC1EA"/>
    <a:srgbClr val="B48086"/>
    <a:srgbClr val="B4CE44"/>
    <a:srgbClr val="243D91"/>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73" autoAdjust="0"/>
  </p:normalViewPr>
  <p:slideViewPr>
    <p:cSldViewPr>
      <p:cViewPr varScale="1">
        <p:scale>
          <a:sx n="93" d="100"/>
          <a:sy n="93" d="100"/>
        </p:scale>
        <p:origin x="212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E944747-CDB7-4F98-827F-A214E0B4E219}" type="datetimeFigureOut">
              <a:rPr lang="en-GB" smtClean="0"/>
              <a:pPr/>
              <a:t>12/07/2022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399001A-258F-4C21-BFC1-1432480F8C34}" type="slidenum">
              <a:rPr lang="en-GB" smtClean="0"/>
              <a:pPr/>
              <a:t>‹#›</a:t>
            </a:fld>
            <a:endParaRPr lang="en-GB"/>
          </a:p>
        </p:txBody>
      </p:sp>
    </p:spTree>
    <p:extLst>
      <p:ext uri="{BB962C8B-B14F-4D97-AF65-F5344CB8AC3E}">
        <p14:creationId xmlns:p14="http://schemas.microsoft.com/office/powerpoint/2010/main" val="31846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The</a:t>
            </a:r>
            <a:r>
              <a:rPr lang="en-US" baseline="0" dirty="0"/>
              <a:t> Twelve Apostles, Australia, 2011. Source: </a:t>
            </a:r>
            <a:r>
              <a:rPr lang="en-US" dirty="0"/>
              <a:t>https://en.wikipedia.org/wiki/The_Twelve_Apostles_(Victoria)#/media/File:The_Twelve_Apostles_2011.jpg </a:t>
            </a:r>
          </a:p>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3</a:t>
            </a:fld>
            <a:endParaRPr lang="en-GB"/>
          </a:p>
        </p:txBody>
      </p:sp>
    </p:spTree>
    <p:extLst>
      <p:ext uri="{BB962C8B-B14F-4D97-AF65-F5344CB8AC3E}">
        <p14:creationId xmlns:p14="http://schemas.microsoft.com/office/powerpoint/2010/main" val="278690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a:t>
            </a:r>
            <a:r>
              <a:rPr lang="en-GB" baseline="0" dirty="0"/>
              <a:t> The Azure Window, Malta. Source: https://en.wikipedia.org/wiki/Natural_arch#/media/File:Malta_Gozo,_Azure_Window_(10264176345).jpg</a:t>
            </a:r>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12</a:t>
            </a:fld>
            <a:endParaRPr lang="en-GB"/>
          </a:p>
        </p:txBody>
      </p:sp>
    </p:spTree>
    <p:extLst>
      <p:ext uri="{BB962C8B-B14F-4D97-AF65-F5344CB8AC3E}">
        <p14:creationId xmlns:p14="http://schemas.microsoft.com/office/powerpoint/2010/main" val="275280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Photo: Old Harry</a:t>
            </a:r>
            <a:r>
              <a:rPr lang="en-GB" baseline="0" dirty="0"/>
              <a:t> Rocks, Dorset coast. Source</a:t>
            </a:r>
            <a:r>
              <a:rPr lang="en-GB" dirty="0"/>
              <a:t>: https://en.wikipedia.org/wiki/Old_Harry_Rocks </a:t>
            </a:r>
          </a:p>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13</a:t>
            </a:fld>
            <a:endParaRPr lang="en-GB"/>
          </a:p>
        </p:txBody>
      </p:sp>
    </p:spTree>
    <p:extLst>
      <p:ext uri="{BB962C8B-B14F-4D97-AF65-F5344CB8AC3E}">
        <p14:creationId xmlns:p14="http://schemas.microsoft.com/office/powerpoint/2010/main" val="861883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Figure:</a:t>
            </a:r>
            <a:r>
              <a:rPr lang="en-GB" baseline="0" dirty="0"/>
              <a:t> Headland erosion. Source</a:t>
            </a:r>
            <a:r>
              <a:rPr lang="en-GB" dirty="0"/>
              <a:t>: https://commons.wikimedia.org/wiki/File:Formation_d%27une_arche.png </a:t>
            </a:r>
          </a:p>
        </p:txBody>
      </p:sp>
      <p:sp>
        <p:nvSpPr>
          <p:cNvPr id="4" name="Slide Number Placeholder 3"/>
          <p:cNvSpPr>
            <a:spLocks noGrp="1"/>
          </p:cNvSpPr>
          <p:nvPr>
            <p:ph type="sldNum" sz="quarter" idx="10"/>
          </p:nvPr>
        </p:nvSpPr>
        <p:spPr/>
        <p:txBody>
          <a:bodyPr/>
          <a:lstStyle/>
          <a:p>
            <a:fld id="{4399001A-258F-4C21-BFC1-1432480F8C34}"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https://ourworldindata.org/energy-mix</a:t>
            </a:r>
          </a:p>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18</a:t>
            </a:fld>
            <a:endParaRPr lang="en-GB"/>
          </a:p>
        </p:txBody>
      </p:sp>
    </p:spTree>
    <p:extLst>
      <p:ext uri="{BB962C8B-B14F-4D97-AF65-F5344CB8AC3E}">
        <p14:creationId xmlns:p14="http://schemas.microsoft.com/office/powerpoint/2010/main" val="357140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Photos:</a:t>
            </a:r>
            <a:r>
              <a:rPr lang="en-US" baseline="0" dirty="0"/>
              <a:t> </a:t>
            </a:r>
            <a:r>
              <a:rPr lang="en-US" dirty="0"/>
              <a:t>Swash and Backwash</a:t>
            </a:r>
            <a:r>
              <a:rPr lang="en-US" baseline="0" dirty="0"/>
              <a:t>. Sources: https://upload.wikimedia.org/wikipedia/commons/5/55/Swash_Lano_Beach_Samoa.JPG  and https://en.wikipedia.org/wiki/Swash#/media/File:Undertow_in_Nantucket.jpg </a:t>
            </a:r>
            <a:endParaRPr lang="en-US" dirty="0"/>
          </a:p>
        </p:txBody>
      </p:sp>
      <p:sp>
        <p:nvSpPr>
          <p:cNvPr id="4" name="Slide Number Placeholder 3"/>
          <p:cNvSpPr>
            <a:spLocks noGrp="1"/>
          </p:cNvSpPr>
          <p:nvPr>
            <p:ph type="sldNum" sz="quarter" idx="10"/>
          </p:nvPr>
        </p:nvSpPr>
        <p:spPr/>
        <p:txBody>
          <a:bodyPr/>
          <a:lstStyle/>
          <a:p>
            <a:fld id="{DDFDF31E-03DE-40B1-B638-1ED3F34D9D2A}"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Figure: Longshore drift. Source: https://commons.wikimedia.org/wiki/File:Longshore_drift.svg </a:t>
            </a:r>
            <a:endParaRPr lang="en-US" dirty="0"/>
          </a:p>
        </p:txBody>
      </p:sp>
      <p:sp>
        <p:nvSpPr>
          <p:cNvPr id="4" name="Slide Number Placeholder 3"/>
          <p:cNvSpPr>
            <a:spLocks noGrp="1"/>
          </p:cNvSpPr>
          <p:nvPr>
            <p:ph type="sldNum" sz="quarter" idx="10"/>
          </p:nvPr>
        </p:nvSpPr>
        <p:spPr/>
        <p:txBody>
          <a:bodyPr/>
          <a:lstStyle/>
          <a:p>
            <a:fld id="{DDFDF31E-03DE-40B1-B638-1ED3F34D9D2A}"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FDF31E-03DE-40B1-B638-1ED3F34D9D2A}"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Photo: Swanage Bay, Dorset. Source: https://commons.wikimedia.org/wiki/File:Swanage_Bay_(2685).jpg Photo: © Nilfanion.</a:t>
            </a:r>
            <a:endParaRPr lang="en-US" dirty="0"/>
          </a:p>
        </p:txBody>
      </p:sp>
      <p:sp>
        <p:nvSpPr>
          <p:cNvPr id="4" name="Slide Number Placeholder 3"/>
          <p:cNvSpPr>
            <a:spLocks noGrp="1"/>
          </p:cNvSpPr>
          <p:nvPr>
            <p:ph type="sldNum" sz="quarter" idx="10"/>
          </p:nvPr>
        </p:nvSpPr>
        <p:spPr/>
        <p:txBody>
          <a:bodyPr/>
          <a:lstStyle/>
          <a:p>
            <a:fld id="{DDFDF31E-03DE-40B1-B638-1ED3F34D9D2A}"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Photo: Wave-cut platform, Caunter Beach,</a:t>
            </a:r>
            <a:r>
              <a:rPr lang="en-GB" baseline="0" dirty="0"/>
              <a:t> Cornwall</a:t>
            </a:r>
            <a:r>
              <a:rPr lang="en-GB" dirty="0"/>
              <a:t>.</a:t>
            </a:r>
            <a:r>
              <a:rPr lang="en-GB" baseline="0" dirty="0"/>
              <a:t> Source: </a:t>
            </a:r>
            <a:r>
              <a:rPr lang="en-GB" dirty="0"/>
              <a:t>https://commons.wikimedia.org/wiki/File:Caunter_Beach,_a_wave-cut_platform_-_geograph.org.uk_-_405023.jpg </a:t>
            </a:r>
          </a:p>
          <a:p>
            <a:r>
              <a:rPr lang="en-GB" dirty="0"/>
              <a:t>Figure:</a:t>
            </a:r>
            <a:r>
              <a:rPr lang="en-GB" baseline="0" dirty="0"/>
              <a:t> Formation of a wave-cut platform. Source:</a:t>
            </a:r>
            <a:r>
              <a:rPr lang="en-GB" dirty="0"/>
              <a:t> https://en.wikipedia.org/wiki/Wave-cut_platform#/media/File:Wave_cut_platform.png </a:t>
            </a:r>
          </a:p>
        </p:txBody>
      </p:sp>
      <p:sp>
        <p:nvSpPr>
          <p:cNvPr id="4" name="Slide Number Placeholder 3"/>
          <p:cNvSpPr>
            <a:spLocks noGrp="1"/>
          </p:cNvSpPr>
          <p:nvPr>
            <p:ph type="sldNum" sz="quarter" idx="10"/>
          </p:nvPr>
        </p:nvSpPr>
        <p:spPr/>
        <p:txBody>
          <a:bodyPr/>
          <a:lstStyle/>
          <a:p>
            <a:fld id="{DDFDF31E-03DE-40B1-B638-1ED3F34D9D2A}"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Photo: A slump in the</a:t>
            </a:r>
            <a:r>
              <a:rPr lang="en-GB" baseline="0" dirty="0"/>
              <a:t> cliff at The Naze, Essex. Source: </a:t>
            </a:r>
            <a:r>
              <a:rPr lang="en-GB" dirty="0"/>
              <a:t>https://commons.wikimedia.org/wiki/File:The_Naze,_Cliff_erosion_(4)_-_geograph.org.uk_-_1479381.jpg </a:t>
            </a:r>
          </a:p>
          <a:p>
            <a:endParaRPr lang="en-GB" dirty="0"/>
          </a:p>
        </p:txBody>
      </p:sp>
      <p:sp>
        <p:nvSpPr>
          <p:cNvPr id="4" name="Slide Number Placeholder 3"/>
          <p:cNvSpPr>
            <a:spLocks noGrp="1"/>
          </p:cNvSpPr>
          <p:nvPr>
            <p:ph type="sldNum" sz="quarter" idx="10"/>
          </p:nvPr>
        </p:nvSpPr>
        <p:spPr/>
        <p:txBody>
          <a:bodyPr/>
          <a:lstStyle/>
          <a:p>
            <a:fld id="{DDFDF31E-03DE-40B1-B638-1ED3F34D9D2A}"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a:t>
            </a:r>
            <a:r>
              <a:rPr lang="en-GB" baseline="0" dirty="0"/>
              <a:t> Headland erosion. Source</a:t>
            </a:r>
            <a:r>
              <a:rPr lang="en-GB" dirty="0"/>
              <a:t>: https://commons.wikimedia.org/wiki/File:Formation_d%27une_arche.png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The</a:t>
            </a:r>
            <a:r>
              <a:rPr lang="en-US" baseline="0" dirty="0"/>
              <a:t> Twelve Apostles, Australia. Source: </a:t>
            </a:r>
            <a:r>
              <a:rPr lang="en-US" dirty="0"/>
              <a:t>https://en.wikipedia.org/wiki/The_Twelve_Apostles_(Victoria)#/media/File:The_Twelve_Apostles_2011.jpg </a:t>
            </a:r>
          </a:p>
        </p:txBody>
      </p:sp>
      <p:sp>
        <p:nvSpPr>
          <p:cNvPr id="4" name="Slide Number Placeholder 3"/>
          <p:cNvSpPr>
            <a:spLocks noGrp="1"/>
          </p:cNvSpPr>
          <p:nvPr>
            <p:ph type="sldNum" sz="quarter" idx="10"/>
          </p:nvPr>
        </p:nvSpPr>
        <p:spPr/>
        <p:txBody>
          <a:bodyPr/>
          <a:lstStyle/>
          <a:p>
            <a:fld id="{DDFDF31E-03DE-40B1-B638-1ED3F34D9D2A}"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Cliffs</a:t>
            </a:r>
            <a:r>
              <a:rPr lang="en-GB" baseline="0" dirty="0"/>
              <a:t> at </a:t>
            </a:r>
            <a:r>
              <a:rPr lang="en-GB" dirty="0"/>
              <a:t>Flamborough</a:t>
            </a:r>
            <a:r>
              <a:rPr lang="en-GB" baseline="0" dirty="0"/>
              <a:t> Head, Yorkshire coast. Source:</a:t>
            </a:r>
            <a:r>
              <a:rPr lang="en-GB" dirty="0"/>
              <a:t> https://en.wikipedia.org/wiki/Flamborough_Head#/media/File:Cliffs_at_Flamborough_Head.jpg </a:t>
            </a:r>
          </a:p>
        </p:txBody>
      </p:sp>
      <p:sp>
        <p:nvSpPr>
          <p:cNvPr id="4" name="Slide Number Placeholder 3"/>
          <p:cNvSpPr>
            <a:spLocks noGrp="1"/>
          </p:cNvSpPr>
          <p:nvPr>
            <p:ph type="sldNum" sz="quarter" idx="10"/>
          </p:nvPr>
        </p:nvSpPr>
        <p:spPr/>
        <p:txBody>
          <a:bodyPr/>
          <a:lstStyle/>
          <a:p>
            <a:fld id="{4399001A-258F-4C21-BFC1-1432480F8C34}" type="slidenum">
              <a:rPr lang="en-GB" smtClean="0"/>
              <a:pPr/>
              <a:t>11</a:t>
            </a:fld>
            <a:endParaRPr lang="en-GB"/>
          </a:p>
        </p:txBody>
      </p:sp>
    </p:spTree>
    <p:extLst>
      <p:ext uri="{BB962C8B-B14F-4D97-AF65-F5344CB8AC3E}">
        <p14:creationId xmlns:p14="http://schemas.microsoft.com/office/powerpoint/2010/main" val="1588543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DB4E6"/>
        </a:solidFill>
        <a:effectLst/>
      </p:bgPr>
    </p:bg>
    <p:spTree>
      <p:nvGrpSpPr>
        <p:cNvPr id="1" name=""/>
        <p:cNvGrpSpPr/>
        <p:nvPr/>
      </p:nvGrpSpPr>
      <p:grpSpPr>
        <a:xfrm>
          <a:off x="0" y="0"/>
          <a:ext cx="0" cy="0"/>
          <a:chOff x="0" y="0"/>
          <a:chExt cx="0" cy="0"/>
        </a:xfrm>
      </p:grpSpPr>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251520" y="5373216"/>
            <a:ext cx="7812360" cy="648072"/>
          </a:xfrm>
        </p:spPr>
        <p:txBody>
          <a:bodyPr>
            <a:normAutofit/>
          </a:bodyPr>
          <a:lstStyle>
            <a:lvl1pPr marL="442913" indent="0" algn="l">
              <a:buNone/>
              <a:defRPr sz="36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endParaRPr lang="en-GB" b="1" dirty="0">
              <a:solidFill>
                <a:srgbClr val="243D91"/>
              </a:solidFill>
            </a:endParaRPr>
          </a:p>
        </p:txBody>
      </p:sp>
      <p:pic>
        <p:nvPicPr>
          <p:cNvPr id="3" name="Picture 2">
            <a:extLst>
              <a:ext uri="{FF2B5EF4-FFF2-40B4-BE49-F238E27FC236}">
                <a16:creationId xmlns:a16="http://schemas.microsoft.com/office/drawing/2014/main" id="{330C7DD3-57ED-4B77-8ED1-8C9D1761F0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657"/>
          <a:stretch/>
        </p:blipFill>
        <p:spPr>
          <a:xfrm>
            <a:off x="4788024" y="0"/>
            <a:ext cx="4355976" cy="5079664"/>
          </a:xfrm>
          <a:prstGeom prst="rect">
            <a:avLst/>
          </a:prstGeom>
        </p:spPr>
      </p:pic>
      <p:pic>
        <p:nvPicPr>
          <p:cNvPr id="5" name="Picture 4">
            <a:extLst>
              <a:ext uri="{FF2B5EF4-FFF2-40B4-BE49-F238E27FC236}">
                <a16:creationId xmlns:a16="http://schemas.microsoft.com/office/drawing/2014/main" id="{8A829D30-31FD-48B4-B358-5B263B36C0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985"/>
          <a:stretch/>
        </p:blipFill>
        <p:spPr>
          <a:xfrm>
            <a:off x="417" y="25734"/>
            <a:ext cx="3076339" cy="5015656"/>
          </a:xfrm>
          <a:prstGeom prst="rect">
            <a:avLst/>
          </a:prstGeom>
        </p:spPr>
      </p:pic>
    </p:spTree>
    <p:extLst>
      <p:ext uri="{BB962C8B-B14F-4D97-AF65-F5344CB8AC3E}">
        <p14:creationId xmlns:p14="http://schemas.microsoft.com/office/powerpoint/2010/main" val="672912163"/>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lvl1pPr>
              <a:defRPr sz="3600" b="1">
                <a:solidFill>
                  <a:srgbClr val="26377D"/>
                </a:solidFill>
                <a:latin typeface="Lato" panose="020F0502020204030203" pitchFamily="34" charset="0"/>
                <a:ea typeface="Lato" panose="020F0502020204030203" pitchFamily="34" charset="0"/>
                <a:cs typeface="Lato" panose="020F0502020204030203"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7726366F-2D8B-470B-AAB3-86DD10C6F178}"/>
              </a:ext>
            </a:extLst>
          </p:cNvPr>
          <p:cNvSpPr txBox="1"/>
          <p:nvPr userDrawn="1"/>
        </p:nvSpPr>
        <p:spPr>
          <a:xfrm flipH="1">
            <a:off x="0" y="6597352"/>
            <a:ext cx="2627784" cy="276999"/>
          </a:xfrm>
          <a:prstGeom prst="rect">
            <a:avLst/>
          </a:prstGeom>
          <a:noFill/>
        </p:spPr>
        <p:txBody>
          <a:bodyPr wrap="square" rtlCol="0">
            <a:spAutoFit/>
          </a:bodyPr>
          <a:lstStyle/>
          <a:p>
            <a:r>
              <a:rPr lang="en-GB" sz="1200" dirty="0">
                <a:solidFill>
                  <a:srgbClr val="26377C"/>
                </a:solidFill>
              </a:rPr>
              <a:t>© Geographical Association, 2022</a:t>
            </a:r>
          </a:p>
        </p:txBody>
      </p:sp>
    </p:spTree>
    <p:extLst>
      <p:ext uri="{BB962C8B-B14F-4D97-AF65-F5344CB8AC3E}">
        <p14:creationId xmlns:p14="http://schemas.microsoft.com/office/powerpoint/2010/main" val="2039999302"/>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714337E-A7D0-4213-A95F-88F0680C7011}" type="datetimeFigureOut">
              <a:rPr lang="en-GB" smtClean="0"/>
              <a:pPr/>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6A62CD-E6A4-48B0-8740-9FCE98EC987B}" type="slidenum">
              <a:rPr lang="en-GB" smtClean="0"/>
              <a:pPr/>
              <a:t>‹#›</a:t>
            </a:fld>
            <a:endParaRPr lang="en-GB"/>
          </a:p>
        </p:txBody>
      </p:sp>
      <p:sp>
        <p:nvSpPr>
          <p:cNvPr id="9" name="TextBox 8">
            <a:extLst>
              <a:ext uri="{FF2B5EF4-FFF2-40B4-BE49-F238E27FC236}">
                <a16:creationId xmlns:a16="http://schemas.microsoft.com/office/drawing/2014/main" id="{52BBFD10-1906-409E-A16D-1E85DB07F870}"/>
              </a:ext>
            </a:extLst>
          </p:cNvPr>
          <p:cNvSpPr txBox="1"/>
          <p:nvPr userDrawn="1"/>
        </p:nvSpPr>
        <p:spPr>
          <a:xfrm flipH="1">
            <a:off x="0" y="6597352"/>
            <a:ext cx="2627784" cy="276999"/>
          </a:xfrm>
          <a:prstGeom prst="rect">
            <a:avLst/>
          </a:prstGeom>
          <a:noFill/>
        </p:spPr>
        <p:txBody>
          <a:bodyPr wrap="square" rtlCol="0">
            <a:spAutoFit/>
          </a:bodyPr>
          <a:lstStyle/>
          <a:p>
            <a:r>
              <a:rPr lang="en-GB" sz="1200" dirty="0">
                <a:solidFill>
                  <a:srgbClr val="26377C"/>
                </a:solidFill>
              </a:rPr>
              <a:t>© Geographical Association, 2022</a:t>
            </a:r>
          </a:p>
        </p:txBody>
      </p:sp>
    </p:spTree>
    <p:extLst>
      <p:ext uri="{BB962C8B-B14F-4D97-AF65-F5344CB8AC3E}">
        <p14:creationId xmlns:p14="http://schemas.microsoft.com/office/powerpoint/2010/main" val="254398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26377C"/>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26377C"/>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1714337E-A7D0-4213-A95F-88F0680C7011}" type="datetimeFigureOut">
              <a:rPr lang="en-GB" smtClean="0"/>
              <a:pPr/>
              <a:t>12/07/2022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6A62CD-E6A4-48B0-8740-9FCE98EC987B}" type="slidenum">
              <a:rPr lang="en-GB" smtClean="0"/>
              <a:pPr/>
              <a:t>‹#›</a:t>
            </a:fld>
            <a:endParaRPr lang="en-GB"/>
          </a:p>
        </p:txBody>
      </p:sp>
      <p:sp>
        <p:nvSpPr>
          <p:cNvPr id="12" name="TextBox 11">
            <a:extLst>
              <a:ext uri="{FF2B5EF4-FFF2-40B4-BE49-F238E27FC236}">
                <a16:creationId xmlns:a16="http://schemas.microsoft.com/office/drawing/2014/main" id="{E8A3A30A-5357-4D81-B436-B542D91BC128}"/>
              </a:ext>
            </a:extLst>
          </p:cNvPr>
          <p:cNvSpPr txBox="1"/>
          <p:nvPr userDrawn="1"/>
        </p:nvSpPr>
        <p:spPr>
          <a:xfrm flipH="1">
            <a:off x="0" y="6597352"/>
            <a:ext cx="2627784" cy="276999"/>
          </a:xfrm>
          <a:prstGeom prst="rect">
            <a:avLst/>
          </a:prstGeom>
          <a:noFill/>
        </p:spPr>
        <p:txBody>
          <a:bodyPr wrap="square" rtlCol="0">
            <a:spAutoFit/>
          </a:bodyPr>
          <a:lstStyle/>
          <a:p>
            <a:r>
              <a:rPr lang="en-GB" sz="1200" dirty="0">
                <a:solidFill>
                  <a:srgbClr val="26377C"/>
                </a:solidFill>
              </a:rPr>
              <a:t>© Geographical Association, 2022</a:t>
            </a:r>
          </a:p>
        </p:txBody>
      </p:sp>
    </p:spTree>
    <p:extLst>
      <p:ext uri="{BB962C8B-B14F-4D97-AF65-F5344CB8AC3E}">
        <p14:creationId xmlns:p14="http://schemas.microsoft.com/office/powerpoint/2010/main" val="103033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lvl1pPr>
              <a:defRPr>
                <a:solidFill>
                  <a:srgbClr val="26377C"/>
                </a:solidFill>
              </a:defRPr>
            </a:lvl1pPr>
          </a:lstStyle>
          <a:p>
            <a:r>
              <a:rPr kumimoji="0" lang="en-US" dirty="0"/>
              <a:t>Click to edit Master title style</a:t>
            </a:r>
          </a:p>
        </p:txBody>
      </p:sp>
      <p:sp>
        <p:nvSpPr>
          <p:cNvPr id="3" name="Content Placeholder 2"/>
          <p:cNvSpPr>
            <a:spLocks noGrp="1"/>
          </p:cNvSpPr>
          <p:nvPr>
            <p:ph idx="1"/>
          </p:nvPr>
        </p:nvSpPr>
        <p:spPr>
          <a:xfrm>
            <a:off x="468775" y="1844824"/>
            <a:ext cx="8219256" cy="4729712"/>
          </a:xfrm>
        </p:spPr>
        <p:txBody>
          <a:bodyPr/>
          <a:lstStyle>
            <a:lvl1pPr>
              <a:defRPr>
                <a:solidFill>
                  <a:srgbClr val="26377C"/>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extBox 5">
            <a:extLst>
              <a:ext uri="{FF2B5EF4-FFF2-40B4-BE49-F238E27FC236}">
                <a16:creationId xmlns:a16="http://schemas.microsoft.com/office/drawing/2014/main" id="{3F789154-FF80-415D-9B30-8DB1D4C026A4}"/>
              </a:ext>
            </a:extLst>
          </p:cNvPr>
          <p:cNvSpPr txBox="1"/>
          <p:nvPr userDrawn="1"/>
        </p:nvSpPr>
        <p:spPr>
          <a:xfrm flipH="1">
            <a:off x="35496" y="6581001"/>
            <a:ext cx="2627784" cy="276999"/>
          </a:xfrm>
          <a:prstGeom prst="rect">
            <a:avLst/>
          </a:prstGeom>
          <a:noFill/>
        </p:spPr>
        <p:txBody>
          <a:bodyPr wrap="square" rtlCol="0">
            <a:spAutoFit/>
          </a:bodyPr>
          <a:lstStyle/>
          <a:p>
            <a:r>
              <a:rPr lang="en-GB" sz="1200" dirty="0">
                <a:solidFill>
                  <a:srgbClr val="26377C"/>
                </a:solidFill>
              </a:rPr>
              <a:t>© Geographical Association, 2022</a:t>
            </a:r>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lvl1pPr>
              <a:defRPr>
                <a:solidFill>
                  <a:srgbClr val="26377C"/>
                </a:solidFill>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extBox 5">
            <a:extLst>
              <a:ext uri="{FF2B5EF4-FFF2-40B4-BE49-F238E27FC236}">
                <a16:creationId xmlns:a16="http://schemas.microsoft.com/office/drawing/2014/main" id="{0ED85847-F2C0-4428-AA50-59C6DE6A2518}"/>
              </a:ext>
            </a:extLst>
          </p:cNvPr>
          <p:cNvSpPr txBox="1"/>
          <p:nvPr userDrawn="1"/>
        </p:nvSpPr>
        <p:spPr>
          <a:xfrm flipH="1">
            <a:off x="0" y="6597352"/>
            <a:ext cx="2627784" cy="276999"/>
          </a:xfrm>
          <a:prstGeom prst="rect">
            <a:avLst/>
          </a:prstGeom>
          <a:noFill/>
        </p:spPr>
        <p:txBody>
          <a:bodyPr wrap="square" rtlCol="0">
            <a:spAutoFit/>
          </a:bodyPr>
          <a:lstStyle/>
          <a:p>
            <a:r>
              <a:rPr lang="en-GB" sz="1200" dirty="0">
                <a:solidFill>
                  <a:srgbClr val="26377C"/>
                </a:solidFill>
              </a:rPr>
              <a:t>© Geographical Association, 2022</a:t>
            </a:r>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5CC1EA">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26377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rgbClr val="5CC1E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rgbClr val="5CC1E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5CC1EA">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692696"/>
            <a:ext cx="82296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844824"/>
            <a:ext cx="8229600" cy="47297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3" name="Picture 2">
            <a:extLst>
              <a:ext uri="{FF2B5EF4-FFF2-40B4-BE49-F238E27FC236}">
                <a16:creationId xmlns:a16="http://schemas.microsoft.com/office/drawing/2014/main" id="{FF906B60-73E5-4CF0-939D-1B44CEA32C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7916463" y="5612916"/>
            <a:ext cx="1230167" cy="1260000"/>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78" r:id="rId4"/>
    <p:sldLayoutId id="2147483770" r:id="rId5"/>
    <p:sldLayoutId id="2147483771" r:id="rId6"/>
  </p:sldLayoutIdLst>
  <p:transition spd="slow" advClick="0"/>
  <p:txStyles>
    <p:titleStyle>
      <a:lvl1pPr algn="l" rtl="0" eaLnBrk="1" latinLnBrk="0" hangingPunct="1">
        <a:spcBef>
          <a:spcPct val="0"/>
        </a:spcBef>
        <a:buNone/>
        <a:defRPr kumimoji="0" sz="4000" kern="1200">
          <a:solidFill>
            <a:schemeClr val="tx2"/>
          </a:solidFill>
          <a:latin typeface="Lato" panose="020F0502020204030203" pitchFamily="34" charset="0"/>
          <a:ea typeface="Lato" panose="020F0502020204030203" pitchFamily="34" charset="0"/>
          <a:cs typeface="Lato" panose="020F0502020204030203" pitchFamily="34" charset="0"/>
        </a:defRPr>
      </a:lvl1pPr>
    </p:titleStyle>
    <p:body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mapapps.bgs.ac.uk/geologyofbritain/home.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timeforgeography.co.uk/videos_list/coasts/formation-of-a-sea-stac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geographyeducationonline.org/gcse/physical-geography/physical-processes---erosion-transportation-and-deposition" TargetMode="External"/><Relationship Id="rId3" Type="http://schemas.openxmlformats.org/officeDocument/2006/relationships/hyperlink" Target="https://qualifications.pearson.com/en/qualifications/edexcel-gcses/geography-a-2016.html" TargetMode="External"/><Relationship Id="rId7" Type="http://schemas.openxmlformats.org/officeDocument/2006/relationships/hyperlink" Target="https://www.wjec.co.uk/qualifications/geography-gcse/" TargetMode="External"/><Relationship Id="rId2" Type="http://schemas.openxmlformats.org/officeDocument/2006/relationships/hyperlink" Target="https://filestore.aqa.org.uk/resources/geography/specifications/AQA-8035-SP-2016.PDF" TargetMode="External"/><Relationship Id="rId1" Type="http://schemas.openxmlformats.org/officeDocument/2006/relationships/slideLayout" Target="../slideLayouts/slideLayout4.xml"/><Relationship Id="rId6" Type="http://schemas.openxmlformats.org/officeDocument/2006/relationships/hyperlink" Target="https://www.ocr.org.uk/qualifications/gcse/geography-b-geography-for-enquiring-minds-j384-from-2016/" TargetMode="External"/><Relationship Id="rId11" Type="http://schemas.openxmlformats.org/officeDocument/2006/relationships/hyperlink" Target="https://timeforgeography.co.uk/videos_list/coasts/" TargetMode="External"/><Relationship Id="rId5" Type="http://schemas.openxmlformats.org/officeDocument/2006/relationships/hyperlink" Target="https://www.ocr.org.uk/qualifications/gcse/geography-a-geographical-themes-j383-from-2016/" TargetMode="External"/><Relationship Id="rId10" Type="http://schemas.openxmlformats.org/officeDocument/2006/relationships/hyperlink" Target="https://www.eastriding.gov.uk/coastalexplorer/documents.html" TargetMode="External"/><Relationship Id="rId4" Type="http://schemas.openxmlformats.org/officeDocument/2006/relationships/hyperlink" Target="https://qualifications.pearson.com/en/qualifications/edexcel-gcses/geography-b-2016.html" TargetMode="External"/><Relationship Id="rId9" Type="http://schemas.openxmlformats.org/officeDocument/2006/relationships/hyperlink" Target="https://www.nationalgeographic.org/encyclopedia/coas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GEO__GCSE%20Coastal%20Processes%20PPT.pptx" TargetMode="External"/><Relationship Id="rId2" Type="http://schemas.openxmlformats.org/officeDocument/2006/relationships/hyperlink" Target="https://en.wikipedia.org/wiki/The_Twelve_Apostles_(Victoria)#/media/File:The_Twelve_Apostles_2011.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forgeography.co.uk/videos_list/coasts/coasts-intr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8.xm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timeforgeography.co.uk/videos_list/coasts/types-waves/" TargetMode="External"/><Relationship Id="rId5" Type="http://schemas.openxmlformats.org/officeDocument/2006/relationships/slide" Target="slide17.xml"/><Relationship Id="rId4" Type="http://schemas.openxmlformats.org/officeDocument/2006/relationships/slide" Target="slide19.xml"/></Relationships>
</file>

<file path=ppt/slides/_rels/slide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imeforgeography.co.uk/videos_list/coasts/marine-erosion-processes/" TargetMode="External"/><Relationship Id="rId5" Type="http://schemas.openxmlformats.org/officeDocument/2006/relationships/slide" Target="slide19.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mapapps.bgs.ac.uk/geologyofbritain/home.html" TargetMode="External"/><Relationship Id="rId4" Type="http://schemas.openxmlformats.org/officeDocument/2006/relationships/hyperlink" Target="https://timeforgeography.co.uk/videos_list/coasts/Large-scale-erosional-landforms/" TargetMode="External"/></Relationships>
</file>

<file path=ppt/slides/_rels/slide8.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geograph.org.uk/photo/405023" TargetMode="External"/><Relationship Id="rId4" Type="http://schemas.openxmlformats.org/officeDocument/2006/relationships/hyperlink" Target="https://timeforgeography.co.uk/videos_list/coasts/formation-of-a-wave-cut-platform/"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timeforgeography.co.uk/videos_list/coasts/subaerial-erosion-proces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41168"/>
            <a:ext cx="9144000" cy="1392560"/>
          </a:xfrm>
        </p:spPr>
        <p:txBody>
          <a:bodyPr>
            <a:normAutofit/>
          </a:bodyPr>
          <a:lstStyle/>
          <a:p>
            <a:r>
              <a:rPr lang="en-GB" sz="4000" b="1" dirty="0"/>
              <a:t>Coastal processes and landforms</a:t>
            </a:r>
          </a:p>
        </p:txBody>
      </p:sp>
    </p:spTree>
    <p:extLst>
      <p:ext uri="{BB962C8B-B14F-4D97-AF65-F5344CB8AC3E}">
        <p14:creationId xmlns:p14="http://schemas.microsoft.com/office/powerpoint/2010/main" val="353080534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96" y="536590"/>
            <a:ext cx="8229600" cy="907504"/>
          </a:xfrm>
        </p:spPr>
        <p:txBody>
          <a:bodyPr>
            <a:normAutofit/>
          </a:bodyPr>
          <a:lstStyle/>
          <a:p>
            <a:pPr algn="l"/>
            <a:r>
              <a:rPr lang="en-GB" dirty="0"/>
              <a:t>Headland erosion</a:t>
            </a:r>
            <a:endParaRPr lang="en-GB" sz="3600" b="1" dirty="0"/>
          </a:p>
        </p:txBody>
      </p:sp>
      <p:grpSp>
        <p:nvGrpSpPr>
          <p:cNvPr id="6" name="Group 5">
            <a:extLst>
              <a:ext uri="{FF2B5EF4-FFF2-40B4-BE49-F238E27FC236}">
                <a16:creationId xmlns:a16="http://schemas.microsoft.com/office/drawing/2014/main" id="{10F5C8D7-98E6-449C-B758-097CBB4A4518}"/>
              </a:ext>
            </a:extLst>
          </p:cNvPr>
          <p:cNvGrpSpPr/>
          <p:nvPr/>
        </p:nvGrpSpPr>
        <p:grpSpPr>
          <a:xfrm>
            <a:off x="323528" y="2270288"/>
            <a:ext cx="7624996" cy="4245159"/>
            <a:chOff x="706939" y="1154708"/>
            <a:chExt cx="8406071" cy="5324475"/>
          </a:xfrm>
        </p:grpSpPr>
        <p:pic>
          <p:nvPicPr>
            <p:cNvPr id="7" name="Picture 6">
              <a:extLst>
                <a:ext uri="{FF2B5EF4-FFF2-40B4-BE49-F238E27FC236}">
                  <a16:creationId xmlns:a16="http://schemas.microsoft.com/office/drawing/2014/main" id="{2F7418D5-2F0C-4D71-AF9F-544295964C2C}"/>
                </a:ext>
              </a:extLst>
            </p:cNvPr>
            <p:cNvPicPr>
              <a:picLocks noChangeAspect="1"/>
            </p:cNvPicPr>
            <p:nvPr/>
          </p:nvPicPr>
          <p:blipFill rotWithShape="1">
            <a:blip r:embed="rId3" cstate="print"/>
            <a:srcRect l="4244" r="3827"/>
            <a:stretch/>
          </p:blipFill>
          <p:spPr>
            <a:xfrm>
              <a:off x="706939" y="1154708"/>
              <a:ext cx="8406071" cy="5324475"/>
            </a:xfrm>
            <a:prstGeom prst="rect">
              <a:avLst/>
            </a:prstGeom>
            <a:ln>
              <a:noFill/>
            </a:ln>
          </p:spPr>
        </p:pic>
        <p:sp>
          <p:nvSpPr>
            <p:cNvPr id="8" name="Rectangle 7">
              <a:extLst>
                <a:ext uri="{FF2B5EF4-FFF2-40B4-BE49-F238E27FC236}">
                  <a16:creationId xmlns:a16="http://schemas.microsoft.com/office/drawing/2014/main" id="{07689872-183E-4460-8906-58981CCBF6DB}"/>
                </a:ext>
              </a:extLst>
            </p:cNvPr>
            <p:cNvSpPr/>
            <p:nvPr/>
          </p:nvSpPr>
          <p:spPr>
            <a:xfrm>
              <a:off x="3955607" y="3284984"/>
              <a:ext cx="792088" cy="432047"/>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Bay</a:t>
              </a:r>
            </a:p>
          </p:txBody>
        </p:sp>
        <p:sp>
          <p:nvSpPr>
            <p:cNvPr id="9" name="Rectangle 8">
              <a:extLst>
                <a:ext uri="{FF2B5EF4-FFF2-40B4-BE49-F238E27FC236}">
                  <a16:creationId xmlns:a16="http://schemas.microsoft.com/office/drawing/2014/main" id="{BD4BF256-E66D-45C3-A20A-68F2E8E4F5CE}"/>
                </a:ext>
              </a:extLst>
            </p:cNvPr>
            <p:cNvSpPr/>
            <p:nvPr/>
          </p:nvSpPr>
          <p:spPr>
            <a:xfrm>
              <a:off x="2140178" y="3094435"/>
              <a:ext cx="1008112" cy="40657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Beach</a:t>
              </a:r>
            </a:p>
          </p:txBody>
        </p:sp>
        <p:sp>
          <p:nvSpPr>
            <p:cNvPr id="10" name="Rectangle 9">
              <a:extLst>
                <a:ext uri="{FF2B5EF4-FFF2-40B4-BE49-F238E27FC236}">
                  <a16:creationId xmlns:a16="http://schemas.microsoft.com/office/drawing/2014/main" id="{645A804C-CEBF-44E2-91C0-9EF0524A3607}"/>
                </a:ext>
              </a:extLst>
            </p:cNvPr>
            <p:cNvSpPr/>
            <p:nvPr/>
          </p:nvSpPr>
          <p:spPr>
            <a:xfrm>
              <a:off x="2627784" y="4293096"/>
              <a:ext cx="1512168"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Headland</a:t>
              </a:r>
            </a:p>
          </p:txBody>
        </p:sp>
        <p:sp>
          <p:nvSpPr>
            <p:cNvPr id="11" name="Rectangle 10">
              <a:extLst>
                <a:ext uri="{FF2B5EF4-FFF2-40B4-BE49-F238E27FC236}">
                  <a16:creationId xmlns:a16="http://schemas.microsoft.com/office/drawing/2014/main" id="{54045275-8DE2-4F0F-9EBB-321B6B4BF0EA}"/>
                </a:ext>
              </a:extLst>
            </p:cNvPr>
            <p:cNvSpPr/>
            <p:nvPr/>
          </p:nvSpPr>
          <p:spPr>
            <a:xfrm>
              <a:off x="1742490" y="5949279"/>
              <a:ext cx="864096"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Cave</a:t>
              </a:r>
            </a:p>
          </p:txBody>
        </p:sp>
        <p:sp>
          <p:nvSpPr>
            <p:cNvPr id="12" name="Rectangle 11">
              <a:extLst>
                <a:ext uri="{FF2B5EF4-FFF2-40B4-BE49-F238E27FC236}">
                  <a16:creationId xmlns:a16="http://schemas.microsoft.com/office/drawing/2014/main" id="{D9DE29DF-7821-4E8D-A4A2-ACAF4417BCD6}"/>
                </a:ext>
              </a:extLst>
            </p:cNvPr>
            <p:cNvSpPr/>
            <p:nvPr/>
          </p:nvSpPr>
          <p:spPr>
            <a:xfrm>
              <a:off x="4763535" y="5801896"/>
              <a:ext cx="864096"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Arch</a:t>
              </a:r>
            </a:p>
          </p:txBody>
        </p:sp>
        <p:sp>
          <p:nvSpPr>
            <p:cNvPr id="13" name="Rectangle 12">
              <a:extLst>
                <a:ext uri="{FF2B5EF4-FFF2-40B4-BE49-F238E27FC236}">
                  <a16:creationId xmlns:a16="http://schemas.microsoft.com/office/drawing/2014/main" id="{EBF09D25-5CDF-4116-8D53-F36937BCF11C}"/>
                </a:ext>
              </a:extLst>
            </p:cNvPr>
            <p:cNvSpPr/>
            <p:nvPr/>
          </p:nvSpPr>
          <p:spPr>
            <a:xfrm>
              <a:off x="6366229" y="5085183"/>
              <a:ext cx="936104"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Stack</a:t>
              </a:r>
            </a:p>
          </p:txBody>
        </p:sp>
        <p:sp>
          <p:nvSpPr>
            <p:cNvPr id="14" name="Rectangle 13">
              <a:extLst>
                <a:ext uri="{FF2B5EF4-FFF2-40B4-BE49-F238E27FC236}">
                  <a16:creationId xmlns:a16="http://schemas.microsoft.com/office/drawing/2014/main" id="{6B1A5550-7CCE-4A2A-8769-9070E9764F82}"/>
                </a:ext>
              </a:extLst>
            </p:cNvPr>
            <p:cNvSpPr/>
            <p:nvPr/>
          </p:nvSpPr>
          <p:spPr>
            <a:xfrm>
              <a:off x="7978798" y="4797152"/>
              <a:ext cx="936104" cy="432047"/>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Stump</a:t>
              </a:r>
            </a:p>
          </p:txBody>
        </p:sp>
      </p:grpSp>
      <p:pic>
        <p:nvPicPr>
          <p:cNvPr id="15" name="Picture 14" descr="The_Twelve_Apostles_2011.jpg">
            <a:extLst>
              <a:ext uri="{FF2B5EF4-FFF2-40B4-BE49-F238E27FC236}">
                <a16:creationId xmlns:a16="http://schemas.microsoft.com/office/drawing/2014/main" id="{922EE819-04A5-4D89-A6BD-6D9E4B6F23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968" b="11882"/>
          <a:stretch/>
        </p:blipFill>
        <p:spPr>
          <a:xfrm>
            <a:off x="6138591" y="1626069"/>
            <a:ext cx="2763632" cy="2281218"/>
          </a:xfrm>
          <a:prstGeom prst="rect">
            <a:avLst/>
          </a:prstGeom>
        </p:spPr>
      </p:pic>
      <p:sp>
        <p:nvSpPr>
          <p:cNvPr id="16" name="TextBox 15">
            <a:extLst>
              <a:ext uri="{FF2B5EF4-FFF2-40B4-BE49-F238E27FC236}">
                <a16:creationId xmlns:a16="http://schemas.microsoft.com/office/drawing/2014/main" id="{DDF623F0-5FCA-42F2-A972-DB97AC91F248}"/>
              </a:ext>
            </a:extLst>
          </p:cNvPr>
          <p:cNvSpPr txBox="1"/>
          <p:nvPr/>
        </p:nvSpPr>
        <p:spPr>
          <a:xfrm>
            <a:off x="475395" y="1360286"/>
            <a:ext cx="5608773" cy="923330"/>
          </a:xfrm>
          <a:prstGeom prst="rect">
            <a:avLst/>
          </a:prstGeom>
          <a:noFill/>
        </p:spPr>
        <p:txBody>
          <a:bodyPr wrap="square" rtlCol="0">
            <a:spAutoFit/>
          </a:bodyPr>
          <a:lstStyle/>
          <a:p>
            <a:r>
              <a:rPr lang="en-US" dirty="0">
                <a:latin typeface="Lato" panose="020F0502020204030203"/>
              </a:rPr>
              <a:t>Headlands can be eroded to form cracks, caves, arches, stacks and stumps, the following three slides describe which processes are involved.</a:t>
            </a:r>
          </a:p>
        </p:txBody>
      </p:sp>
    </p:spTree>
    <p:extLst>
      <p:ext uri="{BB962C8B-B14F-4D97-AF65-F5344CB8AC3E}">
        <p14:creationId xmlns:p14="http://schemas.microsoft.com/office/powerpoint/2010/main" val="397569607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40" y="548680"/>
            <a:ext cx="8557731" cy="1066800"/>
          </a:xfrm>
        </p:spPr>
        <p:txBody>
          <a:bodyPr>
            <a:normAutofit fontScale="90000"/>
          </a:bodyPr>
          <a:lstStyle/>
          <a:p>
            <a:r>
              <a:rPr lang="en-GB" dirty="0"/>
              <a:t>The erosion of a headland – cracks and caves</a:t>
            </a:r>
            <a:endParaRPr lang="en-GB" sz="3600" b="1" dirty="0"/>
          </a:p>
        </p:txBody>
      </p:sp>
      <p:sp>
        <p:nvSpPr>
          <p:cNvPr id="8" name="TextBox 7">
            <a:extLst>
              <a:ext uri="{FF2B5EF4-FFF2-40B4-BE49-F238E27FC236}">
                <a16:creationId xmlns:a16="http://schemas.microsoft.com/office/drawing/2014/main" id="{6CA88BCC-1888-4CEC-B1E8-D209B526AFDA}"/>
              </a:ext>
            </a:extLst>
          </p:cNvPr>
          <p:cNvSpPr txBox="1"/>
          <p:nvPr/>
        </p:nvSpPr>
        <p:spPr>
          <a:xfrm>
            <a:off x="262740" y="1615480"/>
            <a:ext cx="3816424" cy="4893647"/>
          </a:xfrm>
          <a:prstGeom prst="rect">
            <a:avLst/>
          </a:prstGeom>
          <a:noFill/>
        </p:spPr>
        <p:txBody>
          <a:bodyPr wrap="square" rtlCol="0">
            <a:spAutoFit/>
          </a:bodyPr>
          <a:lstStyle/>
          <a:p>
            <a:r>
              <a:rPr lang="en-US" sz="2400" dirty="0">
                <a:latin typeface="Lato" panose="020F0502020204030203"/>
              </a:rPr>
              <a:t>All headlands are made of rock. Rocks contain joints, faults or bedding planes, resulting from how they were formed. </a:t>
            </a:r>
          </a:p>
          <a:p>
            <a:endParaRPr lang="en-US" sz="2400" dirty="0">
              <a:latin typeface="Lato" panose="020F0502020204030203"/>
            </a:endParaRPr>
          </a:p>
          <a:p>
            <a:r>
              <a:rPr lang="en-US" sz="2400" dirty="0">
                <a:latin typeface="Lato" panose="020F0502020204030203"/>
              </a:rPr>
              <a:t>Erosion by the sea can cause </a:t>
            </a:r>
            <a:r>
              <a:rPr lang="en-US" sz="2400" b="1" dirty="0">
                <a:latin typeface="Lato" panose="020F0502020204030203"/>
              </a:rPr>
              <a:t>cracks</a:t>
            </a:r>
            <a:r>
              <a:rPr lang="en-US" sz="2400" dirty="0">
                <a:latin typeface="Lato" panose="020F0502020204030203"/>
              </a:rPr>
              <a:t> to form in these weaker areas. </a:t>
            </a:r>
          </a:p>
          <a:p>
            <a:endParaRPr lang="en-US" sz="2400" dirty="0">
              <a:latin typeface="Lato" panose="020F0502020204030203"/>
            </a:endParaRPr>
          </a:p>
          <a:p>
            <a:r>
              <a:rPr lang="en-US" sz="2400" dirty="0">
                <a:latin typeface="Lato" panose="020F0502020204030203"/>
              </a:rPr>
              <a:t>Over time, as the cracks are eroded further, </a:t>
            </a:r>
            <a:r>
              <a:rPr lang="en-US" sz="2400" b="1" dirty="0">
                <a:latin typeface="Lato" panose="020F0502020204030203"/>
              </a:rPr>
              <a:t>caves</a:t>
            </a:r>
            <a:r>
              <a:rPr lang="en-US" sz="2400" dirty="0">
                <a:latin typeface="Lato" panose="020F0502020204030203"/>
              </a:rPr>
              <a:t> can form.</a:t>
            </a:r>
          </a:p>
        </p:txBody>
      </p:sp>
      <p:pic>
        <p:nvPicPr>
          <p:cNvPr id="18" name="Picture 17">
            <a:extLst>
              <a:ext uri="{FF2B5EF4-FFF2-40B4-BE49-F238E27FC236}">
                <a16:creationId xmlns:a16="http://schemas.microsoft.com/office/drawing/2014/main" id="{0FCD61CE-A66B-4659-9E28-ADFEE42043C7}"/>
              </a:ext>
            </a:extLst>
          </p:cNvPr>
          <p:cNvPicPr>
            <a:picLocks noChangeAspect="1"/>
          </p:cNvPicPr>
          <p:nvPr/>
        </p:nvPicPr>
        <p:blipFill rotWithShape="1">
          <a:blip r:embed="rId3" cstate="print"/>
          <a:srcRect r="19987"/>
          <a:stretch/>
        </p:blipFill>
        <p:spPr>
          <a:xfrm>
            <a:off x="4228279" y="3246842"/>
            <a:ext cx="3359436" cy="3141608"/>
          </a:xfrm>
          <a:prstGeom prst="rect">
            <a:avLst/>
          </a:prstGeom>
        </p:spPr>
      </p:pic>
      <p:sp>
        <p:nvSpPr>
          <p:cNvPr id="19" name="TextBox 18">
            <a:extLst>
              <a:ext uri="{FF2B5EF4-FFF2-40B4-BE49-F238E27FC236}">
                <a16:creationId xmlns:a16="http://schemas.microsoft.com/office/drawing/2014/main" id="{CA492940-70E1-4F45-9187-14C2D9B6C34F}"/>
              </a:ext>
            </a:extLst>
          </p:cNvPr>
          <p:cNvSpPr txBox="1"/>
          <p:nvPr/>
        </p:nvSpPr>
        <p:spPr>
          <a:xfrm>
            <a:off x="4228278" y="1683212"/>
            <a:ext cx="3359437" cy="1754326"/>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Activity</a:t>
            </a:r>
          </a:p>
          <a:p>
            <a:pPr marL="285750" indent="-285750">
              <a:buFont typeface="Arial" panose="020B0604020202020204" pitchFamily="34" charset="0"/>
              <a:buChar char="•"/>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This photo shows Flamborough Head on the Yorkshire coast. Carry out some </a:t>
            </a:r>
            <a:r>
              <a:rPr lang="en-GB" dirty="0">
                <a:solidFill>
                  <a:srgbClr val="1F3D91"/>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research</a:t>
            </a:r>
            <a:r>
              <a:rPr lang="en-GB" dirty="0">
                <a:solidFill>
                  <a:srgbClr val="1F3D91"/>
                </a:solidFill>
                <a:latin typeface="Lato" panose="020F0502020204030203" pitchFamily="34" charset="0"/>
                <a:ea typeface="Lato" panose="020F0502020204030203" pitchFamily="34" charset="0"/>
                <a:cs typeface="Lato" panose="020F0502020204030203" pitchFamily="34" charset="0"/>
              </a:rPr>
              <a:t> </a:t>
            </a:r>
            <a:r>
              <a:rPr lang="en-GB" dirty="0">
                <a:solidFill>
                  <a:srgbClr val="002060"/>
                </a:solidFill>
                <a:latin typeface="Lato" panose="020F0502020204030203" pitchFamily="34" charset="0"/>
                <a:ea typeface="Lato" panose="020F0502020204030203" pitchFamily="34" charset="0"/>
                <a:cs typeface="Lato" panose="020F0502020204030203" pitchFamily="34" charset="0"/>
              </a:rPr>
              <a:t>on the type of rock found here. </a:t>
            </a:r>
          </a:p>
        </p:txBody>
      </p:sp>
    </p:spTree>
    <p:extLst>
      <p:ext uri="{BB962C8B-B14F-4D97-AF65-F5344CB8AC3E}">
        <p14:creationId xmlns:p14="http://schemas.microsoft.com/office/powerpoint/2010/main" val="157640973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640121"/>
            <a:ext cx="8227703" cy="914360"/>
          </a:xfrm>
        </p:spPr>
        <p:txBody>
          <a:bodyPr>
            <a:normAutofit/>
          </a:bodyPr>
          <a:lstStyle/>
          <a:p>
            <a:r>
              <a:rPr lang="en-GB" sz="3600" b="1" dirty="0"/>
              <a:t>The erosion of a headland – arches</a:t>
            </a:r>
          </a:p>
        </p:txBody>
      </p:sp>
      <p:sp>
        <p:nvSpPr>
          <p:cNvPr id="8" name="Subtitle 2">
            <a:extLst>
              <a:ext uri="{FF2B5EF4-FFF2-40B4-BE49-F238E27FC236}">
                <a16:creationId xmlns:a16="http://schemas.microsoft.com/office/drawing/2014/main" id="{1955CA6C-5BFC-4019-A720-E64D5659A285}"/>
              </a:ext>
            </a:extLst>
          </p:cNvPr>
          <p:cNvSpPr txBox="1">
            <a:spLocks/>
          </p:cNvSpPr>
          <p:nvPr/>
        </p:nvSpPr>
        <p:spPr>
          <a:xfrm>
            <a:off x="179512" y="1681376"/>
            <a:ext cx="4104456" cy="475252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08000"/>
              </a:lnSpc>
              <a:buNone/>
            </a:pPr>
            <a:r>
              <a:rPr lang="en-GB" sz="2400" dirty="0"/>
              <a:t>Hydraulic action and other erosion processes deepen and widen </a:t>
            </a:r>
            <a:r>
              <a:rPr lang="en-GB" sz="2400" b="1" dirty="0"/>
              <a:t>caves</a:t>
            </a:r>
            <a:r>
              <a:rPr lang="en-GB" sz="2400" dirty="0"/>
              <a:t> over time.</a:t>
            </a:r>
          </a:p>
          <a:p>
            <a:pPr marL="109728" indent="0">
              <a:lnSpc>
                <a:spcPct val="108000"/>
              </a:lnSpc>
              <a:buNone/>
            </a:pPr>
            <a:endParaRPr lang="en-GB" sz="2400" dirty="0"/>
          </a:p>
          <a:p>
            <a:pPr marL="109728" indent="0">
              <a:lnSpc>
                <a:spcPct val="108000"/>
              </a:lnSpc>
              <a:buNone/>
            </a:pPr>
            <a:r>
              <a:rPr lang="en-GB" sz="2400" dirty="0"/>
              <a:t>Sometimes, they erode all the way through a headland to form a sea </a:t>
            </a:r>
            <a:r>
              <a:rPr lang="en-GB" sz="2400" b="1" dirty="0"/>
              <a:t>arch</a:t>
            </a:r>
            <a:r>
              <a:rPr lang="en-GB" sz="2400" dirty="0"/>
              <a:t>.</a:t>
            </a:r>
          </a:p>
          <a:p>
            <a:pPr marL="109728" indent="0">
              <a:lnSpc>
                <a:spcPct val="108000"/>
              </a:lnSpc>
              <a:buNone/>
            </a:pPr>
            <a:endParaRPr lang="en-GB" sz="2400" dirty="0"/>
          </a:p>
          <a:p>
            <a:pPr marL="109728" indent="0">
              <a:lnSpc>
                <a:spcPct val="108000"/>
              </a:lnSpc>
              <a:buNone/>
            </a:pPr>
            <a:r>
              <a:rPr lang="en-GB" sz="2400" dirty="0"/>
              <a:t>The arch is widened over time by erosion and sub-aerial processes.</a:t>
            </a:r>
          </a:p>
        </p:txBody>
      </p:sp>
      <p:pic>
        <p:nvPicPr>
          <p:cNvPr id="10" name="Picture 9">
            <a:extLst>
              <a:ext uri="{FF2B5EF4-FFF2-40B4-BE49-F238E27FC236}">
                <a16:creationId xmlns:a16="http://schemas.microsoft.com/office/drawing/2014/main" id="{A7204DD3-1D26-4B54-B20C-B8C690F32A8E}"/>
              </a:ext>
            </a:extLst>
          </p:cNvPr>
          <p:cNvPicPr>
            <a:picLocks noChangeAspect="1"/>
          </p:cNvPicPr>
          <p:nvPr/>
        </p:nvPicPr>
        <p:blipFill>
          <a:blip r:embed="rId3" cstate="print"/>
          <a:stretch>
            <a:fillRect/>
          </a:stretch>
        </p:blipFill>
        <p:spPr>
          <a:xfrm>
            <a:off x="4427984" y="1519457"/>
            <a:ext cx="4089280" cy="2736304"/>
          </a:xfrm>
          <a:prstGeom prst="rect">
            <a:avLst/>
          </a:prstGeom>
        </p:spPr>
      </p:pic>
      <p:sp>
        <p:nvSpPr>
          <p:cNvPr id="9" name="TextBox 8">
            <a:extLst>
              <a:ext uri="{FF2B5EF4-FFF2-40B4-BE49-F238E27FC236}">
                <a16:creationId xmlns:a16="http://schemas.microsoft.com/office/drawing/2014/main" id="{6B6D0546-E17C-4962-B890-7F5C7C11DA07}"/>
              </a:ext>
            </a:extLst>
          </p:cNvPr>
          <p:cNvSpPr txBox="1"/>
          <p:nvPr/>
        </p:nvSpPr>
        <p:spPr>
          <a:xfrm>
            <a:off x="4435775" y="4264381"/>
            <a:ext cx="3592609" cy="2308324"/>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Activity</a:t>
            </a:r>
          </a:p>
          <a:p>
            <a:pPr marL="285750" indent="-285750">
              <a:buFont typeface="Arial" panose="020B0604020202020204" pitchFamily="34" charset="0"/>
              <a:buChar char="•"/>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The photo shows The Azure Window in Malta. Research key facts about this arch: What rock is it made from? What did it look like in the past? What has happened since the photo was taken?</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5448"/>
            <a:ext cx="8712968" cy="1066800"/>
          </a:xfrm>
        </p:spPr>
        <p:txBody>
          <a:bodyPr>
            <a:normAutofit fontScale="90000"/>
          </a:bodyPr>
          <a:lstStyle/>
          <a:p>
            <a:r>
              <a:rPr lang="en-GB" dirty="0"/>
              <a:t>The erosion of a headland – stacks and stumps</a:t>
            </a:r>
            <a:endParaRPr lang="en-GB" sz="3600" b="1" dirty="0"/>
          </a:p>
        </p:txBody>
      </p:sp>
      <p:sp>
        <p:nvSpPr>
          <p:cNvPr id="6" name="Subtitle 2">
            <a:extLst>
              <a:ext uri="{FF2B5EF4-FFF2-40B4-BE49-F238E27FC236}">
                <a16:creationId xmlns:a16="http://schemas.microsoft.com/office/drawing/2014/main" id="{FAAE5E7C-1B41-4F39-9839-21AD9AB6554E}"/>
              </a:ext>
            </a:extLst>
          </p:cNvPr>
          <p:cNvSpPr txBox="1">
            <a:spLocks/>
          </p:cNvSpPr>
          <p:nvPr/>
        </p:nvSpPr>
        <p:spPr>
          <a:xfrm>
            <a:off x="251520" y="1646704"/>
            <a:ext cx="4968552" cy="4752528"/>
          </a:xfrm>
          <a:prstGeom prst="rect">
            <a:avLst/>
          </a:prstGeom>
        </p:spPr>
        <p:txBody>
          <a:bodyPr vert="horz">
            <a:normAutofit fontScale="85000" lnSpcReduction="20000"/>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08000"/>
              </a:lnSpc>
              <a:buNone/>
            </a:pPr>
            <a:r>
              <a:rPr lang="en-GB" sz="2400" dirty="0"/>
              <a:t>When an arch becomes so wide that the roof cannot support its own weight, it collapses leaving behind a </a:t>
            </a:r>
            <a:r>
              <a:rPr lang="en-GB" sz="2400" dirty="0">
                <a:hlinkClick r:id="rId3" action="ppaction://hlinksldjump"/>
              </a:rPr>
              <a:t>stack</a:t>
            </a:r>
            <a:r>
              <a:rPr lang="en-GB" sz="2400" dirty="0"/>
              <a:t>. </a:t>
            </a:r>
          </a:p>
          <a:p>
            <a:pPr marL="109728" indent="0">
              <a:lnSpc>
                <a:spcPct val="108000"/>
              </a:lnSpc>
              <a:buNone/>
            </a:pPr>
            <a:endParaRPr lang="en-GB" sz="2400" dirty="0"/>
          </a:p>
          <a:p>
            <a:pPr marL="109728" indent="0">
              <a:lnSpc>
                <a:spcPct val="108000"/>
              </a:lnSpc>
              <a:buNone/>
            </a:pPr>
            <a:r>
              <a:rPr lang="en-GB" sz="2400" dirty="0"/>
              <a:t>Stacks are made from hard rock that is able to withstand erosion the longest.</a:t>
            </a:r>
          </a:p>
          <a:p>
            <a:pPr marL="109728" indent="0">
              <a:lnSpc>
                <a:spcPct val="108000"/>
              </a:lnSpc>
              <a:buNone/>
            </a:pPr>
            <a:endParaRPr lang="en-GB" sz="2400" dirty="0"/>
          </a:p>
          <a:p>
            <a:pPr marL="109728" indent="0">
              <a:lnSpc>
                <a:spcPct val="108000"/>
              </a:lnSpc>
              <a:buNone/>
            </a:pPr>
            <a:r>
              <a:rPr lang="en-GB" sz="2400" dirty="0"/>
              <a:t>As the base of the stack is eroded further, the stack may collapse, forming a </a:t>
            </a:r>
            <a:r>
              <a:rPr lang="en-GB" sz="2400" b="1" dirty="0"/>
              <a:t>stump</a:t>
            </a:r>
            <a:r>
              <a:rPr lang="en-GB" sz="2400" dirty="0"/>
              <a:t>.</a:t>
            </a:r>
          </a:p>
          <a:p>
            <a:pPr marL="109728" indent="0">
              <a:lnSpc>
                <a:spcPct val="108000"/>
              </a:lnSpc>
              <a:buNone/>
            </a:pPr>
            <a:endParaRPr lang="en-GB" sz="2400" dirty="0"/>
          </a:p>
          <a:p>
            <a:pPr marL="109728" indent="0">
              <a:lnSpc>
                <a:spcPct val="108000"/>
              </a:lnSpc>
              <a:buNone/>
            </a:pPr>
            <a:r>
              <a:rPr lang="en-GB" sz="2400" dirty="0"/>
              <a:t>The landforms in the photo – called Old Harry Rocks – are found on the Dorset coast. ‘Old Harry’ is a stack and ‘Old Harry’s Wife’ is a stump.</a:t>
            </a:r>
          </a:p>
        </p:txBody>
      </p:sp>
      <p:pic>
        <p:nvPicPr>
          <p:cNvPr id="8" name="Picture 7">
            <a:extLst>
              <a:ext uri="{FF2B5EF4-FFF2-40B4-BE49-F238E27FC236}">
                <a16:creationId xmlns:a16="http://schemas.microsoft.com/office/drawing/2014/main" id="{F0B8FF6B-CE32-4A99-BAA8-3D3A72EC2202}"/>
              </a:ext>
            </a:extLst>
          </p:cNvPr>
          <p:cNvPicPr>
            <a:picLocks noChangeAspect="1"/>
          </p:cNvPicPr>
          <p:nvPr/>
        </p:nvPicPr>
        <p:blipFill>
          <a:blip r:embed="rId4" cstate="print"/>
          <a:stretch>
            <a:fillRect/>
          </a:stretch>
        </p:blipFill>
        <p:spPr>
          <a:xfrm>
            <a:off x="5292080" y="1628800"/>
            <a:ext cx="3491880" cy="2618910"/>
          </a:xfrm>
          <a:prstGeom prst="rect">
            <a:avLst/>
          </a:prstGeom>
        </p:spPr>
      </p:pic>
      <p:sp>
        <p:nvSpPr>
          <p:cNvPr id="7" name="TextBox 6">
            <a:extLst>
              <a:ext uri="{FF2B5EF4-FFF2-40B4-BE49-F238E27FC236}">
                <a16:creationId xmlns:a16="http://schemas.microsoft.com/office/drawing/2014/main" id="{4D404BA3-8C63-44C3-8AA8-B271472DBE2C}"/>
              </a:ext>
            </a:extLst>
          </p:cNvPr>
          <p:cNvSpPr txBox="1"/>
          <p:nvPr/>
        </p:nvSpPr>
        <p:spPr>
          <a:xfrm>
            <a:off x="5292080" y="4301539"/>
            <a:ext cx="2592288" cy="2308324"/>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Activity</a:t>
            </a:r>
          </a:p>
          <a:p>
            <a:pPr marL="285750" indent="-285750">
              <a:buFont typeface="Arial" panose="020B0604020202020204" pitchFamily="34" charset="0"/>
              <a:buChar char="•"/>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Research Old Harry Rocks. What type of rock are they made from? How big are they? What did the area look like in</a:t>
            </a:r>
          </a:p>
          <a:p>
            <a:r>
              <a:rPr lang="en-GB" dirty="0">
                <a:solidFill>
                  <a:srgbClr val="002060"/>
                </a:solidFill>
                <a:latin typeface="Lato" panose="020F0502020204030203" pitchFamily="34" charset="0"/>
                <a:ea typeface="Lato" panose="020F0502020204030203" pitchFamily="34" charset="0"/>
                <a:cs typeface="Lato" panose="020F0502020204030203" pitchFamily="34" charset="0"/>
              </a:rPr>
              <a:t>     the past?</a:t>
            </a:r>
          </a:p>
        </p:txBody>
      </p:sp>
    </p:spTree>
    <p:extLst>
      <p:ext uri="{BB962C8B-B14F-4D97-AF65-F5344CB8AC3E}">
        <p14:creationId xmlns:p14="http://schemas.microsoft.com/office/powerpoint/2010/main" val="85776256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03" y="720035"/>
            <a:ext cx="7245858" cy="754389"/>
          </a:xfrm>
        </p:spPr>
        <p:txBody>
          <a:bodyPr>
            <a:normAutofit/>
          </a:bodyPr>
          <a:lstStyle/>
          <a:p>
            <a:r>
              <a:rPr lang="en-GB" dirty="0"/>
              <a:t>Headland erosion – review</a:t>
            </a:r>
            <a:endParaRPr lang="en-GB" sz="3600" b="1" dirty="0"/>
          </a:p>
        </p:txBody>
      </p:sp>
      <p:grpSp>
        <p:nvGrpSpPr>
          <p:cNvPr id="7" name="Group 6">
            <a:extLst>
              <a:ext uri="{FF2B5EF4-FFF2-40B4-BE49-F238E27FC236}">
                <a16:creationId xmlns:a16="http://schemas.microsoft.com/office/drawing/2014/main" id="{E5363485-2700-4501-8E34-E9E621AB89B5}"/>
              </a:ext>
            </a:extLst>
          </p:cNvPr>
          <p:cNvGrpSpPr/>
          <p:nvPr/>
        </p:nvGrpSpPr>
        <p:grpSpPr>
          <a:xfrm>
            <a:off x="323528" y="1988840"/>
            <a:ext cx="7704856" cy="4536503"/>
            <a:chOff x="387971" y="1196752"/>
            <a:chExt cx="8406071" cy="5324475"/>
          </a:xfrm>
        </p:grpSpPr>
        <p:pic>
          <p:nvPicPr>
            <p:cNvPr id="8" name="Picture 7">
              <a:extLst>
                <a:ext uri="{FF2B5EF4-FFF2-40B4-BE49-F238E27FC236}">
                  <a16:creationId xmlns:a16="http://schemas.microsoft.com/office/drawing/2014/main" id="{3A310F62-35CB-48FF-B2E0-C0535BB59706}"/>
                </a:ext>
              </a:extLst>
            </p:cNvPr>
            <p:cNvPicPr>
              <a:picLocks noChangeAspect="1"/>
            </p:cNvPicPr>
            <p:nvPr/>
          </p:nvPicPr>
          <p:blipFill rotWithShape="1">
            <a:blip r:embed="rId3" cstate="print"/>
            <a:srcRect l="4244" r="3827"/>
            <a:stretch/>
          </p:blipFill>
          <p:spPr>
            <a:xfrm>
              <a:off x="387971" y="1196752"/>
              <a:ext cx="8406071" cy="5324475"/>
            </a:xfrm>
            <a:prstGeom prst="rect">
              <a:avLst/>
            </a:prstGeom>
          </p:spPr>
        </p:pic>
        <p:sp>
          <p:nvSpPr>
            <p:cNvPr id="9" name="Rectangle 8">
              <a:extLst>
                <a:ext uri="{FF2B5EF4-FFF2-40B4-BE49-F238E27FC236}">
                  <a16:creationId xmlns:a16="http://schemas.microsoft.com/office/drawing/2014/main" id="{AE44D7C4-F61F-4A1A-AA79-032BB3799FF6}"/>
                </a:ext>
              </a:extLst>
            </p:cNvPr>
            <p:cNvSpPr/>
            <p:nvPr/>
          </p:nvSpPr>
          <p:spPr>
            <a:xfrm>
              <a:off x="3779912" y="3284984"/>
              <a:ext cx="792088" cy="432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Bay</a:t>
              </a:r>
            </a:p>
          </p:txBody>
        </p:sp>
        <p:sp>
          <p:nvSpPr>
            <p:cNvPr id="10" name="Rectangle 9">
              <a:extLst>
                <a:ext uri="{FF2B5EF4-FFF2-40B4-BE49-F238E27FC236}">
                  <a16:creationId xmlns:a16="http://schemas.microsoft.com/office/drawing/2014/main" id="{8E4CF5F6-2E8C-458B-9020-724EDF4B95D2}"/>
                </a:ext>
              </a:extLst>
            </p:cNvPr>
            <p:cNvSpPr/>
            <p:nvPr/>
          </p:nvSpPr>
          <p:spPr>
            <a:xfrm>
              <a:off x="1763688" y="3068960"/>
              <a:ext cx="1008112" cy="432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Beach</a:t>
              </a:r>
            </a:p>
          </p:txBody>
        </p:sp>
        <p:sp>
          <p:nvSpPr>
            <p:cNvPr id="11" name="Rectangle 10">
              <a:extLst>
                <a:ext uri="{FF2B5EF4-FFF2-40B4-BE49-F238E27FC236}">
                  <a16:creationId xmlns:a16="http://schemas.microsoft.com/office/drawing/2014/main" id="{521A8A73-4440-4094-933E-7B643D28B4F3}"/>
                </a:ext>
              </a:extLst>
            </p:cNvPr>
            <p:cNvSpPr/>
            <p:nvPr/>
          </p:nvSpPr>
          <p:spPr>
            <a:xfrm>
              <a:off x="2627784" y="4293096"/>
              <a:ext cx="1512168"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Headland</a:t>
              </a:r>
            </a:p>
          </p:txBody>
        </p:sp>
        <p:sp>
          <p:nvSpPr>
            <p:cNvPr id="12" name="Rectangle 11">
              <a:extLst>
                <a:ext uri="{FF2B5EF4-FFF2-40B4-BE49-F238E27FC236}">
                  <a16:creationId xmlns:a16="http://schemas.microsoft.com/office/drawing/2014/main" id="{B143028F-A817-4723-9223-5B90E3B1B189}"/>
                </a:ext>
              </a:extLst>
            </p:cNvPr>
            <p:cNvSpPr/>
            <p:nvPr/>
          </p:nvSpPr>
          <p:spPr>
            <a:xfrm>
              <a:off x="1403648" y="5949280"/>
              <a:ext cx="86409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Cave</a:t>
              </a:r>
            </a:p>
          </p:txBody>
        </p:sp>
        <p:sp>
          <p:nvSpPr>
            <p:cNvPr id="13" name="Rectangle 12">
              <a:extLst>
                <a:ext uri="{FF2B5EF4-FFF2-40B4-BE49-F238E27FC236}">
                  <a16:creationId xmlns:a16="http://schemas.microsoft.com/office/drawing/2014/main" id="{FC6BB3AE-916C-4DD6-936A-EF2A9A07D9E4}"/>
                </a:ext>
              </a:extLst>
            </p:cNvPr>
            <p:cNvSpPr/>
            <p:nvPr/>
          </p:nvSpPr>
          <p:spPr>
            <a:xfrm>
              <a:off x="4499992" y="5877272"/>
              <a:ext cx="86409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Arch</a:t>
              </a:r>
            </a:p>
          </p:txBody>
        </p:sp>
        <p:sp>
          <p:nvSpPr>
            <p:cNvPr id="14" name="Rectangle 13">
              <a:extLst>
                <a:ext uri="{FF2B5EF4-FFF2-40B4-BE49-F238E27FC236}">
                  <a16:creationId xmlns:a16="http://schemas.microsoft.com/office/drawing/2014/main" id="{59C35060-2522-4A0F-AF6F-BEF04CC8CAA6}"/>
                </a:ext>
              </a:extLst>
            </p:cNvPr>
            <p:cNvSpPr/>
            <p:nvPr/>
          </p:nvSpPr>
          <p:spPr>
            <a:xfrm>
              <a:off x="6228184" y="5085184"/>
              <a:ext cx="93610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Stack</a:t>
              </a:r>
            </a:p>
          </p:txBody>
        </p:sp>
        <p:sp>
          <p:nvSpPr>
            <p:cNvPr id="15" name="Rectangle 14">
              <a:extLst>
                <a:ext uri="{FF2B5EF4-FFF2-40B4-BE49-F238E27FC236}">
                  <a16:creationId xmlns:a16="http://schemas.microsoft.com/office/drawing/2014/main" id="{85B76726-2C72-4E59-B176-E65B7C1AC293}"/>
                </a:ext>
              </a:extLst>
            </p:cNvPr>
            <p:cNvSpPr/>
            <p:nvPr/>
          </p:nvSpPr>
          <p:spPr>
            <a:xfrm>
              <a:off x="7740352" y="4797152"/>
              <a:ext cx="936104" cy="432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Stump</a:t>
              </a:r>
            </a:p>
          </p:txBody>
        </p:sp>
      </p:grpSp>
      <p:sp>
        <p:nvSpPr>
          <p:cNvPr id="17" name="TextBox 16">
            <a:extLst>
              <a:ext uri="{FF2B5EF4-FFF2-40B4-BE49-F238E27FC236}">
                <a16:creationId xmlns:a16="http://schemas.microsoft.com/office/drawing/2014/main" id="{2DD48B4A-8FD3-4B30-B471-7324AC559F16}"/>
              </a:ext>
            </a:extLst>
          </p:cNvPr>
          <p:cNvSpPr txBox="1"/>
          <p:nvPr/>
        </p:nvSpPr>
        <p:spPr>
          <a:xfrm>
            <a:off x="6644985" y="1643763"/>
            <a:ext cx="2307416" cy="2308324"/>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Activity</a:t>
            </a:r>
          </a:p>
          <a:p>
            <a:pPr marL="285750" indent="-285750">
              <a:buFont typeface="Arial" panose="020B0604020202020204" pitchFamily="34" charset="0"/>
              <a:buChar char="•"/>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Watch </a:t>
            </a:r>
            <a:r>
              <a:rPr lang="en-GB" dirty="0">
                <a:solidFill>
                  <a:srgbClr val="1F3D91"/>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this</a:t>
            </a:r>
            <a:r>
              <a:rPr lang="en-GB" dirty="0">
                <a:solidFill>
                  <a:srgbClr val="002060"/>
                </a:solidFill>
                <a:latin typeface="Lato" panose="020F0502020204030203" pitchFamily="34" charset="0"/>
                <a:ea typeface="Lato" panose="020F0502020204030203" pitchFamily="34" charset="0"/>
                <a:cs typeface="Lato" panose="020F0502020204030203" pitchFamily="34" charset="0"/>
              </a:rPr>
              <a:t> video clip for further information about headland erosion. Write down five new facts from the clip.</a:t>
            </a:r>
          </a:p>
        </p:txBody>
      </p:sp>
      <p:sp>
        <p:nvSpPr>
          <p:cNvPr id="18" name="TextBox 17">
            <a:extLst>
              <a:ext uri="{FF2B5EF4-FFF2-40B4-BE49-F238E27FC236}">
                <a16:creationId xmlns:a16="http://schemas.microsoft.com/office/drawing/2014/main" id="{DDF623F0-5FCA-42F2-A972-DB97AC91F248}"/>
              </a:ext>
            </a:extLst>
          </p:cNvPr>
          <p:cNvSpPr txBox="1"/>
          <p:nvPr/>
        </p:nvSpPr>
        <p:spPr>
          <a:xfrm>
            <a:off x="475395" y="1466966"/>
            <a:ext cx="5830695" cy="646331"/>
          </a:xfrm>
          <a:prstGeom prst="rect">
            <a:avLst/>
          </a:prstGeom>
          <a:noFill/>
        </p:spPr>
        <p:txBody>
          <a:bodyPr wrap="square" rtlCol="0">
            <a:spAutoFit/>
          </a:bodyPr>
          <a:lstStyle/>
          <a:p>
            <a:r>
              <a:rPr lang="en-US" dirty="0">
                <a:latin typeface="Lato" panose="020F0502020204030203"/>
              </a:rPr>
              <a:t>Review your knowledge of the coastal landforms that result from headland erosion.</a:t>
            </a:r>
          </a:p>
        </p:txBody>
      </p:sp>
    </p:spTree>
    <p:extLst>
      <p:ext uri="{BB962C8B-B14F-4D97-AF65-F5344CB8AC3E}">
        <p14:creationId xmlns:p14="http://schemas.microsoft.com/office/powerpoint/2010/main" val="148598862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66742"/>
            <a:ext cx="8027805" cy="1066800"/>
          </a:xfrm>
        </p:spPr>
        <p:txBody>
          <a:bodyPr>
            <a:normAutofit/>
          </a:bodyPr>
          <a:lstStyle/>
          <a:p>
            <a:r>
              <a:rPr lang="en-US" dirty="0"/>
              <a:t>Summary</a:t>
            </a:r>
            <a:endParaRPr lang="en-GB" sz="3600" b="1" dirty="0"/>
          </a:p>
        </p:txBody>
      </p:sp>
      <p:sp>
        <p:nvSpPr>
          <p:cNvPr id="5" name="Content Placeholder 4">
            <a:extLst>
              <a:ext uri="{FF2B5EF4-FFF2-40B4-BE49-F238E27FC236}">
                <a16:creationId xmlns:a16="http://schemas.microsoft.com/office/drawing/2014/main" id="{81EAD2B6-E03C-4661-961E-9DC3E177E5FF}"/>
              </a:ext>
            </a:extLst>
          </p:cNvPr>
          <p:cNvSpPr>
            <a:spLocks noGrp="1"/>
          </p:cNvSpPr>
          <p:nvPr>
            <p:ph idx="1"/>
          </p:nvPr>
        </p:nvSpPr>
        <p:spPr>
          <a:xfrm>
            <a:off x="457200" y="1615804"/>
            <a:ext cx="8219256" cy="4981548"/>
          </a:xfrm>
        </p:spPr>
        <p:txBody>
          <a:bodyPr>
            <a:normAutofit fontScale="70000" lnSpcReduction="20000"/>
          </a:bodyPr>
          <a:lstStyle/>
          <a:p>
            <a:pPr>
              <a:lnSpc>
                <a:spcPct val="128000"/>
              </a:lnSpc>
            </a:pPr>
            <a:r>
              <a:rPr lang="en-US" dirty="0"/>
              <a:t>Coasts are continuously being changed by geomorphic processes.</a:t>
            </a:r>
          </a:p>
          <a:p>
            <a:pPr>
              <a:lnSpc>
                <a:spcPct val="128000"/>
              </a:lnSpc>
            </a:pPr>
            <a:r>
              <a:rPr lang="en-US" dirty="0"/>
              <a:t>Sediment is added to the coastline via weathering and erosion.</a:t>
            </a:r>
          </a:p>
          <a:p>
            <a:pPr>
              <a:lnSpc>
                <a:spcPct val="128000"/>
              </a:lnSpc>
            </a:pPr>
            <a:r>
              <a:rPr lang="en-US" dirty="0"/>
              <a:t>Waves take material up the beach in the swash and carry it back down the beach in the backwash.</a:t>
            </a:r>
          </a:p>
          <a:p>
            <a:pPr>
              <a:lnSpc>
                <a:spcPct val="128000"/>
              </a:lnSpc>
            </a:pPr>
            <a:r>
              <a:rPr lang="en-US" dirty="0"/>
              <a:t>Waves can be constructive (building the beach) or destructive (removing sediment from the beach).</a:t>
            </a:r>
          </a:p>
          <a:p>
            <a:pPr>
              <a:lnSpc>
                <a:spcPct val="128000"/>
              </a:lnSpc>
            </a:pPr>
            <a:r>
              <a:rPr lang="en-US" dirty="0"/>
              <a:t>Longshore drift transports sediment along the coastline.</a:t>
            </a:r>
          </a:p>
          <a:p>
            <a:pPr>
              <a:lnSpc>
                <a:spcPct val="128000"/>
              </a:lnSpc>
            </a:pPr>
            <a:r>
              <a:rPr lang="en-US" dirty="0"/>
              <a:t>Bays and headlands are formed by differing geology along a coast.</a:t>
            </a:r>
          </a:p>
          <a:p>
            <a:pPr>
              <a:lnSpc>
                <a:spcPct val="128000"/>
              </a:lnSpc>
            </a:pPr>
            <a:r>
              <a:rPr lang="en-US" dirty="0"/>
              <a:t>Erosion of cliffs occurs by four processes: hydraulic action, abrasion, attrition and solution.</a:t>
            </a:r>
          </a:p>
          <a:p>
            <a:pPr>
              <a:lnSpc>
                <a:spcPct val="128000"/>
              </a:lnSpc>
            </a:pPr>
            <a:r>
              <a:rPr lang="en-US" dirty="0"/>
              <a:t>Sub-aerial processes (e.g. freeze-thaw, biological and chemical weathering) also break down the cliff.</a:t>
            </a:r>
          </a:p>
          <a:p>
            <a:pPr>
              <a:lnSpc>
                <a:spcPct val="128000"/>
              </a:lnSpc>
            </a:pPr>
            <a:r>
              <a:rPr lang="en-US" dirty="0"/>
              <a:t>Headlands are eroded to form caves, arches, stacks and stumps.</a:t>
            </a:r>
          </a:p>
        </p:txBody>
      </p:sp>
    </p:spTree>
    <p:extLst>
      <p:ext uri="{BB962C8B-B14F-4D97-AF65-F5344CB8AC3E}">
        <p14:creationId xmlns:p14="http://schemas.microsoft.com/office/powerpoint/2010/main" val="163252167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65" y="631736"/>
            <a:ext cx="6692859" cy="936104"/>
          </a:xfrm>
        </p:spPr>
        <p:txBody>
          <a:bodyPr>
            <a:normAutofit/>
          </a:bodyPr>
          <a:lstStyle/>
          <a:p>
            <a:r>
              <a:rPr lang="en-GB" b="1" dirty="0"/>
              <a:t>Taking it further</a:t>
            </a:r>
            <a:endParaRPr lang="en-GB" sz="3600" b="1" dirty="0"/>
          </a:p>
        </p:txBody>
      </p:sp>
      <p:sp>
        <p:nvSpPr>
          <p:cNvPr id="6" name="TextBox 5">
            <a:extLst>
              <a:ext uri="{FF2B5EF4-FFF2-40B4-BE49-F238E27FC236}">
                <a16:creationId xmlns:a16="http://schemas.microsoft.com/office/drawing/2014/main" id="{96BACDF8-5F06-AA01-8978-62ADBB64F96B}"/>
              </a:ext>
            </a:extLst>
          </p:cNvPr>
          <p:cNvSpPr txBox="1"/>
          <p:nvPr/>
        </p:nvSpPr>
        <p:spPr>
          <a:xfrm>
            <a:off x="539552" y="1700808"/>
            <a:ext cx="7704856" cy="2862322"/>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Activities </a:t>
            </a:r>
          </a:p>
          <a:p>
            <a:pPr marL="285750" indent="-285750">
              <a:buFont typeface="Arial" panose="020B0604020202020204" pitchFamily="34" charset="0"/>
              <a:buChar char="•"/>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The Holderness coast – a fact file. Based on the video clips you’ve watched and using this link, create a fact file about the Holderness coast. Include details about its location, key landforms and processes, key facts and statistics.</a:t>
            </a:r>
          </a:p>
          <a:p>
            <a:pPr marL="285750" indent="-285750">
              <a:buFont typeface="Arial" panose="020B0604020202020204" pitchFamily="34" charset="0"/>
              <a:buChar char="•"/>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Visit this historical photo website and study the coast photos. What landforms can you name? What geomorphic processes can you see evidence of? How might the area look in 10 or 100 years?</a:t>
            </a:r>
          </a:p>
          <a:p>
            <a:pPr marL="285750" indent="-285750">
              <a:buFont typeface="Arial" panose="020B0604020202020204" pitchFamily="34" charset="0"/>
              <a:buChar char="•"/>
            </a:pPr>
            <a:endParaRPr lang="en-GB"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GB"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3252167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41" y="548680"/>
            <a:ext cx="8229600" cy="1066800"/>
          </a:xfrm>
        </p:spPr>
        <p:txBody>
          <a:bodyPr>
            <a:normAutofit/>
          </a:bodyPr>
          <a:lstStyle/>
          <a:p>
            <a:r>
              <a:rPr lang="en-US" dirty="0"/>
              <a:t>Glossary 1</a:t>
            </a:r>
            <a:endParaRPr lang="en-GB" sz="3600" b="1" dirty="0"/>
          </a:p>
        </p:txBody>
      </p:sp>
      <p:sp>
        <p:nvSpPr>
          <p:cNvPr id="4" name="Content Placeholder 2">
            <a:extLst>
              <a:ext uri="{FF2B5EF4-FFF2-40B4-BE49-F238E27FC236}">
                <a16:creationId xmlns:a16="http://schemas.microsoft.com/office/drawing/2014/main" id="{56CE848A-ACA3-4803-A951-4AAC4DAF52C4}"/>
              </a:ext>
            </a:extLst>
          </p:cNvPr>
          <p:cNvSpPr>
            <a:spLocks noGrp="1"/>
          </p:cNvSpPr>
          <p:nvPr>
            <p:ph idx="1"/>
          </p:nvPr>
        </p:nvSpPr>
        <p:spPr>
          <a:xfrm>
            <a:off x="177485" y="1484784"/>
            <a:ext cx="7994915" cy="5098504"/>
          </a:xfrm>
        </p:spPr>
        <p:txBody>
          <a:bodyPr>
            <a:normAutofit fontScale="70000" lnSpcReduction="20000"/>
          </a:bodyPr>
          <a:lstStyle/>
          <a:p>
            <a:pPr>
              <a:lnSpc>
                <a:spcPct val="128000"/>
              </a:lnSpc>
            </a:pPr>
            <a:r>
              <a:rPr lang="en-GB" sz="2600" b="1" dirty="0">
                <a:solidFill>
                  <a:srgbClr val="1F3D91"/>
                </a:solidFill>
              </a:rPr>
              <a:t>Abrasion</a:t>
            </a:r>
            <a:r>
              <a:rPr lang="en-GB" sz="2600" dirty="0">
                <a:solidFill>
                  <a:srgbClr val="1F3D91"/>
                </a:solidFill>
              </a:rPr>
              <a:t>: an erosion process where pieces of rock and sand wear away cliffs like sandpaper.</a:t>
            </a:r>
          </a:p>
          <a:p>
            <a:pPr>
              <a:lnSpc>
                <a:spcPct val="128000"/>
              </a:lnSpc>
            </a:pPr>
            <a:r>
              <a:rPr lang="en-GB" sz="2600" b="1" dirty="0">
                <a:solidFill>
                  <a:srgbClr val="1F3D91"/>
                </a:solidFill>
              </a:rPr>
              <a:t>Attrition</a:t>
            </a:r>
            <a:r>
              <a:rPr lang="en-GB" sz="2600" dirty="0">
                <a:solidFill>
                  <a:srgbClr val="1F3D91"/>
                </a:solidFill>
              </a:rPr>
              <a:t>: an erosion process where pieces of rock bash into each other, and the cliffs, making them smaller, smoother and more rounded.</a:t>
            </a:r>
          </a:p>
          <a:p>
            <a:pPr>
              <a:lnSpc>
                <a:spcPct val="128000"/>
              </a:lnSpc>
            </a:pPr>
            <a:r>
              <a:rPr lang="en-GB" sz="2600" b="1" dirty="0">
                <a:solidFill>
                  <a:srgbClr val="1F3D91"/>
                </a:solidFill>
              </a:rPr>
              <a:t>Backwash</a:t>
            </a:r>
            <a:r>
              <a:rPr lang="en-GB" sz="2600" dirty="0">
                <a:solidFill>
                  <a:srgbClr val="1F3D91"/>
                </a:solidFill>
              </a:rPr>
              <a:t>: part of a wave where the water moves back down the beach due to gravity.</a:t>
            </a:r>
          </a:p>
          <a:p>
            <a:pPr>
              <a:lnSpc>
                <a:spcPct val="128000"/>
              </a:lnSpc>
            </a:pPr>
            <a:r>
              <a:rPr lang="en-GB" sz="2600" b="1" dirty="0">
                <a:solidFill>
                  <a:srgbClr val="1F3D91"/>
                </a:solidFill>
              </a:rPr>
              <a:t>Biological weathering</a:t>
            </a:r>
            <a:r>
              <a:rPr lang="en-GB" sz="2600" dirty="0">
                <a:solidFill>
                  <a:srgbClr val="1F3D91"/>
                </a:solidFill>
              </a:rPr>
              <a:t>: the break down of rocks due to tree or plant roots.</a:t>
            </a:r>
          </a:p>
          <a:p>
            <a:pPr>
              <a:lnSpc>
                <a:spcPct val="128000"/>
              </a:lnSpc>
            </a:pPr>
            <a:r>
              <a:rPr lang="en-GB" sz="2600" b="1" dirty="0">
                <a:solidFill>
                  <a:srgbClr val="1F3D91"/>
                </a:solidFill>
              </a:rPr>
              <a:t>Chemical weathering</a:t>
            </a:r>
            <a:r>
              <a:rPr lang="en-GB" sz="2600" dirty="0">
                <a:solidFill>
                  <a:srgbClr val="1F3D91"/>
                </a:solidFill>
              </a:rPr>
              <a:t>: the chemical breakdown of rock minerals by acidic rain and sea water.</a:t>
            </a:r>
          </a:p>
          <a:p>
            <a:pPr>
              <a:lnSpc>
                <a:spcPct val="128000"/>
              </a:lnSpc>
            </a:pPr>
            <a:r>
              <a:rPr lang="en-GB" sz="2600" b="1" dirty="0">
                <a:solidFill>
                  <a:srgbClr val="1F3D91"/>
                </a:solidFill>
              </a:rPr>
              <a:t>Constructive wave</a:t>
            </a:r>
            <a:r>
              <a:rPr lang="en-GB" sz="2600" dirty="0">
                <a:solidFill>
                  <a:srgbClr val="1F3D91"/>
                </a:solidFill>
              </a:rPr>
              <a:t>: where the swash is stronger than the backwash and the beach builds up.</a:t>
            </a:r>
          </a:p>
          <a:p>
            <a:pPr>
              <a:lnSpc>
                <a:spcPct val="128000"/>
              </a:lnSpc>
            </a:pPr>
            <a:r>
              <a:rPr lang="en-GB" sz="2600" b="1" dirty="0">
                <a:solidFill>
                  <a:srgbClr val="1F3D91"/>
                </a:solidFill>
              </a:rPr>
              <a:t>Destructive wave</a:t>
            </a:r>
            <a:r>
              <a:rPr lang="en-GB" sz="2600" dirty="0">
                <a:solidFill>
                  <a:srgbClr val="1F3D91"/>
                </a:solidFill>
              </a:rPr>
              <a:t>: where the backwash is stronger than the swash and material is removed from the beach.</a:t>
            </a:r>
          </a:p>
          <a:p>
            <a:pPr marL="109728" indent="0">
              <a:buNone/>
            </a:pPr>
            <a:endParaRPr lang="en-GB" sz="2400" dirty="0">
              <a:solidFill>
                <a:srgbClr val="002060"/>
              </a:solidFill>
            </a:endParaRPr>
          </a:p>
          <a:p>
            <a:endParaRPr lang="en-GB" sz="2400" dirty="0">
              <a:solidFill>
                <a:srgbClr val="002060"/>
              </a:solidFill>
            </a:endParaRPr>
          </a:p>
          <a:p>
            <a:endParaRPr lang="en-GB" sz="2400" dirty="0">
              <a:solidFill>
                <a:srgbClr val="002060"/>
              </a:solidFill>
            </a:endParaRPr>
          </a:p>
          <a:p>
            <a:endParaRPr lang="en-GB" sz="2400" dirty="0">
              <a:solidFill>
                <a:srgbClr val="002060"/>
              </a:solidFill>
            </a:endParaRPr>
          </a:p>
          <a:p>
            <a:endParaRPr lang="en-GB" sz="2400" dirty="0">
              <a:solidFill>
                <a:srgbClr val="002060"/>
              </a:solidFill>
            </a:endParaRPr>
          </a:p>
          <a:p>
            <a:endParaRPr lang="en-US" sz="2400" dirty="0"/>
          </a:p>
        </p:txBody>
      </p:sp>
      <p:sp>
        <p:nvSpPr>
          <p:cNvPr id="5" name="Action Button: Back or Previous 4">
            <a:hlinkClick r:id="" action="ppaction://hlinkshowjump?jump=lastslideviewed" highlightClick="1"/>
            <a:extLst>
              <a:ext uri="{FF2B5EF4-FFF2-40B4-BE49-F238E27FC236}">
                <a16:creationId xmlns:a16="http://schemas.microsoft.com/office/drawing/2014/main" id="{F9ABACBA-56D1-4C30-B2B1-D89AC4566CAF}"/>
              </a:ext>
            </a:extLst>
          </p:cNvPr>
          <p:cNvSpPr/>
          <p:nvPr/>
        </p:nvSpPr>
        <p:spPr>
          <a:xfrm>
            <a:off x="7884368" y="658389"/>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27129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41" y="548680"/>
            <a:ext cx="8229600" cy="1066800"/>
          </a:xfrm>
        </p:spPr>
        <p:txBody>
          <a:bodyPr>
            <a:normAutofit/>
          </a:bodyPr>
          <a:lstStyle/>
          <a:p>
            <a:r>
              <a:rPr lang="en-US" dirty="0"/>
              <a:t>Glossary 2</a:t>
            </a:r>
            <a:endParaRPr lang="en-GB" sz="3600" b="1" dirty="0"/>
          </a:p>
        </p:txBody>
      </p:sp>
      <p:sp>
        <p:nvSpPr>
          <p:cNvPr id="5" name="Action Button: Back or Previous 4">
            <a:hlinkClick r:id="" action="ppaction://hlinkshowjump?jump=lastslideviewed" highlightClick="1"/>
            <a:extLst>
              <a:ext uri="{FF2B5EF4-FFF2-40B4-BE49-F238E27FC236}">
                <a16:creationId xmlns:a16="http://schemas.microsoft.com/office/drawing/2014/main" id="{F9ABACBA-56D1-4C30-B2B1-D89AC4566CAF}"/>
              </a:ext>
            </a:extLst>
          </p:cNvPr>
          <p:cNvSpPr/>
          <p:nvPr/>
        </p:nvSpPr>
        <p:spPr>
          <a:xfrm>
            <a:off x="7884368" y="658389"/>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49227E8-8FB5-4090-A083-05ACEAD3F7F0}"/>
              </a:ext>
            </a:extLst>
          </p:cNvPr>
          <p:cNvSpPr>
            <a:spLocks noGrp="1"/>
          </p:cNvSpPr>
          <p:nvPr>
            <p:ph idx="1"/>
          </p:nvPr>
        </p:nvSpPr>
        <p:spPr>
          <a:xfrm>
            <a:off x="179512" y="1340768"/>
            <a:ext cx="7776864" cy="5115312"/>
          </a:xfrm>
        </p:spPr>
        <p:txBody>
          <a:bodyPr>
            <a:noAutofit/>
          </a:bodyPr>
          <a:lstStyle/>
          <a:p>
            <a:pPr>
              <a:lnSpc>
                <a:spcPct val="108000"/>
              </a:lnSpc>
            </a:pPr>
            <a:r>
              <a:rPr lang="en-GB" sz="1800" b="1" dirty="0">
                <a:solidFill>
                  <a:srgbClr val="1F3D91"/>
                </a:solidFill>
              </a:rPr>
              <a:t>Erosion</a:t>
            </a:r>
            <a:r>
              <a:rPr lang="en-GB" sz="1800" dirty="0">
                <a:solidFill>
                  <a:srgbClr val="1F3D91"/>
                </a:solidFill>
              </a:rPr>
              <a:t>: the wearing away and removal of rock.</a:t>
            </a:r>
          </a:p>
          <a:p>
            <a:pPr>
              <a:lnSpc>
                <a:spcPct val="108000"/>
              </a:lnSpc>
            </a:pPr>
            <a:r>
              <a:rPr lang="en-GB" sz="1800" b="1" dirty="0">
                <a:solidFill>
                  <a:srgbClr val="1F3D91"/>
                </a:solidFill>
              </a:rPr>
              <a:t>Fetch</a:t>
            </a:r>
            <a:r>
              <a:rPr lang="en-GB" sz="1800" dirty="0">
                <a:solidFill>
                  <a:srgbClr val="1F3D91"/>
                </a:solidFill>
              </a:rPr>
              <a:t>: distance of ocean over which the prevailing wind blows.</a:t>
            </a:r>
          </a:p>
          <a:p>
            <a:pPr>
              <a:lnSpc>
                <a:spcPct val="108000"/>
              </a:lnSpc>
            </a:pPr>
            <a:r>
              <a:rPr lang="en-GB" sz="1800" b="1" dirty="0">
                <a:solidFill>
                  <a:srgbClr val="1F3D91"/>
                </a:solidFill>
              </a:rPr>
              <a:t>Freeze-thaw weathering</a:t>
            </a:r>
            <a:r>
              <a:rPr lang="en-GB" sz="1800" dirty="0">
                <a:solidFill>
                  <a:srgbClr val="1F3D91"/>
                </a:solidFill>
              </a:rPr>
              <a:t>: a type of mechanical weathering when water gets into cracks, freezes and expands, breaking up the rock over time.</a:t>
            </a:r>
          </a:p>
          <a:p>
            <a:pPr>
              <a:lnSpc>
                <a:spcPct val="108000"/>
              </a:lnSpc>
            </a:pPr>
            <a:r>
              <a:rPr lang="en-GB" sz="1800" b="1" dirty="0">
                <a:solidFill>
                  <a:srgbClr val="1F3D91"/>
                </a:solidFill>
                <a:latin typeface="Lato" panose="020F0502020204030203"/>
              </a:rPr>
              <a:t>Geology</a:t>
            </a:r>
            <a:r>
              <a:rPr lang="en-GB" sz="1800" dirty="0">
                <a:solidFill>
                  <a:srgbClr val="1F3D91"/>
                </a:solidFill>
                <a:latin typeface="Lato" panose="020F0502020204030203"/>
              </a:rPr>
              <a:t>: the structure and composition of rocks.</a:t>
            </a:r>
          </a:p>
          <a:p>
            <a:pPr>
              <a:lnSpc>
                <a:spcPct val="108000"/>
              </a:lnSpc>
            </a:pPr>
            <a:r>
              <a:rPr lang="en-GB" sz="1800" b="1" dirty="0">
                <a:solidFill>
                  <a:srgbClr val="1F3D91"/>
                </a:solidFill>
                <a:latin typeface="Lato" panose="020F0502020204030203"/>
              </a:rPr>
              <a:t>Geomorphic processes</a:t>
            </a:r>
            <a:r>
              <a:rPr lang="en-GB" sz="1800" dirty="0">
                <a:solidFill>
                  <a:srgbClr val="1F3D91"/>
                </a:solidFill>
                <a:latin typeface="Lato" panose="020F0502020204030203"/>
              </a:rPr>
              <a:t>: naturally occurring processes that change the shape of the land.</a:t>
            </a:r>
          </a:p>
          <a:p>
            <a:pPr>
              <a:lnSpc>
                <a:spcPct val="108000"/>
              </a:lnSpc>
            </a:pPr>
            <a:r>
              <a:rPr lang="en-GB" sz="1800" b="1" dirty="0">
                <a:solidFill>
                  <a:srgbClr val="1F3D91"/>
                </a:solidFill>
                <a:latin typeface="Lato" panose="020F0502020204030203"/>
              </a:rPr>
              <a:t>Hydraulic action</a:t>
            </a:r>
            <a:r>
              <a:rPr lang="en-GB" sz="1800" dirty="0">
                <a:solidFill>
                  <a:srgbClr val="1F3D91"/>
                </a:solidFill>
                <a:latin typeface="Lato" panose="020F0502020204030203"/>
              </a:rPr>
              <a:t>: an erosion process where the force of water crashing against the coastline forces air into cracks in the rock, causing pieces to break away.</a:t>
            </a:r>
          </a:p>
          <a:p>
            <a:pPr>
              <a:lnSpc>
                <a:spcPct val="108000"/>
              </a:lnSpc>
            </a:pPr>
            <a:r>
              <a:rPr lang="en-GB" sz="1800" b="1" dirty="0">
                <a:solidFill>
                  <a:srgbClr val="1F3D91"/>
                </a:solidFill>
                <a:latin typeface="Lato" panose="020F0502020204030203"/>
              </a:rPr>
              <a:t>Longshore drift</a:t>
            </a:r>
            <a:r>
              <a:rPr lang="en-GB" sz="1800" dirty="0">
                <a:solidFill>
                  <a:srgbClr val="1F3D91"/>
                </a:solidFill>
                <a:latin typeface="Lato" panose="020F0502020204030203"/>
              </a:rPr>
              <a:t>: the transportation of sediment along a coast parallel to the shoreline, in a direction dependent on the wind direction.</a:t>
            </a:r>
          </a:p>
          <a:p>
            <a:pPr>
              <a:lnSpc>
                <a:spcPct val="108000"/>
              </a:lnSpc>
            </a:pPr>
            <a:r>
              <a:rPr lang="en-GB" sz="1800" b="1" dirty="0">
                <a:solidFill>
                  <a:srgbClr val="1F3D91"/>
                </a:solidFill>
                <a:latin typeface="Lato" panose="020F0502020204030203"/>
              </a:rPr>
              <a:t>Mass movement</a:t>
            </a:r>
            <a:r>
              <a:rPr lang="en-GB" sz="1800" dirty="0">
                <a:solidFill>
                  <a:srgbClr val="1F3D91"/>
                </a:solidFill>
                <a:latin typeface="Lato" panose="020F0502020204030203"/>
              </a:rPr>
              <a:t>: bulk movements of soil and rock, e.g. rockfalls, landslides, slumping.</a:t>
            </a:r>
            <a:endParaRPr lang="en-GB" sz="1800" dirty="0">
              <a:solidFill>
                <a:srgbClr val="1F3D91"/>
              </a:solidFill>
            </a:endParaRPr>
          </a:p>
          <a:p>
            <a:endParaRPr lang="en-GB" sz="1800" dirty="0">
              <a:solidFill>
                <a:srgbClr val="002060"/>
              </a:solidFill>
            </a:endParaRPr>
          </a:p>
          <a:p>
            <a:endParaRPr lang="en-US" sz="1800" dirty="0"/>
          </a:p>
        </p:txBody>
      </p:sp>
    </p:spTree>
    <p:extLst>
      <p:ext uri="{BB962C8B-B14F-4D97-AF65-F5344CB8AC3E}">
        <p14:creationId xmlns:p14="http://schemas.microsoft.com/office/powerpoint/2010/main" val="252505745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41" y="548680"/>
            <a:ext cx="8229600" cy="1066800"/>
          </a:xfrm>
        </p:spPr>
        <p:txBody>
          <a:bodyPr>
            <a:normAutofit/>
          </a:bodyPr>
          <a:lstStyle/>
          <a:p>
            <a:r>
              <a:rPr lang="en-US" dirty="0"/>
              <a:t>Glossary 3</a:t>
            </a:r>
            <a:endParaRPr lang="en-GB" sz="3600" b="1" dirty="0"/>
          </a:p>
        </p:txBody>
      </p:sp>
      <p:sp>
        <p:nvSpPr>
          <p:cNvPr id="5" name="Action Button: Back or Previous 4">
            <a:hlinkClick r:id="" action="ppaction://hlinkshowjump?jump=lastslideviewed" highlightClick="1"/>
            <a:extLst>
              <a:ext uri="{FF2B5EF4-FFF2-40B4-BE49-F238E27FC236}">
                <a16:creationId xmlns:a16="http://schemas.microsoft.com/office/drawing/2014/main" id="{F9ABACBA-56D1-4C30-B2B1-D89AC4566CAF}"/>
              </a:ext>
            </a:extLst>
          </p:cNvPr>
          <p:cNvSpPr/>
          <p:nvPr/>
        </p:nvSpPr>
        <p:spPr>
          <a:xfrm>
            <a:off x="7884368" y="658389"/>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49227E8-8FB5-4090-A083-05ACEAD3F7F0}"/>
              </a:ext>
            </a:extLst>
          </p:cNvPr>
          <p:cNvSpPr>
            <a:spLocks noGrp="1"/>
          </p:cNvSpPr>
          <p:nvPr>
            <p:ph idx="1"/>
          </p:nvPr>
        </p:nvSpPr>
        <p:spPr>
          <a:xfrm>
            <a:off x="179512" y="1484784"/>
            <a:ext cx="7776864" cy="5098504"/>
          </a:xfrm>
        </p:spPr>
        <p:txBody>
          <a:bodyPr>
            <a:noAutofit/>
          </a:bodyPr>
          <a:lstStyle/>
          <a:p>
            <a:pPr>
              <a:lnSpc>
                <a:spcPct val="108000"/>
              </a:lnSpc>
            </a:pPr>
            <a:r>
              <a:rPr lang="en-GB" sz="2000" b="1" dirty="0">
                <a:solidFill>
                  <a:srgbClr val="1F3D91"/>
                </a:solidFill>
                <a:latin typeface="Lato" panose="020F0502020204030203"/>
              </a:rPr>
              <a:t>Sliding</a:t>
            </a:r>
            <a:r>
              <a:rPr lang="en-GB" sz="2000" dirty="0">
                <a:solidFill>
                  <a:srgbClr val="1F3D91"/>
                </a:solidFill>
                <a:latin typeface="Lato" panose="020F0502020204030203"/>
              </a:rPr>
              <a:t>: a linear mass movement of sediment.</a:t>
            </a:r>
          </a:p>
          <a:p>
            <a:pPr>
              <a:lnSpc>
                <a:spcPct val="108000"/>
              </a:lnSpc>
            </a:pPr>
            <a:r>
              <a:rPr lang="en-GB" sz="2000" b="1" dirty="0">
                <a:solidFill>
                  <a:srgbClr val="1F3D91"/>
                </a:solidFill>
                <a:latin typeface="Lato" panose="020F0502020204030203"/>
              </a:rPr>
              <a:t>Slumping</a:t>
            </a:r>
            <a:r>
              <a:rPr lang="en-GB" sz="2000" dirty="0">
                <a:solidFill>
                  <a:srgbClr val="1F3D91"/>
                </a:solidFill>
                <a:latin typeface="Lato" panose="020F0502020204030203"/>
              </a:rPr>
              <a:t>: a rotational mass movement of sediment.</a:t>
            </a:r>
          </a:p>
          <a:p>
            <a:pPr>
              <a:lnSpc>
                <a:spcPct val="108000"/>
              </a:lnSpc>
            </a:pPr>
            <a:r>
              <a:rPr lang="en-GB" sz="2000" b="1" dirty="0">
                <a:solidFill>
                  <a:srgbClr val="1F3D91"/>
                </a:solidFill>
                <a:latin typeface="Lato" panose="020F0502020204030203"/>
              </a:rPr>
              <a:t>Solution</a:t>
            </a:r>
            <a:r>
              <a:rPr lang="en-GB" sz="2000" dirty="0">
                <a:solidFill>
                  <a:srgbClr val="1F3D91"/>
                </a:solidFill>
                <a:latin typeface="Lato" panose="020F0502020204030203"/>
              </a:rPr>
              <a:t>: an erosion process where soluble particles are dissolved by seawater.</a:t>
            </a:r>
          </a:p>
          <a:p>
            <a:pPr>
              <a:lnSpc>
                <a:spcPct val="108000"/>
              </a:lnSpc>
            </a:pPr>
            <a:r>
              <a:rPr lang="en-GB" sz="2000" b="1" dirty="0">
                <a:solidFill>
                  <a:srgbClr val="1F3D91"/>
                </a:solidFill>
                <a:latin typeface="Lato" panose="020F0502020204030203"/>
              </a:rPr>
              <a:t>Stack</a:t>
            </a:r>
            <a:r>
              <a:rPr lang="en-GB" sz="2000" dirty="0">
                <a:solidFill>
                  <a:srgbClr val="1F3D91"/>
                </a:solidFill>
                <a:latin typeface="Lato" panose="020F0502020204030203"/>
              </a:rPr>
              <a:t>: a tall column of rock left when an arch collapses.</a:t>
            </a:r>
          </a:p>
          <a:p>
            <a:pPr>
              <a:lnSpc>
                <a:spcPct val="108000"/>
              </a:lnSpc>
            </a:pPr>
            <a:r>
              <a:rPr lang="en-GB" sz="2000" b="1" dirty="0">
                <a:solidFill>
                  <a:srgbClr val="1F3D91"/>
                </a:solidFill>
                <a:latin typeface="Lato" panose="020F0502020204030203"/>
              </a:rPr>
              <a:t>Sub-aerial processes</a:t>
            </a:r>
            <a:r>
              <a:rPr lang="en-GB" sz="2000" dirty="0">
                <a:solidFill>
                  <a:srgbClr val="1F3D91"/>
                </a:solidFill>
                <a:latin typeface="Lato" panose="020F0502020204030203"/>
              </a:rPr>
              <a:t>: weathering and mass movement processes occurring from above the water.</a:t>
            </a:r>
          </a:p>
          <a:p>
            <a:pPr>
              <a:lnSpc>
                <a:spcPct val="108000"/>
              </a:lnSpc>
            </a:pPr>
            <a:r>
              <a:rPr lang="en-GB" sz="2000" b="1" dirty="0">
                <a:solidFill>
                  <a:srgbClr val="1F3D91"/>
                </a:solidFill>
                <a:latin typeface="Lato" panose="020F0502020204030203"/>
              </a:rPr>
              <a:t>Swash</a:t>
            </a:r>
            <a:r>
              <a:rPr lang="en-GB" sz="2000" dirty="0">
                <a:solidFill>
                  <a:srgbClr val="1F3D91"/>
                </a:solidFill>
                <a:latin typeface="Lato" panose="020F0502020204030203"/>
              </a:rPr>
              <a:t>: part of a wave where material is washed up the beach.</a:t>
            </a:r>
          </a:p>
          <a:p>
            <a:pPr>
              <a:lnSpc>
                <a:spcPct val="108000"/>
              </a:lnSpc>
            </a:pPr>
            <a:r>
              <a:rPr lang="en-GB" sz="2000" b="1" dirty="0">
                <a:solidFill>
                  <a:srgbClr val="1F3D91"/>
                </a:solidFill>
                <a:latin typeface="Lato" panose="020F0502020204030203"/>
              </a:rPr>
              <a:t>Wave-cut platform</a:t>
            </a:r>
            <a:r>
              <a:rPr lang="en-GB" sz="2000" dirty="0">
                <a:solidFill>
                  <a:srgbClr val="1F3D91"/>
                </a:solidFill>
                <a:latin typeface="Lato" panose="020F0502020204030203"/>
              </a:rPr>
              <a:t>: wide, gently sloping rock surface where cliff retreat has </a:t>
            </a:r>
            <a:r>
              <a:rPr lang="en-GB" sz="2000" dirty="0">
                <a:solidFill>
                  <a:srgbClr val="1F3D91"/>
                </a:solidFill>
              </a:rPr>
              <a:t>occurred on a beach.</a:t>
            </a:r>
          </a:p>
          <a:p>
            <a:pPr marL="109728" indent="0">
              <a:buNone/>
            </a:pPr>
            <a:endParaRPr lang="en-GB" sz="1800" dirty="0">
              <a:solidFill>
                <a:srgbClr val="002060"/>
              </a:solidFill>
            </a:endParaRPr>
          </a:p>
          <a:p>
            <a:endParaRPr lang="en-GB" sz="1800" dirty="0">
              <a:solidFill>
                <a:srgbClr val="002060"/>
              </a:solidFill>
            </a:endParaRPr>
          </a:p>
          <a:p>
            <a:endParaRPr lang="en-GB" sz="1800" dirty="0">
              <a:solidFill>
                <a:srgbClr val="002060"/>
              </a:solidFill>
            </a:endParaRPr>
          </a:p>
          <a:p>
            <a:endParaRPr lang="en-GB" sz="1800" dirty="0">
              <a:solidFill>
                <a:srgbClr val="002060"/>
              </a:solidFill>
            </a:endParaRPr>
          </a:p>
          <a:p>
            <a:endParaRPr lang="en-GB" sz="1800" dirty="0">
              <a:solidFill>
                <a:srgbClr val="002060"/>
              </a:solidFill>
            </a:endParaRPr>
          </a:p>
          <a:p>
            <a:endParaRPr lang="en-US" sz="1800" dirty="0"/>
          </a:p>
        </p:txBody>
      </p:sp>
    </p:spTree>
    <p:extLst>
      <p:ext uri="{BB962C8B-B14F-4D97-AF65-F5344CB8AC3E}">
        <p14:creationId xmlns:p14="http://schemas.microsoft.com/office/powerpoint/2010/main" val="264349465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013A-A0F5-477F-B3B4-21A2C2F8C5C8}"/>
              </a:ext>
            </a:extLst>
          </p:cNvPr>
          <p:cNvSpPr>
            <a:spLocks noGrp="1"/>
          </p:cNvSpPr>
          <p:nvPr>
            <p:ph type="title"/>
          </p:nvPr>
        </p:nvSpPr>
        <p:spPr/>
        <p:txBody>
          <a:bodyPr>
            <a:normAutofit/>
          </a:bodyPr>
          <a:lstStyle/>
          <a:p>
            <a:r>
              <a:rPr lang="en-GB" dirty="0"/>
              <a:t>Getting started</a:t>
            </a:r>
          </a:p>
        </p:txBody>
      </p:sp>
      <p:sp>
        <p:nvSpPr>
          <p:cNvPr id="3" name="Content Placeholder 2">
            <a:extLst>
              <a:ext uri="{FF2B5EF4-FFF2-40B4-BE49-F238E27FC236}">
                <a16:creationId xmlns:a16="http://schemas.microsoft.com/office/drawing/2014/main" id="{FC8DDB97-4EB7-4FDA-A049-48DEA45A5DC7}"/>
              </a:ext>
            </a:extLst>
          </p:cNvPr>
          <p:cNvSpPr>
            <a:spLocks noGrp="1"/>
          </p:cNvSpPr>
          <p:nvPr>
            <p:ph idx="1"/>
          </p:nvPr>
        </p:nvSpPr>
        <p:spPr/>
        <p:txBody>
          <a:bodyPr>
            <a:normAutofit/>
          </a:bodyPr>
          <a:lstStyle/>
          <a:p>
            <a:pPr marL="109728" indent="0">
              <a:buNone/>
            </a:pPr>
            <a:r>
              <a:rPr lang="en-GB" sz="2400" dirty="0"/>
              <a:t>You’ll need a notepad on which to make notes as you go along, or you could make notes, paste images, etc. on your device.</a:t>
            </a:r>
          </a:p>
          <a:p>
            <a:pPr marL="109728" indent="0">
              <a:buNone/>
            </a:pPr>
            <a:endParaRPr lang="en-GB" sz="2400" dirty="0"/>
          </a:p>
          <a:p>
            <a:pPr marL="109728" indent="0">
              <a:buNone/>
            </a:pPr>
            <a:r>
              <a:rPr lang="en-GB" sz="2400" dirty="0"/>
              <a:t>You can view these slides:</a:t>
            </a:r>
          </a:p>
          <a:p>
            <a:pPr lvl="0"/>
            <a:r>
              <a:rPr lang="en-GB" sz="2400" dirty="0"/>
              <a:t>as a slide-show for any animations and to follow links</a:t>
            </a:r>
          </a:p>
          <a:p>
            <a:pPr lvl="0"/>
            <a:r>
              <a:rPr lang="en-GB" sz="2400" dirty="0"/>
              <a:t>in ‘normal’ view if you want to add call-outs or extra slides to make notes, paste images, answer questions.</a:t>
            </a:r>
          </a:p>
          <a:p>
            <a:endParaRPr lang="en-GB" sz="2400" b="1" dirty="0">
              <a:solidFill>
                <a:srgbClr val="FF0000"/>
              </a:solidFill>
            </a:endParaRPr>
          </a:p>
          <a:p>
            <a:endParaRPr lang="en-GB" sz="2400" dirty="0"/>
          </a:p>
        </p:txBody>
      </p:sp>
    </p:spTree>
    <p:extLst>
      <p:ext uri="{BB962C8B-B14F-4D97-AF65-F5344CB8AC3E}">
        <p14:creationId xmlns:p14="http://schemas.microsoft.com/office/powerpoint/2010/main" val="27874277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95" y="555123"/>
            <a:ext cx="8229600" cy="877993"/>
          </a:xfrm>
        </p:spPr>
        <p:txBody>
          <a:bodyPr/>
          <a:lstStyle/>
          <a:p>
            <a:r>
              <a:rPr lang="en-GB" b="1" dirty="0"/>
              <a:t>Links</a:t>
            </a:r>
            <a:endParaRPr lang="en-GB" dirty="0"/>
          </a:p>
        </p:txBody>
      </p:sp>
      <p:sp>
        <p:nvSpPr>
          <p:cNvPr id="3" name="Text Placeholder 2"/>
          <p:cNvSpPr>
            <a:spLocks noGrp="1"/>
          </p:cNvSpPr>
          <p:nvPr>
            <p:ph type="body" idx="1"/>
          </p:nvPr>
        </p:nvSpPr>
        <p:spPr>
          <a:xfrm>
            <a:off x="454595" y="1189435"/>
            <a:ext cx="4040188" cy="639762"/>
          </a:xfrm>
        </p:spPr>
        <p:txBody>
          <a:bodyPr>
            <a:normAutofit/>
          </a:bodyPr>
          <a:lstStyle/>
          <a:p>
            <a:r>
              <a:rPr lang="en-GB" dirty="0"/>
              <a:t>From the awarding bodies</a:t>
            </a:r>
          </a:p>
        </p:txBody>
      </p:sp>
      <p:sp>
        <p:nvSpPr>
          <p:cNvPr id="5" name="Text Placeholder 4"/>
          <p:cNvSpPr>
            <a:spLocks noGrp="1"/>
          </p:cNvSpPr>
          <p:nvPr>
            <p:ph type="body" sz="quarter" idx="3"/>
          </p:nvPr>
        </p:nvSpPr>
        <p:spPr>
          <a:xfrm>
            <a:off x="5125968" y="1189435"/>
            <a:ext cx="3897759" cy="639762"/>
          </a:xfrm>
        </p:spPr>
        <p:txBody>
          <a:bodyPr/>
          <a:lstStyle/>
          <a:p>
            <a:r>
              <a:rPr lang="en-GB" dirty="0"/>
              <a:t>Find out more</a:t>
            </a:r>
          </a:p>
        </p:txBody>
      </p:sp>
      <p:graphicFrame>
        <p:nvGraphicFramePr>
          <p:cNvPr id="7" name="Content Placeholder 7">
            <a:extLst>
              <a:ext uri="{FF2B5EF4-FFF2-40B4-BE49-F238E27FC236}">
                <a16:creationId xmlns:a16="http://schemas.microsoft.com/office/drawing/2014/main" id="{E3648E33-6B06-42A3-813E-2DDD9E11B916}"/>
              </a:ext>
            </a:extLst>
          </p:cNvPr>
          <p:cNvGraphicFramePr>
            <a:graphicFrameLocks/>
          </p:cNvGraphicFramePr>
          <p:nvPr>
            <p:extLst>
              <p:ext uri="{D42A27DB-BD31-4B8C-83A1-F6EECF244321}">
                <p14:modId xmlns:p14="http://schemas.microsoft.com/office/powerpoint/2010/main" val="4010849589"/>
              </p:ext>
            </p:extLst>
          </p:nvPr>
        </p:nvGraphicFramePr>
        <p:xfrm>
          <a:off x="467544" y="1988841"/>
          <a:ext cx="4392488" cy="4327165"/>
        </p:xfrm>
        <a:graphic>
          <a:graphicData uri="http://schemas.openxmlformats.org/drawingml/2006/table">
            <a:tbl>
              <a:tblPr firstRow="1" bandRow="1">
                <a:tableStyleId>{5C22544A-7EE6-4342-B048-85BDC9FD1C3A}</a:tableStyleId>
              </a:tblPr>
              <a:tblGrid>
                <a:gridCol w="1006036">
                  <a:extLst>
                    <a:ext uri="{9D8B030D-6E8A-4147-A177-3AD203B41FA5}">
                      <a16:colId xmlns:a16="http://schemas.microsoft.com/office/drawing/2014/main" val="20000"/>
                    </a:ext>
                  </a:extLst>
                </a:gridCol>
                <a:gridCol w="3386452">
                  <a:extLst>
                    <a:ext uri="{9D8B030D-6E8A-4147-A177-3AD203B41FA5}">
                      <a16:colId xmlns:a16="http://schemas.microsoft.com/office/drawing/2014/main" val="20001"/>
                    </a:ext>
                  </a:extLst>
                </a:gridCol>
              </a:tblGrid>
              <a:tr h="379722">
                <a:tc>
                  <a:txBody>
                    <a:bodyPr/>
                    <a:lstStyle/>
                    <a:p>
                      <a:endParaRPr lang="en-GB" sz="1800" dirty="0">
                        <a:latin typeface="Lato"/>
                        <a:ea typeface="Lato" panose="020F0502020204030203" pitchFamily="34" charset="0"/>
                        <a:cs typeface="Lato" panose="020F0502020204030203" pitchFamily="34" charset="0"/>
                      </a:endParaRPr>
                    </a:p>
                  </a:txBody>
                  <a:tcPr/>
                </a:tc>
                <a:tc>
                  <a:txBody>
                    <a:bodyPr/>
                    <a:lstStyle/>
                    <a:p>
                      <a:r>
                        <a:rPr lang="en-GB" sz="1800" dirty="0">
                          <a:latin typeface="Lato"/>
                          <a:ea typeface="Lato" panose="020F0502020204030203" pitchFamily="34" charset="0"/>
                          <a:cs typeface="Lato" panose="020F0502020204030203" pitchFamily="34" charset="0"/>
                        </a:rPr>
                        <a:t>Topic</a:t>
                      </a:r>
                    </a:p>
                  </a:txBody>
                  <a:tcPr/>
                </a:tc>
                <a:extLst>
                  <a:ext uri="{0D108BD9-81ED-4DB2-BD59-A6C34878D82A}">
                    <a16:rowId xmlns:a16="http://schemas.microsoft.com/office/drawing/2014/main" val="10000"/>
                  </a:ext>
                </a:extLst>
              </a:tr>
              <a:tr h="655411">
                <a:tc>
                  <a:txBody>
                    <a:bodyPr/>
                    <a:lstStyle/>
                    <a:p>
                      <a:r>
                        <a:rPr lang="en-GB" sz="1800" dirty="0">
                          <a:latin typeface="Lato"/>
                          <a:ea typeface="Lato" panose="020F0502020204030203" pitchFamily="34" charset="0"/>
                          <a:cs typeface="Lato" panose="020F0502020204030203" pitchFamily="34" charset="0"/>
                          <a:hlinkClick r:id="rId2"/>
                        </a:rPr>
                        <a:t>AQA</a:t>
                      </a:r>
                      <a:endParaRPr lang="en-GB" sz="1800" dirty="0">
                        <a:latin typeface="Lato"/>
                        <a:ea typeface="Lato" panose="020F0502020204030203" pitchFamily="34" charset="0"/>
                        <a:cs typeface="Lato" panose="020F0502020204030203" pitchFamily="34" charset="0"/>
                      </a:endParaRPr>
                    </a:p>
                  </a:txBody>
                  <a:tcPr/>
                </a:tc>
                <a:tc>
                  <a:txBody>
                    <a:bodyPr/>
                    <a:lstStyle/>
                    <a:p>
                      <a:pPr marL="0" algn="l" rtl="0" eaLnBrk="1" latinLnBrk="0" hangingPunct="1"/>
                      <a:r>
                        <a:rPr kumimoji="0" lang="en-GB" sz="1800" kern="1200" dirty="0">
                          <a:solidFill>
                            <a:schemeClr val="dk1"/>
                          </a:solidFill>
                          <a:latin typeface="Lato"/>
                          <a:ea typeface="Lato" panose="020F0502020204030203" pitchFamily="34" charset="0"/>
                          <a:cs typeface="Lato" panose="020F0502020204030203" pitchFamily="34" charset="0"/>
                        </a:rPr>
                        <a:t>3.1.3.3 Coastal landscape development</a:t>
                      </a:r>
                    </a:p>
                  </a:txBody>
                  <a:tcPr/>
                </a:tc>
                <a:extLst>
                  <a:ext uri="{0D108BD9-81ED-4DB2-BD59-A6C34878D82A}">
                    <a16:rowId xmlns:a16="http://schemas.microsoft.com/office/drawing/2014/main" val="10001"/>
                  </a:ext>
                </a:extLst>
              </a:tr>
              <a:tr h="621050">
                <a:tc>
                  <a:txBody>
                    <a:bodyPr/>
                    <a:lstStyle/>
                    <a:p>
                      <a:r>
                        <a:rPr lang="en-GB" sz="1800" dirty="0">
                          <a:latin typeface="Lato"/>
                          <a:ea typeface="Lato" panose="020F0502020204030203" pitchFamily="34" charset="0"/>
                          <a:cs typeface="Lato" panose="020F0502020204030203" pitchFamily="34" charset="0"/>
                          <a:hlinkClick r:id="rId3"/>
                        </a:rPr>
                        <a:t>Edexcel</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chemeClr val="dk1"/>
                          </a:solidFill>
                          <a:latin typeface="Lato"/>
                          <a:ea typeface="Lato" panose="020F0502020204030203" pitchFamily="34" charset="0"/>
                          <a:cs typeface="Lato" panose="020F0502020204030203" pitchFamily="34" charset="0"/>
                        </a:rPr>
                        <a:t>Spec A: 1A Coastal landscapes and processes</a:t>
                      </a:r>
                    </a:p>
                  </a:txBody>
                  <a:tcPr/>
                </a:tc>
                <a:extLst>
                  <a:ext uri="{0D108BD9-81ED-4DB2-BD59-A6C34878D82A}">
                    <a16:rowId xmlns:a16="http://schemas.microsoft.com/office/drawing/2014/main" val="10003"/>
                  </a:ext>
                </a:extLst>
              </a:tr>
              <a:tr h="701050">
                <a:tc>
                  <a:txBody>
                    <a:bodyPr/>
                    <a:lstStyle/>
                    <a:p>
                      <a:r>
                        <a:rPr lang="en-GB" sz="1800" dirty="0">
                          <a:latin typeface="Lato"/>
                          <a:ea typeface="Lato" panose="020F0502020204030203" pitchFamily="34" charset="0"/>
                          <a:cs typeface="Lato" panose="020F0502020204030203" pitchFamily="34" charset="0"/>
                          <a:hlinkClick r:id="rId4"/>
                        </a:rPr>
                        <a:t>Edexcel</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chemeClr val="dk1"/>
                          </a:solidFill>
                          <a:latin typeface="Lato"/>
                          <a:ea typeface="Lato" panose="020F0502020204030203" pitchFamily="34" charset="0"/>
                          <a:cs typeface="Lato" panose="020F0502020204030203" pitchFamily="34" charset="0"/>
                        </a:rPr>
                        <a:t>Spec B: 4.3 Coastal landscapes and physical processes</a:t>
                      </a:r>
                    </a:p>
                  </a:txBody>
                  <a:tcPr/>
                </a:tc>
                <a:extLst>
                  <a:ext uri="{0D108BD9-81ED-4DB2-BD59-A6C34878D82A}">
                    <a16:rowId xmlns:a16="http://schemas.microsoft.com/office/drawing/2014/main" val="10004"/>
                  </a:ext>
                </a:extLst>
              </a:tr>
              <a:tr h="432048">
                <a:tc>
                  <a:txBody>
                    <a:bodyPr/>
                    <a:lstStyle/>
                    <a:p>
                      <a:r>
                        <a:rPr kumimoji="0" lang="en-GB" sz="1800" u="sng" kern="1200" dirty="0">
                          <a:solidFill>
                            <a:schemeClr val="dk1"/>
                          </a:solidFill>
                          <a:latin typeface="Lato"/>
                          <a:ea typeface="+mn-ea"/>
                          <a:cs typeface="+mn-cs"/>
                          <a:hlinkClick r:id="rId5"/>
                        </a:rPr>
                        <a:t>OCR</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chemeClr val="dk1"/>
                          </a:solidFill>
                          <a:latin typeface="Lato"/>
                          <a:ea typeface="Lato" panose="020F0502020204030203" pitchFamily="34" charset="0"/>
                          <a:cs typeface="Lato" panose="020F0502020204030203" pitchFamily="34" charset="0"/>
                        </a:rPr>
                        <a:t>Spec A: 1.1 Landscapes of the UK</a:t>
                      </a:r>
                      <a:endParaRPr kumimoji="0" lang="en-GB" sz="1800" b="1" kern="1200" baseline="0" dirty="0">
                        <a:solidFill>
                          <a:schemeClr val="dk1"/>
                        </a:solidFill>
                        <a:latin typeface="Lato"/>
                        <a:ea typeface="+mn-ea"/>
                        <a:cs typeface="+mn-cs"/>
                      </a:endParaRPr>
                    </a:p>
                  </a:txBody>
                  <a:tcPr/>
                </a:tc>
                <a:extLst>
                  <a:ext uri="{0D108BD9-81ED-4DB2-BD59-A6C34878D82A}">
                    <a16:rowId xmlns:a16="http://schemas.microsoft.com/office/drawing/2014/main" val="10006"/>
                  </a:ext>
                </a:extLst>
              </a:tr>
              <a:tr h="655411">
                <a:tc>
                  <a:txBody>
                    <a:bodyPr/>
                    <a:lstStyle/>
                    <a:p>
                      <a:r>
                        <a:rPr lang="en-GB" sz="1800" dirty="0">
                          <a:latin typeface="Lato"/>
                          <a:ea typeface="Lato" panose="020F0502020204030203" pitchFamily="34" charset="0"/>
                          <a:cs typeface="Lato" panose="020F0502020204030203" pitchFamily="34" charset="0"/>
                          <a:hlinkClick r:id="rId6"/>
                        </a:rPr>
                        <a:t>OCR</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0" kern="1200" baseline="0" dirty="0">
                          <a:solidFill>
                            <a:schemeClr val="dk1"/>
                          </a:solidFill>
                          <a:latin typeface="Lato"/>
                          <a:ea typeface="+mn-ea"/>
                          <a:cs typeface="+mn-cs"/>
                        </a:rPr>
                        <a:t>Spec B: 3.1 What makes a landscape distinctive?</a:t>
                      </a:r>
                    </a:p>
                  </a:txBody>
                  <a:tcPr/>
                </a:tc>
                <a:extLst>
                  <a:ext uri="{0D108BD9-81ED-4DB2-BD59-A6C34878D82A}">
                    <a16:rowId xmlns:a16="http://schemas.microsoft.com/office/drawing/2014/main" val="2797659610"/>
                  </a:ext>
                </a:extLst>
              </a:tr>
              <a:tr h="655411">
                <a:tc>
                  <a:txBody>
                    <a:bodyPr/>
                    <a:lstStyle/>
                    <a:p>
                      <a:r>
                        <a:rPr lang="en-GB" sz="1800" dirty="0">
                          <a:latin typeface="Lato"/>
                          <a:ea typeface="Lato" panose="020F0502020204030203" pitchFamily="34" charset="0"/>
                          <a:cs typeface="Lato" panose="020F0502020204030203" pitchFamily="34" charset="0"/>
                          <a:hlinkClick r:id="rId7"/>
                        </a:rPr>
                        <a:t>WJEC</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0" kern="1200" baseline="0" dirty="0">
                          <a:solidFill>
                            <a:schemeClr val="dk1"/>
                          </a:solidFill>
                          <a:latin typeface="Lato"/>
                          <a:ea typeface="+mn-ea"/>
                          <a:cs typeface="+mn-cs"/>
                        </a:rPr>
                        <a:t>Component 1.2 Landform process and change.</a:t>
                      </a:r>
                    </a:p>
                  </a:txBody>
                  <a:tcPr/>
                </a:tc>
                <a:extLst>
                  <a:ext uri="{0D108BD9-81ED-4DB2-BD59-A6C34878D82A}">
                    <a16:rowId xmlns:a16="http://schemas.microsoft.com/office/drawing/2014/main" val="10007"/>
                  </a:ext>
                </a:extLst>
              </a:tr>
            </a:tbl>
          </a:graphicData>
        </a:graphic>
      </p:graphicFrame>
      <p:sp>
        <p:nvSpPr>
          <p:cNvPr id="10" name="Content Placeholder 3">
            <a:extLst>
              <a:ext uri="{FF2B5EF4-FFF2-40B4-BE49-F238E27FC236}">
                <a16:creationId xmlns:a16="http://schemas.microsoft.com/office/drawing/2014/main" id="{8520D52A-6EE0-442D-9EB1-1AFFDE5172CF}"/>
              </a:ext>
            </a:extLst>
          </p:cNvPr>
          <p:cNvSpPr txBox="1">
            <a:spLocks/>
          </p:cNvSpPr>
          <p:nvPr/>
        </p:nvSpPr>
        <p:spPr>
          <a:xfrm>
            <a:off x="5015096" y="1923688"/>
            <a:ext cx="3672408" cy="4176464"/>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4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0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18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16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16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600" kern="1200" baseline="0">
                <a:solidFill>
                  <a:schemeClr val="accent3"/>
                </a:solidFill>
                <a:latin typeface="+mn-lt"/>
                <a:ea typeface="+mn-ea"/>
                <a:cs typeface="+mn-cs"/>
              </a:defRPr>
            </a:lvl9pPr>
          </a:lstStyle>
          <a:p>
            <a:r>
              <a:rPr lang="en-GB" sz="1800" dirty="0"/>
              <a:t>This </a:t>
            </a:r>
            <a:r>
              <a:rPr lang="en-GB" sz="1800" dirty="0">
                <a:hlinkClick r:id="rId8"/>
              </a:rPr>
              <a:t>GEO unit</a:t>
            </a:r>
            <a:r>
              <a:rPr lang="en-GB" sz="1800" dirty="0"/>
              <a:t> explores erosion, transport and deposition processes in detail.</a:t>
            </a:r>
            <a:endParaRPr lang="en-GB" sz="1800" dirty="0">
              <a:hlinkClick r:id="rId9"/>
            </a:endParaRPr>
          </a:p>
          <a:p>
            <a:r>
              <a:rPr lang="en-GB" sz="1800" dirty="0">
                <a:hlinkClick r:id="rId9"/>
              </a:rPr>
              <a:t>National Geographic</a:t>
            </a:r>
            <a:r>
              <a:rPr lang="en-GB" sz="1800" dirty="0"/>
              <a:t> has examples of famous coastal landforms around the world.</a:t>
            </a:r>
          </a:p>
          <a:p>
            <a:r>
              <a:rPr lang="en-GB" sz="1800" dirty="0"/>
              <a:t>For more information about the Holderness Coast, click </a:t>
            </a:r>
            <a:r>
              <a:rPr lang="en-GB" sz="1800" dirty="0">
                <a:hlinkClick r:id="rId10"/>
              </a:rPr>
              <a:t>here</a:t>
            </a:r>
            <a:r>
              <a:rPr lang="en-GB" sz="1800" dirty="0"/>
              <a:t>.</a:t>
            </a:r>
          </a:p>
          <a:p>
            <a:r>
              <a:rPr lang="en-GB" sz="1800" dirty="0"/>
              <a:t>For exam-style questions and how to answer them, visit the </a:t>
            </a:r>
            <a:r>
              <a:rPr lang="en-GB" sz="1800" dirty="0">
                <a:hlinkClick r:id="rId11"/>
              </a:rPr>
              <a:t>Time for Geography website, </a:t>
            </a:r>
            <a:r>
              <a:rPr lang="en-GB" sz="1800" dirty="0"/>
              <a:t>scroll down the ‘Coasts’ page and view the ‘Grade booster’ videos.</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2797-5DD7-4E33-A163-0E5B93187626}"/>
              </a:ext>
            </a:extLst>
          </p:cNvPr>
          <p:cNvSpPr>
            <a:spLocks noGrp="1"/>
          </p:cNvSpPr>
          <p:nvPr>
            <p:ph type="title"/>
          </p:nvPr>
        </p:nvSpPr>
        <p:spPr>
          <a:xfrm>
            <a:off x="272287" y="476672"/>
            <a:ext cx="8229600" cy="1066800"/>
          </a:xfrm>
        </p:spPr>
        <p:txBody>
          <a:bodyPr/>
          <a:lstStyle/>
          <a:p>
            <a:r>
              <a:rPr lang="en-GB" dirty="0"/>
              <a:t>Acknowledgements</a:t>
            </a:r>
          </a:p>
        </p:txBody>
      </p:sp>
      <p:sp>
        <p:nvSpPr>
          <p:cNvPr id="3" name="Content Placeholder 2">
            <a:extLst>
              <a:ext uri="{FF2B5EF4-FFF2-40B4-BE49-F238E27FC236}">
                <a16:creationId xmlns:a16="http://schemas.microsoft.com/office/drawing/2014/main" id="{99CFE4DF-8D8F-4532-84F9-5CF2D06E30CF}"/>
              </a:ext>
            </a:extLst>
          </p:cNvPr>
          <p:cNvSpPr>
            <a:spLocks noGrp="1"/>
          </p:cNvSpPr>
          <p:nvPr>
            <p:ph idx="1"/>
          </p:nvPr>
        </p:nvSpPr>
        <p:spPr>
          <a:xfrm>
            <a:off x="238426" y="1313178"/>
            <a:ext cx="8496944" cy="5068150"/>
          </a:xfrm>
        </p:spPr>
        <p:txBody>
          <a:bodyPr>
            <a:normAutofit/>
          </a:bodyPr>
          <a:lstStyle/>
          <a:p>
            <a:pPr marL="0" indent="0">
              <a:buNone/>
            </a:pPr>
            <a:r>
              <a:rPr lang="en-GB" sz="1800" dirty="0"/>
              <a:t>This presentation has been written by Gemma Pollard.</a:t>
            </a:r>
          </a:p>
          <a:p>
            <a:pPr marL="0" indent="0">
              <a:buNone/>
            </a:pPr>
            <a:endParaRPr lang="en-GB" sz="1800" dirty="0"/>
          </a:p>
          <a:p>
            <a:pPr marL="0" indent="0">
              <a:buNone/>
            </a:pPr>
            <a:r>
              <a:rPr lang="en-GB" sz="1800" b="1" dirty="0"/>
              <a:t>Figures/photos</a:t>
            </a:r>
            <a:endParaRPr lang="en-GB" sz="1800" dirty="0"/>
          </a:p>
          <a:p>
            <a:pPr marL="285750" indent="-285750"/>
            <a:r>
              <a:rPr lang="en-GB" sz="1800" b="1" dirty="0"/>
              <a:t>Slide 3: </a:t>
            </a:r>
            <a:r>
              <a:rPr lang="en-GB" sz="1800" dirty="0"/>
              <a:t>Photo</a:t>
            </a:r>
            <a:r>
              <a:rPr lang="en-GB" sz="1800" b="1" dirty="0"/>
              <a:t> </a:t>
            </a:r>
            <a:r>
              <a:rPr lang="en-GB" sz="1800" dirty="0"/>
              <a:t>©</a:t>
            </a:r>
            <a:r>
              <a:rPr lang="en-GB" sz="1800" b="1" dirty="0"/>
              <a:t> </a:t>
            </a:r>
            <a:r>
              <a:rPr lang="en-US" sz="1800" dirty="0">
                <a:hlinkClick r:id="rId2"/>
              </a:rPr>
              <a:t>Michael J Fromholtz </a:t>
            </a:r>
            <a:endParaRPr lang="en-US" sz="1800" dirty="0"/>
          </a:p>
          <a:p>
            <a:pPr marL="285750" indent="-285750"/>
            <a:r>
              <a:rPr lang="en-GB" sz="1800" b="1" dirty="0"/>
              <a:t>Slide 4:</a:t>
            </a:r>
            <a:r>
              <a:rPr lang="en-GB" sz="1800" dirty="0"/>
              <a:t> </a:t>
            </a:r>
            <a:r>
              <a:rPr lang="en-US" sz="1800" dirty="0"/>
              <a:t>Photos © </a:t>
            </a:r>
            <a:r>
              <a:rPr lang="en-US" sz="1800" dirty="0" err="1">
                <a:hlinkClick r:id="rId3" action="ppaction://hlinkpres?slideindex=1&amp;slidetitle="/>
              </a:rPr>
              <a:t>versageek</a:t>
            </a:r>
            <a:r>
              <a:rPr lang="en-US" sz="1800" dirty="0"/>
              <a:t> © </a:t>
            </a:r>
            <a:r>
              <a:rPr lang="en-US" sz="1800" dirty="0">
                <a:hlinkClick r:id="rId3" action="ppaction://hlinkpres?slideindex=1&amp;slidetitle="/>
              </a:rPr>
              <a:t>Maki Akiyama</a:t>
            </a:r>
            <a:endParaRPr lang="en-US" sz="1800" dirty="0"/>
          </a:p>
          <a:p>
            <a:pPr marL="285750" indent="-285750"/>
            <a:r>
              <a:rPr lang="en-US" sz="1800" b="1" dirty="0"/>
              <a:t>Slide 5: </a:t>
            </a:r>
            <a:r>
              <a:rPr lang="en-US" sz="1800" dirty="0"/>
              <a:t>Photo ©</a:t>
            </a:r>
            <a:r>
              <a:rPr lang="en-US" sz="1800" dirty="0">
                <a:hlinkClick r:id="rId3" action="ppaction://hlinkpres?slideindex=1&amp;slidetitle="/>
              </a:rPr>
              <a:t> Yefi</a:t>
            </a:r>
            <a:endParaRPr lang="en-US" sz="1800" dirty="0"/>
          </a:p>
          <a:p>
            <a:pPr marL="285750" indent="-285750"/>
            <a:r>
              <a:rPr lang="en-US" sz="1800" b="1" dirty="0"/>
              <a:t>Slide 7:</a:t>
            </a:r>
            <a:r>
              <a:rPr lang="en-US" sz="1800" dirty="0"/>
              <a:t> Photo © </a:t>
            </a:r>
            <a:r>
              <a:rPr lang="en-US" sz="1800" dirty="0">
                <a:hlinkClick r:id="rId3" action="ppaction://hlinkpres?slideindex=1&amp;slidetitle="/>
              </a:rPr>
              <a:t>Nilfanion</a:t>
            </a:r>
            <a:endParaRPr lang="en-US" sz="1800" dirty="0"/>
          </a:p>
          <a:p>
            <a:pPr marL="285750" indent="-285750"/>
            <a:r>
              <a:rPr lang="en-US" sz="1800" b="1" dirty="0"/>
              <a:t>Slide 8: </a:t>
            </a:r>
            <a:r>
              <a:rPr lang="en-GB" sz="1800" dirty="0"/>
              <a:t>Photos © </a:t>
            </a:r>
            <a:r>
              <a:rPr lang="en-GB" sz="1800" dirty="0">
                <a:hlinkClick r:id="rId3" action="ppaction://hlinkpres?slideindex=1&amp;slidetitle="/>
              </a:rPr>
              <a:t>David Hawgoodand</a:t>
            </a:r>
            <a:r>
              <a:rPr lang="en-GB" sz="1800" dirty="0"/>
              <a:t> © </a:t>
            </a:r>
            <a:r>
              <a:rPr lang="en-GB" sz="1800" dirty="0">
                <a:hlinkClick r:id="rId3" action="ppaction://hlinkpres?slideindex=1&amp;slidetitle="/>
              </a:rPr>
              <a:t>Steinsky</a:t>
            </a:r>
            <a:endParaRPr lang="en-GB" sz="1800" dirty="0"/>
          </a:p>
          <a:p>
            <a:pPr marL="285750" indent="-285750"/>
            <a:r>
              <a:rPr lang="en-GB" sz="1800" b="1" dirty="0"/>
              <a:t>Slide 9:</a:t>
            </a:r>
            <a:r>
              <a:rPr lang="en-GB" sz="1800" dirty="0"/>
              <a:t> Photo © </a:t>
            </a:r>
            <a:r>
              <a:rPr lang="en-GB" sz="1800" dirty="0">
                <a:hlinkClick r:id="rId3" action="ppaction://hlinkpres?slideindex=1&amp;slidetitle="/>
              </a:rPr>
              <a:t>Nigel Cox</a:t>
            </a:r>
            <a:endParaRPr lang="en-GB" sz="1800" dirty="0"/>
          </a:p>
          <a:p>
            <a:pPr marL="285750" indent="-285750">
              <a:spcBef>
                <a:spcPts val="0"/>
              </a:spcBef>
              <a:buClrTx/>
              <a:defRPr/>
            </a:pPr>
            <a:r>
              <a:rPr lang="en-GB" sz="1800" b="1" dirty="0"/>
              <a:t>Slide 10: </a:t>
            </a:r>
            <a:r>
              <a:rPr lang="en-GB" sz="1800" dirty="0"/>
              <a:t>Photos © </a:t>
            </a:r>
            <a:r>
              <a:rPr lang="en-GB" sz="1800" dirty="0">
                <a:hlinkClick r:id="rId3" action="ppaction://hlinkpres?slideindex=1&amp;slidetitle="/>
              </a:rPr>
              <a:t>Salsero35</a:t>
            </a:r>
            <a:r>
              <a:rPr lang="en-GB" sz="1800" dirty="0"/>
              <a:t> © </a:t>
            </a:r>
            <a:r>
              <a:rPr lang="en-GB" sz="1800" dirty="0">
                <a:hlinkClick r:id="rId3" action="ppaction://hlinkpres?slideindex=1&amp;slidetitle="/>
              </a:rPr>
              <a:t>Michael J Krumholtz</a:t>
            </a:r>
            <a:endParaRPr lang="en-GB" sz="1800" dirty="0"/>
          </a:p>
          <a:p>
            <a:pPr marL="285750" indent="-285750">
              <a:spcBef>
                <a:spcPts val="0"/>
              </a:spcBef>
              <a:buClrTx/>
              <a:defRPr/>
            </a:pPr>
            <a:r>
              <a:rPr lang="en-GB" sz="1800" b="1" dirty="0"/>
              <a:t>Slide 11: </a:t>
            </a:r>
            <a:r>
              <a:rPr lang="en-GB" sz="1800" dirty="0"/>
              <a:t>Photo: © </a:t>
            </a:r>
            <a:r>
              <a:rPr lang="en-GB" sz="1800" dirty="0">
                <a:hlinkClick r:id="rId3" action="ppaction://hlinkpres?slideindex=1&amp;slidetitle="/>
              </a:rPr>
              <a:t>areadeandavid</a:t>
            </a:r>
            <a:endParaRPr lang="en-GB" sz="1800" dirty="0"/>
          </a:p>
          <a:p>
            <a:pPr marL="285750" indent="-285750">
              <a:spcBef>
                <a:spcPts val="0"/>
              </a:spcBef>
              <a:buClrTx/>
              <a:defRPr/>
            </a:pPr>
            <a:r>
              <a:rPr lang="en-GB" sz="1800" b="1" dirty="0"/>
              <a:t>Slide 12:</a:t>
            </a:r>
            <a:r>
              <a:rPr lang="en-GB" sz="1800" dirty="0"/>
              <a:t> Photo:© </a:t>
            </a:r>
            <a:r>
              <a:rPr lang="en-GB" sz="1800" dirty="0">
                <a:hlinkClick r:id="rId3" action="ppaction://hlinkpres?slideindex=1&amp;slidetitle="/>
              </a:rPr>
              <a:t>Berit Watkin </a:t>
            </a:r>
            <a:endParaRPr lang="en-GB" sz="1800" dirty="0"/>
          </a:p>
          <a:p>
            <a:pPr marL="285750" indent="-285750">
              <a:spcBef>
                <a:spcPts val="0"/>
              </a:spcBef>
              <a:buClrTx/>
              <a:defRPr/>
            </a:pPr>
            <a:r>
              <a:rPr lang="en-GB" sz="1800" b="1" dirty="0"/>
              <a:t>Slide 13: </a:t>
            </a:r>
            <a:r>
              <a:rPr lang="en-GB" sz="1800" dirty="0"/>
              <a:t>Photo © </a:t>
            </a:r>
            <a:r>
              <a:rPr lang="en-GB" sz="1800" dirty="0">
                <a:hlinkClick r:id="rId3" action="ppaction://hlinkpres?slideindex=1&amp;slidetitle="/>
              </a:rPr>
              <a:t>Cmcqueen</a:t>
            </a:r>
            <a:endParaRPr lang="en-GB" sz="1800" dirty="0"/>
          </a:p>
        </p:txBody>
      </p:sp>
    </p:spTree>
    <p:extLst>
      <p:ext uri="{BB962C8B-B14F-4D97-AF65-F5344CB8AC3E}">
        <p14:creationId xmlns:p14="http://schemas.microsoft.com/office/powerpoint/2010/main" val="369403407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013A-A0F5-477F-B3B4-21A2C2F8C5C8}"/>
              </a:ext>
            </a:extLst>
          </p:cNvPr>
          <p:cNvSpPr>
            <a:spLocks noGrp="1"/>
          </p:cNvSpPr>
          <p:nvPr>
            <p:ph type="title"/>
          </p:nvPr>
        </p:nvSpPr>
        <p:spPr>
          <a:xfrm>
            <a:off x="323528" y="703784"/>
            <a:ext cx="8229600" cy="1066800"/>
          </a:xfrm>
        </p:spPr>
        <p:txBody>
          <a:bodyPr>
            <a:normAutofit/>
          </a:bodyPr>
          <a:lstStyle/>
          <a:p>
            <a:r>
              <a:rPr lang="en-GB" dirty="0"/>
              <a:t>Coastal landscapes</a:t>
            </a:r>
          </a:p>
        </p:txBody>
      </p:sp>
      <p:sp>
        <p:nvSpPr>
          <p:cNvPr id="6" name="TextBox 5">
            <a:extLst>
              <a:ext uri="{FF2B5EF4-FFF2-40B4-BE49-F238E27FC236}">
                <a16:creationId xmlns:a16="http://schemas.microsoft.com/office/drawing/2014/main" id="{790EB8D5-489B-4A8E-8F47-77D4E137D3FD}"/>
              </a:ext>
            </a:extLst>
          </p:cNvPr>
          <p:cNvSpPr txBox="1"/>
          <p:nvPr/>
        </p:nvSpPr>
        <p:spPr>
          <a:xfrm>
            <a:off x="4860032" y="1397675"/>
            <a:ext cx="3664244" cy="2031325"/>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Activity</a:t>
            </a:r>
          </a:p>
          <a:p>
            <a:pPr marL="285750" indent="-285750">
              <a:buFont typeface="Arial" panose="020B0604020202020204" pitchFamily="34" charset="0"/>
              <a:buChar char="•"/>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Watch </a:t>
            </a:r>
            <a:r>
              <a:rPr lang="en-GB" dirty="0">
                <a:solidFill>
                  <a:srgbClr val="1F3D91"/>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this</a:t>
            </a:r>
            <a:r>
              <a:rPr lang="en-GB" dirty="0">
                <a:solidFill>
                  <a:srgbClr val="1F3D91"/>
                </a:solidFill>
                <a:latin typeface="Lato" panose="020F0502020204030203" pitchFamily="34" charset="0"/>
                <a:ea typeface="Lato" panose="020F0502020204030203" pitchFamily="34" charset="0"/>
                <a:cs typeface="Lato" panose="020F0502020204030203" pitchFamily="34" charset="0"/>
              </a:rPr>
              <a:t> </a:t>
            </a:r>
            <a:r>
              <a:rPr lang="en-GB" dirty="0">
                <a:solidFill>
                  <a:srgbClr val="002060"/>
                </a:solidFill>
                <a:latin typeface="Lato" panose="020F0502020204030203" pitchFamily="34" charset="0"/>
                <a:ea typeface="Lato" panose="020F0502020204030203" pitchFamily="34" charset="0"/>
                <a:cs typeface="Lato" panose="020F0502020204030203" pitchFamily="34" charset="0"/>
              </a:rPr>
              <a:t>video clip. Note down the name of the coastline and where it runs from and to. You will look at this coastline in more detail as  work through this PowerPoint.</a:t>
            </a:r>
          </a:p>
        </p:txBody>
      </p:sp>
      <p:pic>
        <p:nvPicPr>
          <p:cNvPr id="7" name="Picture 6" descr="The_Twelve_Apostles_2011.jpg">
            <a:extLst>
              <a:ext uri="{FF2B5EF4-FFF2-40B4-BE49-F238E27FC236}">
                <a16:creationId xmlns:a16="http://schemas.microsoft.com/office/drawing/2014/main" id="{A810B096-8CD1-4BEC-97C1-4EE063C985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83"/>
          <a:stretch/>
        </p:blipFill>
        <p:spPr>
          <a:xfrm>
            <a:off x="4860032" y="3501008"/>
            <a:ext cx="3284065" cy="2664296"/>
          </a:xfrm>
          <a:prstGeom prst="rect">
            <a:avLst/>
          </a:prstGeom>
        </p:spPr>
      </p:pic>
      <p:sp>
        <p:nvSpPr>
          <p:cNvPr id="8" name="TextBox 7">
            <a:extLst>
              <a:ext uri="{FF2B5EF4-FFF2-40B4-BE49-F238E27FC236}">
                <a16:creationId xmlns:a16="http://schemas.microsoft.com/office/drawing/2014/main" id="{986902C9-D09B-4E3D-AA53-6A69D13DDA8F}"/>
              </a:ext>
            </a:extLst>
          </p:cNvPr>
          <p:cNvSpPr txBox="1"/>
          <p:nvPr/>
        </p:nvSpPr>
        <p:spPr>
          <a:xfrm>
            <a:off x="323528" y="1556792"/>
            <a:ext cx="4392488" cy="4566250"/>
          </a:xfrm>
          <a:prstGeom prst="rect">
            <a:avLst/>
          </a:prstGeom>
          <a:noFill/>
        </p:spPr>
        <p:txBody>
          <a:bodyPr wrap="square" rtlCol="0">
            <a:spAutoFit/>
          </a:bodyPr>
          <a:lstStyle/>
          <a:p>
            <a:pPr>
              <a:lnSpc>
                <a:spcPct val="108000"/>
              </a:lnSpc>
            </a:pPr>
            <a:r>
              <a:rPr lang="en-US" dirty="0">
                <a:latin typeface="Lato"/>
              </a:rPr>
              <a:t>There are many spectacular coastlines around the world. The photo shows ‘The Twelve Apostles’ off the coast of Victoria, Australia.</a:t>
            </a:r>
          </a:p>
          <a:p>
            <a:pPr>
              <a:lnSpc>
                <a:spcPct val="108000"/>
              </a:lnSpc>
            </a:pPr>
            <a:endParaRPr lang="en-US" dirty="0">
              <a:latin typeface="Lato"/>
            </a:endParaRPr>
          </a:p>
          <a:p>
            <a:pPr>
              <a:lnSpc>
                <a:spcPct val="108000"/>
              </a:lnSpc>
            </a:pPr>
            <a:r>
              <a:rPr lang="en-US" dirty="0">
                <a:latin typeface="Lato"/>
              </a:rPr>
              <a:t>The landforms of coastal landscapes are formed by </a:t>
            </a:r>
            <a:r>
              <a:rPr lang="en-US" dirty="0">
                <a:latin typeface="Lato"/>
                <a:hlinkClick r:id="rId5" action="ppaction://hlinksldjump"/>
              </a:rPr>
              <a:t>geomorphic processes</a:t>
            </a:r>
            <a:r>
              <a:rPr lang="en-US" dirty="0">
                <a:latin typeface="Lato"/>
              </a:rPr>
              <a:t>.</a:t>
            </a:r>
          </a:p>
          <a:p>
            <a:pPr>
              <a:lnSpc>
                <a:spcPct val="108000"/>
              </a:lnSpc>
            </a:pPr>
            <a:endParaRPr lang="en-US" dirty="0">
              <a:latin typeface="Lato"/>
            </a:endParaRPr>
          </a:p>
          <a:p>
            <a:pPr>
              <a:lnSpc>
                <a:spcPct val="108000"/>
              </a:lnSpc>
            </a:pPr>
            <a:r>
              <a:rPr lang="en-US" dirty="0">
                <a:latin typeface="Lato"/>
              </a:rPr>
              <a:t>Geomorphic processes are naturally-occurring processes that change the shape of the land. They include erosion, weathering and deposition.</a:t>
            </a:r>
          </a:p>
          <a:p>
            <a:pPr>
              <a:lnSpc>
                <a:spcPct val="108000"/>
              </a:lnSpc>
            </a:pPr>
            <a:endParaRPr lang="en-US" dirty="0">
              <a:latin typeface="Lato"/>
            </a:endParaRPr>
          </a:p>
          <a:p>
            <a:pPr>
              <a:lnSpc>
                <a:spcPct val="108000"/>
              </a:lnSpc>
            </a:pPr>
            <a:r>
              <a:rPr lang="en-US" dirty="0">
                <a:latin typeface="Lato"/>
              </a:rPr>
              <a:t>The dominant geomorphic processes in a coastal area often determine the landforms found there.</a:t>
            </a:r>
          </a:p>
        </p:txBody>
      </p:sp>
    </p:spTree>
    <p:extLst>
      <p:ext uri="{BB962C8B-B14F-4D97-AF65-F5344CB8AC3E}">
        <p14:creationId xmlns:p14="http://schemas.microsoft.com/office/powerpoint/2010/main" val="196045717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36842"/>
            <a:ext cx="8229600" cy="907504"/>
          </a:xfrm>
        </p:spPr>
        <p:txBody>
          <a:bodyPr>
            <a:normAutofit/>
          </a:bodyPr>
          <a:lstStyle/>
          <a:p>
            <a:pPr algn="l"/>
            <a:r>
              <a:rPr lang="en-GB" sz="3600" b="1" dirty="0"/>
              <a:t>Waves</a:t>
            </a:r>
          </a:p>
        </p:txBody>
      </p:sp>
      <p:sp>
        <p:nvSpPr>
          <p:cNvPr id="8" name="Subtitle 2">
            <a:extLst>
              <a:ext uri="{FF2B5EF4-FFF2-40B4-BE49-F238E27FC236}">
                <a16:creationId xmlns:a16="http://schemas.microsoft.com/office/drawing/2014/main" id="{EE120A16-50B6-45CC-9282-91F6D9DFD81A}"/>
              </a:ext>
            </a:extLst>
          </p:cNvPr>
          <p:cNvSpPr txBox="1">
            <a:spLocks/>
          </p:cNvSpPr>
          <p:nvPr/>
        </p:nvSpPr>
        <p:spPr>
          <a:xfrm>
            <a:off x="-108520" y="1426614"/>
            <a:ext cx="6408712" cy="3031706"/>
          </a:xfrm>
          <a:prstGeom prst="rect">
            <a:avLst/>
          </a:prstGeom>
        </p:spPr>
        <p:txBody>
          <a:bodyPr vert="horz">
            <a:normAutofit fontScale="70000" lnSpcReduction="20000"/>
          </a:bodyPr>
          <a:lstStyle>
            <a:lvl1pPr marL="365760" indent="-256032" algn="l" rtl="0" eaLnBrk="1" latinLnBrk="0" hangingPunct="1">
              <a:spcBef>
                <a:spcPts val="300"/>
              </a:spcBef>
              <a:buClr>
                <a:schemeClr val="accent3"/>
              </a:buClr>
              <a:buFont typeface="Georgia"/>
              <a:buChar char="•"/>
              <a:defRPr kumimoji="0" sz="28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108000"/>
              </a:lnSpc>
            </a:pPr>
            <a:r>
              <a:rPr lang="en-GB" sz="2600" dirty="0">
                <a:solidFill>
                  <a:srgbClr val="243D91"/>
                </a:solidFill>
              </a:rPr>
              <a:t>The wind blowing over the sea causes waves. The distance of ocean over which the wind blows is called the </a:t>
            </a:r>
            <a:r>
              <a:rPr lang="en-GB" sz="2600" dirty="0">
                <a:solidFill>
                  <a:srgbClr val="243D91"/>
                </a:solidFill>
                <a:hlinkClick r:id="rId3" action="ppaction://hlinksldjump"/>
              </a:rPr>
              <a:t>fetch</a:t>
            </a:r>
            <a:r>
              <a:rPr lang="en-GB" sz="2600" dirty="0">
                <a:solidFill>
                  <a:srgbClr val="243D91"/>
                </a:solidFill>
              </a:rPr>
              <a:t>.</a:t>
            </a:r>
          </a:p>
          <a:p>
            <a:pPr>
              <a:lnSpc>
                <a:spcPct val="108000"/>
              </a:lnSpc>
            </a:pPr>
            <a:r>
              <a:rPr lang="en-GB" sz="2600" dirty="0">
                <a:solidFill>
                  <a:srgbClr val="243D91"/>
                </a:solidFill>
              </a:rPr>
              <a:t>When a wave breaks, water is washed up the beach. This is the </a:t>
            </a:r>
            <a:r>
              <a:rPr lang="en-GB" sz="2600" dirty="0">
                <a:solidFill>
                  <a:srgbClr val="243D91"/>
                </a:solidFill>
                <a:hlinkClick r:id="rId4" action="ppaction://hlinksldjump"/>
              </a:rPr>
              <a:t>swash</a:t>
            </a:r>
            <a:r>
              <a:rPr lang="en-GB" sz="2600" dirty="0">
                <a:solidFill>
                  <a:srgbClr val="243D91"/>
                </a:solidFill>
              </a:rPr>
              <a:t>.</a:t>
            </a:r>
          </a:p>
          <a:p>
            <a:pPr>
              <a:lnSpc>
                <a:spcPct val="108000"/>
              </a:lnSpc>
            </a:pPr>
            <a:r>
              <a:rPr lang="en-GB" sz="2600" dirty="0">
                <a:solidFill>
                  <a:srgbClr val="243D91"/>
                </a:solidFill>
              </a:rPr>
              <a:t>The </a:t>
            </a:r>
            <a:r>
              <a:rPr lang="en-GB" sz="2600" dirty="0">
                <a:solidFill>
                  <a:srgbClr val="243D91"/>
                </a:solidFill>
                <a:hlinkClick r:id="rId5" action="ppaction://hlinksldjump"/>
              </a:rPr>
              <a:t>backwash</a:t>
            </a:r>
            <a:r>
              <a:rPr lang="en-GB" sz="2600" dirty="0">
                <a:solidFill>
                  <a:srgbClr val="243D91"/>
                </a:solidFill>
              </a:rPr>
              <a:t> occurs when the water flows back to sea.</a:t>
            </a:r>
          </a:p>
          <a:p>
            <a:pPr>
              <a:lnSpc>
                <a:spcPct val="108000"/>
              </a:lnSpc>
            </a:pPr>
            <a:r>
              <a:rPr lang="en-GB" sz="2600" dirty="0">
                <a:solidFill>
                  <a:srgbClr val="243D91"/>
                </a:solidFill>
              </a:rPr>
              <a:t>When the swash is greater than the backwash, this deposits material – a </a:t>
            </a:r>
            <a:r>
              <a:rPr lang="en-GB" sz="2600" dirty="0">
                <a:solidFill>
                  <a:srgbClr val="243D91"/>
                </a:solidFill>
                <a:hlinkClick r:id="rId5" action="ppaction://hlinksldjump"/>
              </a:rPr>
              <a:t>constructive</a:t>
            </a:r>
            <a:r>
              <a:rPr lang="en-GB" sz="2600" dirty="0">
                <a:solidFill>
                  <a:srgbClr val="243D91"/>
                </a:solidFill>
              </a:rPr>
              <a:t> wave.</a:t>
            </a:r>
          </a:p>
          <a:p>
            <a:pPr>
              <a:lnSpc>
                <a:spcPct val="108000"/>
              </a:lnSpc>
            </a:pPr>
            <a:r>
              <a:rPr lang="en-GB" sz="2600" dirty="0">
                <a:solidFill>
                  <a:srgbClr val="243D91"/>
                </a:solidFill>
              </a:rPr>
              <a:t>When the backwash is greater than the swash, more material is removed – a </a:t>
            </a:r>
            <a:r>
              <a:rPr lang="en-GB" sz="2600" dirty="0">
                <a:solidFill>
                  <a:srgbClr val="243D91"/>
                </a:solidFill>
                <a:hlinkClick r:id="rId5" action="ppaction://hlinksldjump"/>
              </a:rPr>
              <a:t>destructive</a:t>
            </a:r>
            <a:r>
              <a:rPr lang="en-GB" sz="2600" dirty="0">
                <a:solidFill>
                  <a:srgbClr val="243D91"/>
                </a:solidFill>
              </a:rPr>
              <a:t> wave.</a:t>
            </a:r>
          </a:p>
          <a:p>
            <a:pPr>
              <a:lnSpc>
                <a:spcPct val="108000"/>
              </a:lnSpc>
            </a:pPr>
            <a:endParaRPr lang="en-GB" sz="2400" dirty="0">
              <a:solidFill>
                <a:srgbClr val="243D91"/>
              </a:solidFill>
            </a:endParaRPr>
          </a:p>
        </p:txBody>
      </p:sp>
      <p:sp>
        <p:nvSpPr>
          <p:cNvPr id="9" name="TextBox 8">
            <a:extLst>
              <a:ext uri="{FF2B5EF4-FFF2-40B4-BE49-F238E27FC236}">
                <a16:creationId xmlns:a16="http://schemas.microsoft.com/office/drawing/2014/main" id="{4C9D16BF-8706-41F4-AEC4-5BEF8DDFD98C}"/>
              </a:ext>
            </a:extLst>
          </p:cNvPr>
          <p:cNvSpPr txBox="1"/>
          <p:nvPr/>
        </p:nvSpPr>
        <p:spPr>
          <a:xfrm>
            <a:off x="6316409" y="1340768"/>
            <a:ext cx="2555775" cy="2308324"/>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Activity</a:t>
            </a:r>
          </a:p>
          <a:p>
            <a:pPr marL="285750" indent="-285750">
              <a:buFont typeface="Arial" panose="020B0604020202020204" pitchFamily="34" charset="0"/>
              <a:buChar char="•"/>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Watch </a:t>
            </a:r>
            <a:r>
              <a:rPr lang="en-GB" dirty="0">
                <a:solidFill>
                  <a:srgbClr val="1F3D91"/>
                </a:solidFill>
                <a:latin typeface="Lato" panose="020F0502020204030203" pitchFamily="34" charset="0"/>
                <a:ea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this</a:t>
            </a:r>
            <a:r>
              <a:rPr lang="en-GB" dirty="0">
                <a:solidFill>
                  <a:srgbClr val="002060"/>
                </a:solidFill>
                <a:latin typeface="Lato" panose="020F0502020204030203" pitchFamily="34" charset="0"/>
                <a:ea typeface="Lato" panose="020F0502020204030203" pitchFamily="34" charset="0"/>
                <a:cs typeface="Lato" panose="020F0502020204030203" pitchFamily="34" charset="0"/>
              </a:rPr>
              <a:t> video clip. Note two more differences between constructive and destructive waves, then sketch both</a:t>
            </a:r>
          </a:p>
          <a:p>
            <a:r>
              <a:rPr lang="en-GB" dirty="0">
                <a:solidFill>
                  <a:srgbClr val="002060"/>
                </a:solidFill>
                <a:latin typeface="Lato" panose="020F0502020204030203" pitchFamily="34" charset="0"/>
                <a:ea typeface="Lato" panose="020F0502020204030203" pitchFamily="34" charset="0"/>
                <a:cs typeface="Lato" panose="020F0502020204030203" pitchFamily="34" charset="0"/>
              </a:rPr>
              <a:t>     types of wave.</a:t>
            </a:r>
          </a:p>
        </p:txBody>
      </p:sp>
      <p:grpSp>
        <p:nvGrpSpPr>
          <p:cNvPr id="10" name="Group 9">
            <a:extLst>
              <a:ext uri="{FF2B5EF4-FFF2-40B4-BE49-F238E27FC236}">
                <a16:creationId xmlns:a16="http://schemas.microsoft.com/office/drawing/2014/main" id="{3E7A8604-0ACB-419F-8120-A16035217401}"/>
              </a:ext>
            </a:extLst>
          </p:cNvPr>
          <p:cNvGrpSpPr/>
          <p:nvPr/>
        </p:nvGrpSpPr>
        <p:grpSpPr>
          <a:xfrm>
            <a:off x="827584" y="4476403"/>
            <a:ext cx="2951163" cy="1912764"/>
            <a:chOff x="5508104" y="764704"/>
            <a:chExt cx="3319015" cy="2272804"/>
          </a:xfrm>
        </p:grpSpPr>
        <p:pic>
          <p:nvPicPr>
            <p:cNvPr id="11" name="Picture 10">
              <a:extLst>
                <a:ext uri="{FF2B5EF4-FFF2-40B4-BE49-F238E27FC236}">
                  <a16:creationId xmlns:a16="http://schemas.microsoft.com/office/drawing/2014/main" id="{7AF87BE2-920B-4F31-953D-5E64E6D8784A}"/>
                </a:ext>
              </a:extLst>
            </p:cNvPr>
            <p:cNvPicPr>
              <a:picLocks noChangeAspect="1"/>
            </p:cNvPicPr>
            <p:nvPr/>
          </p:nvPicPr>
          <p:blipFill>
            <a:blip r:embed="rId7" cstate="print"/>
            <a:stretch>
              <a:fillRect/>
            </a:stretch>
          </p:blipFill>
          <p:spPr>
            <a:xfrm>
              <a:off x="5508104" y="764704"/>
              <a:ext cx="3319015" cy="2272804"/>
            </a:xfrm>
            <a:prstGeom prst="rect">
              <a:avLst/>
            </a:prstGeom>
          </p:spPr>
        </p:pic>
        <p:sp>
          <p:nvSpPr>
            <p:cNvPr id="12" name="TextBox 11">
              <a:extLst>
                <a:ext uri="{FF2B5EF4-FFF2-40B4-BE49-F238E27FC236}">
                  <a16:creationId xmlns:a16="http://schemas.microsoft.com/office/drawing/2014/main" id="{95416A29-254F-4C16-B759-BB7134BD911D}"/>
                </a:ext>
              </a:extLst>
            </p:cNvPr>
            <p:cNvSpPr txBox="1"/>
            <p:nvPr/>
          </p:nvSpPr>
          <p:spPr>
            <a:xfrm>
              <a:off x="5580112" y="2564904"/>
              <a:ext cx="877501" cy="369332"/>
            </a:xfrm>
            <a:prstGeom prst="rect">
              <a:avLst/>
            </a:prstGeom>
            <a:noFill/>
          </p:spPr>
          <p:txBody>
            <a:bodyPr wrap="none" rtlCol="0">
              <a:spAutoFit/>
            </a:bodyPr>
            <a:lstStyle/>
            <a:p>
              <a:r>
                <a:rPr lang="en-US" dirty="0"/>
                <a:t>Swash</a:t>
              </a:r>
            </a:p>
          </p:txBody>
        </p:sp>
      </p:grpSp>
      <p:grpSp>
        <p:nvGrpSpPr>
          <p:cNvPr id="13" name="Group 12">
            <a:extLst>
              <a:ext uri="{FF2B5EF4-FFF2-40B4-BE49-F238E27FC236}">
                <a16:creationId xmlns:a16="http://schemas.microsoft.com/office/drawing/2014/main" id="{0C156A5C-B67F-44B0-835D-341CE7037620}"/>
              </a:ext>
            </a:extLst>
          </p:cNvPr>
          <p:cNvGrpSpPr/>
          <p:nvPr/>
        </p:nvGrpSpPr>
        <p:grpSpPr>
          <a:xfrm>
            <a:off x="3995936" y="4657843"/>
            <a:ext cx="3923928" cy="1546946"/>
            <a:chOff x="4932040" y="3212976"/>
            <a:chExt cx="3923928" cy="1546946"/>
          </a:xfrm>
        </p:grpSpPr>
        <p:pic>
          <p:nvPicPr>
            <p:cNvPr id="14" name="Picture 13">
              <a:extLst>
                <a:ext uri="{FF2B5EF4-FFF2-40B4-BE49-F238E27FC236}">
                  <a16:creationId xmlns:a16="http://schemas.microsoft.com/office/drawing/2014/main" id="{3F771893-D629-496A-B1DD-9123A1951784}"/>
                </a:ext>
              </a:extLst>
            </p:cNvPr>
            <p:cNvPicPr>
              <a:picLocks noChangeAspect="1"/>
            </p:cNvPicPr>
            <p:nvPr/>
          </p:nvPicPr>
          <p:blipFill>
            <a:blip r:embed="rId8" cstate="print"/>
            <a:stretch>
              <a:fillRect/>
            </a:stretch>
          </p:blipFill>
          <p:spPr>
            <a:xfrm>
              <a:off x="4932040" y="3212976"/>
              <a:ext cx="3923928" cy="1546946"/>
            </a:xfrm>
            <a:prstGeom prst="rect">
              <a:avLst/>
            </a:prstGeom>
          </p:spPr>
        </p:pic>
        <p:sp>
          <p:nvSpPr>
            <p:cNvPr id="15" name="TextBox 14">
              <a:extLst>
                <a:ext uri="{FF2B5EF4-FFF2-40B4-BE49-F238E27FC236}">
                  <a16:creationId xmlns:a16="http://schemas.microsoft.com/office/drawing/2014/main" id="{284E100B-E498-45DB-A328-00CA7B5AEA5B}"/>
                </a:ext>
              </a:extLst>
            </p:cNvPr>
            <p:cNvSpPr txBox="1"/>
            <p:nvPr/>
          </p:nvSpPr>
          <p:spPr>
            <a:xfrm>
              <a:off x="7524328" y="4293096"/>
              <a:ext cx="1236712" cy="369332"/>
            </a:xfrm>
            <a:prstGeom prst="rect">
              <a:avLst/>
            </a:prstGeom>
            <a:noFill/>
          </p:spPr>
          <p:txBody>
            <a:bodyPr wrap="none" rtlCol="0">
              <a:spAutoFit/>
            </a:bodyPr>
            <a:lstStyle/>
            <a:p>
              <a:r>
                <a:rPr lang="en-US" dirty="0">
                  <a:solidFill>
                    <a:schemeClr val="bg1"/>
                  </a:solidFill>
                </a:rPr>
                <a:t>Backwash</a:t>
              </a:r>
            </a:p>
          </p:txBody>
        </p:sp>
      </p:gr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436" y="582310"/>
            <a:ext cx="8229600" cy="907504"/>
          </a:xfrm>
        </p:spPr>
        <p:txBody>
          <a:bodyPr>
            <a:normAutofit/>
          </a:bodyPr>
          <a:lstStyle/>
          <a:p>
            <a:pPr algn="l"/>
            <a:r>
              <a:rPr lang="en-GB" sz="3600" b="1" dirty="0"/>
              <a:t>Longshore drift</a:t>
            </a:r>
          </a:p>
        </p:txBody>
      </p:sp>
      <p:sp>
        <p:nvSpPr>
          <p:cNvPr id="11" name="Subtitle 2">
            <a:extLst>
              <a:ext uri="{FF2B5EF4-FFF2-40B4-BE49-F238E27FC236}">
                <a16:creationId xmlns:a16="http://schemas.microsoft.com/office/drawing/2014/main" id="{0F17A406-D6E3-43BF-B9D9-17DE3F636BD4}"/>
              </a:ext>
            </a:extLst>
          </p:cNvPr>
          <p:cNvSpPr txBox="1">
            <a:spLocks/>
          </p:cNvSpPr>
          <p:nvPr/>
        </p:nvSpPr>
        <p:spPr>
          <a:xfrm>
            <a:off x="107504" y="1489814"/>
            <a:ext cx="8225603" cy="2232249"/>
          </a:xfrm>
          <a:prstGeom prst="rect">
            <a:avLst/>
          </a:prstGeom>
        </p:spPr>
        <p:txBody>
          <a:bodyPr vert="horz">
            <a:normAutofit fontScale="92500"/>
          </a:bodyPr>
          <a:lstStyle>
            <a:lvl1pPr marL="0" indent="0" algn="ctr" rtl="0" eaLnBrk="1" latinLnBrk="0" hangingPunct="1">
              <a:spcBef>
                <a:spcPts val="300"/>
              </a:spcBef>
              <a:buClr>
                <a:schemeClr val="accent3"/>
              </a:buClr>
              <a:buFont typeface="Georgia"/>
              <a:buNone/>
              <a:defRPr kumimoji="0" sz="28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ctr" rtl="0" eaLnBrk="1" latinLnBrk="0" hangingPunct="1">
              <a:spcBef>
                <a:spcPts val="300"/>
              </a:spcBef>
              <a:buClr>
                <a:schemeClr val="accent2"/>
              </a:buClr>
              <a:buFont typeface="Georgia"/>
              <a:buNone/>
              <a:defRPr kumimoji="0" sz="26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ctr" rtl="0" eaLnBrk="1" latinLnBrk="0" hangingPunct="1">
              <a:spcBef>
                <a:spcPts val="300"/>
              </a:spcBef>
              <a:buClr>
                <a:schemeClr val="accent1"/>
              </a:buClr>
              <a:buFont typeface="Wingdings 2"/>
              <a:buNone/>
              <a:defRPr kumimoji="0" sz="24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ctr" rtl="0" eaLnBrk="1" latinLnBrk="0" hangingPunct="1">
              <a:spcBef>
                <a:spcPts val="300"/>
              </a:spcBef>
              <a:buClr>
                <a:schemeClr val="accent1"/>
              </a:buClr>
              <a:buFont typeface="Wingdings 2"/>
              <a:buNone/>
              <a:defRPr kumimoji="0" sz="22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ctr" rtl="0" eaLnBrk="1" latinLnBrk="0" hangingPunct="1">
              <a:spcBef>
                <a:spcPts val="300"/>
              </a:spcBef>
              <a:buClr>
                <a:schemeClr val="accent3"/>
              </a:buClr>
              <a:buFont typeface="Georgia"/>
              <a:buNone/>
              <a:defRPr kumimoji="0" sz="20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ctr" rtl="0" eaLnBrk="1" latinLnBrk="0" hangingPunct="1">
              <a:spcBef>
                <a:spcPts val="300"/>
              </a:spcBef>
              <a:buClr>
                <a:schemeClr val="accent3"/>
              </a:buClr>
              <a:buFont typeface="Georgia"/>
              <a:buNone/>
              <a:defRPr kumimoji="0" sz="1800" kern="1200">
                <a:solidFill>
                  <a:schemeClr val="tx1">
                    <a:tint val="75000"/>
                  </a:schemeClr>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tx1">
                    <a:tint val="75000"/>
                  </a:schemeClr>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tx1">
                    <a:tint val="75000"/>
                  </a:schemeClr>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tx1">
                    <a:tint val="75000"/>
                  </a:schemeClr>
                </a:solidFill>
                <a:latin typeface="+mn-lt"/>
                <a:ea typeface="+mn-ea"/>
                <a:cs typeface="+mn-cs"/>
              </a:defRPr>
            </a:lvl9pPr>
          </a:lstStyle>
          <a:p>
            <a:pPr marL="342900" indent="-342900" algn="l">
              <a:lnSpc>
                <a:spcPct val="108000"/>
              </a:lnSpc>
              <a:buFont typeface="Arial" panose="020B0604020202020204" pitchFamily="34" charset="0"/>
              <a:buChar char="•"/>
            </a:pPr>
            <a:r>
              <a:rPr lang="en-GB" sz="2400" dirty="0">
                <a:solidFill>
                  <a:srgbClr val="243D91"/>
                </a:solidFill>
              </a:rPr>
              <a:t>The swash usually approaches the beach at an angle depending on the wind direction.</a:t>
            </a:r>
          </a:p>
          <a:p>
            <a:pPr marL="342900" indent="-342900" algn="l">
              <a:lnSpc>
                <a:spcPct val="108000"/>
              </a:lnSpc>
              <a:buFont typeface="Arial" panose="020B0604020202020204" pitchFamily="34" charset="0"/>
              <a:buChar char="•"/>
            </a:pPr>
            <a:r>
              <a:rPr lang="en-GB" sz="2400" dirty="0">
                <a:solidFill>
                  <a:srgbClr val="243D91"/>
                </a:solidFill>
              </a:rPr>
              <a:t>Gravity pulls the backwash down the beach at right angles.</a:t>
            </a:r>
          </a:p>
          <a:p>
            <a:pPr marL="342900" indent="-342900" algn="l">
              <a:lnSpc>
                <a:spcPct val="108000"/>
              </a:lnSpc>
              <a:buFont typeface="Arial" panose="020B0604020202020204" pitchFamily="34" charset="0"/>
              <a:buChar char="•"/>
            </a:pPr>
            <a:r>
              <a:rPr lang="en-GB" sz="2400" dirty="0">
                <a:solidFill>
                  <a:srgbClr val="243D91"/>
                </a:solidFill>
              </a:rPr>
              <a:t>As this action is repeated, material is transported along the beach in a process called </a:t>
            </a:r>
            <a:r>
              <a:rPr lang="en-GB" sz="2400" dirty="0">
                <a:solidFill>
                  <a:srgbClr val="243D91"/>
                </a:solidFill>
                <a:hlinkClick r:id="rId3" action="ppaction://hlinksldjump"/>
              </a:rPr>
              <a:t>longshore drift</a:t>
            </a:r>
            <a:r>
              <a:rPr lang="en-GB" sz="2400" dirty="0">
                <a:solidFill>
                  <a:srgbClr val="243D91"/>
                </a:solidFill>
              </a:rPr>
              <a:t>.</a:t>
            </a:r>
          </a:p>
          <a:p>
            <a:pPr algn="l">
              <a:lnSpc>
                <a:spcPct val="108000"/>
              </a:lnSpc>
            </a:pPr>
            <a:endParaRPr lang="en-GB" sz="2400" dirty="0">
              <a:solidFill>
                <a:srgbClr val="243D91"/>
              </a:solidFill>
            </a:endParaRPr>
          </a:p>
          <a:p>
            <a:pPr algn="l">
              <a:lnSpc>
                <a:spcPct val="108000"/>
              </a:lnSpc>
            </a:pPr>
            <a:endParaRPr lang="en-GB" sz="2400" dirty="0">
              <a:solidFill>
                <a:srgbClr val="243D91"/>
              </a:solidFill>
            </a:endParaRPr>
          </a:p>
          <a:p>
            <a:pPr algn="l">
              <a:lnSpc>
                <a:spcPct val="108000"/>
              </a:lnSpc>
            </a:pPr>
            <a:endParaRPr lang="en-GB" sz="2400" dirty="0">
              <a:solidFill>
                <a:srgbClr val="243D91"/>
              </a:solidFill>
            </a:endParaRPr>
          </a:p>
          <a:p>
            <a:pPr algn="l">
              <a:lnSpc>
                <a:spcPct val="108000"/>
              </a:lnSpc>
            </a:pPr>
            <a:endParaRPr lang="en-GB" sz="2400" dirty="0">
              <a:solidFill>
                <a:srgbClr val="243D91"/>
              </a:solidFill>
            </a:endParaRPr>
          </a:p>
          <a:p>
            <a:pPr algn="l">
              <a:lnSpc>
                <a:spcPct val="108000"/>
              </a:lnSpc>
            </a:pPr>
            <a:endParaRPr lang="en-GB" sz="2400" dirty="0">
              <a:solidFill>
                <a:srgbClr val="243D91"/>
              </a:solidFill>
            </a:endParaRPr>
          </a:p>
        </p:txBody>
      </p:sp>
      <p:pic>
        <p:nvPicPr>
          <p:cNvPr id="12" name="Picture 11">
            <a:extLst>
              <a:ext uri="{FF2B5EF4-FFF2-40B4-BE49-F238E27FC236}">
                <a16:creationId xmlns:a16="http://schemas.microsoft.com/office/drawing/2014/main" id="{BB94222F-1EFA-4E82-A520-2E7186A2A974}"/>
              </a:ext>
            </a:extLst>
          </p:cNvPr>
          <p:cNvPicPr>
            <a:picLocks noChangeAspect="1"/>
          </p:cNvPicPr>
          <p:nvPr/>
        </p:nvPicPr>
        <p:blipFill>
          <a:blip r:embed="rId4" cstate="print"/>
          <a:stretch>
            <a:fillRect/>
          </a:stretch>
        </p:blipFill>
        <p:spPr>
          <a:xfrm>
            <a:off x="179512" y="3933055"/>
            <a:ext cx="5328592" cy="2585323"/>
          </a:xfrm>
          <a:prstGeom prst="rect">
            <a:avLst/>
          </a:prstGeom>
        </p:spPr>
      </p:pic>
      <p:sp>
        <p:nvSpPr>
          <p:cNvPr id="13" name="TextBox 12">
            <a:extLst>
              <a:ext uri="{FF2B5EF4-FFF2-40B4-BE49-F238E27FC236}">
                <a16:creationId xmlns:a16="http://schemas.microsoft.com/office/drawing/2014/main" id="{F5E45A5A-D846-4C14-83B4-8CD0EBB7F5D9}"/>
              </a:ext>
            </a:extLst>
          </p:cNvPr>
          <p:cNvSpPr txBox="1"/>
          <p:nvPr/>
        </p:nvSpPr>
        <p:spPr>
          <a:xfrm>
            <a:off x="5580112" y="3933056"/>
            <a:ext cx="2448272" cy="2585323"/>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Activity</a:t>
            </a:r>
          </a:p>
          <a:p>
            <a:pPr marL="285750" indent="-285750">
              <a:buFont typeface="Arial" panose="020B0604020202020204" pitchFamily="34" charset="0"/>
              <a:buChar char="•"/>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Research the direction in which longshore drift occurs on the Holderness coast – Google Maps or Google Earth is a good place to start.</a:t>
            </a:r>
          </a:p>
        </p:txBody>
      </p:sp>
    </p:spTree>
    <p:extLst>
      <p:ext uri="{BB962C8B-B14F-4D97-AF65-F5344CB8AC3E}">
        <p14:creationId xmlns:p14="http://schemas.microsoft.com/office/powerpoint/2010/main" val="18391665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978" y="465134"/>
            <a:ext cx="8229600" cy="907504"/>
          </a:xfrm>
        </p:spPr>
        <p:txBody>
          <a:bodyPr>
            <a:normAutofit/>
          </a:bodyPr>
          <a:lstStyle/>
          <a:p>
            <a:pPr algn="l"/>
            <a:r>
              <a:rPr lang="en-GB" sz="3600" dirty="0"/>
              <a:t>Where does the sediment come from?</a:t>
            </a:r>
            <a:endParaRPr lang="en-GB" sz="3600" b="1" dirty="0"/>
          </a:p>
        </p:txBody>
      </p:sp>
      <p:sp>
        <p:nvSpPr>
          <p:cNvPr id="8" name="Subtitle 2">
            <a:extLst>
              <a:ext uri="{FF2B5EF4-FFF2-40B4-BE49-F238E27FC236}">
                <a16:creationId xmlns:a16="http://schemas.microsoft.com/office/drawing/2014/main" id="{736AE84A-3A01-43BF-94CA-EBF3EDE71B2B}"/>
              </a:ext>
            </a:extLst>
          </p:cNvPr>
          <p:cNvSpPr txBox="1">
            <a:spLocks/>
          </p:cNvSpPr>
          <p:nvPr/>
        </p:nvSpPr>
        <p:spPr>
          <a:xfrm>
            <a:off x="208978" y="1340768"/>
            <a:ext cx="5904656" cy="5112567"/>
          </a:xfrm>
          <a:prstGeom prst="rect">
            <a:avLst/>
          </a:prstGeom>
        </p:spPr>
        <p:txBody>
          <a:bodyPr vert="horz">
            <a:normAutofit fontScale="85000" lnSpcReduction="10000"/>
          </a:bodyPr>
          <a:lstStyle>
            <a:lvl1pPr marL="365760" indent="-256032" algn="l" rtl="0" eaLnBrk="1" latinLnBrk="0" hangingPunct="1">
              <a:spcBef>
                <a:spcPts val="300"/>
              </a:spcBef>
              <a:buClr>
                <a:schemeClr val="accent3"/>
              </a:buClr>
              <a:buFont typeface="Georgia"/>
              <a:buChar char="•"/>
              <a:defRPr kumimoji="0" sz="28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18000"/>
              </a:lnSpc>
              <a:buNone/>
            </a:pPr>
            <a:r>
              <a:rPr lang="en-GB" sz="2400" dirty="0">
                <a:solidFill>
                  <a:srgbClr val="243D91"/>
                </a:solidFill>
              </a:rPr>
              <a:t>Coastlines have a continuous new supply of sediment. This comes from the </a:t>
            </a:r>
            <a:r>
              <a:rPr lang="en-GB" sz="2400" dirty="0">
                <a:solidFill>
                  <a:srgbClr val="243D91"/>
                </a:solidFill>
                <a:hlinkClick r:id="rId3" action="ppaction://hlinksldjump"/>
              </a:rPr>
              <a:t>erosion</a:t>
            </a:r>
            <a:r>
              <a:rPr lang="en-GB" sz="2400" dirty="0">
                <a:solidFill>
                  <a:srgbClr val="243D91"/>
                </a:solidFill>
              </a:rPr>
              <a:t> of cliffs </a:t>
            </a:r>
            <a:r>
              <a:rPr lang="en-GB" sz="2400" dirty="0">
                <a:solidFill>
                  <a:srgbClr val="1F3D91"/>
                </a:solidFill>
              </a:rPr>
              <a:t>and is carried down by rivers and glaciers. </a:t>
            </a:r>
            <a:r>
              <a:rPr lang="en-GB" sz="2400" dirty="0">
                <a:solidFill>
                  <a:srgbClr val="243D91"/>
                </a:solidFill>
              </a:rPr>
              <a:t>There are four main types of coastal erosion process:</a:t>
            </a:r>
          </a:p>
          <a:p>
            <a:pPr marL="367200" indent="-255600">
              <a:lnSpc>
                <a:spcPct val="118000"/>
              </a:lnSpc>
              <a:buFont typeface="Arial" pitchFamily="34" charset="0"/>
              <a:buChar char="•"/>
            </a:pPr>
            <a:r>
              <a:rPr lang="en-GB" sz="2400" dirty="0">
                <a:solidFill>
                  <a:srgbClr val="243D91"/>
                </a:solidFill>
                <a:hlinkClick r:id="rId3" action="ppaction://hlinksldjump"/>
              </a:rPr>
              <a:t>Hydraulic action</a:t>
            </a:r>
            <a:r>
              <a:rPr lang="en-GB" sz="2400" dirty="0">
                <a:solidFill>
                  <a:srgbClr val="243D91"/>
                </a:solidFill>
              </a:rPr>
              <a:t> – the force of water crashing against the coastline. Air is forced into cracks in the rock, causing pieces to break away.</a:t>
            </a:r>
          </a:p>
          <a:p>
            <a:pPr marL="367200" indent="-255600">
              <a:lnSpc>
                <a:spcPct val="118000"/>
              </a:lnSpc>
              <a:buFont typeface="Arial" pitchFamily="34" charset="0"/>
              <a:buChar char="•"/>
            </a:pPr>
            <a:r>
              <a:rPr lang="en-GB" sz="2400" dirty="0">
                <a:solidFill>
                  <a:srgbClr val="243D91"/>
                </a:solidFill>
                <a:hlinkClick r:id="rId4" action="ppaction://hlinksldjump"/>
              </a:rPr>
              <a:t>Attrition</a:t>
            </a:r>
            <a:r>
              <a:rPr lang="en-GB" sz="2400" dirty="0">
                <a:solidFill>
                  <a:srgbClr val="243D91"/>
                </a:solidFill>
              </a:rPr>
              <a:t> – pieces of rock bash into each other, making them smaller, smoother and more rounded.</a:t>
            </a:r>
          </a:p>
          <a:p>
            <a:pPr marL="367200" indent="-255600">
              <a:lnSpc>
                <a:spcPct val="118000"/>
              </a:lnSpc>
              <a:buFont typeface="Arial" pitchFamily="34" charset="0"/>
              <a:buChar char="•"/>
            </a:pPr>
            <a:r>
              <a:rPr lang="en-GB" sz="2400" dirty="0">
                <a:solidFill>
                  <a:srgbClr val="243D91"/>
                </a:solidFill>
                <a:hlinkClick r:id="rId4" action="ppaction://hlinksldjump"/>
              </a:rPr>
              <a:t>Abrasion</a:t>
            </a:r>
            <a:r>
              <a:rPr lang="en-GB" sz="2400" dirty="0">
                <a:solidFill>
                  <a:srgbClr val="243D91"/>
                </a:solidFill>
              </a:rPr>
              <a:t> – pieces of rock and sand wear away cliffs, rather like sandpaper.</a:t>
            </a:r>
          </a:p>
          <a:p>
            <a:pPr marL="367200" indent="-255600">
              <a:lnSpc>
                <a:spcPct val="118000"/>
              </a:lnSpc>
              <a:buFont typeface="Arial" pitchFamily="34" charset="0"/>
              <a:buChar char="•"/>
            </a:pPr>
            <a:r>
              <a:rPr lang="en-GB" sz="2400" dirty="0">
                <a:solidFill>
                  <a:srgbClr val="243D91"/>
                </a:solidFill>
                <a:hlinkClick r:id="rId5" action="ppaction://hlinksldjump"/>
              </a:rPr>
              <a:t>Solution</a:t>
            </a:r>
            <a:r>
              <a:rPr lang="en-GB" sz="2400" b="1" dirty="0">
                <a:solidFill>
                  <a:srgbClr val="243D91"/>
                </a:solidFill>
              </a:rPr>
              <a:t> – </a:t>
            </a:r>
            <a:r>
              <a:rPr lang="en-GB" sz="2400" dirty="0">
                <a:solidFill>
                  <a:srgbClr val="243D91"/>
                </a:solidFill>
              </a:rPr>
              <a:t>soluble particles are dissolved by seawater.</a:t>
            </a:r>
          </a:p>
        </p:txBody>
      </p:sp>
      <p:sp>
        <p:nvSpPr>
          <p:cNvPr id="9" name="TextBox 8">
            <a:extLst>
              <a:ext uri="{FF2B5EF4-FFF2-40B4-BE49-F238E27FC236}">
                <a16:creationId xmlns:a16="http://schemas.microsoft.com/office/drawing/2014/main" id="{9DBD0E50-33CB-41B1-9F1E-F1E174D6FAC4}"/>
              </a:ext>
            </a:extLst>
          </p:cNvPr>
          <p:cNvSpPr txBox="1"/>
          <p:nvPr/>
        </p:nvSpPr>
        <p:spPr>
          <a:xfrm>
            <a:off x="6113634" y="1457547"/>
            <a:ext cx="2699792" cy="2308324"/>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Activity</a:t>
            </a:r>
          </a:p>
          <a:p>
            <a:pPr marL="285750" indent="-285750">
              <a:buFont typeface="Arial" panose="020B0604020202020204" pitchFamily="34" charset="0"/>
              <a:buChar char="•"/>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Watch </a:t>
            </a:r>
            <a:r>
              <a:rPr lang="en-GB" u="sng" dirty="0">
                <a:solidFill>
                  <a:srgbClr val="1F3D91"/>
                </a:solidFill>
                <a:latin typeface="Lato" panose="020F0502020204030203" pitchFamily="34" charset="0"/>
                <a:ea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this</a:t>
            </a:r>
            <a:r>
              <a:rPr lang="en-GB" dirty="0">
                <a:solidFill>
                  <a:srgbClr val="002060"/>
                </a:solidFill>
                <a:latin typeface="Lato" panose="020F0502020204030203" pitchFamily="34" charset="0"/>
                <a:ea typeface="Lato" panose="020F0502020204030203" pitchFamily="34" charset="0"/>
                <a:cs typeface="Lato" panose="020F0502020204030203" pitchFamily="34" charset="0"/>
              </a:rPr>
              <a:t> video clip to understand more about these processes. Draw a diagram to represent each of the four types of erosion.</a:t>
            </a:r>
          </a:p>
        </p:txBody>
      </p:sp>
    </p:spTree>
    <p:extLst>
      <p:ext uri="{BB962C8B-B14F-4D97-AF65-F5344CB8AC3E}">
        <p14:creationId xmlns:p14="http://schemas.microsoft.com/office/powerpoint/2010/main" val="183916653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92696"/>
            <a:ext cx="8229600" cy="907504"/>
          </a:xfrm>
        </p:spPr>
        <p:txBody>
          <a:bodyPr>
            <a:normAutofit fontScale="90000"/>
          </a:bodyPr>
          <a:lstStyle/>
          <a:p>
            <a:pPr algn="l"/>
            <a:r>
              <a:rPr lang="en-GB" dirty="0"/>
              <a:t>Differing geology along coastlines influences erosion…</a:t>
            </a:r>
            <a:endParaRPr lang="en-GB" sz="3600" b="1" dirty="0"/>
          </a:p>
        </p:txBody>
      </p:sp>
      <p:sp>
        <p:nvSpPr>
          <p:cNvPr id="6" name="Subtitle 2">
            <a:extLst>
              <a:ext uri="{FF2B5EF4-FFF2-40B4-BE49-F238E27FC236}">
                <a16:creationId xmlns:a16="http://schemas.microsoft.com/office/drawing/2014/main" id="{DE10EA6D-6481-4E20-8B70-27FEEE4E0624}"/>
              </a:ext>
            </a:extLst>
          </p:cNvPr>
          <p:cNvSpPr txBox="1">
            <a:spLocks/>
          </p:cNvSpPr>
          <p:nvPr/>
        </p:nvSpPr>
        <p:spPr>
          <a:xfrm>
            <a:off x="12118" y="1600200"/>
            <a:ext cx="3744416" cy="4824536"/>
          </a:xfrm>
          <a:prstGeom prst="rect">
            <a:avLst/>
          </a:prstGeom>
        </p:spPr>
        <p:txBody>
          <a:bodyPr vert="horz">
            <a:normAutofit fontScale="77500" lnSpcReduction="20000"/>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18000"/>
              </a:lnSpc>
              <a:buNone/>
            </a:pPr>
            <a:r>
              <a:rPr lang="en-GB" sz="2400" dirty="0"/>
              <a:t>Coastlines are often made up of many different types of rock. The structure and composition of different rocks (the </a:t>
            </a:r>
            <a:r>
              <a:rPr lang="en-GB" sz="2400" dirty="0">
                <a:hlinkClick r:id="rId3" action="ppaction://hlinksldjump"/>
              </a:rPr>
              <a:t>geology</a:t>
            </a:r>
            <a:r>
              <a:rPr lang="en-GB" sz="2400" dirty="0"/>
              <a:t>) at the coast means that some areas are more easily eroded than others.</a:t>
            </a:r>
          </a:p>
          <a:p>
            <a:pPr marL="109728" indent="0">
              <a:lnSpc>
                <a:spcPct val="118000"/>
              </a:lnSpc>
              <a:buNone/>
            </a:pPr>
            <a:endParaRPr lang="en-GB" sz="2400" dirty="0"/>
          </a:p>
          <a:p>
            <a:pPr marL="109728" indent="0">
              <a:lnSpc>
                <a:spcPct val="118000"/>
              </a:lnSpc>
              <a:buNone/>
            </a:pPr>
            <a:r>
              <a:rPr lang="en-GB" sz="2400" dirty="0"/>
              <a:t>If a coastline is made up of bands of harder and softer rocks, the softer rock is eroded more easily, creating a </a:t>
            </a:r>
            <a:r>
              <a:rPr lang="en-GB" sz="2400" b="1" dirty="0"/>
              <a:t>bay</a:t>
            </a:r>
            <a:r>
              <a:rPr lang="en-GB" sz="2400" dirty="0"/>
              <a:t>. The harder rock is left jutting out to sea – a </a:t>
            </a:r>
            <a:r>
              <a:rPr lang="en-GB" sz="2400" b="1" dirty="0"/>
              <a:t>headland</a:t>
            </a:r>
            <a:r>
              <a:rPr lang="en-GB" sz="2400" dirty="0"/>
              <a:t>.</a:t>
            </a:r>
          </a:p>
        </p:txBody>
      </p:sp>
      <p:sp>
        <p:nvSpPr>
          <p:cNvPr id="7" name="TextBox 6">
            <a:extLst>
              <a:ext uri="{FF2B5EF4-FFF2-40B4-BE49-F238E27FC236}">
                <a16:creationId xmlns:a16="http://schemas.microsoft.com/office/drawing/2014/main" id="{FCE35121-BA6C-4015-91BC-B537FF177522}"/>
              </a:ext>
            </a:extLst>
          </p:cNvPr>
          <p:cNvSpPr txBox="1"/>
          <p:nvPr/>
        </p:nvSpPr>
        <p:spPr>
          <a:xfrm>
            <a:off x="4360766" y="1677907"/>
            <a:ext cx="4336378" cy="2862322"/>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Activity</a:t>
            </a:r>
          </a:p>
          <a:p>
            <a:pPr marL="285750" indent="-285750">
              <a:buFont typeface="Arial" panose="020B0604020202020204" pitchFamily="34" charset="0"/>
              <a:buChar char="•"/>
            </a:pPr>
            <a:r>
              <a:rPr lang="en-GB" dirty="0">
                <a:solidFill>
                  <a:schemeClr val="tx2"/>
                </a:solidFill>
                <a:latin typeface="Lato" panose="020F0502020204030203"/>
              </a:rPr>
              <a:t>For more information watch </a:t>
            </a:r>
            <a:r>
              <a:rPr lang="en-GB" dirty="0">
                <a:solidFill>
                  <a:srgbClr val="1F3D91"/>
                </a:solidFill>
                <a:latin typeface="Lato" panose="020F0502020204030203"/>
                <a:hlinkClick r:id="rId4">
                  <a:extLst>
                    <a:ext uri="{A12FA001-AC4F-418D-AE19-62706E023703}">
                      <ahyp:hlinkClr xmlns:ahyp="http://schemas.microsoft.com/office/drawing/2018/hyperlinkcolor" val="tx"/>
                    </a:ext>
                  </a:extLst>
                </a:hlinkClick>
              </a:rPr>
              <a:t>this</a:t>
            </a:r>
            <a:r>
              <a:rPr lang="en-GB" dirty="0">
                <a:solidFill>
                  <a:srgbClr val="1F3D91"/>
                </a:solidFill>
                <a:latin typeface="Lato" panose="020F0502020204030203"/>
              </a:rPr>
              <a:t> </a:t>
            </a:r>
            <a:r>
              <a:rPr lang="en-GB" dirty="0">
                <a:solidFill>
                  <a:schemeClr val="tx2"/>
                </a:solidFill>
                <a:latin typeface="Lato" panose="020F0502020204030203"/>
              </a:rPr>
              <a:t>video, then </a:t>
            </a:r>
            <a:r>
              <a:rPr lang="en-GB" dirty="0">
                <a:solidFill>
                  <a:schemeClr val="tx2"/>
                </a:solidFill>
                <a:latin typeface="Lato" panose="020F0502020204030203"/>
                <a:ea typeface="Lato" panose="020F0502020204030203" pitchFamily="34" charset="0"/>
                <a:cs typeface="Lato" panose="020F0502020204030203" pitchFamily="34" charset="0"/>
              </a:rPr>
              <a:t>visit the British Geological Survey website </a:t>
            </a:r>
            <a:r>
              <a:rPr lang="en-GB" dirty="0">
                <a:solidFill>
                  <a:srgbClr val="1F3D91"/>
                </a:solidFill>
                <a:latin typeface="Lato" panose="020F0502020204030203"/>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here</a:t>
            </a:r>
            <a:r>
              <a:rPr lang="en-GB" dirty="0">
                <a:solidFill>
                  <a:schemeClr val="tx2"/>
                </a:solidFill>
                <a:latin typeface="Lato" panose="020F0502020204030203"/>
                <a:ea typeface="Lato" panose="020F0502020204030203" pitchFamily="34" charset="0"/>
                <a:cs typeface="Lato" panose="020F0502020204030203" pitchFamily="34" charset="0"/>
              </a:rPr>
              <a:t>. Choose ‘Go to location’ and type ‘Swanage’. Swanage Bay has been eroded much more than the headlands to the north and south. Compare the type of rock the headlands are made of with Swanage Bay itself, by clicking on them.</a:t>
            </a:r>
          </a:p>
        </p:txBody>
      </p:sp>
      <p:pic>
        <p:nvPicPr>
          <p:cNvPr id="1026" name="Picture 2" descr="https://upload.wikimedia.org/wikipedia/commons/thumb/1/15/Swanage_Bay_%282685%29.jpg/320px-Swanage_Bay_%282685%29.jpg"/>
          <p:cNvPicPr>
            <a:picLocks noChangeAspect="1" noChangeArrowheads="1"/>
          </p:cNvPicPr>
          <p:nvPr/>
        </p:nvPicPr>
        <p:blipFill rotWithShape="1">
          <a:blip r:embed="rId6">
            <a:extLst>
              <a:ext uri="{28A0092B-C50C-407E-A947-70E740481C1C}">
                <a14:useLocalDpi xmlns:a14="http://schemas.microsoft.com/office/drawing/2010/main" val="0"/>
              </a:ext>
            </a:extLst>
          </a:blip>
          <a:srcRect t="23382"/>
          <a:stretch/>
        </p:blipFill>
        <p:spPr bwMode="auto">
          <a:xfrm>
            <a:off x="4355976" y="4579357"/>
            <a:ext cx="3600400" cy="1836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78630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90260"/>
            <a:ext cx="8229600" cy="907504"/>
          </a:xfrm>
        </p:spPr>
        <p:txBody>
          <a:bodyPr>
            <a:normAutofit/>
          </a:bodyPr>
          <a:lstStyle/>
          <a:p>
            <a:pPr algn="l"/>
            <a:r>
              <a:rPr lang="en-GB" dirty="0"/>
              <a:t>How cliffs are eroded</a:t>
            </a:r>
            <a:endParaRPr lang="en-GB" sz="3600" b="1" dirty="0"/>
          </a:p>
        </p:txBody>
      </p:sp>
      <p:sp>
        <p:nvSpPr>
          <p:cNvPr id="8" name="Subtitle 2">
            <a:extLst>
              <a:ext uri="{FF2B5EF4-FFF2-40B4-BE49-F238E27FC236}">
                <a16:creationId xmlns:a16="http://schemas.microsoft.com/office/drawing/2014/main" id="{01A451E7-83F2-4B3C-AF7B-27B26B39DE41}"/>
              </a:ext>
            </a:extLst>
          </p:cNvPr>
          <p:cNvSpPr txBox="1">
            <a:spLocks/>
          </p:cNvSpPr>
          <p:nvPr/>
        </p:nvSpPr>
        <p:spPr>
          <a:xfrm>
            <a:off x="0" y="1426575"/>
            <a:ext cx="3528392" cy="5328592"/>
          </a:xfrm>
          <a:prstGeom prst="rect">
            <a:avLst/>
          </a:prstGeom>
        </p:spPr>
        <p:txBody>
          <a:bodyPr vert="horz">
            <a:normAutofit fontScale="92500" lnSpcReduction="10000"/>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08000"/>
              </a:lnSpc>
              <a:buNone/>
            </a:pPr>
            <a:r>
              <a:rPr lang="en-GB" sz="2400" dirty="0"/>
              <a:t>Cliffs are eroded by the sea, by erosion and by </a:t>
            </a:r>
            <a:r>
              <a:rPr lang="en-GB" sz="2400" dirty="0">
                <a:hlinkClick r:id="rId3" action="ppaction://hlinksldjump"/>
              </a:rPr>
              <a:t>sub-aerial processes</a:t>
            </a:r>
            <a:r>
              <a:rPr lang="en-GB" sz="2400" dirty="0"/>
              <a:t>. </a:t>
            </a:r>
            <a:r>
              <a:rPr lang="en-GB" sz="2400" dirty="0">
                <a:solidFill>
                  <a:schemeClr val="tx2"/>
                </a:solidFill>
              </a:rPr>
              <a:t>In areas with harder geology, hydraulic action and abrasion create a </a:t>
            </a:r>
            <a:r>
              <a:rPr lang="en-GB" sz="2400" b="1" dirty="0">
                <a:solidFill>
                  <a:schemeClr val="tx2"/>
                </a:solidFill>
              </a:rPr>
              <a:t>wave-cut notch </a:t>
            </a:r>
            <a:r>
              <a:rPr lang="en-GB" sz="2400" dirty="0">
                <a:solidFill>
                  <a:schemeClr val="tx2"/>
                </a:solidFill>
              </a:rPr>
              <a:t>at the base of the cliff. Over time the cliff is undercut. When it can no longer hold its own weight, the cliff collapses. </a:t>
            </a:r>
          </a:p>
          <a:p>
            <a:pPr marL="109728" indent="0">
              <a:lnSpc>
                <a:spcPct val="108000"/>
              </a:lnSpc>
              <a:buNone/>
            </a:pPr>
            <a:r>
              <a:rPr lang="en-GB" sz="2400" dirty="0">
                <a:solidFill>
                  <a:schemeClr val="tx2"/>
                </a:solidFill>
              </a:rPr>
              <a:t>As the cliff retreats, a </a:t>
            </a:r>
            <a:r>
              <a:rPr lang="en-GB" sz="2400" dirty="0">
                <a:solidFill>
                  <a:schemeClr val="tx2"/>
                </a:solidFill>
                <a:hlinkClick r:id="rId3" action="ppaction://hlinksldjump"/>
              </a:rPr>
              <a:t>wave-cut platform</a:t>
            </a:r>
            <a:r>
              <a:rPr lang="en-GB" sz="2400" b="1" dirty="0">
                <a:solidFill>
                  <a:schemeClr val="tx2"/>
                </a:solidFill>
              </a:rPr>
              <a:t> </a:t>
            </a:r>
            <a:r>
              <a:rPr lang="en-GB" sz="2400" dirty="0">
                <a:solidFill>
                  <a:schemeClr val="tx2"/>
                </a:solidFill>
              </a:rPr>
              <a:t>is created.</a:t>
            </a:r>
          </a:p>
          <a:p>
            <a:pPr marL="109728" indent="0">
              <a:lnSpc>
                <a:spcPct val="108000"/>
              </a:lnSpc>
              <a:buNone/>
            </a:pPr>
            <a:endParaRPr lang="en-GB" sz="2400" dirty="0"/>
          </a:p>
        </p:txBody>
      </p:sp>
      <p:sp>
        <p:nvSpPr>
          <p:cNvPr id="9" name="TextBox 8">
            <a:extLst>
              <a:ext uri="{FF2B5EF4-FFF2-40B4-BE49-F238E27FC236}">
                <a16:creationId xmlns:a16="http://schemas.microsoft.com/office/drawing/2014/main" id="{1AF08D6A-09B2-49A3-8653-613286C390BA}"/>
              </a:ext>
            </a:extLst>
          </p:cNvPr>
          <p:cNvSpPr txBox="1"/>
          <p:nvPr/>
        </p:nvSpPr>
        <p:spPr>
          <a:xfrm>
            <a:off x="5584089" y="908720"/>
            <a:ext cx="3004075" cy="2585323"/>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Activities</a:t>
            </a:r>
          </a:p>
          <a:p>
            <a:pPr marL="285750" indent="-285750">
              <a:buFont typeface="Arial" panose="020B0604020202020204" pitchFamily="34" charset="0"/>
              <a:buChar char="•"/>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Click on the photo below to find out more about Caunter beach. Then watch</a:t>
            </a:r>
            <a:r>
              <a:rPr lang="en-GB" dirty="0">
                <a:solidFill>
                  <a:srgbClr val="1F3D91"/>
                </a:solidFill>
                <a:latin typeface="Lato" panose="020F0502020204030203" pitchFamily="34" charset="0"/>
                <a:ea typeface="Lato" panose="020F0502020204030203" pitchFamily="34" charset="0"/>
                <a:cs typeface="Lato" panose="020F0502020204030203" pitchFamily="34" charset="0"/>
              </a:rPr>
              <a:t> </a:t>
            </a:r>
            <a:r>
              <a:rPr lang="en-GB" dirty="0">
                <a:solidFill>
                  <a:srgbClr val="1F3D91"/>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this</a:t>
            </a:r>
            <a:r>
              <a:rPr lang="en-GB" dirty="0">
                <a:solidFill>
                  <a:srgbClr val="1F3D91"/>
                </a:solidFill>
                <a:latin typeface="Lato" panose="020F0502020204030203" pitchFamily="34" charset="0"/>
                <a:ea typeface="Lato" panose="020F0502020204030203" pitchFamily="34" charset="0"/>
                <a:cs typeface="Lato" panose="020F0502020204030203" pitchFamily="34" charset="0"/>
              </a:rPr>
              <a:t> </a:t>
            </a:r>
            <a:r>
              <a:rPr lang="en-GB" dirty="0">
                <a:solidFill>
                  <a:srgbClr val="002060"/>
                </a:solidFill>
                <a:latin typeface="Lato" panose="020F0502020204030203" pitchFamily="34" charset="0"/>
                <a:ea typeface="Lato" panose="020F0502020204030203" pitchFamily="34" charset="0"/>
                <a:cs typeface="Lato" panose="020F0502020204030203" pitchFamily="34" charset="0"/>
              </a:rPr>
              <a:t>clip to for more information. </a:t>
            </a:r>
          </a:p>
          <a:p>
            <a:pPr marL="285750" indent="-285750">
              <a:buFont typeface="Arial" panose="020B0604020202020204" pitchFamily="34" charset="0"/>
              <a:buChar char="•"/>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Create a flow diagram to explain how a wave-cut platform forms.</a:t>
            </a:r>
          </a:p>
        </p:txBody>
      </p:sp>
      <p:pic>
        <p:nvPicPr>
          <p:cNvPr id="10" name="Picture 9">
            <a:hlinkClick r:id="rId5"/>
            <a:extLst>
              <a:ext uri="{FF2B5EF4-FFF2-40B4-BE49-F238E27FC236}">
                <a16:creationId xmlns:a16="http://schemas.microsoft.com/office/drawing/2014/main" id="{33231D09-D83A-4496-8A59-98172A181D8E}"/>
              </a:ext>
            </a:extLst>
          </p:cNvPr>
          <p:cNvPicPr>
            <a:picLocks noChangeAspect="1"/>
          </p:cNvPicPr>
          <p:nvPr/>
        </p:nvPicPr>
        <p:blipFill>
          <a:blip r:embed="rId6" cstate="print"/>
          <a:stretch>
            <a:fillRect/>
          </a:stretch>
        </p:blipFill>
        <p:spPr>
          <a:xfrm>
            <a:off x="5600373" y="3555361"/>
            <a:ext cx="3004075" cy="2253056"/>
          </a:xfrm>
          <a:prstGeom prst="rect">
            <a:avLst/>
          </a:prstGeom>
        </p:spPr>
      </p:pic>
      <p:pic>
        <p:nvPicPr>
          <p:cNvPr id="11" name="Picture 10">
            <a:extLst>
              <a:ext uri="{FF2B5EF4-FFF2-40B4-BE49-F238E27FC236}">
                <a16:creationId xmlns:a16="http://schemas.microsoft.com/office/drawing/2014/main" id="{A2313668-2D50-474E-9AD7-1C899A037586}"/>
              </a:ext>
            </a:extLst>
          </p:cNvPr>
          <p:cNvPicPr>
            <a:picLocks noChangeAspect="1"/>
          </p:cNvPicPr>
          <p:nvPr/>
        </p:nvPicPr>
        <p:blipFill>
          <a:blip r:embed="rId7" cstate="print"/>
          <a:stretch>
            <a:fillRect/>
          </a:stretch>
        </p:blipFill>
        <p:spPr>
          <a:xfrm>
            <a:off x="3743699" y="1196752"/>
            <a:ext cx="1587991" cy="5328592"/>
          </a:xfrm>
          <a:prstGeom prst="rect">
            <a:avLst/>
          </a:prstGeom>
        </p:spPr>
      </p:pic>
    </p:spTree>
    <p:extLst>
      <p:ext uri="{BB962C8B-B14F-4D97-AF65-F5344CB8AC3E}">
        <p14:creationId xmlns:p14="http://schemas.microsoft.com/office/powerpoint/2010/main" val="114232148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9330"/>
            <a:ext cx="8229600" cy="907504"/>
          </a:xfrm>
        </p:spPr>
        <p:txBody>
          <a:bodyPr>
            <a:normAutofit/>
          </a:bodyPr>
          <a:lstStyle/>
          <a:p>
            <a:pPr algn="l"/>
            <a:r>
              <a:rPr lang="en-GB" dirty="0"/>
              <a:t>Sub-aerial processes</a:t>
            </a:r>
            <a:endParaRPr lang="en-GB" sz="3600" b="1" dirty="0"/>
          </a:p>
        </p:txBody>
      </p:sp>
      <p:sp>
        <p:nvSpPr>
          <p:cNvPr id="3" name="Content Placeholder 2"/>
          <p:cNvSpPr>
            <a:spLocks noGrp="1"/>
          </p:cNvSpPr>
          <p:nvPr>
            <p:ph idx="1"/>
          </p:nvPr>
        </p:nvSpPr>
        <p:spPr>
          <a:xfrm>
            <a:off x="447593" y="1543541"/>
            <a:ext cx="8300871" cy="4777869"/>
          </a:xfrm>
        </p:spPr>
        <p:txBody>
          <a:bodyPr>
            <a:normAutofit/>
          </a:bodyPr>
          <a:lstStyle/>
          <a:p>
            <a:pPr>
              <a:lnSpc>
                <a:spcPct val="118000"/>
              </a:lnSpc>
            </a:pPr>
            <a:endParaRPr lang="en-GB" sz="2400" dirty="0">
              <a:solidFill>
                <a:srgbClr val="26367D"/>
              </a:solidFill>
            </a:endParaRPr>
          </a:p>
          <a:p>
            <a:pPr>
              <a:lnSpc>
                <a:spcPct val="118000"/>
              </a:lnSpc>
            </a:pPr>
            <a:endParaRPr lang="en-GB" sz="2400" dirty="0">
              <a:solidFill>
                <a:srgbClr val="26367D"/>
              </a:solidFill>
            </a:endParaRPr>
          </a:p>
        </p:txBody>
      </p:sp>
      <p:sp>
        <p:nvSpPr>
          <p:cNvPr id="8" name="Subtitle 2">
            <a:extLst>
              <a:ext uri="{FF2B5EF4-FFF2-40B4-BE49-F238E27FC236}">
                <a16:creationId xmlns:a16="http://schemas.microsoft.com/office/drawing/2014/main" id="{83C827EB-822E-4839-89A5-627417AEAB37}"/>
              </a:ext>
            </a:extLst>
          </p:cNvPr>
          <p:cNvSpPr txBox="1">
            <a:spLocks/>
          </p:cNvSpPr>
          <p:nvPr/>
        </p:nvSpPr>
        <p:spPr>
          <a:xfrm>
            <a:off x="171384" y="908720"/>
            <a:ext cx="5400600" cy="5184576"/>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08000"/>
              </a:lnSpc>
              <a:buNone/>
            </a:pPr>
            <a:r>
              <a:rPr lang="en-GB" sz="1800" dirty="0"/>
              <a:t>Cliffs are broken down by sub-aerial processes above the water line. These include weathering (weakening and break-up of rock). The different types are:</a:t>
            </a:r>
          </a:p>
          <a:p>
            <a:pPr marL="367200" indent="-255600">
              <a:lnSpc>
                <a:spcPct val="108000"/>
              </a:lnSpc>
            </a:pPr>
            <a:r>
              <a:rPr lang="en-GB" sz="1800" b="1" dirty="0"/>
              <a:t>freeze-thaw weathering</a:t>
            </a:r>
            <a:r>
              <a:rPr lang="en-GB" sz="1800" dirty="0"/>
              <a:t>: a type of mechanical weathering when water gets into cracks, freezes and expands, breaking up the rock over time</a:t>
            </a:r>
          </a:p>
          <a:p>
            <a:pPr marL="367200" indent="-255600">
              <a:lnSpc>
                <a:spcPct val="108000"/>
              </a:lnSpc>
            </a:pPr>
            <a:r>
              <a:rPr lang="en-GB" sz="1800" b="1" dirty="0"/>
              <a:t>biological weathering</a:t>
            </a:r>
            <a:r>
              <a:rPr lang="en-GB" sz="1800" dirty="0"/>
              <a:t>: a type of mechanical weathering where plant/tree roots crack rocks over time</a:t>
            </a:r>
          </a:p>
          <a:p>
            <a:pPr marL="367200" indent="-255600">
              <a:lnSpc>
                <a:spcPct val="108000"/>
              </a:lnSpc>
            </a:pPr>
            <a:r>
              <a:rPr lang="en-GB" sz="1800" b="1" dirty="0"/>
              <a:t>chemical weathering</a:t>
            </a:r>
            <a:r>
              <a:rPr lang="en-GB" sz="1800" dirty="0"/>
              <a:t>: the breakdown of rocks by acidic sea and rain water.</a:t>
            </a:r>
          </a:p>
          <a:p>
            <a:pPr marL="109728" indent="0">
              <a:lnSpc>
                <a:spcPct val="108000"/>
              </a:lnSpc>
              <a:buNone/>
            </a:pPr>
            <a:r>
              <a:rPr lang="en-GB" sz="1800" dirty="0"/>
              <a:t>In areas with a softer geology, if the cliff is weakened by weathering, </a:t>
            </a:r>
            <a:r>
              <a:rPr lang="en-GB" sz="1800" dirty="0">
                <a:hlinkClick r:id="rId3" action="ppaction://hlinksldjump"/>
              </a:rPr>
              <a:t>mass movement </a:t>
            </a:r>
            <a:r>
              <a:rPr lang="en-GB" sz="1800" dirty="0"/>
              <a:t>can occur in the form of </a:t>
            </a:r>
            <a:r>
              <a:rPr lang="en-GB" sz="1800" b="1" dirty="0"/>
              <a:t>slides</a:t>
            </a:r>
            <a:r>
              <a:rPr lang="en-GB" sz="1800" dirty="0"/>
              <a:t> (linear) and </a:t>
            </a:r>
            <a:r>
              <a:rPr lang="en-GB" sz="1800" b="1" dirty="0"/>
              <a:t>slumps</a:t>
            </a:r>
            <a:r>
              <a:rPr lang="en-GB" sz="1800" dirty="0"/>
              <a:t> (rotational). The photo shows a slump in the cliff at The Naze on the Essex coast.</a:t>
            </a:r>
          </a:p>
          <a:p>
            <a:pPr marL="109728" indent="0">
              <a:lnSpc>
                <a:spcPct val="108000"/>
              </a:lnSpc>
              <a:buNone/>
            </a:pPr>
            <a:endParaRPr lang="en-GB" sz="1800" dirty="0"/>
          </a:p>
          <a:p>
            <a:pPr marL="109728" indent="0">
              <a:lnSpc>
                <a:spcPct val="108000"/>
              </a:lnSpc>
              <a:buNone/>
            </a:pPr>
            <a:endParaRPr lang="en-GB" sz="1800" dirty="0"/>
          </a:p>
        </p:txBody>
      </p:sp>
      <p:sp>
        <p:nvSpPr>
          <p:cNvPr id="9" name="TextBox 8">
            <a:extLst>
              <a:ext uri="{FF2B5EF4-FFF2-40B4-BE49-F238E27FC236}">
                <a16:creationId xmlns:a16="http://schemas.microsoft.com/office/drawing/2014/main" id="{1D5C301E-B2DE-480F-9C04-16010D35586E}"/>
              </a:ext>
            </a:extLst>
          </p:cNvPr>
          <p:cNvSpPr txBox="1"/>
          <p:nvPr/>
        </p:nvSpPr>
        <p:spPr>
          <a:xfrm>
            <a:off x="5848193" y="1437117"/>
            <a:ext cx="2922211" cy="2031325"/>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002060"/>
                </a:solidFill>
                <a:latin typeface="Lato" panose="020F0502020204030203" pitchFamily="34" charset="0"/>
                <a:ea typeface="Lato" panose="020F0502020204030203" pitchFamily="34" charset="0"/>
                <a:cs typeface="Lato" panose="020F0502020204030203" pitchFamily="34" charset="0"/>
              </a:rPr>
              <a:t>Activity</a:t>
            </a:r>
          </a:p>
          <a:p>
            <a:pPr marL="285750" indent="-285750">
              <a:buFont typeface="Arial" panose="020B0604020202020204" pitchFamily="34" charset="0"/>
              <a:buChar char="•"/>
            </a:pPr>
            <a:r>
              <a:rPr lang="en-GB" dirty="0">
                <a:solidFill>
                  <a:srgbClr val="002060"/>
                </a:solidFill>
                <a:latin typeface="Lato" panose="020F0502020204030203" pitchFamily="34" charset="0"/>
                <a:ea typeface="Lato" panose="020F0502020204030203" pitchFamily="34" charset="0"/>
                <a:cs typeface="Lato" panose="020F0502020204030203" pitchFamily="34" charset="0"/>
              </a:rPr>
              <a:t>Watch </a:t>
            </a:r>
            <a:r>
              <a:rPr lang="en-GB" dirty="0">
                <a:solidFill>
                  <a:srgbClr val="1F3D91"/>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this</a:t>
            </a:r>
            <a:r>
              <a:rPr lang="en-GB" dirty="0">
                <a:solidFill>
                  <a:srgbClr val="1F3D91"/>
                </a:solidFill>
                <a:latin typeface="Lato" panose="020F0502020204030203" pitchFamily="34" charset="0"/>
                <a:ea typeface="Lato" panose="020F0502020204030203" pitchFamily="34" charset="0"/>
                <a:cs typeface="Lato" panose="020F0502020204030203" pitchFamily="34" charset="0"/>
              </a:rPr>
              <a:t> </a:t>
            </a:r>
            <a:r>
              <a:rPr lang="en-GB" dirty="0">
                <a:solidFill>
                  <a:srgbClr val="002060"/>
                </a:solidFill>
                <a:latin typeface="Lato" panose="020F0502020204030203" pitchFamily="34" charset="0"/>
                <a:ea typeface="Lato" panose="020F0502020204030203" pitchFamily="34" charset="0"/>
                <a:cs typeface="Lato" panose="020F0502020204030203" pitchFamily="34" charset="0"/>
              </a:rPr>
              <a:t>video clip for more information. Draw a picture to represent each of the key terms on this slide (shown in bold).</a:t>
            </a:r>
          </a:p>
        </p:txBody>
      </p:sp>
      <p:pic>
        <p:nvPicPr>
          <p:cNvPr id="10" name="Picture 9">
            <a:extLst>
              <a:ext uri="{FF2B5EF4-FFF2-40B4-BE49-F238E27FC236}">
                <a16:creationId xmlns:a16="http://schemas.microsoft.com/office/drawing/2014/main" id="{502D29E5-D2CD-4460-A83D-A0588F91CD75}"/>
              </a:ext>
            </a:extLst>
          </p:cNvPr>
          <p:cNvPicPr>
            <a:picLocks noChangeAspect="1"/>
          </p:cNvPicPr>
          <p:nvPr/>
        </p:nvPicPr>
        <p:blipFill>
          <a:blip r:embed="rId5" cstate="print"/>
          <a:stretch>
            <a:fillRect/>
          </a:stretch>
        </p:blipFill>
        <p:spPr>
          <a:xfrm>
            <a:off x="5858532" y="3501008"/>
            <a:ext cx="2911872" cy="2183904"/>
          </a:xfrm>
          <a:prstGeom prst="rect">
            <a:avLst/>
          </a:prstGeom>
        </p:spPr>
      </p:pic>
    </p:spTree>
    <p:extLst>
      <p:ext uri="{BB962C8B-B14F-4D97-AF65-F5344CB8AC3E}">
        <p14:creationId xmlns:p14="http://schemas.microsoft.com/office/powerpoint/2010/main" val="827837833"/>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 presentation template">
  <a:themeElements>
    <a:clrScheme name="Custom 1">
      <a:dk1>
        <a:srgbClr val="352B84"/>
      </a:dk1>
      <a:lt1>
        <a:sysClr val="window" lastClr="FFFFFF"/>
      </a:lt1>
      <a:dk2>
        <a:srgbClr val="1F3D91"/>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TotalTime>
  <Words>2606</Words>
  <Application>Microsoft Office PowerPoint</Application>
  <PresentationFormat>On-screen Show (4:3)</PresentationFormat>
  <Paragraphs>222</Paragraphs>
  <Slides>21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Georgia</vt:lpstr>
      <vt:lpstr>Lato</vt:lpstr>
      <vt:lpstr>Wingdings 2</vt:lpstr>
      <vt:lpstr>GA presentation template</vt:lpstr>
      <vt:lpstr>PowerPoint Presentation</vt:lpstr>
      <vt:lpstr>Getting started</vt:lpstr>
      <vt:lpstr>Coastal landscapes</vt:lpstr>
      <vt:lpstr>Waves</vt:lpstr>
      <vt:lpstr>Longshore drift</vt:lpstr>
      <vt:lpstr>Where does the sediment come from?</vt:lpstr>
      <vt:lpstr>Differing geology along coastlines influences erosion…</vt:lpstr>
      <vt:lpstr>How cliffs are eroded</vt:lpstr>
      <vt:lpstr>Sub-aerial processes</vt:lpstr>
      <vt:lpstr>Headland erosion</vt:lpstr>
      <vt:lpstr>The erosion of a headland – cracks and caves</vt:lpstr>
      <vt:lpstr>The erosion of a headland – arches</vt:lpstr>
      <vt:lpstr>The erosion of a headland – stacks and stumps</vt:lpstr>
      <vt:lpstr>Headland erosion – review</vt:lpstr>
      <vt:lpstr>Summary</vt:lpstr>
      <vt:lpstr>Taking it further</vt:lpstr>
      <vt:lpstr>Glossary 1</vt:lpstr>
      <vt:lpstr>Glossary 2</vt:lpstr>
      <vt:lpstr>Glossary 3</vt:lpstr>
      <vt:lpstr>Links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rmcateer</dc:creator>
  <cp:lastModifiedBy>Intern</cp:lastModifiedBy>
  <cp:revision>154</cp:revision>
  <dcterms:created xsi:type="dcterms:W3CDTF">2014-10-30T10:42:22Z</dcterms:created>
  <dcterms:modified xsi:type="dcterms:W3CDTF">2022-07-12T13:23:52Z</dcterms:modified>
</cp:coreProperties>
</file>