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428" r:id="rId2"/>
    <p:sldId id="455" r:id="rId3"/>
    <p:sldId id="457" r:id="rId4"/>
    <p:sldId id="458" r:id="rId5"/>
    <p:sldId id="462" r:id="rId6"/>
    <p:sldId id="467" r:id="rId7"/>
    <p:sldId id="461" r:id="rId8"/>
    <p:sldId id="460" r:id="rId9"/>
    <p:sldId id="465" r:id="rId10"/>
    <p:sldId id="466" r:id="rId11"/>
    <p:sldId id="468" r:id="rId12"/>
    <p:sldId id="478" r:id="rId13"/>
    <p:sldId id="470" r:id="rId14"/>
    <p:sldId id="463" r:id="rId15"/>
    <p:sldId id="474" r:id="rId16"/>
    <p:sldId id="473" r:id="rId17"/>
    <p:sldId id="475" r:id="rId18"/>
    <p:sldId id="477" r:id="rId19"/>
    <p:sldId id="476" r:id="rId20"/>
    <p:sldId id="4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C"/>
    <a:srgbClr val="243D91"/>
    <a:srgbClr val="002060"/>
    <a:srgbClr val="3DB4E6"/>
    <a:srgbClr val="5CC1EA"/>
    <a:srgbClr val="B48086"/>
    <a:srgbClr val="B4CE44"/>
    <a:srgbClr val="1F3D91"/>
    <a:srgbClr val="BFCAEF"/>
    <a:srgbClr val="88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1" autoAdjust="0"/>
    <p:restoredTop sz="93878" autoAdjust="0"/>
  </p:normalViewPr>
  <p:slideViewPr>
    <p:cSldViewPr>
      <p:cViewPr varScale="1">
        <p:scale>
          <a:sx n="63" d="100"/>
          <a:sy n="63" d="100"/>
        </p:scale>
        <p:origin x="62" y="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4747-CDB7-4F98-827F-A214E0B4E219}" type="datetimeFigureOut">
              <a:rPr lang="en-GB" smtClean="0"/>
              <a:pPr/>
              <a:t>25/08/2022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001A-258F-4C21-BFC1-1432480F8C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xvbosa4fU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jr4mii3cE&amp;feature=emb_imp_woy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_3DYQCVn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https://www.geograph.org.uk/photo/3238778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https://www.flickr.com/photos/johntasaurus/43214460801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https://www.geograph.org.uk/photo/1345952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Video: </a:t>
            </a:r>
            <a:r>
              <a:rPr lang="en-GB" dirty="0">
                <a:hlinkClick r:id="rId3"/>
              </a:rPr>
              <a:t>https://www.youtube.com/watch?v=RCxvbosa4fU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98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92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https://www.geograph.org.uk/photo/1432550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https://www.youtube.com/watch?v=mknStAMia0Q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https://commons.m.wikimedia.org/wiki/File:Rock_Fall_at_Bempton_Cliffs.jpg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2011 video: </a:t>
            </a:r>
            <a:r>
              <a:rPr lang="en-GB" dirty="0">
                <a:hlinkClick r:id="rId3"/>
              </a:rPr>
              <a:t>https://www.youtube.com/watch?v=ZVjr4mii3cE&amp;feature=emb_imp_woyt</a:t>
            </a:r>
            <a:endParaRPr lang="en-US" dirty="0"/>
          </a:p>
          <a:p>
            <a:r>
              <a:rPr lang="en-US" dirty="0"/>
              <a:t>2009 video: https://www.youtube.com/watch?v=ZVYGJYnJTi0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93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Video: </a:t>
            </a:r>
            <a:r>
              <a:rPr lang="en-GB" dirty="0">
                <a:hlinkClick r:id="rId3"/>
              </a:rPr>
              <a:t>https://www.youtube.com/watch?v=R__3DYQCVnA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https://en.wikipedia.org/wiki/File:Landslide_in_Cusco,_Peru_-_2018.jpg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https://www.geograph.org.uk/photo/2709863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https://commons.wikimedia.org/wiki/File:Lahar_Mount_Pinatubo.JPG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D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7812360" cy="648072"/>
          </a:xfrm>
        </p:spPr>
        <p:txBody>
          <a:bodyPr>
            <a:normAutofit/>
          </a:bodyPr>
          <a:lstStyle>
            <a:lvl1pPr marL="442913" indent="0" algn="l"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ctr"/>
            <a:r>
              <a:rPr lang="en-US" b="1">
                <a:solidFill>
                  <a:srgbClr val="243D91"/>
                </a:solidFill>
              </a:rPr>
              <a:t>Click to edit Master subtitle style</a:t>
            </a:r>
            <a:endParaRPr lang="en-GB" b="1" dirty="0">
              <a:solidFill>
                <a:srgbClr val="243D9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C7DD3-57ED-4B77-8ED1-8C9D1761F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/>
          <a:stretch/>
        </p:blipFill>
        <p:spPr>
          <a:xfrm>
            <a:off x="4788024" y="0"/>
            <a:ext cx="4355976" cy="5079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29D30-31FD-48B4-B358-5B263B36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5"/>
          <a:stretch/>
        </p:blipFill>
        <p:spPr>
          <a:xfrm>
            <a:off x="417" y="25734"/>
            <a:ext cx="3076339" cy="50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21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>
            <a:lvl1pPr>
              <a:defRPr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6366F-2D8B-470B-AAB3-86DD10C6F17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20399993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25/08/2022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96BE2-F979-47EB-A57A-7282608F8FF7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25439890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25/08/2022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263B0-049F-4F99-B5AE-A623A5C0977E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303377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64BFF-BB7A-45A4-9F2B-1D798AD0ED21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D1518-1115-4DC8-A672-28848E8BE7E5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26377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2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C21351-228A-42FA-A6B3-CDA4F93465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17982" y="5639831"/>
            <a:ext cx="1230167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  <p:sldLayoutId id="2147483770" r:id="rId5"/>
    <p:sldLayoutId id="2147483771" r:id="rId6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rgbClr val="243D9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s.ac.uk/case-studies/landslides-and-coastal-erosion-at-aldbrough-east-riding-of-yorkshire-landslide-case-stud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www.geograph.org.uk/photo/270986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5vSVui54WR0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www.flickr.com/photos/johntasaurus/432144608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raph.org.uk/showmap.php?gridref=SU0217672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xvbosa4f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fications.pearson.com/content/dam/pdf/GCSE/Geography-A/2016/specification-and-sample-assessments/Geography_A_Issue3%20GCSE%20(9-1)%20Specification.pdf" TargetMode="External"/><Relationship Id="rId13" Type="http://schemas.openxmlformats.org/officeDocument/2006/relationships/hyperlink" Target="https://www.ocr.org.uk/Images/207307-specification-accredited-gcse-geography-b-j384.pdf" TargetMode="External"/><Relationship Id="rId3" Type="http://schemas.openxmlformats.org/officeDocument/2006/relationships/hyperlink" Target="https://www.bbc.co.uk/bitesize/guides/z2hgj6f/revision/3" TargetMode="External"/><Relationship Id="rId7" Type="http://schemas.openxmlformats.org/officeDocument/2006/relationships/hyperlink" Target="https://filestore.aqa.org.uk/resources/geography/specifications/AQA-8035-SP-2016.PDF" TargetMode="External"/><Relationship Id="rId12" Type="http://schemas.openxmlformats.org/officeDocument/2006/relationships/hyperlink" Target="https://www.ocr.org.uk/Images/207306-specification-accredited-gcse-geography-a-j383.pdf" TargetMode="External"/><Relationship Id="rId2" Type="http://schemas.openxmlformats.org/officeDocument/2006/relationships/hyperlink" Target="https://www.bbc.co.uk/bitesize/guides/z2hgj6f/revision/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imeforgeography.co.uk/videos_list/coasts/subaerial-erosion-processes/" TargetMode="External"/><Relationship Id="rId11" Type="http://schemas.openxmlformats.org/officeDocument/2006/relationships/hyperlink" Target="https://www.eduqas.co.uk/qualifications/geography-gcse-b/" TargetMode="External"/><Relationship Id="rId5" Type="http://schemas.openxmlformats.org/officeDocument/2006/relationships/hyperlink" Target="https://www.bgs.ac.uk/discovering-geology/earth-hazards/landslides/" TargetMode="External"/><Relationship Id="rId10" Type="http://schemas.openxmlformats.org/officeDocument/2006/relationships/hyperlink" Target="https://www.eduqas.co.uk/qualifications/geography-gcse-a/" TargetMode="External"/><Relationship Id="rId4" Type="http://schemas.openxmlformats.org/officeDocument/2006/relationships/hyperlink" Target="https://www.bbc.co.uk/bitesize/guides/zcjprdm/revision/1" TargetMode="External"/><Relationship Id="rId9" Type="http://schemas.openxmlformats.org/officeDocument/2006/relationships/hyperlink" Target="https://qualifications.pearson.com/content/dam/pdf/GCSE/Geography-B/2016/specification-and-sample-assessments/Specification_GCSE_L1-L2_Geography_B.pdf" TargetMode="External"/><Relationship Id="rId14" Type="http://schemas.openxmlformats.org/officeDocument/2006/relationships/hyperlink" Target="https://www.wjec.co.uk/media/mlyil2jr/wjec-gcse-geography-spec-from-2016-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__3DYQCVnA" TargetMode="External"/><Relationship Id="rId13" Type="http://schemas.openxmlformats.org/officeDocument/2006/relationships/hyperlink" Target="https://www.geograph.org.uk/photo/1345952" TargetMode="External"/><Relationship Id="rId3" Type="http://schemas.openxmlformats.org/officeDocument/2006/relationships/hyperlink" Target="https://www.geograph.org.uk/photo/3238778" TargetMode="External"/><Relationship Id="rId7" Type="http://schemas.openxmlformats.org/officeDocument/2006/relationships/hyperlink" Target="https://www.youtube.com/watch?v=ZVYGJYnJTi0" TargetMode="External"/><Relationship Id="rId12" Type="http://schemas.openxmlformats.org/officeDocument/2006/relationships/hyperlink" Target="https://www.flickr.com/photos/johntasaurus/4321446080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Vjr4mii3cE&amp;feature=emb_imp_woyt" TargetMode="External"/><Relationship Id="rId11" Type="http://schemas.openxmlformats.org/officeDocument/2006/relationships/hyperlink" Target="https://commons.wikimedia.org/wiki/File:Lahar_Mount_Pinatubo.JPG" TargetMode="External"/><Relationship Id="rId5" Type="http://schemas.openxmlformats.org/officeDocument/2006/relationships/hyperlink" Target="https://commons.m.wikimedia.org/wiki/File:Rock_Fall_at_Bempton_Cliffs.jpg" TargetMode="External"/><Relationship Id="rId10" Type="http://schemas.openxmlformats.org/officeDocument/2006/relationships/hyperlink" Target="https://www.geograph.org.uk/photo/2709863" TargetMode="External"/><Relationship Id="rId4" Type="http://schemas.openxmlformats.org/officeDocument/2006/relationships/hyperlink" Target="https://www.geograph.org.uk/photo/1432550" TargetMode="External"/><Relationship Id="rId9" Type="http://schemas.openxmlformats.org/officeDocument/2006/relationships/hyperlink" Target="https://en.wikipedia.org/wiki/File:Landslide_in_Cusco,_Peru_-_2018.jpg" TargetMode="External"/><Relationship Id="rId14" Type="http://schemas.openxmlformats.org/officeDocument/2006/relationships/hyperlink" Target="https://www.youtube.com/watch?v=RCxvbosa4f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eograph.org.uk/photo/323877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14325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nStAMia0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eograph.org.uk/showmap.php?gridref=TA20597362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hyperlink" Target="https://www.geograph.org.uk/showmap.php?gridref=SW620430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ZVYGJYnJTi0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ZVjr4mii3cE&amp;feature=emb_imp_woy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hi.upc.edu/imprints/index.php?option=com_content&amp;view=article&amp;id=119:landslide-in-calabria-italy&amp;catid=46:recent-news&amp;Itemid=111&amp;lang=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R__3DYQCVnA" TargetMode="External"/><Relationship Id="rId4" Type="http://schemas.openxmlformats.org/officeDocument/2006/relationships/hyperlink" Target="https://www.youtube.com/watch?v=vJtYTbQec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hyperlink" Target="https://youtu.be/FCPxplg1o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392560"/>
          </a:xfrm>
        </p:spPr>
        <p:txBody>
          <a:bodyPr>
            <a:normAutofit/>
          </a:bodyPr>
          <a:lstStyle/>
          <a:p>
            <a:r>
              <a:rPr lang="en-GB" sz="4000" b="1" dirty="0"/>
              <a:t>Mass movement on slopes</a:t>
            </a:r>
          </a:p>
        </p:txBody>
      </p:sp>
    </p:spTree>
    <p:extLst>
      <p:ext uri="{BB962C8B-B14F-4D97-AF65-F5344CB8AC3E}">
        <p14:creationId xmlns:p14="http://schemas.microsoft.com/office/powerpoint/2010/main" val="35308053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936104"/>
          </a:xfrm>
        </p:spPr>
        <p:txBody>
          <a:bodyPr>
            <a:normAutofit/>
          </a:bodyPr>
          <a:lstStyle/>
          <a:p>
            <a:r>
              <a:rPr lang="en-GB" dirty="0"/>
              <a:t>Slumps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412776"/>
            <a:ext cx="316835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7200" indent="-255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rgbClr val="26377C"/>
                </a:solidFill>
                <a:latin typeface="Lato"/>
              </a:rPr>
              <a:t>Slumps are similar to slides but the slide plane curves. </a:t>
            </a:r>
          </a:p>
          <a:p>
            <a:pPr marL="367200" indent="-255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rgbClr val="26377C"/>
                </a:solidFill>
                <a:latin typeface="Lato"/>
              </a:rPr>
              <a:t>As a result the material rotates as it moves, and the original land surface (the head) tilts backwards. </a:t>
            </a:r>
          </a:p>
          <a:p>
            <a:pPr marL="367200" indent="-25560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rgbClr val="26377C"/>
                </a:solidFill>
                <a:latin typeface="Lato"/>
              </a:rPr>
              <a:t>Slumps are also called rotational slides: they are common on UK coasts like here at Barton on Sea, Dorset, UK.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1920" y="5229200"/>
            <a:ext cx="417646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/>
              </a:rPr>
              <a:t>View </a:t>
            </a:r>
            <a:r>
              <a:rPr lang="en-GB" dirty="0">
                <a:solidFill>
                  <a:srgbClr val="26377C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BGS clip</a:t>
            </a:r>
            <a:r>
              <a:rPr lang="en-GB" dirty="0">
                <a:solidFill>
                  <a:srgbClr val="26377C"/>
                </a:solidFill>
                <a:latin typeface="Lato"/>
              </a:rPr>
              <a:t>. How are geology,  mass movement and coastal erosion linked?</a:t>
            </a: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12776"/>
            <a:ext cx="4816599" cy="36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rc 30"/>
          <p:cNvSpPr/>
          <p:nvPr/>
        </p:nvSpPr>
        <p:spPr>
          <a:xfrm flipH="1" flipV="1">
            <a:off x="5148064" y="3068960"/>
            <a:ext cx="3528392" cy="1512168"/>
          </a:xfrm>
          <a:prstGeom prst="arc">
            <a:avLst>
              <a:gd name="adj1" fmla="val 14719421"/>
              <a:gd name="adj2" fmla="val 230984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Lato"/>
            </a:endParaRPr>
          </a:p>
        </p:txBody>
      </p:sp>
      <p:sp>
        <p:nvSpPr>
          <p:cNvPr id="32" name="TextBox 31"/>
          <p:cNvSpPr txBox="1"/>
          <p:nvPr/>
        </p:nvSpPr>
        <p:spPr>
          <a:xfrm rot="20400000">
            <a:off x="6632606" y="3631874"/>
            <a:ext cx="106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/>
              </a:rPr>
              <a:t>Head</a:t>
            </a:r>
          </a:p>
        </p:txBody>
      </p:sp>
      <p:sp>
        <p:nvSpPr>
          <p:cNvPr id="33" name="TextBox 32"/>
          <p:cNvSpPr txBox="1"/>
          <p:nvPr/>
        </p:nvSpPr>
        <p:spPr>
          <a:xfrm rot="900000">
            <a:off x="5171625" y="392454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/>
              </a:rPr>
              <a:t>Slide plane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314096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Lato"/>
              </a:rPr>
              <a:t>Older slumps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528392" cy="1008112"/>
          </a:xfrm>
        </p:spPr>
        <p:txBody>
          <a:bodyPr/>
          <a:lstStyle/>
          <a:p>
            <a:r>
              <a:rPr lang="en-GB" dirty="0"/>
              <a:t>Mudflows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3600400" cy="3656963"/>
          </a:xfrm>
        </p:spPr>
        <p:txBody>
          <a:bodyPr>
            <a:sp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26377C"/>
                </a:solidFill>
              </a:rPr>
              <a:t>Mudflows often form after sudden heavy rainfall: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soil becomes saturated with water: it liquefies and begins to flow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a flow moves downhill, often following a valley or gulley. It can pick up larger stones and boulders as it flows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dirty="0">
                <a:solidFill>
                  <a:srgbClr val="26377C"/>
                </a:solidFill>
              </a:rPr>
              <a:t>mudflows can be slow or very rapid – they can be a deadly hazard.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5517232"/>
            <a:ext cx="4248472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Mudflow following the 2006 volcanic eruption of Mount Pinatubo, Philippines: a </a:t>
            </a:r>
            <a:r>
              <a:rPr lang="en-GB" dirty="0">
                <a:hlinkClick r:id="rId3" action="ppaction://hlinksldjump"/>
              </a:rPr>
              <a:t>lahar</a:t>
            </a:r>
            <a:r>
              <a:rPr lang="en-GB" dirty="0"/>
              <a:t>. </a:t>
            </a:r>
          </a:p>
        </p:txBody>
      </p:sp>
      <p:pic>
        <p:nvPicPr>
          <p:cNvPr id="9" name="Picture 8" descr="File:Lahar Mount Pinatub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00808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p Arrow Callout 10"/>
          <p:cNvSpPr/>
          <p:nvPr/>
        </p:nvSpPr>
        <p:spPr>
          <a:xfrm>
            <a:off x="5940152" y="4005064"/>
            <a:ext cx="1296144" cy="64807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  <a:latin typeface="Lato"/>
              </a:rPr>
              <a:t>Debris fan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5796136" y="1484784"/>
            <a:ext cx="1440160" cy="100811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  <a:latin typeface="Lato"/>
              </a:rPr>
              <a:t>Mudflow down gulley</a:t>
            </a:r>
            <a:endParaRPr lang="en-GB" dirty="0">
              <a:latin typeface="La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301208"/>
            <a:ext cx="3600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srgbClr val="26377C"/>
                </a:solidFill>
                <a:latin typeface="Lato"/>
              </a:rPr>
              <a:t>Activity: </a:t>
            </a:r>
            <a:r>
              <a:rPr lang="en-GB" dirty="0">
                <a:solidFill>
                  <a:srgbClr val="26377C"/>
                </a:solidFill>
                <a:latin typeface="Lato"/>
              </a:rPr>
              <a:t>watch this 2021 </a:t>
            </a:r>
            <a:r>
              <a:rPr lang="en-GB" dirty="0">
                <a:solidFill>
                  <a:srgbClr val="26377C"/>
                </a:solidFill>
                <a:latin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mudflow in Atami, Japan</a:t>
            </a:r>
            <a:r>
              <a:rPr lang="en-GB" dirty="0">
                <a:solidFill>
                  <a:srgbClr val="26377C"/>
                </a:solidFill>
                <a:latin typeface="Lato"/>
              </a:rPr>
              <a:t>. Why was it deadly?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/>
          <a:lstStyle/>
          <a:p>
            <a:r>
              <a:rPr lang="en-GB" dirty="0"/>
              <a:t>Scree creep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367632"/>
            <a:ext cx="4067409" cy="503298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8000"/>
              </a:lnSpc>
              <a:buNone/>
            </a:pPr>
            <a:r>
              <a:rPr lang="en-GB" sz="1900" dirty="0">
                <a:solidFill>
                  <a:srgbClr val="352B84"/>
                </a:solidFill>
                <a:latin typeface="Lato"/>
                <a:ea typeface="+mn-ea"/>
                <a:cs typeface="+mn-cs"/>
              </a:rPr>
              <a:t>In upland areas:</a:t>
            </a:r>
          </a:p>
          <a:p>
            <a:pPr>
              <a:lnSpc>
                <a:spcPct val="108000"/>
              </a:lnSpc>
            </a:pPr>
            <a:r>
              <a:rPr lang="en-GB" sz="1900" dirty="0">
                <a:hlinkClick r:id="rId3" action="ppaction://hlinksldjump"/>
              </a:rPr>
              <a:t>Freeze-thaw weathering </a:t>
            </a:r>
            <a:r>
              <a:rPr lang="en-GB" sz="1900" dirty="0"/>
              <a:t>weakens or breaks up rocks, especially on exposed crags</a:t>
            </a:r>
          </a:p>
          <a:p>
            <a:pPr>
              <a:lnSpc>
                <a:spcPct val="108000"/>
              </a:lnSpc>
            </a:pPr>
            <a:r>
              <a:rPr lang="en-GB" sz="1900" dirty="0"/>
              <a:t>Rock fragments fall off and build up on the slope below: </a:t>
            </a:r>
            <a:r>
              <a:rPr lang="en-GB" sz="1900" dirty="0">
                <a:hlinkClick r:id="rId3" action="ppaction://hlinksldjump"/>
              </a:rPr>
              <a:t>scree</a:t>
            </a:r>
            <a:endParaRPr lang="en-GB" sz="1900" dirty="0"/>
          </a:p>
          <a:p>
            <a:pPr>
              <a:lnSpc>
                <a:spcPct val="108000"/>
              </a:lnSpc>
            </a:pPr>
            <a:r>
              <a:rPr lang="en-GB" sz="1900" dirty="0"/>
              <a:t>The scree slowly settles and moves down the slope. This type of mass movement is called ‘creep’.</a:t>
            </a:r>
          </a:p>
          <a:p>
            <a:pPr>
              <a:lnSpc>
                <a:spcPct val="108000"/>
              </a:lnSpc>
              <a:buNone/>
            </a:pPr>
            <a:r>
              <a:rPr lang="en-GB" sz="1900" dirty="0"/>
              <a:t>You find scree slopes:</a:t>
            </a:r>
          </a:p>
          <a:p>
            <a:pPr>
              <a:lnSpc>
                <a:spcPct val="108000"/>
              </a:lnSpc>
            </a:pPr>
            <a:r>
              <a:rPr lang="en-GB" sz="1900" dirty="0"/>
              <a:t>where glaciers and ice-sheets are active today, like the Alps</a:t>
            </a:r>
          </a:p>
          <a:p>
            <a:pPr>
              <a:lnSpc>
                <a:spcPct val="108000"/>
              </a:lnSpc>
            </a:pPr>
            <a:r>
              <a:rPr lang="en-GB" sz="1900" dirty="0"/>
              <a:t>or where they were active in the past, like the Lake District.</a:t>
            </a:r>
          </a:p>
        </p:txBody>
      </p:sp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42" y="1556792"/>
            <a:ext cx="4212703" cy="417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581792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Honister Pass, Lake District, UK.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9048" y="1124744"/>
            <a:ext cx="42484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Lato"/>
              </a:rPr>
              <a:t>Activity: </a:t>
            </a:r>
            <a:r>
              <a:rPr lang="en-GB" dirty="0">
                <a:latin typeface="Lato"/>
              </a:rPr>
              <a:t>use the text to label the photo.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7812360" y="4221088"/>
            <a:ext cx="864096" cy="64807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43D91"/>
                </a:solidFill>
                <a:latin typeface="Lato"/>
              </a:rPr>
              <a:t>Scree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3330"/>
          </a:xfrm>
        </p:spPr>
        <p:txBody>
          <a:bodyPr>
            <a:normAutofit/>
          </a:bodyPr>
          <a:lstStyle/>
          <a:p>
            <a:r>
              <a:rPr lang="en-GB" sz="3600" b="1" dirty="0"/>
              <a:t>Soil creep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3682752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8000"/>
              </a:lnSpc>
              <a:buNone/>
            </a:pPr>
            <a:r>
              <a:rPr lang="en-GB" sz="2000" dirty="0"/>
              <a:t>The slowest mass movement is soil creep. It happens when individual soil particles freeze and thaw, get wet and dry.</a:t>
            </a:r>
          </a:p>
          <a:p>
            <a:pPr marL="367200" indent="-255600">
              <a:lnSpc>
                <a:spcPct val="108000"/>
              </a:lnSpc>
              <a:buFont typeface="+mj-lt"/>
              <a:buAutoNum type="arabicPeriod"/>
            </a:pPr>
            <a:r>
              <a:rPr lang="en-GB" sz="2000" dirty="0"/>
              <a:t>Particles get wet or freeze. They expand outwards at right angles to the slope.</a:t>
            </a:r>
          </a:p>
          <a:p>
            <a:pPr marL="367200" indent="-255600">
              <a:lnSpc>
                <a:spcPct val="108000"/>
              </a:lnSpc>
              <a:buFont typeface="+mj-lt"/>
              <a:buAutoNum type="arabicPeriod"/>
            </a:pPr>
            <a:r>
              <a:rPr lang="en-GB" sz="2000" dirty="0"/>
              <a:t>As the particles dry or thaw, gravity makes them fall vertically downwards.</a:t>
            </a:r>
          </a:p>
          <a:p>
            <a:pPr marL="367200" indent="-255600">
              <a:lnSpc>
                <a:spcPct val="108000"/>
              </a:lnSpc>
              <a:buFont typeface="+mj-lt"/>
              <a:buAutoNum type="arabicPeriod"/>
            </a:pPr>
            <a:r>
              <a:rPr lang="en-GB" sz="2000" dirty="0"/>
              <a:t>The result is individual particles are heaved down the slope.</a:t>
            </a:r>
          </a:p>
          <a:p>
            <a:pPr marL="367200" indent="-255600">
              <a:lnSpc>
                <a:spcPct val="108000"/>
              </a:lnSpc>
              <a:buFont typeface="+mj-lt"/>
              <a:buAutoNum type="arabicPeriod"/>
            </a:pPr>
            <a:r>
              <a:rPr lang="en-GB" sz="2000" dirty="0"/>
              <a:t>The movement is very slow, even on steeper slopes.</a:t>
            </a:r>
          </a:p>
          <a:p>
            <a:endParaRPr lang="en-GB" sz="2000" dirty="0">
              <a:solidFill>
                <a:srgbClr val="352B8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1814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>
          <a:xfrm rot="1800000">
            <a:off x="5331465" y="2619815"/>
            <a:ext cx="496648" cy="100035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</a:rPr>
              <a:t>1</a:t>
            </a:r>
          </a:p>
        </p:txBody>
      </p:sp>
      <p:sp>
        <p:nvSpPr>
          <p:cNvPr id="9" name="Up Arrow 8"/>
          <p:cNvSpPr/>
          <p:nvPr/>
        </p:nvSpPr>
        <p:spPr>
          <a:xfrm rot="10800000">
            <a:off x="5724128" y="2852936"/>
            <a:ext cx="504056" cy="7920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</a:rPr>
              <a:t>2</a:t>
            </a:r>
          </a:p>
        </p:txBody>
      </p:sp>
      <p:sp>
        <p:nvSpPr>
          <p:cNvPr id="12" name="Striped Right Arrow 11"/>
          <p:cNvSpPr/>
          <p:nvPr/>
        </p:nvSpPr>
        <p:spPr>
          <a:xfrm rot="1800000">
            <a:off x="5441865" y="3431239"/>
            <a:ext cx="720080" cy="504056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076056" y="2348880"/>
            <a:ext cx="1440160" cy="18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551723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Soil creep is common on UK slopes, like this one in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Wiltshire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especially on clay soil.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7164288" y="4797152"/>
            <a:ext cx="1368152" cy="64807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52B84"/>
                </a:solidFill>
                <a:latin typeface="Lato"/>
              </a:rPr>
              <a:t>Terracettes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Thinking through mass movements: speed and </a:t>
            </a:r>
            <a:r>
              <a:rPr lang="en-GB" dirty="0"/>
              <a:t>water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605" y="1747774"/>
            <a:ext cx="8064896" cy="9618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43D91"/>
                </a:solidFill>
                <a:latin typeface="Lato"/>
              </a:rPr>
              <a:t>Activity: </a:t>
            </a: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about the types of mass movement listed below.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Label them onto the scale for speed. Then decide which are wet, dry, or in between. Scree creep has been added for you.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03969"/>
              </p:ext>
            </p:extLst>
          </p:nvPr>
        </p:nvGraphicFramePr>
        <p:xfrm>
          <a:off x="476607" y="3501008"/>
          <a:ext cx="8064894" cy="1225881"/>
        </p:xfrm>
        <a:graphic>
          <a:graphicData uri="http://schemas.openxmlformats.org/drawingml/2006/table">
            <a:tbl>
              <a:tblPr/>
              <a:tblGrid>
                <a:gridCol w="161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Lato"/>
                          <a:ea typeface="Calibri"/>
                          <a:cs typeface="Times New Roman"/>
                        </a:rPr>
                        <a:t>Very slow</a:t>
                      </a:r>
                      <a:endParaRPr lang="en-GB" sz="1100" b="1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Lato"/>
                          <a:ea typeface="Calibri"/>
                          <a:cs typeface="Times New Roman"/>
                        </a:rPr>
                        <a:t>Very</a:t>
                      </a:r>
                      <a:r>
                        <a:rPr lang="en-GB" sz="1800" b="1" baseline="0" dirty="0">
                          <a:latin typeface="Lato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GB" sz="1800" b="1" dirty="0">
                          <a:latin typeface="Lato"/>
                          <a:ea typeface="Calibri"/>
                          <a:cs typeface="Times New Roman"/>
                        </a:rPr>
                        <a:t>ast</a:t>
                      </a:r>
                      <a:endParaRPr lang="en-GB" sz="1100" b="1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4092"/>
                  </a:ext>
                </a:extLst>
              </a:tr>
              <a:tr h="691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>
                          <a:solidFill>
                            <a:schemeClr val="tx1"/>
                          </a:solidFill>
                          <a:latin typeface="Lato"/>
                          <a:ea typeface="Calibri"/>
                          <a:cs typeface="Times New Roman"/>
                        </a:rPr>
                        <a:t>Scree creep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kern="1200" dirty="0">
                        <a:solidFill>
                          <a:schemeClr val="tx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92655"/>
              </p:ext>
            </p:extLst>
          </p:nvPr>
        </p:nvGraphicFramePr>
        <p:xfrm>
          <a:off x="476608" y="4941168"/>
          <a:ext cx="8064893" cy="947627"/>
        </p:xfrm>
        <a:graphic>
          <a:graphicData uri="http://schemas.openxmlformats.org/drawingml/2006/table">
            <a:tbl>
              <a:tblPr/>
              <a:tblGrid>
                <a:gridCol w="2614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Lato"/>
                          <a:ea typeface="Calibri"/>
                          <a:cs typeface="Times New Roman"/>
                        </a:rPr>
                        <a:t>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Lato"/>
                          <a:cs typeface="Times New Roman"/>
                        </a:rPr>
                        <a:t>Very wet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94232"/>
                  </a:ext>
                </a:extLst>
              </a:tr>
              <a:tr h="673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Lato"/>
                          <a:ea typeface="Calibri"/>
                          <a:cs typeface="Times New Roman"/>
                        </a:rPr>
                        <a:t>Scree creep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Left-Right Arrow 12"/>
          <p:cNvSpPr/>
          <p:nvPr/>
        </p:nvSpPr>
        <p:spPr>
          <a:xfrm>
            <a:off x="1763688" y="3501008"/>
            <a:ext cx="5472608" cy="496053"/>
          </a:xfrm>
          <a:prstGeom prst="leftRightArrow">
            <a:avLst/>
          </a:prstGeom>
          <a:solidFill>
            <a:srgbClr val="B4C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Speed</a:t>
            </a:r>
          </a:p>
        </p:txBody>
      </p:sp>
      <p:graphicFrame>
        <p:nvGraphicFramePr>
          <p:cNvPr id="14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2344589"/>
              </p:ext>
            </p:extLst>
          </p:nvPr>
        </p:nvGraphicFramePr>
        <p:xfrm>
          <a:off x="476611" y="2924944"/>
          <a:ext cx="80648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Lato"/>
                        </a:rPr>
                        <a:t>Rock fall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Lato"/>
                        </a:rPr>
                        <a:t>Rock slide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Lato"/>
                        </a:rPr>
                        <a:t>Soil creep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Lato"/>
                        </a:rPr>
                        <a:t>Landslide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rgbClr val="002060"/>
                          </a:solidFill>
                          <a:latin typeface="Lato"/>
                        </a:rPr>
                        <a:t>Mud flow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340768"/>
            <a:ext cx="6131024" cy="5242204"/>
          </a:xfrm>
        </p:spPr>
        <p:txBody>
          <a:bodyPr>
            <a:spAutoFit/>
          </a:bodyPr>
          <a:lstStyle/>
          <a:p>
            <a:pPr>
              <a:lnSpc>
                <a:spcPct val="108000"/>
              </a:lnSpc>
            </a:pPr>
            <a:r>
              <a:rPr lang="en-GB" sz="2000" dirty="0">
                <a:solidFill>
                  <a:srgbClr val="26377C"/>
                </a:solidFill>
              </a:rPr>
              <a:t>Weathering, mass movement and erosion are linked processes. They change the landscapes in the mountains, on hillsides and coasts.</a:t>
            </a:r>
          </a:p>
          <a:p>
            <a:pPr>
              <a:lnSpc>
                <a:spcPct val="108000"/>
              </a:lnSpc>
            </a:pPr>
            <a:r>
              <a:rPr lang="en-GB" sz="2000" dirty="0">
                <a:solidFill>
                  <a:srgbClr val="26377C"/>
                </a:solidFill>
              </a:rPr>
              <a:t>Slopes become unstable when the forces driving material downhill are greater than those resisting them. The hill-side material moves downhill: mass movement.</a:t>
            </a:r>
          </a:p>
          <a:p>
            <a:pPr>
              <a:lnSpc>
                <a:spcPct val="108000"/>
              </a:lnSpc>
            </a:pPr>
            <a:r>
              <a:rPr lang="en-GB" sz="2000" dirty="0">
                <a:solidFill>
                  <a:srgbClr val="26377C"/>
                </a:solidFill>
              </a:rPr>
              <a:t>Mass movements include falls, slides, slumps, flows and creeps. They: </a:t>
            </a:r>
          </a:p>
          <a:p>
            <a:pPr lvl="1">
              <a:lnSpc>
                <a:spcPct val="108000"/>
              </a:lnSpc>
            </a:pPr>
            <a:r>
              <a:rPr lang="en-GB" sz="2000" dirty="0">
                <a:solidFill>
                  <a:srgbClr val="26377C"/>
                </a:solidFill>
              </a:rPr>
              <a:t>include different amounts of water</a:t>
            </a:r>
          </a:p>
          <a:p>
            <a:pPr lvl="1">
              <a:lnSpc>
                <a:spcPct val="108000"/>
              </a:lnSpc>
            </a:pPr>
            <a:r>
              <a:rPr lang="en-GB" sz="2000" dirty="0">
                <a:solidFill>
                  <a:srgbClr val="26377C"/>
                </a:solidFill>
              </a:rPr>
              <a:t>can move very slowly or rapidly.</a:t>
            </a:r>
          </a:p>
          <a:p>
            <a:pPr>
              <a:lnSpc>
                <a:spcPct val="108000"/>
              </a:lnSpc>
            </a:pPr>
            <a:r>
              <a:rPr lang="en-GB" sz="2000" dirty="0">
                <a:solidFill>
                  <a:srgbClr val="26377C"/>
                </a:solidFill>
              </a:rPr>
              <a:t>Mass movements are affected by different factors. They include the geology, rainfall and human activity such as deforestation and road building. 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1136" y="1412776"/>
            <a:ext cx="20947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2143" y="3753036"/>
            <a:ext cx="208823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r>
              <a:rPr lang="en-GB" dirty="0">
                <a:solidFill>
                  <a:srgbClr val="26377C"/>
                </a:solidFill>
                <a:latin typeface="Lato"/>
              </a:rPr>
              <a:t>Watch </a:t>
            </a:r>
            <a:r>
              <a:rPr lang="en-GB" dirty="0">
                <a:solidFill>
                  <a:srgbClr val="26377C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video</a:t>
            </a:r>
            <a:r>
              <a:rPr lang="en-GB" dirty="0">
                <a:solidFill>
                  <a:srgbClr val="26377C"/>
                </a:solidFill>
                <a:latin typeface="Lato"/>
              </a:rPr>
              <a:t> to check your understanding.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Factors behind mass movements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701989"/>
              </p:ext>
            </p:extLst>
          </p:nvPr>
        </p:nvGraphicFramePr>
        <p:xfrm>
          <a:off x="498888" y="1428816"/>
          <a:ext cx="8218488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43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Notes/detail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Geology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Weathering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Climate and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Vegetation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Lato"/>
                        </a:rPr>
                        <a:t>Change in steepness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Wave action undermines a cliff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Lato"/>
                        </a:rPr>
                        <a:t>Human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Lato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888" y="4797152"/>
            <a:ext cx="819825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Activity: </a:t>
            </a:r>
          </a:p>
          <a:p>
            <a:pPr marL="36720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/>
              </a:rPr>
              <a:t>Look back through the slides – look for ways/factors that explain or set off mass movements, like the example above.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7984"/>
            <a:ext cx="8229600" cy="1066800"/>
          </a:xfrm>
        </p:spPr>
        <p:txBody>
          <a:bodyPr/>
          <a:lstStyle/>
          <a:p>
            <a:r>
              <a:rPr lang="en-GB" dirty="0"/>
              <a:t>Final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Can you think of:</a:t>
            </a:r>
          </a:p>
          <a:p>
            <a:r>
              <a:rPr lang="en-GB" sz="2200" dirty="0"/>
              <a:t>Five types of mass movement</a:t>
            </a:r>
          </a:p>
          <a:p>
            <a:r>
              <a:rPr lang="en-GB" sz="2200" dirty="0"/>
              <a:t>Types of mass movement likely on coasts and in upland/glacial environments in the UK </a:t>
            </a:r>
          </a:p>
          <a:p>
            <a:r>
              <a:rPr lang="en-GB" sz="2200" dirty="0"/>
              <a:t>How water can be a factor in mass movements</a:t>
            </a:r>
          </a:p>
          <a:p>
            <a:r>
              <a:rPr lang="en-GB" sz="2200" dirty="0"/>
              <a:t>How slopes might get steeper over time</a:t>
            </a:r>
          </a:p>
          <a:p>
            <a:r>
              <a:rPr lang="en-GB" sz="2200" dirty="0"/>
              <a:t>Comparing a slide and a slump, what is different and what is the same?</a:t>
            </a:r>
          </a:p>
          <a:p>
            <a:r>
              <a:rPr lang="en-GB" sz="2200" dirty="0"/>
              <a:t>What scree and talus are, and where you’d find them</a:t>
            </a:r>
          </a:p>
          <a:p>
            <a:r>
              <a:rPr lang="en-GB" sz="2200" dirty="0"/>
              <a:t>Two human activities that might increase the landslide hazard</a:t>
            </a:r>
          </a:p>
          <a:p>
            <a:r>
              <a:rPr lang="en-GB" sz="2200" dirty="0"/>
              <a:t>The forces keeping slopes stable, and making them unstable.</a:t>
            </a:r>
          </a:p>
          <a:p>
            <a:pPr marL="0" indent="0">
              <a:buNone/>
            </a:pPr>
            <a:r>
              <a:rPr lang="en-GB" sz="2200" dirty="0"/>
              <a:t>Some of the answers overlap – a concept map might help you.</a:t>
            </a:r>
          </a:p>
          <a:p>
            <a:endParaRPr lang="en-GB" sz="2200" dirty="0"/>
          </a:p>
          <a:p>
            <a:pPr>
              <a:buNone/>
            </a:pPr>
            <a:endParaRPr lang="en-GB" sz="22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36104"/>
          </a:xfrm>
        </p:spPr>
        <p:txBody>
          <a:bodyPr/>
          <a:lstStyle/>
          <a:p>
            <a:r>
              <a:rPr lang="en-GB" b="1" dirty="0"/>
              <a:t>Glossary</a:t>
            </a:r>
            <a:endParaRPr lang="en-GB" dirty="0"/>
          </a:p>
        </p:txBody>
      </p:sp>
      <p:sp>
        <p:nvSpPr>
          <p:cNvPr id="4" name="Action Button: Back or Previous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4DB0CA6-3B1D-0E49-BCAA-34088612FA34}"/>
              </a:ext>
            </a:extLst>
          </p:cNvPr>
          <p:cNvSpPr/>
          <p:nvPr/>
        </p:nvSpPr>
        <p:spPr>
          <a:xfrm>
            <a:off x="7668344" y="764704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944" y="1340768"/>
            <a:ext cx="8219256" cy="5116785"/>
          </a:xfrm>
        </p:spPr>
        <p:txBody>
          <a:bodyPr>
            <a:spAutoFit/>
          </a:bodyPr>
          <a:lstStyle/>
          <a:p>
            <a:r>
              <a:rPr lang="en-GB" sz="1900" b="1" dirty="0"/>
              <a:t>Freeze-thaw weathering</a:t>
            </a:r>
            <a:r>
              <a:rPr lang="en-GB" sz="1900" dirty="0"/>
              <a:t>: the process where water gets into spaces in rocks and, as the temperature changes, repeatedly freezes and thaws</a:t>
            </a:r>
          </a:p>
          <a:p>
            <a:r>
              <a:rPr lang="en-GB" sz="1900" b="1" dirty="0"/>
              <a:t>Hazard: </a:t>
            </a:r>
            <a:r>
              <a:rPr lang="en-GB" sz="1900" dirty="0"/>
              <a:t>a natural or human event that can cause death, injury or damage</a:t>
            </a:r>
          </a:p>
          <a:p>
            <a:r>
              <a:rPr lang="en-GB" sz="1900" b="1" dirty="0"/>
              <a:t>Impermeable</a:t>
            </a:r>
            <a:r>
              <a:rPr lang="en-GB" sz="1900" dirty="0"/>
              <a:t>:</a:t>
            </a:r>
            <a:r>
              <a:rPr lang="en-GB" sz="1900" b="1" dirty="0"/>
              <a:t> </a:t>
            </a:r>
            <a:r>
              <a:rPr lang="en-GB" sz="1900" dirty="0"/>
              <a:t>rocks or soil that do not allow water to pass through</a:t>
            </a:r>
          </a:p>
          <a:p>
            <a:r>
              <a:rPr lang="en-GB" sz="1900" b="1" dirty="0"/>
              <a:t>Joint: </a:t>
            </a:r>
            <a:r>
              <a:rPr lang="en-GB" sz="1900" dirty="0"/>
              <a:t>a crack or fracture in a rock</a:t>
            </a:r>
            <a:endParaRPr lang="en-GB" sz="1900" b="1" dirty="0"/>
          </a:p>
          <a:p>
            <a:r>
              <a:rPr lang="en-GB" sz="1900" b="1" dirty="0"/>
              <a:t>Lahar</a:t>
            </a:r>
            <a:r>
              <a:rPr lang="en-GB" sz="1900" dirty="0"/>
              <a:t>:</a:t>
            </a:r>
            <a:r>
              <a:rPr lang="en-GB" sz="1900" b="1" dirty="0"/>
              <a:t> </a:t>
            </a:r>
            <a:r>
              <a:rPr lang="en-GB" sz="1900" dirty="0"/>
              <a:t>a rapid flow formed from ash and other rocky volcanic debris combined with water from rainfall, or snow/glacier melting.</a:t>
            </a:r>
          </a:p>
          <a:p>
            <a:r>
              <a:rPr lang="en-GB" sz="1900" b="1" dirty="0"/>
              <a:t>Mass movement </a:t>
            </a:r>
            <a:r>
              <a:rPr lang="en-GB" sz="1900" dirty="0"/>
              <a:t>(or mass wasting):</a:t>
            </a:r>
            <a:r>
              <a:rPr lang="en-GB" sz="1900" b="1" dirty="0"/>
              <a:t> </a:t>
            </a:r>
            <a:r>
              <a:rPr lang="en-GB" sz="1900" dirty="0"/>
              <a:t>the process where gravity moves soil or rock down a slope through falls, slides, slumps, slips, flows and creep</a:t>
            </a:r>
          </a:p>
          <a:p>
            <a:r>
              <a:rPr lang="en-GB" sz="1900" b="1" dirty="0"/>
              <a:t>Scree</a:t>
            </a:r>
            <a:r>
              <a:rPr lang="en-GB" sz="1900" dirty="0"/>
              <a:t>: piles of weathered rock fragments lying loosely on a slope</a:t>
            </a:r>
          </a:p>
          <a:p>
            <a:r>
              <a:rPr lang="en-GB" sz="1900" b="1" dirty="0"/>
              <a:t>Strata</a:t>
            </a:r>
            <a:r>
              <a:rPr lang="en-GB" sz="1900" dirty="0"/>
              <a:t>:</a:t>
            </a:r>
            <a:r>
              <a:rPr lang="en-GB" sz="1900" b="1" dirty="0"/>
              <a:t> </a:t>
            </a:r>
            <a:r>
              <a:rPr lang="en-GB" sz="1900" dirty="0"/>
              <a:t>layers of rock</a:t>
            </a:r>
          </a:p>
          <a:p>
            <a:r>
              <a:rPr lang="en-GB" sz="1900" b="1" dirty="0"/>
              <a:t>Sub-aerial </a:t>
            </a:r>
            <a:r>
              <a:rPr lang="en-GB" sz="1900" dirty="0"/>
              <a:t>(below the air)</a:t>
            </a:r>
            <a:r>
              <a:rPr lang="en-GB" sz="1900" b="1" dirty="0"/>
              <a:t> processes</a:t>
            </a:r>
            <a:r>
              <a:rPr lang="en-GB" sz="1900" dirty="0"/>
              <a:t>: weathering and mass movement</a:t>
            </a:r>
          </a:p>
          <a:p>
            <a:r>
              <a:rPr lang="en-GB" sz="1900" b="1" dirty="0"/>
              <a:t>Weathering</a:t>
            </a:r>
            <a:r>
              <a:rPr lang="en-GB" sz="1900" dirty="0"/>
              <a:t>: the process that slowly breaks up rocks. Unlike erosion, it happens with little or no movement in place (or </a:t>
            </a:r>
            <a:r>
              <a:rPr lang="en-GB" sz="1900" i="1" dirty="0"/>
              <a:t>in situ</a:t>
            </a:r>
            <a:r>
              <a:rPr lang="en-GB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0275410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GB" b="1" dirty="0"/>
              <a:t>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From the awarding bodies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903" y="1340768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Find out more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5684" y="1958015"/>
            <a:ext cx="3645584" cy="3267304"/>
          </a:xfrm>
          <a:solidFill>
            <a:schemeClr val="bg1"/>
          </a:solidFill>
          <a:ln>
            <a:solidFill>
              <a:srgbClr val="1F3D91"/>
            </a:solidFill>
          </a:ln>
        </p:spPr>
        <p:txBody>
          <a:bodyPr>
            <a:noAutofit/>
          </a:bodyPr>
          <a:lstStyle/>
          <a:p>
            <a:pPr marL="367200" indent="-255600"/>
            <a:r>
              <a:rPr lang="en-GB" sz="2000" dirty="0"/>
              <a:t>Bitesize revision site with clear diagrams for:</a:t>
            </a:r>
          </a:p>
          <a:p>
            <a:pPr marL="457200" lvl="1" indent="-255600"/>
            <a:r>
              <a:rPr lang="en-GB" dirty="0"/>
              <a:t>coastal </a:t>
            </a:r>
            <a:r>
              <a:rPr lang="en-GB" dirty="0">
                <a:hlinkClick r:id="rId2"/>
              </a:rPr>
              <a:t>weathering </a:t>
            </a:r>
            <a:r>
              <a:rPr lang="en-GB" dirty="0"/>
              <a:t>and </a:t>
            </a:r>
            <a:r>
              <a:rPr lang="en-GB" dirty="0">
                <a:hlinkClick r:id="rId3"/>
              </a:rPr>
              <a:t>mass movement</a:t>
            </a:r>
            <a:endParaRPr lang="en-GB" dirty="0"/>
          </a:p>
          <a:p>
            <a:pPr marL="457200" lvl="1" indent="-255600"/>
            <a:r>
              <a:rPr lang="en-GB" dirty="0">
                <a:hlinkClick r:id="rId4"/>
              </a:rPr>
              <a:t>rivers</a:t>
            </a:r>
            <a:endParaRPr lang="en-GB" dirty="0"/>
          </a:p>
          <a:p>
            <a:pPr marL="367200" indent="-255600"/>
            <a:r>
              <a:rPr lang="en-GB" sz="2000" dirty="0"/>
              <a:t>All about landslides from </a:t>
            </a:r>
            <a:r>
              <a:rPr lang="en-GB" sz="2000" dirty="0">
                <a:hlinkClick r:id="rId5"/>
              </a:rPr>
              <a:t>BGS</a:t>
            </a:r>
            <a:endParaRPr lang="en-GB" sz="2000" dirty="0"/>
          </a:p>
          <a:p>
            <a:pPr marL="367200" indent="-255600"/>
            <a:r>
              <a:rPr lang="en-GB" sz="2000" dirty="0"/>
              <a:t>Time for Geography: </a:t>
            </a:r>
            <a:r>
              <a:rPr lang="en-GB" sz="2000" dirty="0">
                <a:hlinkClick r:id="rId6"/>
              </a:rPr>
              <a:t>sub-aerial processes</a:t>
            </a:r>
            <a:r>
              <a:rPr lang="en-GB" sz="2000" dirty="0"/>
              <a:t> (coasts).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9262B63D-331F-0045-AB04-3B211F5BA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0999856"/>
              </p:ext>
            </p:extLst>
          </p:nvPr>
        </p:nvGraphicFramePr>
        <p:xfrm>
          <a:off x="457200" y="1958015"/>
          <a:ext cx="4330824" cy="398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47">
                <a:tc>
                  <a:txBody>
                    <a:bodyPr/>
                    <a:lstStyle/>
                    <a:p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4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7"/>
                        </a:rPr>
                        <a:t>AQA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baseline="0" dirty="0">
                          <a:solidFill>
                            <a:schemeClr val="dk1"/>
                          </a:solidFill>
                          <a:latin typeface="Lato"/>
                          <a:ea typeface="+mn-ea"/>
                          <a:cs typeface="+mn-cs"/>
                        </a:rPr>
                        <a:t>3.1.3.2: Coastal landscapes </a:t>
                      </a:r>
                      <a:endParaRPr kumimoji="0" lang="en-GB" sz="1600" kern="12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4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8"/>
                        </a:rPr>
                        <a:t>Edexcel A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kern="1200" baseline="0" dirty="0">
                          <a:solidFill>
                            <a:schemeClr val="dk1"/>
                          </a:solidFill>
                          <a:latin typeface="Lato"/>
                          <a:ea typeface="+mn-ea"/>
                          <a:cs typeface="+mn-cs"/>
                        </a:rPr>
                        <a:t>1: Changing UK landscapes</a:t>
                      </a:r>
                      <a:endParaRPr lang="en-GB" sz="1400" b="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9"/>
                        </a:rPr>
                        <a:t>Edexcel B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b="0" kern="1200" baseline="0" dirty="0">
                          <a:solidFill>
                            <a:schemeClr val="dk1"/>
                          </a:solidFill>
                          <a:latin typeface="Lato"/>
                          <a:ea typeface="+mn-ea"/>
                          <a:cs typeface="+mn-cs"/>
                        </a:rPr>
                        <a:t>4: The UK’s evolving physical landscape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94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10"/>
                        </a:rPr>
                        <a:t>Eduqas A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1.2: slope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47">
                <a:tc>
                  <a:txBody>
                    <a:bodyPr/>
                    <a:lstStyle/>
                    <a:p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11"/>
                        </a:rPr>
                        <a:t>Eduqas B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2.1: Shaping the landscape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4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12"/>
                        </a:rPr>
                        <a:t>OCR A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1.1:</a:t>
                      </a:r>
                      <a:r>
                        <a:rPr lang="en-GB" sz="1600" baseline="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Landscapes of the UK</a:t>
                      </a:r>
                      <a:endParaRPr lang="en-GB" sz="1600" dirty="0">
                        <a:solidFill>
                          <a:srgbClr val="26377C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13"/>
                        </a:rPr>
                        <a:t>OCR B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3.2: What influences the landscapes of the UK?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41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14"/>
                        </a:rPr>
                        <a:t>WJEC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600" kern="1200" dirty="0">
                          <a:solidFill>
                            <a:srgbClr val="26377C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1.2: Landform process and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1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021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8DDB97-4EB7-4FDA-A049-48DEA45A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200" dirty="0">
                <a:solidFill>
                  <a:srgbClr val="352B84"/>
                </a:solidFill>
              </a:rPr>
              <a:t>In the UK landscapes topic, most GCSE </a:t>
            </a:r>
            <a:r>
              <a:rPr lang="en-GB" sz="2200" dirty="0">
                <a:solidFill>
                  <a:srgbClr val="352B84"/>
                </a:solidFill>
                <a:hlinkClick r:id="" action="ppaction://noaction"/>
              </a:rPr>
              <a:t>specifications</a:t>
            </a:r>
            <a:r>
              <a:rPr lang="en-GB" sz="2200" dirty="0">
                <a:solidFill>
                  <a:srgbClr val="352B84"/>
                </a:solidFill>
              </a:rPr>
              <a:t> include learning about mass movement or slopes. In some, weathering and mass movement are together as </a:t>
            </a:r>
            <a:r>
              <a:rPr lang="en-GB" sz="2200" dirty="0">
                <a:solidFill>
                  <a:srgbClr val="352B84"/>
                </a:solidFill>
                <a:hlinkClick r:id="rId2" action="ppaction://hlinksldjump"/>
              </a:rPr>
              <a:t>sub-aerial processes</a:t>
            </a:r>
            <a:r>
              <a:rPr lang="en-GB" sz="2200" dirty="0">
                <a:solidFill>
                  <a:srgbClr val="352B84"/>
                </a:solidFill>
              </a:rPr>
              <a:t>.</a:t>
            </a:r>
          </a:p>
          <a:p>
            <a:pPr marL="109728" indent="0">
              <a:buNone/>
            </a:pPr>
            <a:endParaRPr lang="en-GB" sz="2200" dirty="0">
              <a:solidFill>
                <a:srgbClr val="352B84"/>
              </a:solidFill>
            </a:endParaRPr>
          </a:p>
          <a:p>
            <a:pPr marL="109728" indent="0">
              <a:buNone/>
            </a:pPr>
            <a:r>
              <a:rPr lang="en-GB" sz="2200" dirty="0">
                <a:solidFill>
                  <a:srgbClr val="352B84"/>
                </a:solidFill>
              </a:rPr>
              <a:t>You can use this unit if you’re learning about mass movement for the first time, or for revision. You can view these slides:</a:t>
            </a:r>
          </a:p>
          <a:p>
            <a:pPr lvl="0"/>
            <a:r>
              <a:rPr lang="en-GB" sz="2200" dirty="0">
                <a:solidFill>
                  <a:srgbClr val="352B84"/>
                </a:solidFill>
              </a:rPr>
              <a:t>first as a slide-show for videos, animations and to follow links</a:t>
            </a:r>
          </a:p>
          <a:p>
            <a:pPr lvl="0"/>
            <a:r>
              <a:rPr lang="en-GB" sz="2200" dirty="0">
                <a:solidFill>
                  <a:srgbClr val="352B84"/>
                </a:solidFill>
              </a:rPr>
              <a:t>second in ‘normal’ view to add labels or extra slides to make notes, paste images, answer questions.</a:t>
            </a:r>
            <a:endParaRPr lang="en-GB" sz="2200" b="1" dirty="0">
              <a:solidFill>
                <a:srgbClr val="352B84"/>
              </a:solidFill>
            </a:endParaRPr>
          </a:p>
          <a:p>
            <a:endParaRPr lang="en-GB" sz="2400" dirty="0"/>
          </a:p>
          <a:p>
            <a:pPr marL="0" indent="0">
              <a:buNone/>
            </a:pPr>
            <a:r>
              <a:rPr lang="en-GB" sz="2200" dirty="0">
                <a:solidFill>
                  <a:srgbClr val="352B84"/>
                </a:solidFill>
              </a:rPr>
              <a:t>You’ll need a notepad on which to make notes as you go along, or you could make notes, paste images, etc. on your device.</a:t>
            </a:r>
          </a:p>
          <a:p>
            <a:pPr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7427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E4DF-8D8F-4532-84F9-5CF2D06E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193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This presentation has been written by John Hopkin, author and consultant to the Geographical Association.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3:</a:t>
            </a:r>
            <a:r>
              <a:rPr lang="en-GB" sz="1800" dirty="0"/>
              <a:t> Photo © </a:t>
            </a:r>
            <a:r>
              <a:rPr lang="en-GB" sz="1800" dirty="0">
                <a:hlinkClick r:id="rId3"/>
              </a:rPr>
              <a:t>David Hawgood/Geograph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4:</a:t>
            </a:r>
            <a:r>
              <a:rPr lang="en-GB" sz="1800" dirty="0"/>
              <a:t> Photo © </a:t>
            </a:r>
            <a:r>
              <a:rPr lang="en-GB" sz="1800" dirty="0">
                <a:hlinkClick r:id="rId4"/>
              </a:rPr>
              <a:t>Bob Embleton/Geograph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6:</a:t>
            </a:r>
            <a:r>
              <a:rPr lang="en-GB" sz="1800" dirty="0"/>
              <a:t> Photo © </a:t>
            </a:r>
            <a:r>
              <a:rPr lang="en-GB" sz="1800" dirty="0">
                <a:hlinkClick r:id="rId5"/>
              </a:rPr>
              <a:t>Partonez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7: </a:t>
            </a:r>
            <a:r>
              <a:rPr lang="en-GB" sz="1800" dirty="0"/>
              <a:t>Videos © </a:t>
            </a:r>
            <a:r>
              <a:rPr lang="en-GB" sz="1800" dirty="0">
                <a:hlinkClick r:id="rId6"/>
              </a:rPr>
              <a:t>utubecamborne</a:t>
            </a:r>
            <a:r>
              <a:rPr lang="en-GB" sz="1800" dirty="0"/>
              <a:t>, </a:t>
            </a:r>
            <a:r>
              <a:rPr lang="en-GB" sz="1800" dirty="0">
                <a:hlinkClick r:id="rId7"/>
              </a:rPr>
              <a:t>WDEF News 12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8:</a:t>
            </a:r>
            <a:r>
              <a:rPr lang="en-GB" sz="1800" dirty="0"/>
              <a:t> Video © </a:t>
            </a:r>
            <a:r>
              <a:rPr lang="en-GB" sz="1800" dirty="0">
                <a:hlinkClick r:id="rId8"/>
              </a:rPr>
              <a:t>Slavonac1969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9: </a:t>
            </a:r>
            <a:r>
              <a:rPr lang="en-GB" sz="1800" dirty="0"/>
              <a:t>Photo © </a:t>
            </a:r>
            <a:r>
              <a:rPr lang="en-GB" sz="1800" dirty="0">
                <a:hlinkClick r:id="rId9"/>
              </a:rPr>
              <a:t>Galeria del Ministerio de Defensa del Perú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10: </a:t>
            </a:r>
            <a:r>
              <a:rPr lang="en-GB" sz="1800" dirty="0"/>
              <a:t>Photo © </a:t>
            </a:r>
            <a:r>
              <a:rPr lang="en-GB" sz="1800" dirty="0">
                <a:hlinkClick r:id="rId10"/>
              </a:rPr>
              <a:t>Mike Smith/Geograph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11: </a:t>
            </a:r>
            <a:r>
              <a:rPr lang="en-GB" sz="1800" dirty="0"/>
              <a:t>Photo © </a:t>
            </a:r>
            <a:r>
              <a:rPr lang="en-GB" sz="1800" dirty="0">
                <a:hlinkClick r:id="rId11"/>
              </a:rPr>
              <a:t>Neureiter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12: </a:t>
            </a:r>
            <a:r>
              <a:rPr lang="en-GB" sz="1800" dirty="0"/>
              <a:t>Photo © </a:t>
            </a:r>
            <a:r>
              <a:rPr lang="en-GB" sz="1800" dirty="0">
                <a:hlinkClick r:id="rId12"/>
              </a:rPr>
              <a:t>Johntasaurus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13: </a:t>
            </a:r>
            <a:r>
              <a:rPr lang="en-GB" sz="1800" dirty="0"/>
              <a:t>Photo © </a:t>
            </a:r>
            <a:r>
              <a:rPr lang="en-GB" sz="1800" dirty="0">
                <a:hlinkClick r:id="rId13"/>
              </a:rPr>
              <a:t>Derek Harper/Geograph</a:t>
            </a:r>
            <a:endParaRPr lang="en-GB" sz="1800" dirty="0"/>
          </a:p>
          <a:p>
            <a:pPr marL="0" indent="0">
              <a:buClr>
                <a:srgbClr val="A04DA3"/>
              </a:buClr>
              <a:buNone/>
            </a:pPr>
            <a:r>
              <a:rPr lang="en-GB" sz="1800" b="1" dirty="0"/>
              <a:t>Slide 15: </a:t>
            </a:r>
            <a:r>
              <a:rPr lang="en-GB" sz="1800" dirty="0"/>
              <a:t>Video © </a:t>
            </a:r>
            <a:r>
              <a:rPr lang="en-GB" sz="1800" dirty="0">
                <a:hlinkClick r:id="rId14"/>
              </a:rPr>
              <a:t>The Telegraph</a:t>
            </a:r>
            <a:endParaRPr lang="en-GB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601959-E832-4C85-A1DB-B073C27AF75C}"/>
              </a:ext>
            </a:extLst>
          </p:cNvPr>
          <p:cNvSpPr txBox="1">
            <a:spLocks/>
          </p:cNvSpPr>
          <p:nvPr/>
        </p:nvSpPr>
        <p:spPr>
          <a:xfrm>
            <a:off x="467544" y="3326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76999597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320480" cy="936104"/>
          </a:xfrm>
        </p:spPr>
        <p:txBody>
          <a:bodyPr>
            <a:normAutofit/>
          </a:bodyPr>
          <a:lstStyle/>
          <a:p>
            <a:r>
              <a:rPr lang="en-GB" dirty="0"/>
              <a:t>Processes on slopes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04279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Weathering, mass movement and erosion are the main processes operating on hillsides and cliffs. They are linked together:</a:t>
            </a:r>
          </a:p>
          <a:p>
            <a:r>
              <a:rPr lang="en-GB" sz="1800" b="1" dirty="0">
                <a:hlinkClick r:id="rId3" action="ppaction://hlinksldjump"/>
              </a:rPr>
              <a:t>weathering</a:t>
            </a:r>
            <a:r>
              <a:rPr lang="en-GB" sz="1800" dirty="0"/>
              <a:t> weakens or breaks up rocks with little movement</a:t>
            </a:r>
            <a:r>
              <a:rPr lang="en-GB" sz="1800" dirty="0">
                <a:hlinkClick r:id="" action="ppaction://noaction"/>
              </a:rPr>
              <a:t> </a:t>
            </a:r>
            <a:endParaRPr lang="en-GB" sz="1800" dirty="0"/>
          </a:p>
          <a:p>
            <a:r>
              <a:rPr lang="en-GB" sz="1800" b="1" dirty="0">
                <a:hlinkClick r:id="rId3" action="ppaction://hlinksldjump"/>
              </a:rPr>
              <a:t>mass movement </a:t>
            </a:r>
            <a:r>
              <a:rPr lang="en-GB" sz="1800" dirty="0"/>
              <a:t>moves material down slopes, e.g. in rock falls and landslides (right)</a:t>
            </a:r>
          </a:p>
          <a:p>
            <a:r>
              <a:rPr lang="en-GB" sz="1800" b="1" dirty="0"/>
              <a:t>erosion </a:t>
            </a:r>
            <a:r>
              <a:rPr lang="en-GB" sz="1800" dirty="0"/>
              <a:t>by the sea, rivers or glaciers can wear away and remove material, usually at the foot of the slope.</a:t>
            </a:r>
          </a:p>
        </p:txBody>
      </p:sp>
      <p:pic>
        <p:nvPicPr>
          <p:cNvPr id="4" name="Picture 3" descr="Oddicombe Beach landslid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442" y="764704"/>
            <a:ext cx="391675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6016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/>
              </a:rPr>
              <a:t>Mass movement on sandstone cliffs, Babbacombe, South Devon.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301208"/>
            <a:ext cx="40324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  <a:r>
              <a:rPr lang="en-GB" dirty="0">
                <a:solidFill>
                  <a:srgbClr val="26377C"/>
                </a:solidFill>
                <a:latin typeface="Lato"/>
              </a:rPr>
              <a:t>: on the image add label to show</a:t>
            </a:r>
          </a:p>
          <a:p>
            <a:pPr marL="36720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/>
              </a:rPr>
              <a:t>the three processes above</a:t>
            </a:r>
          </a:p>
          <a:p>
            <a:pPr marL="36720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77C"/>
                </a:solidFill>
                <a:latin typeface="Lato"/>
              </a:rPr>
              <a:t>how they are linked.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en-GB" dirty="0"/>
              <a:t>Forces behind mass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3240362" cy="4462941"/>
          </a:xfrm>
        </p:spPr>
        <p:txBody>
          <a:bodyPr>
            <a:normAutofit/>
          </a:bodyPr>
          <a:lstStyle/>
          <a:p>
            <a:pPr marL="367200" indent="-255600">
              <a:buFont typeface="+mj-lt"/>
              <a:buAutoNum type="arabicPeriod"/>
            </a:pPr>
            <a:r>
              <a:rPr lang="en-GB" sz="2000" dirty="0"/>
              <a:t>Energy from gravity drives mass movement. </a:t>
            </a:r>
          </a:p>
          <a:p>
            <a:pPr marL="367200" indent="-255600">
              <a:buFont typeface="+mj-lt"/>
              <a:buAutoNum type="arabicPeriod"/>
            </a:pPr>
            <a:r>
              <a:rPr lang="en-GB" sz="2000" dirty="0"/>
              <a:t>The force of friction resists gravity, keeping material in place on the slope.</a:t>
            </a:r>
          </a:p>
          <a:p>
            <a:pPr marL="367200" indent="-255600">
              <a:buFont typeface="+mj-lt"/>
              <a:buAutoNum type="arabicPeriod"/>
            </a:pPr>
            <a:r>
              <a:rPr lang="en-GB" sz="2000" dirty="0"/>
              <a:t>If the forces driving material downhill become greater than those resisting them, the slope becomes unstable. Mass movement begins.</a:t>
            </a:r>
          </a:p>
        </p:txBody>
      </p:sp>
      <p:pic>
        <p:nvPicPr>
          <p:cNvPr id="4" name="Picture 3" descr="File:On the slopes of Millennium Hill - geograph.org.uk - 1432550.jpg -  Wikimedia Common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2"/>
            <a:ext cx="5233436" cy="352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iped Right Arrow 4"/>
          <p:cNvSpPr/>
          <p:nvPr/>
        </p:nvSpPr>
        <p:spPr>
          <a:xfrm rot="5400000">
            <a:off x="5760132" y="4471562"/>
            <a:ext cx="936104" cy="72008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  <a:latin typeface="Lato"/>
              </a:rPr>
              <a:t>1</a:t>
            </a:r>
          </a:p>
        </p:txBody>
      </p:sp>
      <p:sp>
        <p:nvSpPr>
          <p:cNvPr id="6" name="Down Arrow 5"/>
          <p:cNvSpPr/>
          <p:nvPr/>
        </p:nvSpPr>
        <p:spPr>
          <a:xfrm rot="1200000">
            <a:off x="5084744" y="376885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  <a:latin typeface="Lato"/>
              </a:rPr>
              <a:t>2</a:t>
            </a:r>
          </a:p>
        </p:txBody>
      </p:sp>
      <p:sp>
        <p:nvSpPr>
          <p:cNvPr id="7" name="Down Arrow 6"/>
          <p:cNvSpPr/>
          <p:nvPr/>
        </p:nvSpPr>
        <p:spPr>
          <a:xfrm rot="17400000">
            <a:off x="6960493" y="376531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6377C"/>
                </a:solidFill>
                <a:latin typeface="Lato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Different types of mass movement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312029"/>
              </p:ext>
            </p:extLst>
          </p:nvPr>
        </p:nvGraphicFramePr>
        <p:xfrm>
          <a:off x="4355976" y="1268760"/>
          <a:ext cx="44030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Lato"/>
                        </a:rPr>
                        <a:t>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Rock fall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Lato"/>
                        </a:rPr>
                        <a:t>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Rock slide, landslide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Lato"/>
                        </a:rPr>
                        <a:t>Slump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/>
                        </a:rPr>
                        <a:t>Rotating slump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Lato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Lato"/>
                        </a:rPr>
                        <a:t>Mud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Lato"/>
                        </a:rPr>
                        <a:t>Creep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Lato"/>
                        </a:rPr>
                        <a:t>Soil creep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268760"/>
            <a:ext cx="3754581" cy="44845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ts val="300"/>
              </a:spcBef>
              <a:buClr>
                <a:schemeClr val="accent3"/>
              </a:buClr>
            </a:pPr>
            <a:r>
              <a:rPr lang="en-GB" sz="2000" noProof="0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D9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 movements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243D9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can be very different, </a:t>
            </a:r>
            <a:r>
              <a:rPr lang="en-GB" sz="2000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depending 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43D9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b="1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type of material</a:t>
            </a: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rock, soil, mud or a mixture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b="1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rate of movement</a:t>
            </a: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from very slow to very rapid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b="1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amount of water </a:t>
            </a: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involved, from wet to dry.</a:t>
            </a:r>
          </a:p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en-GB" sz="2000" b="1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Scale</a:t>
            </a:r>
            <a:r>
              <a:rPr lang="en-GB" sz="2000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mass movements are tiny – a few particles move at a time.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others are massive – a whole hillside may move.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3645024"/>
            <a:ext cx="4392488" cy="21082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Activity: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 this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Geographic video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list the movements you see.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 the reasons why they happen, and which human activities increase the risk. Why are mass movements a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hazard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888432" cy="1008112"/>
          </a:xfrm>
        </p:spPr>
        <p:txBody>
          <a:bodyPr/>
          <a:lstStyle/>
          <a:p>
            <a:r>
              <a:rPr lang="en-GB" dirty="0"/>
              <a:t>Falls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4104456" cy="4678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26377C"/>
                </a:solidFill>
              </a:rPr>
              <a:t>Falls happen on vertical or steep slopes when pieces of rock detach and fall away. Falls can occur when: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352B84"/>
                </a:solidFill>
                <a:hlinkClick r:id="rId3" action="ppaction://hlinksldjump"/>
              </a:rPr>
              <a:t>joints</a:t>
            </a:r>
            <a:r>
              <a:rPr lang="en-GB" sz="2000" dirty="0">
                <a:solidFill>
                  <a:srgbClr val="352B84"/>
                </a:solidFill>
              </a:rPr>
              <a:t> </a:t>
            </a:r>
            <a:r>
              <a:rPr lang="en-GB" sz="2000" dirty="0">
                <a:solidFill>
                  <a:srgbClr val="26377C"/>
                </a:solidFill>
              </a:rPr>
              <a:t>weaken through weathering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26377C"/>
                </a:solidFill>
              </a:rPr>
              <a:t>water adds weight to the rocks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26377C"/>
                </a:solidFill>
              </a:rPr>
              <a:t>on coasts, wave action pounds away at a cliff, or erodes and cuts away at its base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26377C"/>
                </a:solidFill>
              </a:rPr>
              <a:t>earthquakes shocks weaken the material.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solidFill>
                  <a:srgbClr val="26377C"/>
                </a:solidFill>
              </a:rPr>
              <a:t>The photo shows how mass movement adds sediment to the sea. The same happens with glaciers and rivers.</a:t>
            </a:r>
          </a:p>
        </p:txBody>
      </p:sp>
      <p:pic>
        <p:nvPicPr>
          <p:cNvPr id="2050" name="Picture 2" descr="File:Rock Fall at Bempton Cliff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26485"/>
            <a:ext cx="3589046" cy="47853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595102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377C"/>
                </a:solidFill>
                <a:latin typeface="Lato"/>
              </a:rPr>
              <a:t>Rockfall at Bempton</a:t>
            </a:r>
            <a:r>
              <a:rPr lang="en-GB" dirty="0">
                <a:solidFill>
                  <a:srgbClr val="26377C"/>
                </a:solidFill>
                <a:latin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Cliffs</a:t>
            </a:r>
            <a:r>
              <a:rPr lang="en-GB" dirty="0">
                <a:solidFill>
                  <a:srgbClr val="26377C"/>
                </a:solidFill>
                <a:latin typeface="Lato"/>
              </a:rPr>
              <a:t>, Yorkshire, UK.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r>
              <a:rPr lang="en-GB" dirty="0"/>
              <a:t>Rock falls and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1560" y="4301406"/>
            <a:ext cx="2736304" cy="639762"/>
          </a:xfrm>
        </p:spPr>
        <p:txBody>
          <a:bodyPr vert="horz" anchor="t">
            <a:noAutofit/>
          </a:bodyPr>
          <a:lstStyle/>
          <a:p>
            <a:pPr>
              <a:defRPr/>
            </a:pPr>
            <a:r>
              <a:rPr lang="en-GB" sz="1800" b="0" dirty="0"/>
              <a:t>2011 Rock fall, </a:t>
            </a:r>
            <a:r>
              <a:rPr lang="en-GB" sz="1800" b="0" dirty="0">
                <a:hlinkClick r:id="rId3"/>
              </a:rPr>
              <a:t>North Cliffs</a:t>
            </a:r>
            <a:r>
              <a:rPr lang="en-GB" sz="1800" b="0" dirty="0"/>
              <a:t>, Cornwall, UK</a:t>
            </a:r>
          </a:p>
        </p:txBody>
      </p:sp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12776"/>
            <a:ext cx="27363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9014" y="1412776"/>
            <a:ext cx="26830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6"/>
          <p:cNvSpPr txBox="1">
            <a:spLocks/>
          </p:cNvSpPr>
          <p:nvPr/>
        </p:nvSpPr>
        <p:spPr>
          <a:xfrm>
            <a:off x="4979760" y="4321406"/>
            <a:ext cx="2592288" cy="63976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GB" dirty="0">
                <a:solidFill>
                  <a:srgbClr val="26377C"/>
                </a:solidFill>
                <a:latin typeface="Lato"/>
              </a:rPr>
              <a:t>2009 rock slide in Tennessee, USA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4981168"/>
            <a:ext cx="709052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Lato"/>
              </a:rPr>
              <a:t>Activity: </a:t>
            </a:r>
            <a:r>
              <a:rPr lang="en-GB" dirty="0">
                <a:latin typeface="Lato"/>
              </a:rPr>
              <a:t>Watch and compare the two video clips. </a:t>
            </a:r>
          </a:p>
          <a:p>
            <a:pPr marL="385200" indent="-255600">
              <a:buFont typeface="Arial" pitchFamily="34" charset="0"/>
              <a:buChar char="•"/>
            </a:pPr>
            <a:r>
              <a:rPr lang="en-GB" dirty="0">
                <a:latin typeface="Lato"/>
              </a:rPr>
              <a:t>What is similar and different about the rock fall and slide? Think about material, speed and water. </a:t>
            </a:r>
          </a:p>
          <a:p>
            <a:pPr marL="385200" indent="-255600">
              <a:buFont typeface="Arial" pitchFamily="34" charset="0"/>
              <a:buChar char="•"/>
            </a:pPr>
            <a:r>
              <a:rPr lang="en-GB" dirty="0">
                <a:latin typeface="Lato"/>
              </a:rPr>
              <a:t>Look again at the rock </a:t>
            </a:r>
            <a:r>
              <a:rPr lang="en-GB" dirty="0">
                <a:solidFill>
                  <a:srgbClr val="26377C"/>
                </a:solidFill>
                <a:latin typeface="Lato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strata</a:t>
            </a:r>
            <a:r>
              <a:rPr lang="en-GB" dirty="0">
                <a:latin typeface="Lato"/>
              </a:rPr>
              <a:t> in Tennessee. What effect do they have?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/>
              <a:t>Landslides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49544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377C"/>
                </a:solidFill>
                <a:latin typeface="Lato"/>
              </a:rPr>
              <a:t>2010 landslide at Maierato, Calabria, Italy after heavy rain. Find more details </a:t>
            </a:r>
            <a:r>
              <a:rPr lang="en-GB" dirty="0">
                <a:solidFill>
                  <a:srgbClr val="26377C"/>
                </a:solidFill>
                <a:latin typeface="Lato"/>
                <a:hlinkClick r:id="rId3"/>
              </a:rPr>
              <a:t>here</a:t>
            </a:r>
            <a:r>
              <a:rPr lang="en-GB" dirty="0">
                <a:solidFill>
                  <a:srgbClr val="26377C"/>
                </a:solidFill>
                <a:latin typeface="Lato"/>
              </a:rPr>
              <a:t>, with the aftermath </a:t>
            </a:r>
            <a:r>
              <a:rPr lang="en-GB" dirty="0">
                <a:solidFill>
                  <a:srgbClr val="26377C"/>
                </a:solidFill>
                <a:latin typeface="Lato"/>
                <a:hlinkClick r:id="rId4"/>
              </a:rPr>
              <a:t>here</a:t>
            </a:r>
            <a:r>
              <a:rPr lang="en-GB" dirty="0">
                <a:solidFill>
                  <a:srgbClr val="26377C"/>
                </a:solidFill>
                <a:latin typeface="Lato"/>
              </a:rPr>
              <a:t>.</a:t>
            </a:r>
          </a:p>
        </p:txBody>
      </p:sp>
      <p:pic>
        <p:nvPicPr>
          <p:cNvPr id="3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556792"/>
            <a:ext cx="3240360" cy="32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2160" y="1471464"/>
            <a:ext cx="417646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43D91"/>
                </a:solidFill>
                <a:latin typeface="Lato"/>
              </a:rPr>
              <a:t>Sometimes the term ‘landslide’ is used in general for any mass movement.</a:t>
            </a:r>
          </a:p>
          <a:p>
            <a:pPr marL="0" lvl="1" indent="-256032">
              <a:spcBef>
                <a:spcPts val="300"/>
              </a:spcBef>
              <a:buClr>
                <a:schemeClr val="accent3"/>
              </a:buClr>
            </a:pPr>
            <a:r>
              <a:rPr lang="en-GB" sz="2000" dirty="0">
                <a:solidFill>
                  <a:srgbClr val="243D91"/>
                </a:solidFill>
                <a:latin typeface="Lato"/>
              </a:rPr>
              <a:t>But in geography:</a:t>
            </a:r>
          </a:p>
          <a:p>
            <a:pPr marL="3657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sz="2000" dirty="0">
                <a:solidFill>
                  <a:srgbClr val="243D91"/>
                </a:solidFill>
                <a:latin typeface="Lato"/>
              </a:rPr>
              <a:t>landslides are </a:t>
            </a:r>
            <a:r>
              <a:rPr lang="en-GB" sz="2000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movement of a large mass of rock, debris, or earth down a slope</a:t>
            </a:r>
          </a:p>
          <a:p>
            <a:pPr marL="365760" lvl="1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GB" sz="2000" dirty="0">
                <a:solidFill>
                  <a:srgbClr val="243D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landslides move at an angle along a slide plane. </a:t>
            </a:r>
            <a:endParaRPr lang="en-GB" sz="2000" dirty="0">
              <a:solidFill>
                <a:srgbClr val="243D91"/>
              </a:solidFill>
              <a:latin typeface="La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954488"/>
            <a:ext cx="40324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Lato"/>
              </a:rPr>
              <a:t>Activity: </a:t>
            </a:r>
            <a:r>
              <a:rPr lang="en-GB" dirty="0">
                <a:latin typeface="Lato"/>
              </a:rPr>
              <a:t>Watch the video clip. </a:t>
            </a:r>
          </a:p>
          <a:p>
            <a:pPr marL="385200" indent="-255600">
              <a:buFont typeface="Arial" pitchFamily="34" charset="0"/>
              <a:buChar char="•"/>
            </a:pPr>
            <a:r>
              <a:rPr lang="en-GB" dirty="0">
                <a:latin typeface="Lato"/>
              </a:rPr>
              <a:t>Describe the landslide: think about material, speed and water. </a:t>
            </a:r>
          </a:p>
          <a:p>
            <a:pPr marL="385200" indent="-255600">
              <a:buFont typeface="Arial" pitchFamily="34" charset="0"/>
              <a:buChar char="•"/>
            </a:pPr>
            <a:r>
              <a:rPr lang="en-GB" dirty="0">
                <a:latin typeface="Lato"/>
              </a:rPr>
              <a:t>What scale is the landslide?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013A-A0F5-477F-B3B4-21A2C2F8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/>
          </a:bodyPr>
          <a:lstStyle/>
          <a:p>
            <a:r>
              <a:rPr lang="en-GB" dirty="0"/>
              <a:t>Features of a landslide</a:t>
            </a:r>
          </a:p>
        </p:txBody>
      </p:sp>
      <p:pic>
        <p:nvPicPr>
          <p:cNvPr id="4098" name="Picture 2" descr="File:Landslide in Cusco, Peru - 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125" y="1548341"/>
            <a:ext cx="5825366" cy="3888432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225636" y="4294909"/>
            <a:ext cx="2103582" cy="1925782"/>
          </a:xfrm>
          <a:custGeom>
            <a:avLst/>
            <a:gdLst>
              <a:gd name="connsiteX0" fmla="*/ 0 w 2103582"/>
              <a:gd name="connsiteY0" fmla="*/ 0 h 1925782"/>
              <a:gd name="connsiteX1" fmla="*/ 360219 w 2103582"/>
              <a:gd name="connsiteY1" fmla="*/ 651164 h 1925782"/>
              <a:gd name="connsiteX2" fmla="*/ 360219 w 2103582"/>
              <a:gd name="connsiteY2" fmla="*/ 651164 h 1925782"/>
              <a:gd name="connsiteX3" fmla="*/ 415637 w 2103582"/>
              <a:gd name="connsiteY3" fmla="*/ 665018 h 1925782"/>
              <a:gd name="connsiteX4" fmla="*/ 498764 w 2103582"/>
              <a:gd name="connsiteY4" fmla="*/ 692727 h 1925782"/>
              <a:gd name="connsiteX5" fmla="*/ 581891 w 2103582"/>
              <a:gd name="connsiteY5" fmla="*/ 706582 h 1925782"/>
              <a:gd name="connsiteX6" fmla="*/ 665019 w 2103582"/>
              <a:gd name="connsiteY6" fmla="*/ 706582 h 1925782"/>
              <a:gd name="connsiteX7" fmla="*/ 1039091 w 2103582"/>
              <a:gd name="connsiteY7" fmla="*/ 886691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3582" h="1925782">
                <a:moveTo>
                  <a:pt x="0" y="0"/>
                </a:moveTo>
                <a:lnTo>
                  <a:pt x="360219" y="651164"/>
                </a:lnTo>
                <a:lnTo>
                  <a:pt x="360219" y="651164"/>
                </a:lnTo>
                <a:cubicBezTo>
                  <a:pt x="369455" y="653473"/>
                  <a:pt x="392546" y="658091"/>
                  <a:pt x="415637" y="665018"/>
                </a:cubicBezTo>
                <a:cubicBezTo>
                  <a:pt x="438728" y="671945"/>
                  <a:pt x="471055" y="685800"/>
                  <a:pt x="498764" y="692727"/>
                </a:cubicBezTo>
                <a:cubicBezTo>
                  <a:pt x="526473" y="699654"/>
                  <a:pt x="554182" y="704273"/>
                  <a:pt x="581891" y="706582"/>
                </a:cubicBezTo>
                <a:cubicBezTo>
                  <a:pt x="609600" y="708891"/>
                  <a:pt x="588819" y="676564"/>
                  <a:pt x="665019" y="706582"/>
                </a:cubicBezTo>
                <a:cubicBezTo>
                  <a:pt x="741219" y="736600"/>
                  <a:pt x="2103582" y="1925782"/>
                  <a:pt x="1039091" y="8866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to"/>
              </a:rPr>
              <a:t>Scar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to"/>
              </a:rPr>
              <a:t>Fractures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to"/>
              </a:rPr>
              <a:t>Toe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4149080"/>
            <a:ext cx="2664296" cy="64807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720000">
            <a:off x="4882690" y="422274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to"/>
              </a:rPr>
              <a:t>Slide plane</a:t>
            </a:r>
          </a:p>
        </p:txBody>
      </p:sp>
      <p:sp>
        <p:nvSpPr>
          <p:cNvPr id="17" name="TextBox 16"/>
          <p:cNvSpPr txBox="1"/>
          <p:nvPr/>
        </p:nvSpPr>
        <p:spPr>
          <a:xfrm rot="17400000">
            <a:off x="4352929" y="3417705"/>
            <a:ext cx="84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ato"/>
              </a:rPr>
              <a:t>Head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87124" y="5517232"/>
            <a:ext cx="5761339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8000"/>
              </a:lnSpc>
              <a:spcBef>
                <a:spcPts val="300"/>
              </a:spcBef>
              <a:buClr>
                <a:schemeClr val="accent3"/>
              </a:buClr>
              <a:defRPr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30-hectare landslide in Cusco, Peru destroyed 100 houses in 2018; find out more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here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51" y="3717032"/>
            <a:ext cx="2304255" cy="2662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pPr marL="365760" lvl="1" indent="-256032">
              <a:spcBef>
                <a:spcPts val="300"/>
              </a:spcBef>
              <a:buClr>
                <a:srgbClr val="26377C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about what happened in the photo. </a:t>
            </a:r>
          </a:p>
          <a:p>
            <a:pPr marL="365760" lvl="1" indent="-256032">
              <a:spcBef>
                <a:spcPts val="300"/>
              </a:spcBef>
              <a:buClr>
                <a:srgbClr val="26377C"/>
              </a:buClr>
              <a:buFont typeface="Georgia"/>
              <a:buChar char="•"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some key terms, view in Slide Show and click on the photo.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544" y="1556792"/>
            <a:ext cx="2304256" cy="216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GB" b="1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Slides</a:t>
            </a: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 take place along an angled slide plane. They are  often lubricated by water, for example over an </a:t>
            </a: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impermeable</a:t>
            </a: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 layer such as  clay.</a:t>
            </a:r>
            <a:endParaRPr lang="en-GB" dirty="0">
              <a:solidFill>
                <a:srgbClr val="263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3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O GCSE">
  <a:themeElements>
    <a:clrScheme name="Custom 1">
      <a:dk1>
        <a:srgbClr val="352B84"/>
      </a:dk1>
      <a:lt1>
        <a:sysClr val="window" lastClr="FFFFFF"/>
      </a:lt1>
      <a:dk2>
        <a:srgbClr val="1F3D9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 GCSE</Template>
  <TotalTime>0</TotalTime>
  <Words>2052</Words>
  <Application>Microsoft Office PowerPoint</Application>
  <PresentationFormat>On-screen Show (4:3)</PresentationFormat>
  <Paragraphs>246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Lato</vt:lpstr>
      <vt:lpstr>Wingdings 2</vt:lpstr>
      <vt:lpstr>GEO GCSE</vt:lpstr>
      <vt:lpstr>PowerPoint Presentation</vt:lpstr>
      <vt:lpstr>Getting started</vt:lpstr>
      <vt:lpstr>Processes on slopes</vt:lpstr>
      <vt:lpstr>Forces behind mass movements</vt:lpstr>
      <vt:lpstr>Different types of mass movement</vt:lpstr>
      <vt:lpstr>Falls</vt:lpstr>
      <vt:lpstr>Rock falls and slides</vt:lpstr>
      <vt:lpstr>Landslides</vt:lpstr>
      <vt:lpstr>Features of a landslide</vt:lpstr>
      <vt:lpstr>Slumps</vt:lpstr>
      <vt:lpstr>Mudflows</vt:lpstr>
      <vt:lpstr>Scree creep</vt:lpstr>
      <vt:lpstr>Soil creep</vt:lpstr>
      <vt:lpstr>Thinking through mass movements: speed and water</vt:lpstr>
      <vt:lpstr>Summary</vt:lpstr>
      <vt:lpstr>Factors behind mass movements</vt:lpstr>
      <vt:lpstr>Final check</vt:lpstr>
      <vt:lpstr>Glossary</vt:lpstr>
      <vt:lpstr>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Anna Grandfield</cp:lastModifiedBy>
  <cp:revision>79</cp:revision>
  <dcterms:created xsi:type="dcterms:W3CDTF">2022-02-16T17:07:05Z</dcterms:created>
  <dcterms:modified xsi:type="dcterms:W3CDTF">2022-08-25T10:02:03Z</dcterms:modified>
</cp:coreProperties>
</file>