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8"/>
  </p:notesMasterIdLst>
  <p:sldIdLst>
    <p:sldId id="442" r:id="rId2"/>
    <p:sldId id="443" r:id="rId3"/>
    <p:sldId id="468" r:id="rId4"/>
    <p:sldId id="446" r:id="rId5"/>
    <p:sldId id="450" r:id="rId6"/>
    <p:sldId id="459" r:id="rId7"/>
    <p:sldId id="457" r:id="rId8"/>
    <p:sldId id="448" r:id="rId9"/>
    <p:sldId id="461" r:id="rId10"/>
    <p:sldId id="447" r:id="rId11"/>
    <p:sldId id="429" r:id="rId12"/>
    <p:sldId id="462" r:id="rId13"/>
    <p:sldId id="460" r:id="rId14"/>
    <p:sldId id="463" r:id="rId15"/>
    <p:sldId id="466" r:id="rId16"/>
    <p:sldId id="449" r:id="rId17"/>
    <p:sldId id="456" r:id="rId18"/>
    <p:sldId id="467" r:id="rId19"/>
    <p:sldId id="470" r:id="rId20"/>
    <p:sldId id="451" r:id="rId21"/>
    <p:sldId id="469" r:id="rId22"/>
    <p:sldId id="471" r:id="rId23"/>
    <p:sldId id="444" r:id="rId24"/>
    <p:sldId id="492" r:id="rId25"/>
    <p:sldId id="445" r:id="rId26"/>
    <p:sldId id="49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initials="J" lastIdx="1" clrIdx="0"/>
  <p:cmAuthor id="1" name="Anna Grandfield" initials="AG" lastIdx="1" clrIdx="1">
    <p:extLst>
      <p:ext uri="{19B8F6BF-5375-455C-9EA6-DF929625EA0E}">
        <p15:presenceInfo xmlns:p15="http://schemas.microsoft.com/office/powerpoint/2012/main" userId="S::agrandfield@geography.org.uk::68b2318c-036d-4a2a-a89a-9a41ce43f4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77C"/>
    <a:srgbClr val="ADD2D6"/>
    <a:srgbClr val="0070C0"/>
    <a:srgbClr val="352B84"/>
    <a:srgbClr val="243D91"/>
    <a:srgbClr val="002060"/>
    <a:srgbClr val="B4CE44"/>
    <a:srgbClr val="E9511D"/>
    <a:srgbClr val="1F3D91"/>
    <a:srgbClr val="BFCA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7422" autoAdjust="0"/>
  </p:normalViewPr>
  <p:slideViewPr>
    <p:cSldViewPr>
      <p:cViewPr varScale="1">
        <p:scale>
          <a:sx n="71" d="100"/>
          <a:sy n="71" d="100"/>
        </p:scale>
        <p:origin x="110" y="62"/>
      </p:cViewPr>
      <p:guideLst>
        <p:guide orient="horz" pos="2160"/>
        <p:guide pos="2880"/>
      </p:guideLst>
    </p:cSldViewPr>
  </p:slideViewPr>
  <p:outlineViewPr>
    <p:cViewPr>
      <p:scale>
        <a:sx n="33" d="100"/>
        <a:sy n="33" d="100"/>
      </p:scale>
      <p:origin x="0" y="204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E:\Users\Desktop\Japan%20hazard%20data.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55871862171092E-2"/>
          <c:y val="0.58251226740673956"/>
          <c:w val="0.88814009018103601"/>
          <c:h val="0.3015077925782273"/>
        </c:manualLayout>
      </c:layout>
      <c:barChart>
        <c:barDir val="bar"/>
        <c:grouping val="stacked"/>
        <c:varyColors val="0"/>
        <c:ser>
          <c:idx val="0"/>
          <c:order val="0"/>
          <c:tx>
            <c:strRef>
              <c:f>Sheet1!$A$35</c:f>
              <c:strCache>
                <c:ptCount val="1"/>
                <c:pt idx="0">
                  <c:v>Storms</c:v>
                </c:pt>
              </c:strCache>
            </c:strRef>
          </c:tx>
          <c:invertIfNegative val="0"/>
          <c:dLbls>
            <c:spPr>
              <a:noFill/>
              <a:ln>
                <a:noFill/>
              </a:ln>
              <a:effectLst/>
            </c:spPr>
            <c:txPr>
              <a:bodyPr/>
              <a:lstStyle/>
              <a:p>
                <a:pPr>
                  <a:defRPr sz="1800">
                    <a:solidFill>
                      <a:schemeClr val="bg1"/>
                    </a:solidFill>
                    <a:latin typeface="Lato"/>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Sheet1!$B$35</c:f>
              <c:numCache>
                <c:formatCode>0%</c:formatCode>
                <c:ptCount val="1"/>
                <c:pt idx="0">
                  <c:v>0.55000000000000004</c:v>
                </c:pt>
              </c:numCache>
            </c:numRef>
          </c:val>
          <c:extLst>
            <c:ext xmlns:c16="http://schemas.microsoft.com/office/drawing/2014/chart" uri="{C3380CC4-5D6E-409C-BE32-E72D297353CC}">
              <c16:uniqueId val="{00000000-6BFD-417F-8DF1-2A7B872DF303}"/>
            </c:ext>
          </c:extLst>
        </c:ser>
        <c:ser>
          <c:idx val="1"/>
          <c:order val="1"/>
          <c:tx>
            <c:strRef>
              <c:f>Sheet1!$A$36</c:f>
              <c:strCache>
                <c:ptCount val="1"/>
                <c:pt idx="0">
                  <c:v>Earthquakes</c:v>
                </c:pt>
              </c:strCache>
            </c:strRef>
          </c:tx>
          <c:spPr>
            <a:solidFill>
              <a:schemeClr val="accent2"/>
            </a:solidFill>
          </c:spPr>
          <c:invertIfNegative val="0"/>
          <c:dLbls>
            <c:spPr>
              <a:noFill/>
              <a:ln>
                <a:noFill/>
              </a:ln>
              <a:effectLst/>
            </c:spPr>
            <c:txPr>
              <a:bodyPr/>
              <a:lstStyle/>
              <a:p>
                <a:pPr algn="ctr" rtl="0">
                  <a:defRPr lang="en-GB" sz="1800" b="0" i="0" u="none" strike="noStrike" kern="1200" baseline="0">
                    <a:solidFill>
                      <a:schemeClr val="bg1"/>
                    </a:solidFill>
                    <a:latin typeface="Lato"/>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Sheet1!$B$36</c:f>
              <c:numCache>
                <c:formatCode>0%</c:formatCode>
                <c:ptCount val="1"/>
                <c:pt idx="0">
                  <c:v>0.18000000000000022</c:v>
                </c:pt>
              </c:numCache>
            </c:numRef>
          </c:val>
          <c:extLst>
            <c:ext xmlns:c16="http://schemas.microsoft.com/office/drawing/2014/chart" uri="{C3380CC4-5D6E-409C-BE32-E72D297353CC}">
              <c16:uniqueId val="{00000001-6BFD-417F-8DF1-2A7B872DF303}"/>
            </c:ext>
          </c:extLst>
        </c:ser>
        <c:ser>
          <c:idx val="2"/>
          <c:order val="2"/>
          <c:tx>
            <c:strRef>
              <c:f>Sheet1!$A$37</c:f>
              <c:strCache>
                <c:ptCount val="1"/>
                <c:pt idx="0">
                  <c:v>Floods</c:v>
                </c:pt>
              </c:strCache>
            </c:strRef>
          </c:tx>
          <c:invertIfNegative val="0"/>
          <c:dLbls>
            <c:spPr>
              <a:noFill/>
              <a:ln>
                <a:noFill/>
              </a:ln>
              <a:effectLst/>
            </c:spPr>
            <c:txPr>
              <a:bodyPr/>
              <a:lstStyle/>
              <a:p>
                <a:pPr algn="ctr" rtl="0">
                  <a:defRPr lang="en-GB" sz="1800" b="0" i="0" u="none" strike="noStrike" kern="1200" baseline="0">
                    <a:solidFill>
                      <a:schemeClr val="bg1"/>
                    </a:solidFill>
                    <a:latin typeface="Lato"/>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Sheet1!$B$37</c:f>
              <c:numCache>
                <c:formatCode>0%</c:formatCode>
                <c:ptCount val="1"/>
                <c:pt idx="0">
                  <c:v>0.13</c:v>
                </c:pt>
              </c:numCache>
            </c:numRef>
          </c:val>
          <c:extLst>
            <c:ext xmlns:c16="http://schemas.microsoft.com/office/drawing/2014/chart" uri="{C3380CC4-5D6E-409C-BE32-E72D297353CC}">
              <c16:uniqueId val="{00000002-6BFD-417F-8DF1-2A7B872DF303}"/>
            </c:ext>
          </c:extLst>
        </c:ser>
        <c:ser>
          <c:idx val="3"/>
          <c:order val="3"/>
          <c:tx>
            <c:strRef>
              <c:f>Sheet1!$A$38</c:f>
              <c:strCache>
                <c:ptCount val="1"/>
                <c:pt idx="0">
                  <c:v>Landslides</c:v>
                </c:pt>
              </c:strCache>
            </c:strRef>
          </c:tx>
          <c:invertIfNegative val="0"/>
          <c:dLbls>
            <c:spPr>
              <a:noFill/>
              <a:ln>
                <a:noFill/>
              </a:ln>
              <a:effectLst/>
            </c:spPr>
            <c:txPr>
              <a:bodyPr/>
              <a:lstStyle/>
              <a:p>
                <a:pPr algn="ctr" rtl="0">
                  <a:defRPr lang="en-GB" sz="1800" b="0" i="0" u="none" strike="noStrike" kern="1200" baseline="0">
                    <a:solidFill>
                      <a:schemeClr val="bg1"/>
                    </a:solidFill>
                    <a:latin typeface="Lato"/>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Sheet1!$B$38</c:f>
              <c:numCache>
                <c:formatCode>0%</c:formatCode>
                <c:ptCount val="1"/>
                <c:pt idx="0">
                  <c:v>6.0000000000000095E-2</c:v>
                </c:pt>
              </c:numCache>
            </c:numRef>
          </c:val>
          <c:extLst>
            <c:ext xmlns:c16="http://schemas.microsoft.com/office/drawing/2014/chart" uri="{C3380CC4-5D6E-409C-BE32-E72D297353CC}">
              <c16:uniqueId val="{00000003-6BFD-417F-8DF1-2A7B872DF303}"/>
            </c:ext>
          </c:extLst>
        </c:ser>
        <c:ser>
          <c:idx val="4"/>
          <c:order val="4"/>
          <c:tx>
            <c:strRef>
              <c:f>Sheet1!$A$39</c:f>
              <c:strCache>
                <c:ptCount val="1"/>
                <c:pt idx="0">
                  <c:v>Volcanoes</c:v>
                </c:pt>
              </c:strCache>
            </c:strRef>
          </c:tx>
          <c:invertIfNegative val="0"/>
          <c:dLbls>
            <c:spPr>
              <a:noFill/>
              <a:ln>
                <a:noFill/>
              </a:ln>
              <a:effectLst/>
            </c:spPr>
            <c:txPr>
              <a:bodyPr/>
              <a:lstStyle/>
              <a:p>
                <a:pPr algn="ctr" rtl="0">
                  <a:defRPr lang="en-GB" sz="1800" b="0" i="0" u="none" strike="noStrike" kern="1200" baseline="0">
                    <a:solidFill>
                      <a:schemeClr val="bg1"/>
                    </a:solidFill>
                    <a:latin typeface="Lato"/>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Sheet1!$B$39</c:f>
              <c:numCache>
                <c:formatCode>0%</c:formatCode>
                <c:ptCount val="1"/>
                <c:pt idx="0">
                  <c:v>6.0000000000000095E-2</c:v>
                </c:pt>
              </c:numCache>
            </c:numRef>
          </c:val>
          <c:extLst>
            <c:ext xmlns:c16="http://schemas.microsoft.com/office/drawing/2014/chart" uri="{C3380CC4-5D6E-409C-BE32-E72D297353CC}">
              <c16:uniqueId val="{00000004-6BFD-417F-8DF1-2A7B872DF303}"/>
            </c:ext>
          </c:extLst>
        </c:ser>
        <c:ser>
          <c:idx val="5"/>
          <c:order val="5"/>
          <c:tx>
            <c:strRef>
              <c:f>Sheet1!$A$40</c:f>
              <c:strCache>
                <c:ptCount val="1"/>
                <c:pt idx="0">
                  <c:v>Temperature</c:v>
                </c:pt>
              </c:strCache>
            </c:strRef>
          </c:tx>
          <c:invertIfNegative val="0"/>
          <c:dLbls>
            <c:spPr>
              <a:noFill/>
              <a:ln>
                <a:noFill/>
              </a:ln>
              <a:effectLst/>
            </c:spPr>
            <c:txPr>
              <a:bodyPr/>
              <a:lstStyle/>
              <a:p>
                <a:pPr algn="ctr" rtl="0">
                  <a:defRPr lang="en-GB" sz="1800" b="0" i="0" u="none" strike="noStrike" kern="1200" baseline="0">
                    <a:solidFill>
                      <a:sysClr val="windowText" lastClr="000000"/>
                    </a:solidFill>
                    <a:latin typeface="Lato"/>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Sheet1!$B$40</c:f>
              <c:numCache>
                <c:formatCode>0%</c:formatCode>
                <c:ptCount val="1"/>
                <c:pt idx="0">
                  <c:v>2.0000000000000035E-2</c:v>
                </c:pt>
              </c:numCache>
            </c:numRef>
          </c:val>
          <c:extLst>
            <c:ext xmlns:c16="http://schemas.microsoft.com/office/drawing/2014/chart" uri="{C3380CC4-5D6E-409C-BE32-E72D297353CC}">
              <c16:uniqueId val="{00000005-6BFD-417F-8DF1-2A7B872DF303}"/>
            </c:ext>
          </c:extLst>
        </c:ser>
        <c:dLbls>
          <c:showLegendKey val="0"/>
          <c:showVal val="1"/>
          <c:showCatName val="0"/>
          <c:showSerName val="0"/>
          <c:showPercent val="0"/>
          <c:showBubbleSize val="0"/>
        </c:dLbls>
        <c:gapWidth val="95"/>
        <c:overlap val="100"/>
        <c:axId val="131228416"/>
        <c:axId val="131229952"/>
      </c:barChart>
      <c:catAx>
        <c:axId val="131228416"/>
        <c:scaling>
          <c:orientation val="minMax"/>
        </c:scaling>
        <c:delete val="1"/>
        <c:axPos val="l"/>
        <c:majorTickMark val="none"/>
        <c:minorTickMark val="none"/>
        <c:tickLblPos val="none"/>
        <c:crossAx val="131229952"/>
        <c:crosses val="autoZero"/>
        <c:auto val="1"/>
        <c:lblAlgn val="ctr"/>
        <c:lblOffset val="100"/>
        <c:noMultiLvlLbl val="0"/>
      </c:catAx>
      <c:valAx>
        <c:axId val="131229952"/>
        <c:scaling>
          <c:orientation val="minMax"/>
          <c:max val="1"/>
        </c:scaling>
        <c:delete val="0"/>
        <c:axPos val="b"/>
        <c:numFmt formatCode="0%" sourceLinked="1"/>
        <c:majorTickMark val="out"/>
        <c:minorTickMark val="none"/>
        <c:tickLblPos val="nextTo"/>
        <c:txPr>
          <a:bodyPr anchor="t" anchorCtr="0"/>
          <a:lstStyle/>
          <a:p>
            <a:pPr>
              <a:defRPr sz="1400">
                <a:latin typeface="Lato"/>
              </a:defRPr>
            </a:pPr>
            <a:endParaRPr lang="en-US"/>
          </a:p>
        </c:txPr>
        <c:crossAx val="131228416"/>
        <c:crosses val="autoZero"/>
        <c:crossBetween val="between"/>
      </c:valAx>
    </c:plotArea>
    <c:legend>
      <c:legendPos val="t"/>
      <c:layout>
        <c:manualLayout>
          <c:xMode val="edge"/>
          <c:yMode val="edge"/>
          <c:x val="4.8296439868093545E-2"/>
          <c:y val="0.57092813990607671"/>
          <c:w val="0.88699686385355792"/>
          <c:h val="6.7101512667262608E-2"/>
        </c:manualLayout>
      </c:layout>
      <c:overlay val="0"/>
      <c:txPr>
        <a:bodyPr/>
        <a:lstStyle/>
        <a:p>
          <a:pPr>
            <a:defRPr sz="1800">
              <a:latin typeface="Lato"/>
            </a:defRPr>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944747-CDB7-4F98-827F-A214E0B4E219}" type="datetimeFigureOut">
              <a:rPr lang="en-GB" smtClean="0"/>
              <a:pPr/>
              <a:t>25/08/2022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99001A-258F-4C21-BFC1-1432480F8C34}"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ommons.wikimedia.org/wiki/File:Solifluctionterraceseaglesummit.jp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images.nasa.gov/details-GSFC_20150416_Landslide_m11854_Catalo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2</a:t>
            </a:fld>
            <a:endParaRPr lang="en-GB"/>
          </a:p>
        </p:txBody>
      </p:sp>
    </p:spTree>
    <p:extLst>
      <p:ext uri="{BB962C8B-B14F-4D97-AF65-F5344CB8AC3E}">
        <p14:creationId xmlns:p14="http://schemas.microsoft.com/office/powerpoint/2010/main" val="2303868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https://www.geograph.org.uk/photo/2709863</a:t>
            </a:r>
          </a:p>
        </p:txBody>
      </p:sp>
      <p:sp>
        <p:nvSpPr>
          <p:cNvPr id="4" name="Slide Number Placeholder 3"/>
          <p:cNvSpPr>
            <a:spLocks noGrp="1"/>
          </p:cNvSpPr>
          <p:nvPr>
            <p:ph type="sldNum" sz="quarter" idx="10"/>
          </p:nvPr>
        </p:nvSpPr>
        <p:spPr/>
        <p:txBody>
          <a:bodyPr/>
          <a:lstStyle/>
          <a:p>
            <a:fld id="{4399001A-258F-4C21-BFC1-1432480F8C34}" type="slidenum">
              <a:rPr lang="en-GB" smtClean="0"/>
              <a:pPr/>
              <a:t>13</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https://commons.m.wikimedia.org/wiki/File:Rock_Fall_at_Bempton_Cliffs.jpg</a:t>
            </a:r>
          </a:p>
        </p:txBody>
      </p:sp>
      <p:sp>
        <p:nvSpPr>
          <p:cNvPr id="4" name="Slide Number Placeholder 3"/>
          <p:cNvSpPr>
            <a:spLocks noGrp="1"/>
          </p:cNvSpPr>
          <p:nvPr>
            <p:ph type="sldNum" sz="quarter" idx="10"/>
          </p:nvPr>
        </p:nvSpPr>
        <p:spPr/>
        <p:txBody>
          <a:bodyPr/>
          <a:lstStyle/>
          <a:p>
            <a:fld id="{4399001A-258F-4C21-BFC1-1432480F8C34}" type="slidenum">
              <a:rPr lang="en-GB" smtClean="0"/>
              <a:pPr/>
              <a:t>14</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https://commons.wikimedia.org/wiki/File:Lahar_Mount_Pinatubo.JPG</a:t>
            </a:r>
          </a:p>
        </p:txBody>
      </p:sp>
      <p:sp>
        <p:nvSpPr>
          <p:cNvPr id="4" name="Slide Number Placeholder 3"/>
          <p:cNvSpPr>
            <a:spLocks noGrp="1"/>
          </p:cNvSpPr>
          <p:nvPr>
            <p:ph type="sldNum" sz="quarter" idx="10"/>
          </p:nvPr>
        </p:nvSpPr>
        <p:spPr/>
        <p:txBody>
          <a:bodyPr/>
          <a:lstStyle/>
          <a:p>
            <a:fld id="{4399001A-258F-4C21-BFC1-1432480F8C34}" type="slidenum">
              <a:rPr lang="en-GB" smtClean="0"/>
              <a:pPr/>
              <a:t>15</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u="sng" kern="1200" dirty="0">
                <a:solidFill>
                  <a:schemeClr val="tx1"/>
                </a:solidFill>
                <a:latin typeface="+mn-lt"/>
                <a:ea typeface="+mn-ea"/>
                <a:cs typeface="+mn-cs"/>
                <a:hlinkClick r:id="rId3"/>
              </a:rPr>
              <a:t>https://commons.wikimedia.org/wiki/File:Solifluctionterraceseaglesummit.jpg</a:t>
            </a:r>
            <a:endParaRPr lang="en-GB" sz="1200" u="sng"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399001A-258F-4C21-BFC1-1432480F8C34}" type="slidenum">
              <a:rPr lang="en-GB" smtClean="0"/>
              <a:pPr/>
              <a:t>16</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https://www.geograph.org.uk/photo/1345952</a:t>
            </a:r>
          </a:p>
        </p:txBody>
      </p:sp>
      <p:sp>
        <p:nvSpPr>
          <p:cNvPr id="4" name="Slide Number Placeholder 3"/>
          <p:cNvSpPr>
            <a:spLocks noGrp="1"/>
          </p:cNvSpPr>
          <p:nvPr>
            <p:ph type="sldNum" sz="quarter" idx="10"/>
          </p:nvPr>
        </p:nvSpPr>
        <p:spPr/>
        <p:txBody>
          <a:bodyPr/>
          <a:lstStyle/>
          <a:p>
            <a:fld id="{4399001A-258F-4C21-BFC1-1432480F8C34}" type="slidenum">
              <a:rPr lang="en-GB" smtClean="0"/>
              <a:pPr/>
              <a:t>17</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https://images.nasa.gov/details-GSFC_20150416_Landslide_m11854_Catalog</a:t>
            </a:r>
            <a:endParaRPr lang="en-GB"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18</a:t>
            </a:fld>
            <a:endParaRPr lang="en-GB"/>
          </a:p>
        </p:txBody>
      </p:sp>
    </p:spTree>
    <p:extLst>
      <p:ext uri="{BB962C8B-B14F-4D97-AF65-F5344CB8AC3E}">
        <p14:creationId xmlns:p14="http://schemas.microsoft.com/office/powerpoint/2010/main" val="83480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Data source</a:t>
            </a:r>
            <a:r>
              <a:rPr lang="en-GB" baseline="0" dirty="0"/>
              <a:t> Prevention web, </a:t>
            </a:r>
            <a:r>
              <a:rPr lang="en-GB" dirty="0"/>
              <a:t>2015</a:t>
            </a:r>
          </a:p>
        </p:txBody>
      </p:sp>
      <p:sp>
        <p:nvSpPr>
          <p:cNvPr id="4" name="Slide Number Placeholder 3"/>
          <p:cNvSpPr>
            <a:spLocks noGrp="1"/>
          </p:cNvSpPr>
          <p:nvPr>
            <p:ph type="sldNum" sz="quarter" idx="10"/>
          </p:nvPr>
        </p:nvSpPr>
        <p:spPr/>
        <p:txBody>
          <a:bodyPr/>
          <a:lstStyle/>
          <a:p>
            <a:fld id="{4399001A-258F-4C21-BFC1-1432480F8C34}" type="slidenum">
              <a:rPr lang="en-GB" smtClean="0"/>
              <a:pPr/>
              <a:t>19</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24</a:t>
            </a:fld>
            <a:endParaRPr lang="en-GB"/>
          </a:p>
        </p:txBody>
      </p:sp>
    </p:spTree>
    <p:extLst>
      <p:ext uri="{BB962C8B-B14F-4D97-AF65-F5344CB8AC3E}">
        <p14:creationId xmlns:p14="http://schemas.microsoft.com/office/powerpoint/2010/main" val="528719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25</a:t>
            </a:fld>
            <a:endParaRPr lang="en-GB"/>
          </a:p>
        </p:txBody>
      </p:sp>
    </p:spTree>
    <p:extLst>
      <p:ext uri="{BB962C8B-B14F-4D97-AF65-F5344CB8AC3E}">
        <p14:creationId xmlns:p14="http://schemas.microsoft.com/office/powerpoint/2010/main" val="2874205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26</a:t>
            </a:fld>
            <a:endParaRPr lang="en-GB"/>
          </a:p>
        </p:txBody>
      </p:sp>
    </p:spTree>
    <p:extLst>
      <p:ext uri="{BB962C8B-B14F-4D97-AF65-F5344CB8AC3E}">
        <p14:creationId xmlns:p14="http://schemas.microsoft.com/office/powerpoint/2010/main" val="3818929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https://www.flickr.com/photos/oregondot/46665910465</a:t>
            </a:r>
          </a:p>
        </p:txBody>
      </p:sp>
      <p:sp>
        <p:nvSpPr>
          <p:cNvPr id="4" name="Slide Number Placeholder 3"/>
          <p:cNvSpPr>
            <a:spLocks noGrp="1"/>
          </p:cNvSpPr>
          <p:nvPr>
            <p:ph type="sldNum" sz="quarter" idx="10"/>
          </p:nvPr>
        </p:nvSpPr>
        <p:spPr/>
        <p:txBody>
          <a:bodyPr/>
          <a:lstStyle/>
          <a:p>
            <a:fld id="{4399001A-258F-4C21-BFC1-1432480F8C34}" type="slidenum">
              <a:rPr lang="en-GB" smtClean="0"/>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https://www.geograph.org.uk/photo/3238778</a:t>
            </a:r>
          </a:p>
        </p:txBody>
      </p:sp>
      <p:sp>
        <p:nvSpPr>
          <p:cNvPr id="4" name="Slide Number Placeholder 3"/>
          <p:cNvSpPr>
            <a:spLocks noGrp="1"/>
          </p:cNvSpPr>
          <p:nvPr>
            <p:ph type="sldNum" sz="quarter" idx="10"/>
          </p:nvPr>
        </p:nvSpPr>
        <p:spPr/>
        <p:txBody>
          <a:bodyPr/>
          <a:lstStyle/>
          <a:p>
            <a:fld id="{4399001A-258F-4C21-BFC1-1432480F8C34}" type="slidenum">
              <a:rPr lang="en-GB" smtClean="0"/>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https://www.geograph.org.uk/photo/1432550</a:t>
            </a:r>
          </a:p>
          <a:p>
            <a:endParaRPr lang="en-GB" dirty="0"/>
          </a:p>
        </p:txBody>
      </p:sp>
      <p:sp>
        <p:nvSpPr>
          <p:cNvPr id="4" name="Slide Number Placeholder 3"/>
          <p:cNvSpPr>
            <a:spLocks noGrp="1"/>
          </p:cNvSpPr>
          <p:nvPr>
            <p:ph type="sldNum" sz="quarter" idx="10"/>
          </p:nvPr>
        </p:nvSpPr>
        <p:spPr/>
        <p:txBody>
          <a:bodyPr/>
          <a:lstStyle/>
          <a:p>
            <a:fld id="{4399001A-258F-4C21-BFC1-1432480F8C34}" type="slidenum">
              <a:rPr lang="en-GB" smtClean="0"/>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399001A-258F-4C21-BFC1-1432480F8C34}" type="slidenum">
              <a:rPr lang="en-GB" smtClean="0"/>
              <a:pPr/>
              <a:t>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AU: in the activity, where it says ‘</a:t>
            </a:r>
            <a:r>
              <a:rPr lang="en-GB" i="1" dirty="0"/>
              <a:t>locate</a:t>
            </a:r>
            <a:r>
              <a:rPr lang="en-GB" dirty="0"/>
              <a:t> the examples on this table’, does it mean ‘</a:t>
            </a:r>
            <a:r>
              <a:rPr lang="en-GB" i="1" dirty="0"/>
              <a:t>match</a:t>
            </a:r>
            <a:r>
              <a:rPr lang="en-GB" dirty="0"/>
              <a:t> the examples with the mass movements listed in this table’?</a:t>
            </a:r>
          </a:p>
        </p:txBody>
      </p:sp>
      <p:sp>
        <p:nvSpPr>
          <p:cNvPr id="4" name="Slide Number Placeholder 3"/>
          <p:cNvSpPr>
            <a:spLocks noGrp="1"/>
          </p:cNvSpPr>
          <p:nvPr>
            <p:ph type="sldNum" sz="quarter" idx="10"/>
          </p:nvPr>
        </p:nvSpPr>
        <p:spPr/>
        <p:txBody>
          <a:bodyPr/>
          <a:lstStyle/>
          <a:p>
            <a:fld id="{4399001A-258F-4C21-BFC1-1432480F8C34}" type="slidenum">
              <a:rPr lang="en-GB" smtClean="0"/>
              <a:pPr/>
              <a:t>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 Again, in the activity does ‘locate’ mean ‘add’ or ‘write’, or similar? Personally I don’t find the term ‘locate’ very helpful in these contexts.</a:t>
            </a:r>
          </a:p>
        </p:txBody>
      </p:sp>
      <p:sp>
        <p:nvSpPr>
          <p:cNvPr id="4" name="Slide Number Placeholder 3"/>
          <p:cNvSpPr>
            <a:spLocks noGrp="1"/>
          </p:cNvSpPr>
          <p:nvPr>
            <p:ph type="sldNum" sz="quarter" idx="5"/>
          </p:nvPr>
        </p:nvSpPr>
        <p:spPr/>
        <p:txBody>
          <a:bodyPr/>
          <a:lstStyle/>
          <a:p>
            <a:fld id="{4399001A-258F-4C21-BFC1-1432480F8C34}" type="slidenum">
              <a:rPr lang="en-GB" smtClean="0"/>
              <a:pPr/>
              <a:t>10</a:t>
            </a:fld>
            <a:endParaRPr lang="en-GB"/>
          </a:p>
        </p:txBody>
      </p:sp>
    </p:spTree>
    <p:extLst>
      <p:ext uri="{BB962C8B-B14F-4D97-AF65-F5344CB8AC3E}">
        <p14:creationId xmlns:p14="http://schemas.microsoft.com/office/powerpoint/2010/main" val="3858781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https://en.wikipedia.org/wiki/File:Landslide_in_Cusco,_Peru_-_2018.jpg</a:t>
            </a:r>
          </a:p>
        </p:txBody>
      </p:sp>
      <p:sp>
        <p:nvSpPr>
          <p:cNvPr id="4" name="Slide Number Placeholder 3"/>
          <p:cNvSpPr>
            <a:spLocks noGrp="1"/>
          </p:cNvSpPr>
          <p:nvPr>
            <p:ph type="sldNum" sz="quarter" idx="10"/>
          </p:nvPr>
        </p:nvSpPr>
        <p:spPr/>
        <p:txBody>
          <a:bodyPr/>
          <a:lstStyle/>
          <a:p>
            <a:fld id="{4399001A-258F-4C21-BFC1-1432480F8C34}" type="slidenum">
              <a:rPr lang="en-GB" smtClean="0"/>
              <a:pPr/>
              <a:t>11</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https://en.wikipedia.org/wiki/File:Landslide_in_Cusco,_Peru_-_2018.jpg</a:t>
            </a:r>
          </a:p>
        </p:txBody>
      </p:sp>
      <p:sp>
        <p:nvSpPr>
          <p:cNvPr id="4" name="Slide Number Placeholder 3"/>
          <p:cNvSpPr>
            <a:spLocks noGrp="1"/>
          </p:cNvSpPr>
          <p:nvPr>
            <p:ph type="sldNum" sz="quarter" idx="10"/>
          </p:nvPr>
        </p:nvSpPr>
        <p:spPr/>
        <p:txBody>
          <a:bodyPr/>
          <a:lstStyle/>
          <a:p>
            <a:fld id="{4399001A-258F-4C21-BFC1-1432480F8C34}" type="slidenum">
              <a:rPr lang="en-GB" smtClean="0"/>
              <a:pPr/>
              <a:t>12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B4CE44"/>
        </a:solidFill>
        <a:effectLst/>
      </p:bgPr>
    </p:bg>
    <p:spTree>
      <p:nvGrpSpPr>
        <p:cNvPr id="1" name=""/>
        <p:cNvGrpSpPr/>
        <p:nvPr/>
      </p:nvGrpSpPr>
      <p:grpSpPr>
        <a:xfrm>
          <a:off x="0" y="0"/>
          <a:ext cx="0" cy="0"/>
          <a:chOff x="0" y="0"/>
          <a:chExt cx="0" cy="0"/>
        </a:xfrm>
      </p:grpSpPr>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hasCustomPrompt="1"/>
          </p:nvPr>
        </p:nvSpPr>
        <p:spPr>
          <a:xfrm>
            <a:off x="43841" y="5120407"/>
            <a:ext cx="9051434" cy="648072"/>
          </a:xfrm>
        </p:spPr>
        <p:txBody>
          <a:bodyPr>
            <a:normAutofit/>
          </a:bodyPr>
          <a:lstStyle>
            <a:lvl1pPr marL="64008" indent="0" algn="l">
              <a:buNone/>
              <a:defRPr sz="36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algn="ctr"/>
            <a:r>
              <a:rPr lang="en-GB" b="1" dirty="0">
                <a:solidFill>
                  <a:srgbClr val="243D91"/>
                </a:solidFill>
              </a:rPr>
              <a:t>A level template</a:t>
            </a:r>
          </a:p>
        </p:txBody>
      </p:sp>
      <p:grpSp>
        <p:nvGrpSpPr>
          <p:cNvPr id="12" name="Group 11">
            <a:extLst>
              <a:ext uri="{FF2B5EF4-FFF2-40B4-BE49-F238E27FC236}">
                <a16:creationId xmlns:a16="http://schemas.microsoft.com/office/drawing/2014/main" id="{59026D13-955C-4B63-B064-DDB1A12AAF2B}"/>
              </a:ext>
            </a:extLst>
          </p:cNvPr>
          <p:cNvGrpSpPr/>
          <p:nvPr userDrawn="1"/>
        </p:nvGrpSpPr>
        <p:grpSpPr>
          <a:xfrm>
            <a:off x="4355976" y="0"/>
            <a:ext cx="4788024" cy="4881278"/>
            <a:chOff x="4355976" y="0"/>
            <a:chExt cx="4788024" cy="4881278"/>
          </a:xfrm>
        </p:grpSpPr>
        <p:pic>
          <p:nvPicPr>
            <p:cNvPr id="3" name="Picture 2">
              <a:extLst>
                <a:ext uri="{FF2B5EF4-FFF2-40B4-BE49-F238E27FC236}">
                  <a16:creationId xmlns:a16="http://schemas.microsoft.com/office/drawing/2014/main" id="{6D3D5553-3939-42F7-AF43-1B66B33E171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116"/>
            <a:stretch/>
          </p:blipFill>
          <p:spPr>
            <a:xfrm>
              <a:off x="4716016" y="0"/>
              <a:ext cx="4427984" cy="4881278"/>
            </a:xfrm>
            <a:prstGeom prst="rect">
              <a:avLst/>
            </a:prstGeom>
          </p:spPr>
        </p:pic>
        <p:sp>
          <p:nvSpPr>
            <p:cNvPr id="5" name="Rectangle 4">
              <a:extLst>
                <a:ext uri="{FF2B5EF4-FFF2-40B4-BE49-F238E27FC236}">
                  <a16:creationId xmlns:a16="http://schemas.microsoft.com/office/drawing/2014/main" id="{BB8E2CF8-24CF-4A9E-B40C-3DED3A1F5681}"/>
                </a:ext>
              </a:extLst>
            </p:cNvPr>
            <p:cNvSpPr/>
            <p:nvPr userDrawn="1"/>
          </p:nvSpPr>
          <p:spPr>
            <a:xfrm>
              <a:off x="4355976" y="3068960"/>
              <a:ext cx="648072" cy="1475592"/>
            </a:xfrm>
            <a:prstGeom prst="rect">
              <a:avLst/>
            </a:prstGeom>
            <a:solidFill>
              <a:srgbClr val="B4C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4" name="Picture 13">
            <a:extLst>
              <a:ext uri="{FF2B5EF4-FFF2-40B4-BE49-F238E27FC236}">
                <a16:creationId xmlns:a16="http://schemas.microsoft.com/office/drawing/2014/main" id="{36055A28-5286-4F5A-8E4E-5FB7D864C04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137" t="62183" r="55500"/>
          <a:stretch/>
        </p:blipFill>
        <p:spPr>
          <a:xfrm>
            <a:off x="73403" y="3174272"/>
            <a:ext cx="3096344" cy="1846573"/>
          </a:xfrm>
          <a:prstGeom prst="rect">
            <a:avLst/>
          </a:prstGeom>
        </p:spPr>
      </p:pic>
    </p:spTree>
    <p:extLst>
      <p:ext uri="{BB962C8B-B14F-4D97-AF65-F5344CB8AC3E}">
        <p14:creationId xmlns:p14="http://schemas.microsoft.com/office/powerpoint/2010/main" val="672912163"/>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normAutofit/>
          </a:bodyPr>
          <a:lstStyle>
            <a:lvl1pPr>
              <a:defRPr sz="3600" b="1">
                <a:solidFill>
                  <a:srgbClr val="26377C"/>
                </a:solidFill>
                <a:latin typeface="Lato" panose="020F0502020204030203" pitchFamily="34" charset="0"/>
                <a:ea typeface="Lato" panose="020F0502020204030203" pitchFamily="34" charset="0"/>
                <a:cs typeface="Lato" panose="020F0502020204030203" pitchFamily="34" charset="0"/>
              </a:defRPr>
            </a:lvl1pPr>
          </a:lstStyle>
          <a:p>
            <a:r>
              <a:rPr kumimoji="0" lang="en-US" dirty="0"/>
              <a:t>Click to edit Master title style</a:t>
            </a:r>
          </a:p>
        </p:txBody>
      </p:sp>
      <p:sp>
        <p:nvSpPr>
          <p:cNvPr id="3" name="Content Placeholder 2"/>
          <p:cNvSpPr>
            <a:spLocks noGrp="1"/>
          </p:cNvSpPr>
          <p:nvPr>
            <p:ph idx="1"/>
          </p:nvPr>
        </p:nvSpPr>
        <p:spPr>
          <a:xfrm>
            <a:off x="457200" y="1844824"/>
            <a:ext cx="8219256" cy="4729712"/>
          </a:xfrm>
        </p:spPr>
        <p:txBody>
          <a:bodyPr/>
          <a:lstStyle>
            <a:lvl1pPr>
              <a:lnSpc>
                <a:spcPct val="108000"/>
              </a:lnSpc>
              <a:spcBef>
                <a:spcPts val="0"/>
              </a:spcBef>
              <a:defRPr>
                <a:solidFill>
                  <a:srgbClr val="26377C"/>
                </a:solidFill>
                <a:latin typeface="Lato" panose="020F0502020204030203" pitchFamily="34" charset="0"/>
                <a:ea typeface="Lato" panose="020F0502020204030203" pitchFamily="34" charset="0"/>
                <a:cs typeface="Lato" panose="020F0502020204030203" pitchFamily="34" charset="0"/>
              </a:defRPr>
            </a:lvl1pPr>
            <a:lvl2pPr>
              <a:lnSpc>
                <a:spcPct val="108000"/>
              </a:lnSpc>
              <a:spcBef>
                <a:spcPts val="0"/>
              </a:spcBef>
              <a:defRPr>
                <a:latin typeface="Lato" panose="020F0502020204030203" pitchFamily="34" charset="0"/>
                <a:ea typeface="Lato" panose="020F0502020204030203" pitchFamily="34" charset="0"/>
                <a:cs typeface="Lato" panose="020F0502020204030203" pitchFamily="34" charset="0"/>
              </a:defRPr>
            </a:lvl2pPr>
            <a:lvl3pPr>
              <a:lnSpc>
                <a:spcPct val="108000"/>
              </a:lnSpc>
              <a:spcBef>
                <a:spcPts val="0"/>
              </a:spcBef>
              <a:defRPr>
                <a:latin typeface="Lato" panose="020F0502020204030203" pitchFamily="34" charset="0"/>
                <a:ea typeface="Lato" panose="020F0502020204030203" pitchFamily="34" charset="0"/>
                <a:cs typeface="Lato" panose="020F0502020204030203" pitchFamily="34" charset="0"/>
              </a:defRPr>
            </a:lvl3pPr>
            <a:lvl4pPr>
              <a:lnSpc>
                <a:spcPct val="108000"/>
              </a:lnSpc>
              <a:spcBef>
                <a:spcPts val="0"/>
              </a:spcBef>
              <a:defRPr>
                <a:latin typeface="Lato" panose="020F0502020204030203" pitchFamily="34" charset="0"/>
                <a:ea typeface="Lato" panose="020F0502020204030203" pitchFamily="34" charset="0"/>
                <a:cs typeface="Lato" panose="020F0502020204030203" pitchFamily="34" charset="0"/>
              </a:defRPr>
            </a:lvl4pPr>
            <a:lvl5pPr>
              <a:lnSpc>
                <a:spcPct val="108000"/>
              </a:lnSpc>
              <a:spcBef>
                <a:spcPts val="0"/>
              </a:spcBef>
              <a:defRPr>
                <a:latin typeface="Lato" panose="020F0502020204030203" pitchFamily="34" charset="0"/>
                <a:ea typeface="Lato" panose="020F0502020204030203" pitchFamily="34" charset="0"/>
                <a:cs typeface="Lato" panose="020F0502020204030203"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TextBox 3">
            <a:extLst>
              <a:ext uri="{FF2B5EF4-FFF2-40B4-BE49-F238E27FC236}">
                <a16:creationId xmlns:a16="http://schemas.microsoft.com/office/drawing/2014/main" id="{7726366F-2D8B-470B-AAB3-86DD10C6F178}"/>
              </a:ext>
            </a:extLst>
          </p:cNvPr>
          <p:cNvSpPr txBox="1"/>
          <p:nvPr userDrawn="1"/>
        </p:nvSpPr>
        <p:spPr>
          <a:xfrm flipH="1">
            <a:off x="0" y="6597352"/>
            <a:ext cx="2627784" cy="276999"/>
          </a:xfrm>
          <a:prstGeom prst="rect">
            <a:avLst/>
          </a:prstGeom>
          <a:noFill/>
        </p:spPr>
        <p:txBody>
          <a:bodyPr wrap="square" rtlCol="0">
            <a:spAutoFit/>
          </a:bodyPr>
          <a:lstStyle/>
          <a:p>
            <a:r>
              <a:rPr lang="en-GB" sz="1200" dirty="0">
                <a:solidFill>
                  <a:srgbClr val="26377C"/>
                </a:solidFill>
              </a:rPr>
              <a:t>© Geographical Association, 2022</a:t>
            </a:r>
          </a:p>
        </p:txBody>
      </p:sp>
    </p:spTree>
    <p:extLst>
      <p:ext uri="{BB962C8B-B14F-4D97-AF65-F5344CB8AC3E}">
        <p14:creationId xmlns:p14="http://schemas.microsoft.com/office/powerpoint/2010/main" val="2039999302"/>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normAutofit/>
          </a:bodyPr>
          <a:lstStyle>
            <a:lvl1pPr>
              <a:defRPr sz="3600" b="1"/>
            </a:lvl1pPr>
          </a:lstStyle>
          <a:p>
            <a:r>
              <a:rPr kumimoji="0" lang="en-US" dirty="0"/>
              <a:t>Click to edit Master title style</a:t>
            </a:r>
          </a:p>
        </p:txBody>
      </p:sp>
      <p:sp>
        <p:nvSpPr>
          <p:cNvPr id="3" name="Content Placeholder 2"/>
          <p:cNvSpPr>
            <a:spLocks noGrp="1"/>
          </p:cNvSpPr>
          <p:nvPr>
            <p:ph idx="1"/>
          </p:nvPr>
        </p:nvSpPr>
        <p:spPr>
          <a:xfrm>
            <a:off x="457200" y="1844824"/>
            <a:ext cx="8219256" cy="4729712"/>
          </a:xfrm>
        </p:spPr>
        <p:txBody>
          <a:bodyPr/>
          <a:lstStyle>
            <a:lvl1pPr>
              <a:lnSpc>
                <a:spcPct val="108000"/>
              </a:lnSpc>
              <a:spcBef>
                <a:spcPts val="0"/>
              </a:spcBef>
              <a:defRPr>
                <a:solidFill>
                  <a:srgbClr val="243D91"/>
                </a:solidFill>
              </a:defRPr>
            </a:lvl1pPr>
            <a:lvl2pPr>
              <a:lnSpc>
                <a:spcPct val="108000"/>
              </a:lnSpc>
              <a:spcBef>
                <a:spcPts val="0"/>
              </a:spcBef>
              <a:defRPr/>
            </a:lvl2pPr>
            <a:lvl3pPr>
              <a:lnSpc>
                <a:spcPct val="108000"/>
              </a:lnSpc>
              <a:spcBef>
                <a:spcPts val="0"/>
              </a:spcBef>
              <a:defRPr/>
            </a:lvl3pPr>
            <a:lvl4pPr>
              <a:lnSpc>
                <a:spcPct val="108000"/>
              </a:lnSpc>
              <a:spcBef>
                <a:spcPts val="0"/>
              </a:spcBef>
              <a:defRPr/>
            </a:lvl4pPr>
            <a:lvl5pPr>
              <a:lnSpc>
                <a:spcPct val="108000"/>
              </a:lnSpc>
              <a:spcBef>
                <a:spcPts val="0"/>
              </a:spcBef>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TextBox 3">
            <a:extLst>
              <a:ext uri="{FF2B5EF4-FFF2-40B4-BE49-F238E27FC236}">
                <a16:creationId xmlns:a16="http://schemas.microsoft.com/office/drawing/2014/main" id="{B8864BFF-BB7A-45A4-9F2B-1D798AD0ED21}"/>
              </a:ext>
            </a:extLst>
          </p:cNvPr>
          <p:cNvSpPr txBox="1"/>
          <p:nvPr userDrawn="1"/>
        </p:nvSpPr>
        <p:spPr>
          <a:xfrm flipH="1">
            <a:off x="0" y="6597352"/>
            <a:ext cx="2627784" cy="276999"/>
          </a:xfrm>
          <a:prstGeom prst="rect">
            <a:avLst/>
          </a:prstGeom>
          <a:noFill/>
        </p:spPr>
        <p:txBody>
          <a:bodyPr wrap="square" rtlCol="0">
            <a:spAutoFit/>
          </a:bodyPr>
          <a:lstStyle/>
          <a:p>
            <a:r>
              <a:rPr lang="en-GB" sz="1200" dirty="0"/>
              <a:t>© Geographical Association, 2022</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normAutofit/>
          </a:bodyPr>
          <a:lstStyle>
            <a:lvl1pPr>
              <a:defRPr sz="3600" b="1">
                <a:solidFill>
                  <a:srgbClr val="26377C"/>
                </a:solidFill>
              </a:defRPr>
            </a:lvl1pPr>
          </a:lstStyle>
          <a:p>
            <a:r>
              <a:rPr kumimoji="0" lang="en-US" dirty="0"/>
              <a:t>Click to edit Master title style</a:t>
            </a:r>
          </a:p>
        </p:txBody>
      </p:sp>
      <p:sp>
        <p:nvSpPr>
          <p:cNvPr id="3" name="Content Placeholder 2"/>
          <p:cNvSpPr>
            <a:spLocks noGrp="1"/>
          </p:cNvSpPr>
          <p:nvPr>
            <p:ph idx="1"/>
          </p:nvPr>
        </p:nvSpPr>
        <p:spPr>
          <a:xfrm>
            <a:off x="457200" y="1844824"/>
            <a:ext cx="8219256" cy="4729712"/>
          </a:xfrm>
        </p:spPr>
        <p:txBody>
          <a:bodyPr/>
          <a:lstStyle>
            <a:lvl1pPr>
              <a:lnSpc>
                <a:spcPct val="108000"/>
              </a:lnSpc>
              <a:spcBef>
                <a:spcPts val="0"/>
              </a:spcBef>
              <a:defRPr>
                <a:solidFill>
                  <a:srgbClr val="26377C"/>
                </a:solidFill>
              </a:defRPr>
            </a:lvl1pPr>
            <a:lvl2pPr>
              <a:lnSpc>
                <a:spcPct val="108000"/>
              </a:lnSpc>
              <a:spcBef>
                <a:spcPts val="0"/>
              </a:spcBef>
              <a:defRPr/>
            </a:lvl2pPr>
            <a:lvl3pPr>
              <a:lnSpc>
                <a:spcPct val="108000"/>
              </a:lnSpc>
              <a:spcBef>
                <a:spcPts val="0"/>
              </a:spcBef>
              <a:defRPr/>
            </a:lvl3pPr>
            <a:lvl4pPr>
              <a:lnSpc>
                <a:spcPct val="108000"/>
              </a:lnSpc>
              <a:spcBef>
                <a:spcPts val="0"/>
              </a:spcBef>
              <a:defRPr/>
            </a:lvl4pPr>
            <a:lvl5pPr>
              <a:lnSpc>
                <a:spcPct val="108000"/>
              </a:lnSpc>
              <a:spcBef>
                <a:spcPts val="0"/>
              </a:spcBef>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TextBox 3">
            <a:extLst>
              <a:ext uri="{FF2B5EF4-FFF2-40B4-BE49-F238E27FC236}">
                <a16:creationId xmlns:a16="http://schemas.microsoft.com/office/drawing/2014/main" id="{5A1D1518-1115-4DC8-A672-28848E8BE7E5}"/>
              </a:ext>
            </a:extLst>
          </p:cNvPr>
          <p:cNvSpPr txBox="1"/>
          <p:nvPr userDrawn="1"/>
        </p:nvSpPr>
        <p:spPr>
          <a:xfrm flipH="1">
            <a:off x="0" y="6597352"/>
            <a:ext cx="2627784" cy="276999"/>
          </a:xfrm>
          <a:prstGeom prst="rect">
            <a:avLst/>
          </a:prstGeom>
          <a:noFill/>
        </p:spPr>
        <p:txBody>
          <a:bodyPr wrap="square" rtlCol="0">
            <a:spAutoFit/>
          </a:bodyPr>
          <a:lstStyle/>
          <a:p>
            <a:r>
              <a:rPr lang="en-GB" sz="1200" dirty="0"/>
              <a:t>© Geographical Association, 2022</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Lato" panose="020F0502020204030203" pitchFamily="34" charset="0"/>
                <a:ea typeface="Lato" panose="020F0502020204030203" pitchFamily="34" charset="0"/>
                <a:cs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lnSpc>
                <a:spcPct val="108000"/>
              </a:lnSpc>
              <a:spcBef>
                <a:spcPts val="0"/>
              </a:spcBef>
              <a:defRPr sz="2400">
                <a:latin typeface="Lato" panose="020F0502020204030203" pitchFamily="34" charset="0"/>
                <a:ea typeface="Lato" panose="020F0502020204030203" pitchFamily="34" charset="0"/>
                <a:cs typeface="Lato" panose="020F0502020204030203" pitchFamily="34" charset="0"/>
              </a:defRPr>
            </a:lvl1pPr>
            <a:lvl2pPr>
              <a:lnSpc>
                <a:spcPct val="108000"/>
              </a:lnSpc>
              <a:spcBef>
                <a:spcPts val="0"/>
              </a:spcBef>
              <a:defRPr sz="2000">
                <a:latin typeface="Lato" panose="020F0502020204030203" pitchFamily="34" charset="0"/>
                <a:ea typeface="Lato" panose="020F0502020204030203" pitchFamily="34" charset="0"/>
                <a:cs typeface="Lato" panose="020F0502020204030203" pitchFamily="34" charset="0"/>
              </a:defRPr>
            </a:lvl2pPr>
            <a:lvl3pPr>
              <a:lnSpc>
                <a:spcPct val="108000"/>
              </a:lnSpc>
              <a:spcBef>
                <a:spcPts val="0"/>
              </a:spcBef>
              <a:defRPr sz="1800">
                <a:latin typeface="Lato" panose="020F0502020204030203" pitchFamily="34" charset="0"/>
                <a:ea typeface="Lato" panose="020F0502020204030203" pitchFamily="34" charset="0"/>
                <a:cs typeface="Lato" panose="020F0502020204030203" pitchFamily="34" charset="0"/>
              </a:defRPr>
            </a:lvl3pPr>
            <a:lvl4pPr>
              <a:lnSpc>
                <a:spcPct val="108000"/>
              </a:lnSpc>
              <a:spcBef>
                <a:spcPts val="0"/>
              </a:spcBef>
              <a:defRPr sz="1600">
                <a:latin typeface="Lato" panose="020F0502020204030203" pitchFamily="34" charset="0"/>
                <a:ea typeface="Lato" panose="020F0502020204030203" pitchFamily="34" charset="0"/>
                <a:cs typeface="Lato" panose="020F0502020204030203" pitchFamily="34" charset="0"/>
              </a:defRPr>
            </a:lvl4pPr>
            <a:lvl5pPr>
              <a:lnSpc>
                <a:spcPct val="108000"/>
              </a:lnSpc>
              <a:spcBef>
                <a:spcPts val="0"/>
              </a:spcBef>
              <a:defRPr sz="1600">
                <a:latin typeface="Lato" panose="020F0502020204030203" pitchFamily="34" charset="0"/>
                <a:ea typeface="Lato" panose="020F0502020204030203" pitchFamily="34" charset="0"/>
                <a:cs typeface="Lato" panose="020F0502020204030203"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Lato" panose="020F0502020204030203" pitchFamily="34" charset="0"/>
                <a:ea typeface="Lato" panose="020F0502020204030203" pitchFamily="34" charset="0"/>
                <a:cs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lnSpc>
                <a:spcPct val="108000"/>
              </a:lnSpc>
              <a:spcBef>
                <a:spcPts val="0"/>
              </a:spcBef>
              <a:defRPr sz="2400">
                <a:latin typeface="Lato" panose="020F0502020204030203" pitchFamily="34" charset="0"/>
                <a:ea typeface="Lato" panose="020F0502020204030203" pitchFamily="34" charset="0"/>
                <a:cs typeface="Lato" panose="020F0502020204030203" pitchFamily="34" charset="0"/>
              </a:defRPr>
            </a:lvl1pPr>
            <a:lvl2pPr>
              <a:lnSpc>
                <a:spcPct val="108000"/>
              </a:lnSpc>
              <a:spcBef>
                <a:spcPts val="0"/>
              </a:spcBef>
              <a:defRPr sz="2000">
                <a:latin typeface="Lato" panose="020F0502020204030203" pitchFamily="34" charset="0"/>
                <a:ea typeface="Lato" panose="020F0502020204030203" pitchFamily="34" charset="0"/>
                <a:cs typeface="Lato" panose="020F0502020204030203" pitchFamily="34" charset="0"/>
              </a:defRPr>
            </a:lvl2pPr>
            <a:lvl3pPr>
              <a:lnSpc>
                <a:spcPct val="108000"/>
              </a:lnSpc>
              <a:spcBef>
                <a:spcPts val="0"/>
              </a:spcBef>
              <a:defRPr sz="1800">
                <a:latin typeface="Lato" panose="020F0502020204030203" pitchFamily="34" charset="0"/>
                <a:ea typeface="Lato" panose="020F0502020204030203" pitchFamily="34" charset="0"/>
                <a:cs typeface="Lato" panose="020F0502020204030203" pitchFamily="34" charset="0"/>
              </a:defRPr>
            </a:lvl3pPr>
            <a:lvl4pPr>
              <a:lnSpc>
                <a:spcPct val="108000"/>
              </a:lnSpc>
              <a:spcBef>
                <a:spcPts val="0"/>
              </a:spcBef>
              <a:defRPr sz="1600">
                <a:latin typeface="Lato" panose="020F0502020204030203" pitchFamily="34" charset="0"/>
                <a:ea typeface="Lato" panose="020F0502020204030203" pitchFamily="34" charset="0"/>
                <a:cs typeface="Lato" panose="020F0502020204030203" pitchFamily="34" charset="0"/>
              </a:defRPr>
            </a:lvl4pPr>
            <a:lvl5pPr>
              <a:lnSpc>
                <a:spcPct val="108000"/>
              </a:lnSpc>
              <a:spcBef>
                <a:spcPts val="0"/>
              </a:spcBef>
              <a:defRPr sz="1600">
                <a:latin typeface="Lato" panose="020F0502020204030203" pitchFamily="34" charset="0"/>
                <a:ea typeface="Lato" panose="020F0502020204030203" pitchFamily="34" charset="0"/>
                <a:cs typeface="Lato" panose="020F0502020204030203"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p>
            <a:fld id="{1714337E-A7D0-4213-A95F-88F0680C7011}" type="datetimeFigureOut">
              <a:rPr lang="en-GB" smtClean="0"/>
              <a:pPr/>
              <a:t>25/08/2022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06A62CD-E6A4-48B0-8740-9FCE98EC987B}" type="slidenum">
              <a:rPr lang="en-GB" smtClean="0"/>
              <a:pPr/>
              <a:t>‹#›</a:t>
            </a:fld>
            <a:endParaRPr lang="en-GB"/>
          </a:p>
        </p:txBody>
      </p:sp>
      <p:sp>
        <p:nvSpPr>
          <p:cNvPr id="10" name="TextBox 9">
            <a:extLst>
              <a:ext uri="{FF2B5EF4-FFF2-40B4-BE49-F238E27FC236}">
                <a16:creationId xmlns:a16="http://schemas.microsoft.com/office/drawing/2014/main" id="{AA4263B0-049F-4F99-B5AE-A623A5C0977E}"/>
              </a:ext>
            </a:extLst>
          </p:cNvPr>
          <p:cNvSpPr txBox="1"/>
          <p:nvPr userDrawn="1"/>
        </p:nvSpPr>
        <p:spPr>
          <a:xfrm flipH="1">
            <a:off x="0" y="6597352"/>
            <a:ext cx="2627784" cy="276999"/>
          </a:xfrm>
          <a:prstGeom prst="rect">
            <a:avLst/>
          </a:prstGeom>
          <a:noFill/>
        </p:spPr>
        <p:txBody>
          <a:bodyPr wrap="square" rtlCol="0">
            <a:spAutoFit/>
          </a:bodyPr>
          <a:lstStyle/>
          <a:p>
            <a:r>
              <a:rPr lang="en-GB" sz="1200" dirty="0"/>
              <a:t>© Geographical Association, 2022</a:t>
            </a:r>
          </a:p>
        </p:txBody>
      </p:sp>
    </p:spTree>
    <p:extLst>
      <p:ext uri="{BB962C8B-B14F-4D97-AF65-F5344CB8AC3E}">
        <p14:creationId xmlns:p14="http://schemas.microsoft.com/office/powerpoint/2010/main" val="1030337705"/>
      </p:ext>
    </p:extLst>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rgbClr val="B4CE44">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rgbClr val="26377C"/>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262094"/>
            <a:ext cx="9144001" cy="91441"/>
          </a:xfrm>
          <a:prstGeom prst="rect">
            <a:avLst/>
          </a:prstGeom>
          <a:solidFill>
            <a:srgbClr val="B4CE4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14064"/>
            <a:ext cx="3733819" cy="91087"/>
          </a:xfrm>
          <a:prstGeom prst="rect">
            <a:avLst/>
          </a:prstGeom>
          <a:solidFill>
            <a:srgbClr val="B4CE4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rgbClr val="B4CE44">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67544" y="692696"/>
            <a:ext cx="8229600" cy="1066800"/>
          </a:xfrm>
          <a:prstGeom prst="rect">
            <a:avLst/>
          </a:prstGeom>
        </p:spPr>
        <p:txBody>
          <a:bodyPr vert="horz" anchor="ctr">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457200" y="1844824"/>
            <a:ext cx="8229600" cy="47297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pic>
        <p:nvPicPr>
          <p:cNvPr id="19" name="Picture 18">
            <a:extLst>
              <a:ext uri="{FF2B5EF4-FFF2-40B4-BE49-F238E27FC236}">
                <a16:creationId xmlns:a16="http://schemas.microsoft.com/office/drawing/2014/main" id="{27885E90-E9B9-4E6D-895B-6DF5649888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7910462" y="5630211"/>
            <a:ext cx="1230167" cy="1260000"/>
          </a:xfrm>
          <a:prstGeom prst="rect">
            <a:avLst/>
          </a:prstGeom>
        </p:spPr>
      </p:pic>
    </p:spTree>
  </p:cSld>
  <p:clrMap bg1="lt1" tx1="dk1" bg2="lt2" tx2="dk2" accent1="accent1" accent2="accent2" accent3="accent3" accent4="accent4" accent5="accent5" accent6="accent6" hlink="hlink" folHlink="folHlink"/>
  <p:sldLayoutIdLst>
    <p:sldLayoutId id="2147483774" r:id="rId1"/>
    <p:sldLayoutId id="2147483775" r:id="rId2"/>
    <p:sldLayoutId id="2147483770" r:id="rId3"/>
    <p:sldLayoutId id="2147483771" r:id="rId4"/>
    <p:sldLayoutId id="2147483776" r:id="rId5"/>
  </p:sldLayoutIdLst>
  <p:transition spd="slow"/>
  <p:txStyles>
    <p:titleStyle>
      <a:lvl1pPr algn="l" rtl="0" eaLnBrk="1" latinLnBrk="0" hangingPunct="1">
        <a:spcBef>
          <a:spcPct val="0"/>
        </a:spcBef>
        <a:buNone/>
        <a:defRPr kumimoji="0" sz="4000" kern="1200">
          <a:solidFill>
            <a:srgbClr val="26377C"/>
          </a:solidFill>
          <a:latin typeface="Lato" panose="020F0502020204030203" pitchFamily="34" charset="0"/>
          <a:ea typeface="Lato" panose="020F0502020204030203" pitchFamily="34" charset="0"/>
          <a:cs typeface="Lato" panose="020F0502020204030203" pitchFamily="34" charset="0"/>
        </a:defRPr>
      </a:lvl1pPr>
    </p:titleStyle>
    <p:bodyStyle>
      <a:lvl1pPr marL="365760" indent="-256032" algn="l" rtl="0" eaLnBrk="1" latinLnBrk="0" hangingPunct="1">
        <a:spcBef>
          <a:spcPts val="300"/>
        </a:spcBef>
        <a:buClr>
          <a:schemeClr val="accent3"/>
        </a:buClr>
        <a:buFont typeface="Georgia"/>
        <a:buChar char="•"/>
        <a:defRPr kumimoji="0" sz="2800" kern="1200">
          <a:solidFill>
            <a:srgbClr val="26377C"/>
          </a:solidFill>
          <a:latin typeface="Lato" panose="020F0502020204030203" pitchFamily="34" charset="0"/>
          <a:ea typeface="Lato" panose="020F0502020204030203" pitchFamily="34" charset="0"/>
          <a:cs typeface="Lato" panose="020F0502020204030203" pitchFamily="34" charset="0"/>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Lato" panose="020F0502020204030203" pitchFamily="34" charset="0"/>
          <a:ea typeface="Lato" panose="020F0502020204030203" pitchFamily="34" charset="0"/>
          <a:cs typeface="Lato" panose="020F0502020204030203"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Lato" panose="020F0502020204030203" pitchFamily="34" charset="0"/>
          <a:ea typeface="Lato" panose="020F0502020204030203" pitchFamily="34" charset="0"/>
          <a:cs typeface="Lato" panose="020F0502020204030203"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File:Landslide_in_Cusco,_Peru_-_2018.jp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youtu.be/FCPxplg1oZA" TargetMode="Externa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File:Landslide_in_Cusco,_Peru_-_2018.jp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s://www.geograph.org.uk/photo/2709863" TargetMode="External"/><Relationship Id="rId5" Type="http://schemas.openxmlformats.org/officeDocument/2006/relationships/hyperlink" Target="https://www.bgs.ac.uk/case-studies/landslides-and-coastal-erosion-at-aldbrough-east-riding-of-yorkshire-landslide-case-study/" TargetMode="External"/><Relationship Id="rId4" Type="http://schemas.openxmlformats.org/officeDocument/2006/relationships/hyperlink" Target="https://www.geograph.org.uk/showmap.php?gridref=SZ22439313" TargetMode="External"/></Relationships>
</file>

<file path=ppt/slides/_rels/slide1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https://www.geograph.org.uk/showmap.php?gridref=TA20597362" TargetMode="External"/><Relationship Id="rId5" Type="http://schemas.openxmlformats.org/officeDocument/2006/relationships/image" Target="../media/image15.jpeg"/><Relationship Id="rId4" Type="http://schemas.openxmlformats.org/officeDocument/2006/relationships/hyperlink" Target="https://commons.m.wikimedia.org/wiki/File:Rock_Fall_at_Bempton_Cliffs.jpg" TargetMode="External"/></Relationships>
</file>

<file path=ppt/slides/_rels/slide1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hyperlink" Target="https://commons.wikimedia.org/wiki/File:Lahar_Mount_Pinatubo.JPG" TargetMode="External"/><Relationship Id="rId4" Type="http://schemas.openxmlformats.org/officeDocument/2006/relationships/slide" Target="slide24.xml"/></Relationships>
</file>

<file path=ppt/slides/_rels/slide16.xml.rels><?xml version="1.0" encoding="UTF-8" standalone="yes"?>
<Relationships xmlns="http://schemas.openxmlformats.org/package/2006/relationships"><Relationship Id="rId3" Type="http://schemas.openxmlformats.org/officeDocument/2006/relationships/hyperlink" Target="https://commons.wikimedia.org/wiki/File:Solifluctionterraceseaglesummit.jpg"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slide" Target="slide24.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hyperlink" Target="https://www.geograph.org.uk/photo/1345952"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https://www.geograph.org.uk/showmap.php?gridref=SU02176726" TargetMode="Externa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hyperlink" Target="https://maps-for-free.com/"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hyperlink" Target="https://images.nasa.gov/details-GSFC_20150416_Landslide_m11854_Catalog" TargetMode="External"/><Relationship Id="rId4" Type="http://schemas.openxmlformats.org/officeDocument/2006/relationships/hyperlink" Target="https://ourworldindata.org/natural-disasters" TargetMode="Externa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opengeology.org/textbook/10-mass-wasting/" TargetMode="External"/><Relationship Id="rId2" Type="http://schemas.openxmlformats.org/officeDocument/2006/relationships/hyperlink" Target="https://www.bgs.ac.uk/discovering-geology/earth-hazards/landslide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geology.com/usgs/landslides/" TargetMode="External"/><Relationship Id="rId3" Type="http://schemas.openxmlformats.org/officeDocument/2006/relationships/hyperlink" Target="https://qualifications.pearson.com/en/qualifications/edexcel-a-levels/geography-2016.html" TargetMode="External"/><Relationship Id="rId7" Type="http://schemas.openxmlformats.org/officeDocument/2006/relationships/hyperlink" Target="https://www.nps.gov/subjects/geohazards/landslide-hazards.htm" TargetMode="External"/><Relationship Id="rId2" Type="http://schemas.openxmlformats.org/officeDocument/2006/relationships/hyperlink" Target="https://www.aqa.org.uk/subjects/geography/as-and-a-level/geography-7037" TargetMode="External"/><Relationship Id="rId1" Type="http://schemas.openxmlformats.org/officeDocument/2006/relationships/slideLayout" Target="../slideLayouts/slideLayout5.xml"/><Relationship Id="rId6" Type="http://schemas.openxmlformats.org/officeDocument/2006/relationships/hyperlink" Target="https://www.wjec.co.uk/qualifications/geography-as-a-level/" TargetMode="External"/><Relationship Id="rId11" Type="http://schemas.openxmlformats.org/officeDocument/2006/relationships/hyperlink" Target="https://geographyeducationonline.org/a-level/physical-geography/introduction-to-systems-thinking" TargetMode="External"/><Relationship Id="rId5" Type="http://schemas.openxmlformats.org/officeDocument/2006/relationships/hyperlink" Target="https://www.ocr.org.uk/qualifications/as-and-a-level/geography-h081-h481-from-2016/" TargetMode="External"/><Relationship Id="rId10" Type="http://schemas.openxmlformats.org/officeDocument/2006/relationships/hyperlink" Target="https://timeforgeography.co.uk/videos_list/coasts/subaerial-erosion-processes/" TargetMode="External"/><Relationship Id="rId4" Type="http://schemas.openxmlformats.org/officeDocument/2006/relationships/hyperlink" Target="https://www.eduqas.co.uk/qualifications/geography-gcse-a/" TargetMode="External"/><Relationship Id="rId9" Type="http://schemas.openxmlformats.org/officeDocument/2006/relationships/hyperlink" Target="https://www.bgs.ac.uk/case-studies/hollin-hill-landslide-observatory-yorkshire-landslide-case-study/"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www.youtube.com/watch?v=ZVYGJYnJTi0" TargetMode="External"/><Relationship Id="rId13" Type="http://schemas.openxmlformats.org/officeDocument/2006/relationships/hyperlink" Target="https://commons.m.wikimedia.org/wiki/File:Rock_Fall_at_Bempton_Cliffs.jpg" TargetMode="External"/><Relationship Id="rId18" Type="http://schemas.openxmlformats.org/officeDocument/2006/relationships/hyperlink" Target="https://www.preventionweb.net/" TargetMode="External"/><Relationship Id="rId3" Type="http://schemas.openxmlformats.org/officeDocument/2006/relationships/hyperlink" Target="https://www.flickr.com/photos/oregondot/46665910465" TargetMode="External"/><Relationship Id="rId7" Type="http://schemas.openxmlformats.org/officeDocument/2006/relationships/hyperlink" Target="https://www.youtube.com/watch?v=R__3DYQCVnA" TargetMode="External"/><Relationship Id="rId12" Type="http://schemas.openxmlformats.org/officeDocument/2006/relationships/hyperlink" Target="https://www.geograph.org.uk/photo/2709863" TargetMode="External"/><Relationship Id="rId17" Type="http://schemas.openxmlformats.org/officeDocument/2006/relationships/hyperlink" Target="https://images.nasa.gov/details-GSFC_20150416_Landslide_m11854_Catalog" TargetMode="External"/><Relationship Id="rId2" Type="http://schemas.openxmlformats.org/officeDocument/2006/relationships/notesSlide" Target="../notesSlides/notesSlide19.xml"/><Relationship Id="rId16" Type="http://schemas.openxmlformats.org/officeDocument/2006/relationships/hyperlink" Target="https://www.geograph.org.uk/photo/1345952" TargetMode="External"/><Relationship Id="rId1" Type="http://schemas.openxmlformats.org/officeDocument/2006/relationships/slideLayout" Target="../slideLayouts/slideLayout2.xml"/><Relationship Id="rId6" Type="http://schemas.openxmlformats.org/officeDocument/2006/relationships/hyperlink" Target="https://www.youtube.com/watch?v=5vSVui54WR0" TargetMode="External"/><Relationship Id="rId11" Type="http://schemas.openxmlformats.org/officeDocument/2006/relationships/hyperlink" Target="https://en.wikipedia.org/wiki/File:Landslide_in_Cusco,_Peru_-_2018.jpg" TargetMode="External"/><Relationship Id="rId5" Type="http://schemas.openxmlformats.org/officeDocument/2006/relationships/hyperlink" Target="https://www.geograph.org.uk/photo/1432550" TargetMode="External"/><Relationship Id="rId15" Type="http://schemas.openxmlformats.org/officeDocument/2006/relationships/hyperlink" Target="https://commons.wikimedia.org/wiki/File:Solifluctionterraceseaglesummit.jpg" TargetMode="External"/><Relationship Id="rId10" Type="http://schemas.openxmlformats.org/officeDocument/2006/relationships/hyperlink" Target="https://www.geograph.org.uk/photo/592727" TargetMode="External"/><Relationship Id="rId4" Type="http://schemas.openxmlformats.org/officeDocument/2006/relationships/hyperlink" Target="https://www.geograph.org.uk/photo/3238778" TargetMode="External"/><Relationship Id="rId9" Type="http://schemas.openxmlformats.org/officeDocument/2006/relationships/hyperlink" Target="https://www.youtube.com/watch?v=ZVjr4mii3cE&amp;feature=emb_imp_woyt" TargetMode="External"/><Relationship Id="rId14" Type="http://schemas.openxmlformats.org/officeDocument/2006/relationships/hyperlink" Target="https://commons.wikimedia.org/wiki/File:Lahar_Mount_Pinatubo.JPG" TargetMode="External"/></Relationships>
</file>

<file path=ppt/slides/_rels/slide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www.flickr.com/photos/oregondot/46665910465" TargetMode="External"/></Relationships>
</file>

<file path=ppt/slides/_rels/slide4.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geograph.org.uk/showmap.php?gridref=SX9261665999" TargetMode="External"/><Relationship Id="rId5" Type="http://schemas.openxmlformats.org/officeDocument/2006/relationships/image" Target="../media/image6.jpeg"/><Relationship Id="rId4" Type="http://schemas.openxmlformats.org/officeDocument/2006/relationships/hyperlink" Target="https://www.geograph.org.uk/photo/3238778" TargetMode="Externa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s://www.geograph.org.uk/photo/1432550" TargetMode="External"/><Relationship Id="rId4" Type="http://schemas.openxmlformats.org/officeDocument/2006/relationships/slide" Target="slide25.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5vSVui54WR0" TargetMode="External"/><Relationship Id="rId2" Type="http://schemas.openxmlformats.org/officeDocument/2006/relationships/slide" Target="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crahi.upc.edu/imprints/index.php?option=com_content&amp;view=article&amp;id=119:landslide-in-calabria-italy&amp;catid=46:recent-news&amp;Itemid=111&amp;lang=en" TargetMode="External"/><Relationship Id="rId7" Type="http://schemas.openxmlformats.org/officeDocument/2006/relationships/hyperlink" Target="https://www.youtube.com/watch?v=ZVYGJYnJTi0"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hyperlink" Target="https://www.youtube.com/watch?v=R__3DYQCVnA" TargetMode="External"/><Relationship Id="rId4" Type="http://schemas.openxmlformats.org/officeDocument/2006/relationships/hyperlink" Target="https://www.youtube.com/watch?v=vJtYTbQecN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ZVjr4mii3cE&amp;feature=emb_imp_woyt" TargetMode="External"/><Relationship Id="rId7" Type="http://schemas.openxmlformats.org/officeDocument/2006/relationships/hyperlink" Target="https://www.geograph.org.uk/showmap.php?gridref=SK237774" TargetMode="External"/><Relationship Id="rId2" Type="http://schemas.openxmlformats.org/officeDocument/2006/relationships/hyperlink" Target="https://www.geograph.org.uk/showmap.php?gridref=SW620430" TargetMode="Externa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hyperlink" Target="https://www.geograph.org.uk/photo/592727"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4941168"/>
            <a:ext cx="9144000" cy="1392560"/>
          </a:xfrm>
        </p:spPr>
        <p:txBody>
          <a:bodyPr>
            <a:normAutofit/>
          </a:bodyPr>
          <a:lstStyle/>
          <a:p>
            <a:r>
              <a:rPr lang="en-GB" sz="4000" b="1" dirty="0"/>
              <a:t>Mass movement</a:t>
            </a:r>
          </a:p>
        </p:txBody>
      </p:sp>
    </p:spTree>
    <p:extLst>
      <p:ext uri="{BB962C8B-B14F-4D97-AF65-F5344CB8AC3E}">
        <p14:creationId xmlns:p14="http://schemas.microsoft.com/office/powerpoint/2010/main" val="2765797765"/>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1988840"/>
            <a:ext cx="6552728" cy="1277273"/>
          </a:xfrm>
          <a:prstGeom prst="rect">
            <a:avLst/>
          </a:prstGeom>
          <a:solidFill>
            <a:schemeClr val="accent2">
              <a:lumMod val="40000"/>
              <a:lumOff val="60000"/>
            </a:schemeClr>
          </a:solidFill>
          <a:ln>
            <a:solidFill>
              <a:srgbClr val="26377C"/>
            </a:solidFill>
          </a:ln>
        </p:spPr>
        <p:txBody>
          <a:bodyPr wrap="square" rtlCol="0">
            <a:spAutoFit/>
          </a:bodyPr>
          <a:lstStyle/>
          <a:p>
            <a:r>
              <a:rPr lang="en-GB" b="1" dirty="0">
                <a:solidFill>
                  <a:srgbClr val="26377C"/>
                </a:solidFill>
                <a:latin typeface="Lato"/>
              </a:rPr>
              <a:t>Activity </a:t>
            </a:r>
          </a:p>
          <a:p>
            <a:pPr>
              <a:lnSpc>
                <a:spcPct val="108000"/>
              </a:lnSpc>
            </a:pPr>
            <a:r>
              <a:rPr lang="en-GB" dirty="0">
                <a:solidFill>
                  <a:srgbClr val="26377C"/>
                </a:solidFill>
                <a:latin typeface="Lato" panose="020F0502020204030203" pitchFamily="34" charset="0"/>
                <a:ea typeface="Lato" panose="020F0502020204030203" pitchFamily="34" charset="0"/>
                <a:cs typeface="Lato" panose="020F0502020204030203" pitchFamily="34" charset="0"/>
              </a:rPr>
              <a:t>Look again at the examples of mass movement from </a:t>
            </a:r>
            <a:r>
              <a:rPr lang="en-GB" dirty="0">
                <a:solidFill>
                  <a:srgbClr val="26377C"/>
                </a:solidFill>
                <a:latin typeface="Lato" panose="020F0502020204030203" pitchFamily="34" charset="0"/>
                <a:ea typeface="Lato" panose="020F0502020204030203" pitchFamily="34" charset="0"/>
                <a:cs typeface="Lato" panose="020F0502020204030203" pitchFamily="34" charset="0"/>
                <a:hlinkClick r:id="rId3" action="ppaction://hlinksldjump">
                  <a:extLst>
                    <a:ext uri="{A12FA001-AC4F-418D-AE19-62706E023703}">
                      <ahyp:hlinkClr xmlns:ahyp="http://schemas.microsoft.com/office/drawing/2018/hyperlinkcolor" val="tx"/>
                    </a:ext>
                  </a:extLst>
                </a:hlinkClick>
              </a:rPr>
              <a:t>slides 6–8</a:t>
            </a:r>
            <a:r>
              <a:rPr lang="en-GB" dirty="0">
                <a:solidFill>
                  <a:srgbClr val="243D91"/>
                </a:solidFill>
                <a:latin typeface="Lato" panose="020F0502020204030203" pitchFamily="34" charset="0"/>
                <a:ea typeface="Lato" panose="020F0502020204030203" pitchFamily="34" charset="0"/>
                <a:cs typeface="Lato" panose="020F0502020204030203" pitchFamily="34" charset="0"/>
              </a:rPr>
              <a:t>. </a:t>
            </a:r>
          </a:p>
          <a:p>
            <a:pPr marL="365760" indent="-256032">
              <a:lnSpc>
                <a:spcPct val="108000"/>
              </a:lnSpc>
              <a:buClr>
                <a:srgbClr val="26377C"/>
              </a:buClr>
              <a:buFont typeface="Georgia"/>
              <a:buChar char="•"/>
            </a:pPr>
            <a:r>
              <a:rPr lang="en-GB" dirty="0">
                <a:solidFill>
                  <a:srgbClr val="26377C"/>
                </a:solidFill>
                <a:latin typeface="Lato" panose="020F0502020204030203" pitchFamily="34" charset="0"/>
                <a:ea typeface="Lato" panose="020F0502020204030203" pitchFamily="34" charset="0"/>
                <a:cs typeface="Lato" panose="020F0502020204030203" pitchFamily="34" charset="0"/>
              </a:rPr>
              <a:t>Locate them on copies of the two scales below. </a:t>
            </a:r>
          </a:p>
          <a:p>
            <a:pPr marL="365760" indent="-256032">
              <a:lnSpc>
                <a:spcPct val="108000"/>
              </a:lnSpc>
              <a:buClr>
                <a:srgbClr val="26377C"/>
              </a:buClr>
              <a:buFont typeface="Georgia"/>
              <a:buChar char="•"/>
            </a:pPr>
            <a:r>
              <a:rPr lang="en-GB" dirty="0">
                <a:solidFill>
                  <a:srgbClr val="26377C"/>
                </a:solidFill>
                <a:latin typeface="Lato" panose="020F0502020204030203" pitchFamily="34" charset="0"/>
                <a:ea typeface="Lato" panose="020F0502020204030203" pitchFamily="34" charset="0"/>
                <a:cs typeface="Lato" panose="020F0502020204030203" pitchFamily="34" charset="0"/>
              </a:rPr>
              <a:t>Talus/</a:t>
            </a:r>
            <a:r>
              <a:rPr lang="en-GB" dirty="0" err="1">
                <a:solidFill>
                  <a:srgbClr val="26377C"/>
                </a:solidFill>
                <a:latin typeface="Lato" panose="020F0502020204030203" pitchFamily="34" charset="0"/>
                <a:ea typeface="Lato" panose="020F0502020204030203" pitchFamily="34" charset="0"/>
                <a:cs typeface="Lato" panose="020F0502020204030203" pitchFamily="34" charset="0"/>
              </a:rPr>
              <a:t>scree</a:t>
            </a:r>
            <a:r>
              <a:rPr lang="en-GB" dirty="0">
                <a:solidFill>
                  <a:srgbClr val="26377C"/>
                </a:solidFill>
                <a:latin typeface="Lato" panose="020F0502020204030203" pitchFamily="34" charset="0"/>
                <a:ea typeface="Lato" panose="020F0502020204030203" pitchFamily="34" charset="0"/>
                <a:cs typeface="Lato" panose="020F0502020204030203" pitchFamily="34" charset="0"/>
              </a:rPr>
              <a:t> creep has been added for you.</a:t>
            </a:r>
          </a:p>
        </p:txBody>
      </p:sp>
      <p:graphicFrame>
        <p:nvGraphicFramePr>
          <p:cNvPr id="10" name="Table 9"/>
          <p:cNvGraphicFramePr>
            <a:graphicFrameLocks noGrp="1"/>
          </p:cNvGraphicFramePr>
          <p:nvPr>
            <p:extLst>
              <p:ext uri="{D42A27DB-BD31-4B8C-83A1-F6EECF244321}">
                <p14:modId xmlns:p14="http://schemas.microsoft.com/office/powerpoint/2010/main" val="917154661"/>
              </p:ext>
            </p:extLst>
          </p:nvPr>
        </p:nvGraphicFramePr>
        <p:xfrm>
          <a:off x="539552" y="3735884"/>
          <a:ext cx="8064894" cy="662535"/>
        </p:xfrm>
        <a:graphic>
          <a:graphicData uri="http://schemas.openxmlformats.org/drawingml/2006/table">
            <a:tbl>
              <a:tblPr/>
              <a:tblGrid>
                <a:gridCol w="1612630">
                  <a:extLst>
                    <a:ext uri="{9D8B030D-6E8A-4147-A177-3AD203B41FA5}">
                      <a16:colId xmlns:a16="http://schemas.microsoft.com/office/drawing/2014/main" val="20000"/>
                    </a:ext>
                  </a:extLst>
                </a:gridCol>
                <a:gridCol w="1612630">
                  <a:extLst>
                    <a:ext uri="{9D8B030D-6E8A-4147-A177-3AD203B41FA5}">
                      <a16:colId xmlns:a16="http://schemas.microsoft.com/office/drawing/2014/main" val="20001"/>
                    </a:ext>
                  </a:extLst>
                </a:gridCol>
                <a:gridCol w="1612630">
                  <a:extLst>
                    <a:ext uri="{9D8B030D-6E8A-4147-A177-3AD203B41FA5}">
                      <a16:colId xmlns:a16="http://schemas.microsoft.com/office/drawing/2014/main" val="20002"/>
                    </a:ext>
                  </a:extLst>
                </a:gridCol>
                <a:gridCol w="1613502">
                  <a:extLst>
                    <a:ext uri="{9D8B030D-6E8A-4147-A177-3AD203B41FA5}">
                      <a16:colId xmlns:a16="http://schemas.microsoft.com/office/drawing/2014/main" val="20003"/>
                    </a:ext>
                  </a:extLst>
                </a:gridCol>
                <a:gridCol w="1613502">
                  <a:extLst>
                    <a:ext uri="{9D8B030D-6E8A-4147-A177-3AD203B41FA5}">
                      <a16:colId xmlns:a16="http://schemas.microsoft.com/office/drawing/2014/main" val="20004"/>
                    </a:ext>
                  </a:extLst>
                </a:gridCol>
              </a:tblGrid>
              <a:tr h="298878">
                <a:tc>
                  <a:txBody>
                    <a:bodyPr/>
                    <a:lstStyle/>
                    <a:p>
                      <a:pPr>
                        <a:lnSpc>
                          <a:spcPct val="100000"/>
                        </a:lnSpc>
                        <a:spcAft>
                          <a:spcPts val="0"/>
                        </a:spcAft>
                      </a:pPr>
                      <a:endParaRPr lang="en-GB" sz="1800" dirty="0">
                        <a:latin typeface="Lato"/>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dirty="0">
                        <a:latin typeface="Lato"/>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latin typeface="Lato"/>
                          <a:ea typeface="Calibri"/>
                          <a:cs typeface="Times New Roman"/>
                        </a:rPr>
                        <a:t>Scree creep</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2">
                        <a:lumMod val="40000"/>
                        <a:lumOff val="60000"/>
                      </a:schemeClr>
                    </a:solidFill>
                  </a:tcPr>
                </a:tc>
                <a:tc>
                  <a:txBody>
                    <a:bodyPr/>
                    <a:lstStyle/>
                    <a:p>
                      <a:pPr>
                        <a:lnSpc>
                          <a:spcPct val="100000"/>
                        </a:lnSpc>
                        <a:spcAft>
                          <a:spcPts val="0"/>
                        </a:spcAft>
                      </a:pPr>
                      <a:endParaRPr lang="en-GB" sz="1800" dirty="0">
                        <a:latin typeface="Lato"/>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2">
                        <a:lumMod val="40000"/>
                        <a:lumOff val="60000"/>
                      </a:schemeClr>
                    </a:solidFill>
                  </a:tcPr>
                </a:tc>
                <a:tc>
                  <a:txBody>
                    <a:bodyPr/>
                    <a:lstStyle/>
                    <a:p>
                      <a:pPr>
                        <a:lnSpc>
                          <a:spcPct val="100000"/>
                        </a:lnSpc>
                        <a:spcAft>
                          <a:spcPts val="0"/>
                        </a:spcAft>
                      </a:pPr>
                      <a:endParaRPr lang="en-GB" sz="1800" dirty="0">
                        <a:latin typeface="Lato"/>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363657">
                <a:tc>
                  <a:txBody>
                    <a:bodyPr/>
                    <a:lstStyle/>
                    <a:p>
                      <a:pPr>
                        <a:lnSpc>
                          <a:spcPct val="120000"/>
                        </a:lnSpc>
                        <a:spcAft>
                          <a:spcPts val="600"/>
                        </a:spcAft>
                      </a:pPr>
                      <a:r>
                        <a:rPr lang="en-GB" sz="1800" dirty="0">
                          <a:latin typeface="Lato"/>
                          <a:ea typeface="Calibri"/>
                          <a:cs typeface="Times New Roman"/>
                        </a:rPr>
                        <a:t>Slow</a:t>
                      </a:r>
                      <a:endParaRPr lang="en-GB" sz="1100" dirty="0">
                        <a:latin typeface="Lato"/>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600"/>
                        </a:spcAft>
                      </a:pPr>
                      <a:endParaRPr lang="en-GB" sz="1800" dirty="0">
                        <a:latin typeface="Lato"/>
                        <a:ea typeface="Calibri"/>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600"/>
                        </a:spcAft>
                      </a:pPr>
                      <a:endParaRPr lang="en-GB" sz="1800" dirty="0">
                        <a:latin typeface="Lato"/>
                        <a:ea typeface="Calibri"/>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600"/>
                        </a:spcAft>
                      </a:pPr>
                      <a:endParaRPr lang="en-GB" sz="1800" dirty="0">
                        <a:latin typeface="Lato"/>
                        <a:ea typeface="Calibri"/>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600"/>
                        </a:spcAft>
                      </a:pPr>
                      <a:r>
                        <a:rPr lang="en-GB" sz="1800" dirty="0">
                          <a:latin typeface="Lato"/>
                          <a:ea typeface="Calibri"/>
                          <a:cs typeface="Times New Roman"/>
                        </a:rPr>
                        <a:t>Fast</a:t>
                      </a:r>
                      <a:endParaRPr lang="en-GB" sz="1100" dirty="0">
                        <a:latin typeface="Lato"/>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3" name="Left-Right Arrow 12"/>
          <p:cNvSpPr/>
          <p:nvPr/>
        </p:nvSpPr>
        <p:spPr>
          <a:xfrm>
            <a:off x="1305980" y="4056173"/>
            <a:ext cx="6552728" cy="288032"/>
          </a:xfrm>
          <a:prstGeom prst="leftRightArrow">
            <a:avLst/>
          </a:prstGeom>
          <a:solidFill>
            <a:srgbClr val="B4CE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4" name="Content Placeholder 6"/>
          <p:cNvGraphicFramePr>
            <a:graphicFrameLocks noGrp="1"/>
          </p:cNvGraphicFramePr>
          <p:nvPr>
            <p:ph sz="half" idx="4294967295"/>
            <p:extLst>
              <p:ext uri="{D42A27DB-BD31-4B8C-83A1-F6EECF244321}">
                <p14:modId xmlns:p14="http://schemas.microsoft.com/office/powerpoint/2010/main" val="1613798352"/>
              </p:ext>
            </p:extLst>
          </p:nvPr>
        </p:nvGraphicFramePr>
        <p:xfrm>
          <a:off x="647564" y="5464097"/>
          <a:ext cx="7848870" cy="370840"/>
        </p:xfrm>
        <a:graphic>
          <a:graphicData uri="http://schemas.openxmlformats.org/drawingml/2006/table">
            <a:tbl>
              <a:tblPr firstRow="1" bandRow="1">
                <a:tableStyleId>{5C22544A-7EE6-4342-B048-85BDC9FD1C3A}</a:tableStyleId>
              </a:tblPr>
              <a:tblGrid>
                <a:gridCol w="1569774">
                  <a:extLst>
                    <a:ext uri="{9D8B030D-6E8A-4147-A177-3AD203B41FA5}">
                      <a16:colId xmlns:a16="http://schemas.microsoft.com/office/drawing/2014/main" val="20000"/>
                    </a:ext>
                  </a:extLst>
                </a:gridCol>
                <a:gridCol w="1569774">
                  <a:extLst>
                    <a:ext uri="{9D8B030D-6E8A-4147-A177-3AD203B41FA5}">
                      <a16:colId xmlns:a16="http://schemas.microsoft.com/office/drawing/2014/main" val="20001"/>
                    </a:ext>
                  </a:extLst>
                </a:gridCol>
                <a:gridCol w="1569774">
                  <a:extLst>
                    <a:ext uri="{9D8B030D-6E8A-4147-A177-3AD203B41FA5}">
                      <a16:colId xmlns:a16="http://schemas.microsoft.com/office/drawing/2014/main" val="20002"/>
                    </a:ext>
                  </a:extLst>
                </a:gridCol>
                <a:gridCol w="1569774">
                  <a:extLst>
                    <a:ext uri="{9D8B030D-6E8A-4147-A177-3AD203B41FA5}">
                      <a16:colId xmlns:a16="http://schemas.microsoft.com/office/drawing/2014/main" val="20003"/>
                    </a:ext>
                  </a:extLst>
                </a:gridCol>
                <a:gridCol w="1569774">
                  <a:extLst>
                    <a:ext uri="{9D8B030D-6E8A-4147-A177-3AD203B41FA5}">
                      <a16:colId xmlns:a16="http://schemas.microsoft.com/office/drawing/2014/main" val="20004"/>
                    </a:ext>
                  </a:extLst>
                </a:gridCol>
              </a:tblGrid>
              <a:tr h="370840">
                <a:tc>
                  <a:txBody>
                    <a:bodyPr/>
                    <a:lstStyle/>
                    <a:p>
                      <a:r>
                        <a:rPr lang="en-GB" sz="1800" b="0" dirty="0">
                          <a:solidFill>
                            <a:srgbClr val="26377C"/>
                          </a:solidFill>
                          <a:latin typeface="Lato"/>
                        </a:rPr>
                        <a:t>Rock fall</a:t>
                      </a:r>
                    </a:p>
                  </a:txBody>
                  <a:tcPr>
                    <a:solidFill>
                      <a:schemeClr val="accent3">
                        <a:lumMod val="20000"/>
                        <a:lumOff val="80000"/>
                      </a:schemeClr>
                    </a:solidFill>
                  </a:tcPr>
                </a:tc>
                <a:tc>
                  <a:txBody>
                    <a:bodyPr/>
                    <a:lstStyle/>
                    <a:p>
                      <a:r>
                        <a:rPr lang="en-GB" sz="1800" b="0" dirty="0">
                          <a:solidFill>
                            <a:srgbClr val="26377C"/>
                          </a:solidFill>
                          <a:latin typeface="Lato"/>
                        </a:rPr>
                        <a:t>Rock slide</a:t>
                      </a:r>
                    </a:p>
                  </a:txBody>
                  <a:tcPr>
                    <a:solidFill>
                      <a:schemeClr val="accent3">
                        <a:lumMod val="20000"/>
                        <a:lumOff val="80000"/>
                      </a:schemeClr>
                    </a:solidFill>
                  </a:tcPr>
                </a:tc>
                <a:tc>
                  <a:txBody>
                    <a:bodyPr/>
                    <a:lstStyle/>
                    <a:p>
                      <a:r>
                        <a:rPr lang="en-GB" sz="1800" b="0" dirty="0">
                          <a:solidFill>
                            <a:srgbClr val="26377C"/>
                          </a:solidFill>
                          <a:latin typeface="Lato"/>
                        </a:rPr>
                        <a:t>Soil creep</a:t>
                      </a:r>
                    </a:p>
                  </a:txBody>
                  <a:tcPr>
                    <a:solidFill>
                      <a:schemeClr val="accent3">
                        <a:lumMod val="20000"/>
                        <a:lumOff val="80000"/>
                      </a:schemeClr>
                    </a:solidFill>
                  </a:tcPr>
                </a:tc>
                <a:tc>
                  <a:txBody>
                    <a:bodyPr/>
                    <a:lstStyle/>
                    <a:p>
                      <a:r>
                        <a:rPr lang="en-GB" sz="1800" b="0" dirty="0">
                          <a:solidFill>
                            <a:srgbClr val="26377C"/>
                          </a:solidFill>
                          <a:latin typeface="Lato"/>
                        </a:rPr>
                        <a:t>Landslide</a:t>
                      </a:r>
                    </a:p>
                  </a:txBody>
                  <a:tcPr>
                    <a:solidFill>
                      <a:schemeClr val="accent3">
                        <a:lumMod val="20000"/>
                        <a:lumOff val="80000"/>
                      </a:schemeClr>
                    </a:solidFill>
                  </a:tcPr>
                </a:tc>
                <a:tc>
                  <a:txBody>
                    <a:bodyPr/>
                    <a:lstStyle/>
                    <a:p>
                      <a:r>
                        <a:rPr lang="en-GB" sz="1800" b="0" dirty="0">
                          <a:solidFill>
                            <a:srgbClr val="26377C"/>
                          </a:solidFill>
                          <a:latin typeface="Lato"/>
                        </a:rPr>
                        <a:t>Mud flow</a:t>
                      </a:r>
                    </a:p>
                  </a:txBody>
                  <a:tcPr>
                    <a:solidFill>
                      <a:schemeClr val="accent3">
                        <a:lumMod val="20000"/>
                        <a:lumOff val="80000"/>
                      </a:schemeClr>
                    </a:solidFill>
                  </a:tcPr>
                </a:tc>
                <a:extLst>
                  <a:ext uri="{0D108BD9-81ED-4DB2-BD59-A6C34878D82A}">
                    <a16:rowId xmlns:a16="http://schemas.microsoft.com/office/drawing/2014/main" val="10000"/>
                  </a:ext>
                </a:extLst>
              </a:tr>
            </a:tbl>
          </a:graphicData>
        </a:graphic>
      </p:graphicFrame>
      <p:sp>
        <p:nvSpPr>
          <p:cNvPr id="15" name="Title 1">
            <a:extLst>
              <a:ext uri="{FF2B5EF4-FFF2-40B4-BE49-F238E27FC236}">
                <a16:creationId xmlns:a16="http://schemas.microsoft.com/office/drawing/2014/main" id="{230C9D68-9524-4AEF-B9A3-7CA1EAC90B82}"/>
              </a:ext>
            </a:extLst>
          </p:cNvPr>
          <p:cNvSpPr>
            <a:spLocks noGrp="1"/>
          </p:cNvSpPr>
          <p:nvPr>
            <p:ph type="title"/>
          </p:nvPr>
        </p:nvSpPr>
        <p:spPr>
          <a:xfrm>
            <a:off x="467544" y="548680"/>
            <a:ext cx="8229600" cy="1066800"/>
          </a:xfrm>
        </p:spPr>
        <p:txBody>
          <a:bodyPr>
            <a:noAutofit/>
          </a:bodyPr>
          <a:lstStyle/>
          <a:p>
            <a:r>
              <a:rPr lang="en-GB" b="1" dirty="0"/>
              <a:t>Classifying mass movements: </a:t>
            </a:r>
            <a:br>
              <a:rPr lang="en-GB" b="1" dirty="0"/>
            </a:br>
            <a:r>
              <a:rPr lang="en-GB" b="1" dirty="0"/>
              <a:t>water and speed</a:t>
            </a:r>
          </a:p>
        </p:txBody>
      </p:sp>
      <p:sp>
        <p:nvSpPr>
          <p:cNvPr id="17" name="Left-Right Arrow 12">
            <a:extLst>
              <a:ext uri="{FF2B5EF4-FFF2-40B4-BE49-F238E27FC236}">
                <a16:creationId xmlns:a16="http://schemas.microsoft.com/office/drawing/2014/main" id="{391BFE50-82BF-4A25-9E4E-47B62719D34A}"/>
              </a:ext>
            </a:extLst>
          </p:cNvPr>
          <p:cNvSpPr/>
          <p:nvPr/>
        </p:nvSpPr>
        <p:spPr>
          <a:xfrm>
            <a:off x="1295635" y="4879011"/>
            <a:ext cx="6552728" cy="288032"/>
          </a:xfrm>
          <a:prstGeom prst="leftRightArrow">
            <a:avLst/>
          </a:prstGeom>
          <a:solidFill>
            <a:srgbClr val="B4CE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8" name="Table 17">
            <a:extLst>
              <a:ext uri="{FF2B5EF4-FFF2-40B4-BE49-F238E27FC236}">
                <a16:creationId xmlns:a16="http://schemas.microsoft.com/office/drawing/2014/main" id="{92D38172-2F07-4D32-8469-CAF4A1096EEB}"/>
              </a:ext>
            </a:extLst>
          </p:cNvPr>
          <p:cNvGraphicFramePr>
            <a:graphicFrameLocks noGrp="1"/>
          </p:cNvGraphicFramePr>
          <p:nvPr>
            <p:extLst>
              <p:ext uri="{D42A27DB-BD31-4B8C-83A1-F6EECF244321}">
                <p14:modId xmlns:p14="http://schemas.microsoft.com/office/powerpoint/2010/main" val="3091726771"/>
              </p:ext>
            </p:extLst>
          </p:nvPr>
        </p:nvGraphicFramePr>
        <p:xfrm>
          <a:off x="539553" y="4539329"/>
          <a:ext cx="8064893" cy="715594"/>
        </p:xfrm>
        <a:graphic>
          <a:graphicData uri="http://schemas.openxmlformats.org/drawingml/2006/table">
            <a:tbl>
              <a:tblPr/>
              <a:tblGrid>
                <a:gridCol w="1612629">
                  <a:extLst>
                    <a:ext uri="{9D8B030D-6E8A-4147-A177-3AD203B41FA5}">
                      <a16:colId xmlns:a16="http://schemas.microsoft.com/office/drawing/2014/main" val="20000"/>
                    </a:ext>
                  </a:extLst>
                </a:gridCol>
                <a:gridCol w="1612629">
                  <a:extLst>
                    <a:ext uri="{9D8B030D-6E8A-4147-A177-3AD203B41FA5}">
                      <a16:colId xmlns:a16="http://schemas.microsoft.com/office/drawing/2014/main" val="20001"/>
                    </a:ext>
                  </a:extLst>
                </a:gridCol>
                <a:gridCol w="1612629">
                  <a:extLst>
                    <a:ext uri="{9D8B030D-6E8A-4147-A177-3AD203B41FA5}">
                      <a16:colId xmlns:a16="http://schemas.microsoft.com/office/drawing/2014/main" val="20002"/>
                    </a:ext>
                  </a:extLst>
                </a:gridCol>
                <a:gridCol w="1613503">
                  <a:extLst>
                    <a:ext uri="{9D8B030D-6E8A-4147-A177-3AD203B41FA5}">
                      <a16:colId xmlns:a16="http://schemas.microsoft.com/office/drawing/2014/main" val="20003"/>
                    </a:ext>
                  </a:extLst>
                </a:gridCol>
                <a:gridCol w="1613503">
                  <a:extLst>
                    <a:ext uri="{9D8B030D-6E8A-4147-A177-3AD203B41FA5}">
                      <a16:colId xmlns:a16="http://schemas.microsoft.com/office/drawing/2014/main" val="20004"/>
                    </a:ext>
                  </a:extLst>
                </a:gridCol>
              </a:tblGrid>
              <a:tr h="3105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latin typeface="Lato"/>
                          <a:ea typeface="Calibri"/>
                          <a:cs typeface="Times New Roman"/>
                        </a:rPr>
                        <a:t>Scree creep</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2">
                        <a:lumMod val="40000"/>
                        <a:lumOff val="60000"/>
                      </a:schemeClr>
                    </a:solidFill>
                  </a:tcPr>
                </a:tc>
                <a:tc>
                  <a:txBody>
                    <a:bodyPr/>
                    <a:lstStyle/>
                    <a:p>
                      <a:pPr>
                        <a:lnSpc>
                          <a:spcPct val="100000"/>
                        </a:lnSpc>
                        <a:spcAft>
                          <a:spcPts val="0"/>
                        </a:spcAft>
                      </a:pPr>
                      <a:endParaRPr lang="en-GB" sz="1800" dirty="0">
                        <a:latin typeface="Lato"/>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2">
                        <a:lumMod val="40000"/>
                        <a:lumOff val="60000"/>
                      </a:schemeClr>
                    </a:solidFill>
                  </a:tcPr>
                </a:tc>
                <a:tc>
                  <a:txBody>
                    <a:bodyPr/>
                    <a:lstStyle/>
                    <a:p>
                      <a:pPr>
                        <a:lnSpc>
                          <a:spcPct val="100000"/>
                        </a:lnSpc>
                        <a:spcAft>
                          <a:spcPts val="0"/>
                        </a:spcAft>
                      </a:pPr>
                      <a:endParaRPr lang="en-GB" sz="1800" dirty="0">
                        <a:latin typeface="Lato"/>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2">
                        <a:lumMod val="40000"/>
                        <a:lumOff val="60000"/>
                      </a:schemeClr>
                    </a:solidFill>
                  </a:tcPr>
                </a:tc>
                <a:tc>
                  <a:txBody>
                    <a:bodyPr/>
                    <a:lstStyle/>
                    <a:p>
                      <a:pPr>
                        <a:lnSpc>
                          <a:spcPct val="100000"/>
                        </a:lnSpc>
                        <a:spcAft>
                          <a:spcPts val="0"/>
                        </a:spcAft>
                      </a:pPr>
                      <a:endParaRPr lang="en-GB" sz="1800" dirty="0">
                        <a:latin typeface="Lato"/>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2">
                        <a:lumMod val="40000"/>
                        <a:lumOff val="60000"/>
                      </a:schemeClr>
                    </a:solidFill>
                  </a:tcPr>
                </a:tc>
                <a:tc>
                  <a:txBody>
                    <a:bodyPr/>
                    <a:lstStyle/>
                    <a:p>
                      <a:pPr>
                        <a:lnSpc>
                          <a:spcPct val="100000"/>
                        </a:lnSpc>
                        <a:spcAft>
                          <a:spcPts val="0"/>
                        </a:spcAft>
                      </a:pPr>
                      <a:endParaRPr lang="en-GB" sz="1800" dirty="0">
                        <a:latin typeface="Lato"/>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405045">
                <a:tc>
                  <a:txBody>
                    <a:bodyPr/>
                    <a:lstStyle/>
                    <a:p>
                      <a:pPr>
                        <a:lnSpc>
                          <a:spcPct val="120000"/>
                        </a:lnSpc>
                        <a:spcAft>
                          <a:spcPts val="600"/>
                        </a:spcAft>
                      </a:pPr>
                      <a:r>
                        <a:rPr lang="en-GB" sz="1800" dirty="0">
                          <a:latin typeface="Lato"/>
                          <a:ea typeface="Calibri"/>
                          <a:cs typeface="Times New Roman"/>
                        </a:rPr>
                        <a:t>Dry</a:t>
                      </a:r>
                      <a:endParaRPr lang="en-GB" sz="1100" dirty="0">
                        <a:latin typeface="Lato"/>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600"/>
                        </a:spcAft>
                      </a:pPr>
                      <a:endParaRPr lang="en-GB" sz="1800" dirty="0">
                        <a:latin typeface="Lato"/>
                        <a:ea typeface="Calibri"/>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600"/>
                        </a:spcAft>
                      </a:pPr>
                      <a:endParaRPr lang="en-GB" sz="1800" dirty="0">
                        <a:latin typeface="Lato"/>
                        <a:ea typeface="Calibri"/>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600"/>
                        </a:spcAft>
                      </a:pPr>
                      <a:endParaRPr lang="en-GB" sz="1800">
                        <a:latin typeface="Lato"/>
                        <a:ea typeface="Calibri"/>
                        <a:cs typeface="Times New Roman"/>
                      </a:endParaRPr>
                    </a:p>
                  </a:txBody>
                  <a:tcPr marL="68580" marR="68580" marT="0" marB="0">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600"/>
                        </a:spcAft>
                      </a:pPr>
                      <a:r>
                        <a:rPr lang="en-GB" sz="1800" dirty="0">
                          <a:latin typeface="Lato"/>
                          <a:ea typeface="Calibri"/>
                          <a:cs typeface="Times New Roman"/>
                        </a:rPr>
                        <a:t>Wet</a:t>
                      </a:r>
                      <a:endParaRPr lang="en-GB" sz="1100" dirty="0">
                        <a:latin typeface="Lato"/>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8DDB97-4EB7-4FDA-A049-48DEA45A5DC7}"/>
              </a:ext>
            </a:extLst>
          </p:cNvPr>
          <p:cNvSpPr>
            <a:spLocks noGrp="1"/>
          </p:cNvSpPr>
          <p:nvPr>
            <p:ph idx="1"/>
          </p:nvPr>
        </p:nvSpPr>
        <p:spPr>
          <a:xfrm>
            <a:off x="469866" y="1484784"/>
            <a:ext cx="2582068" cy="1290404"/>
          </a:xfrm>
        </p:spPr>
        <p:txBody>
          <a:bodyPr>
            <a:noAutofit/>
          </a:bodyPr>
          <a:lstStyle/>
          <a:p>
            <a:pPr marL="0" indent="0">
              <a:buNone/>
            </a:pPr>
            <a:r>
              <a:rPr lang="en-GB" sz="1800" dirty="0"/>
              <a:t>This landslide is a good place to start thinking about mass movement features and processes.</a:t>
            </a:r>
          </a:p>
        </p:txBody>
      </p:sp>
      <p:pic>
        <p:nvPicPr>
          <p:cNvPr id="4098" name="Picture 2" descr="File:Landslide in Cusco, Peru - 2018.jpg">
            <a:hlinkClick r:id="rId3"/>
          </p:cNvPr>
          <p:cNvPicPr>
            <a:picLocks noChangeAspect="1" noChangeArrowheads="1"/>
          </p:cNvPicPr>
          <p:nvPr/>
        </p:nvPicPr>
        <p:blipFill>
          <a:blip r:embed="rId4" cstate="print"/>
          <a:srcRect/>
          <a:stretch>
            <a:fillRect/>
          </a:stretch>
        </p:blipFill>
        <p:spPr bwMode="auto">
          <a:xfrm>
            <a:off x="3203848" y="1508815"/>
            <a:ext cx="5645210" cy="3768178"/>
          </a:xfrm>
          <a:prstGeom prst="rect">
            <a:avLst/>
          </a:prstGeom>
          <a:noFill/>
        </p:spPr>
      </p:pic>
      <p:sp>
        <p:nvSpPr>
          <p:cNvPr id="6" name="Content Placeholder 2">
            <a:extLst>
              <a:ext uri="{FF2B5EF4-FFF2-40B4-BE49-F238E27FC236}">
                <a16:creationId xmlns:a16="http://schemas.microsoft.com/office/drawing/2014/main" id="{FC8DDB97-4EB7-4FDA-A049-48DEA45A5DC7}"/>
              </a:ext>
            </a:extLst>
          </p:cNvPr>
          <p:cNvSpPr txBox="1">
            <a:spLocks/>
          </p:cNvSpPr>
          <p:nvPr/>
        </p:nvSpPr>
        <p:spPr>
          <a:xfrm>
            <a:off x="3203848" y="5295468"/>
            <a:ext cx="5688632" cy="648072"/>
          </a:xfrm>
          <a:prstGeom prst="rect">
            <a:avLst/>
          </a:prstGeom>
        </p:spPr>
        <p:txBody>
          <a:bodyPr vert="horz">
            <a:noAutofit/>
          </a:bodyPr>
          <a:lstStyle/>
          <a:p>
            <a:pPr lvl="0">
              <a:spcBef>
                <a:spcPts val="300"/>
              </a:spcBef>
              <a:buClr>
                <a:schemeClr val="accent3"/>
              </a:buClr>
              <a:defRPr/>
            </a:pPr>
            <a:r>
              <a:rPr lang="en-GB" dirty="0">
                <a:solidFill>
                  <a:srgbClr val="26377C"/>
                </a:solidFill>
                <a:latin typeface="Lato" panose="020F0502020204030203" pitchFamily="34" charset="0"/>
                <a:ea typeface="Lato" panose="020F0502020204030203" pitchFamily="34" charset="0"/>
                <a:cs typeface="Lato" panose="020F0502020204030203" pitchFamily="34" charset="0"/>
              </a:rPr>
              <a:t>A 30-hectare landslide </a:t>
            </a:r>
            <a:r>
              <a:rPr kumimoji="0" lang="en-GB" b="0" i="0" u="none" strike="noStrike" kern="1200" cap="none" spc="0" normalizeH="0" baseline="0" noProof="0" dirty="0">
                <a:ln>
                  <a:noFill/>
                </a:ln>
                <a:solidFill>
                  <a:srgbClr val="26377C"/>
                </a:solidFill>
                <a:effectLst/>
                <a:uLnTx/>
                <a:uFillTx/>
                <a:latin typeface="Lato" panose="020F0502020204030203" pitchFamily="34" charset="0"/>
                <a:ea typeface="Lato" panose="020F0502020204030203" pitchFamily="34" charset="0"/>
                <a:cs typeface="Lato" panose="020F0502020204030203" pitchFamily="34" charset="0"/>
              </a:rPr>
              <a:t>in Cusco, Peru destroyed 100 houses in </a:t>
            </a:r>
            <a:r>
              <a:rPr lang="en-GB" dirty="0">
                <a:solidFill>
                  <a:srgbClr val="26377C"/>
                </a:solidFill>
                <a:latin typeface="Lato" panose="020F0502020204030203" pitchFamily="34" charset="0"/>
                <a:ea typeface="Lato" panose="020F0502020204030203" pitchFamily="34" charset="0"/>
                <a:cs typeface="Lato" panose="020F0502020204030203" pitchFamily="34" charset="0"/>
              </a:rPr>
              <a:t>2018</a:t>
            </a:r>
            <a:r>
              <a:rPr kumimoji="0" lang="en-GB" b="0" i="0" u="none" strike="noStrike" kern="1200" cap="none" spc="0" normalizeH="0" baseline="0" noProof="0" dirty="0">
                <a:ln>
                  <a:noFill/>
                </a:ln>
                <a:solidFill>
                  <a:srgbClr val="26377C"/>
                </a:solidFill>
                <a:effectLst/>
                <a:uLnTx/>
                <a:uFillTx/>
                <a:latin typeface="Lato" panose="020F0502020204030203" pitchFamily="34" charset="0"/>
                <a:ea typeface="Lato" panose="020F0502020204030203" pitchFamily="34" charset="0"/>
                <a:cs typeface="Lato" panose="020F0502020204030203" pitchFamily="34" charset="0"/>
              </a:rPr>
              <a:t>; find out more </a:t>
            </a:r>
            <a:r>
              <a:rPr kumimoji="0" lang="en-GB" b="0" i="0" u="none" strike="noStrike" kern="1200" cap="none" spc="0" normalizeH="0" baseline="0" noProof="0" dirty="0">
                <a:ln>
                  <a:noFill/>
                </a:ln>
                <a:solidFill>
                  <a:srgbClr val="26377C"/>
                </a:solidFill>
                <a:effectLst/>
                <a:uLnTx/>
                <a:uFillTx/>
                <a:latin typeface="Lato" panose="020F0502020204030203" pitchFamily="34" charset="0"/>
                <a:ea typeface="Lato" panose="020F0502020204030203" pitchFamily="34" charset="0"/>
                <a:cs typeface="Lato" panose="020F0502020204030203" pitchFamily="34" charset="0"/>
                <a:hlinkClick r:id="rId5"/>
              </a:rPr>
              <a:t>here</a:t>
            </a:r>
            <a:r>
              <a:rPr kumimoji="0" lang="en-GB" b="0" i="0" u="none" strike="noStrike" kern="1200" cap="none" spc="0" normalizeH="0" baseline="0" noProof="0" dirty="0">
                <a:ln>
                  <a:noFill/>
                </a:ln>
                <a:solidFill>
                  <a:srgbClr val="26377C"/>
                </a:solidFill>
                <a:effectLst/>
                <a:uLnTx/>
                <a:uFillTx/>
                <a:latin typeface="Lato" panose="020F0502020204030203" pitchFamily="34" charset="0"/>
                <a:ea typeface="Lato" panose="020F0502020204030203" pitchFamily="34" charset="0"/>
                <a:cs typeface="Lato" panose="020F0502020204030203" pitchFamily="34" charset="0"/>
              </a:rPr>
              <a:t>.</a:t>
            </a:r>
          </a:p>
        </p:txBody>
      </p:sp>
      <p:sp>
        <p:nvSpPr>
          <p:cNvPr id="12" name="TextBox 11"/>
          <p:cNvSpPr txBox="1"/>
          <p:nvPr/>
        </p:nvSpPr>
        <p:spPr>
          <a:xfrm>
            <a:off x="467544" y="2847196"/>
            <a:ext cx="2520280" cy="3036409"/>
          </a:xfrm>
          <a:prstGeom prst="rect">
            <a:avLst/>
          </a:prstGeom>
          <a:solidFill>
            <a:schemeClr val="accent2">
              <a:lumMod val="40000"/>
              <a:lumOff val="60000"/>
            </a:schemeClr>
          </a:solidFill>
          <a:ln>
            <a:solidFill>
              <a:srgbClr val="26377C"/>
            </a:solidFill>
          </a:ln>
        </p:spPr>
        <p:txBody>
          <a:bodyPr wrap="square" rtlCol="0">
            <a:spAutoFit/>
          </a:bodyPr>
          <a:lstStyle/>
          <a:p>
            <a:r>
              <a:rPr lang="en-GB" b="1" dirty="0">
                <a:solidFill>
                  <a:srgbClr val="26377C"/>
                </a:solidFill>
                <a:latin typeface="Lato"/>
              </a:rPr>
              <a:t>Activity</a:t>
            </a:r>
          </a:p>
          <a:p>
            <a:pPr marL="365760" lvl="1" indent="-256032">
              <a:lnSpc>
                <a:spcPct val="108000"/>
              </a:lnSpc>
              <a:buClr>
                <a:srgbClr val="26377C"/>
              </a:buClr>
              <a:buFont typeface="Georgia"/>
              <a:buChar char="•"/>
            </a:pPr>
            <a:r>
              <a:rPr lang="en-GB" dirty="0">
                <a:solidFill>
                  <a:srgbClr val="26377C"/>
                </a:solidFill>
                <a:latin typeface="Lato" panose="020F0502020204030203" pitchFamily="34" charset="0"/>
                <a:ea typeface="Lato" panose="020F0502020204030203" pitchFamily="34" charset="0"/>
                <a:cs typeface="Lato" panose="020F0502020204030203" pitchFamily="34" charset="0"/>
              </a:rPr>
              <a:t>Think about what has happened in the photo and identify some features. </a:t>
            </a:r>
          </a:p>
          <a:p>
            <a:pPr marL="365760" lvl="1" indent="-256032">
              <a:lnSpc>
                <a:spcPct val="108000"/>
              </a:lnSpc>
              <a:buClr>
                <a:srgbClr val="26377C"/>
              </a:buClr>
              <a:buFont typeface="Georgia"/>
              <a:buChar char="•"/>
            </a:pPr>
            <a:r>
              <a:rPr lang="en-GB" dirty="0">
                <a:solidFill>
                  <a:srgbClr val="26377C"/>
                </a:solidFill>
                <a:latin typeface="Lato" panose="020F0502020204030203" pitchFamily="34" charset="0"/>
                <a:ea typeface="Lato" panose="020F0502020204030203" pitchFamily="34" charset="0"/>
                <a:cs typeface="Lato" panose="020F0502020204030203" pitchFamily="34" charset="0"/>
              </a:rPr>
              <a:t>For some key terms, view the next slide using Slide Show.</a:t>
            </a:r>
          </a:p>
        </p:txBody>
      </p:sp>
      <p:sp>
        <p:nvSpPr>
          <p:cNvPr id="7" name="Title 4">
            <a:extLst>
              <a:ext uri="{FF2B5EF4-FFF2-40B4-BE49-F238E27FC236}">
                <a16:creationId xmlns:a16="http://schemas.microsoft.com/office/drawing/2014/main" id="{B855CA58-51E8-4516-8C20-E2DE5B79A2D6}"/>
              </a:ext>
            </a:extLst>
          </p:cNvPr>
          <p:cNvSpPr txBox="1">
            <a:spLocks/>
          </p:cNvSpPr>
          <p:nvPr/>
        </p:nvSpPr>
        <p:spPr>
          <a:xfrm>
            <a:off x="467544" y="404664"/>
            <a:ext cx="8229600" cy="1066800"/>
          </a:xfrm>
          <a:prstGeom prst="rect">
            <a:avLst/>
          </a:prstGeom>
        </p:spPr>
        <p:txBody>
          <a:bodyPr vert="horz" anchor="ctr">
            <a:normAutofit/>
          </a:bodyPr>
          <a:lstStyle>
            <a:lvl1pPr algn="l" rtl="0" eaLnBrk="1" latinLnBrk="0" hangingPunct="1">
              <a:spcBef>
                <a:spcPct val="0"/>
              </a:spcBef>
              <a:buNone/>
              <a:defRPr kumimoji="0" sz="4000" kern="1200">
                <a:solidFill>
                  <a:srgbClr val="26377C"/>
                </a:solidFill>
                <a:latin typeface="Lato" panose="020F0502020204030203" pitchFamily="34" charset="0"/>
                <a:ea typeface="Lato" panose="020F0502020204030203" pitchFamily="34" charset="0"/>
                <a:cs typeface="Lato" panose="020F0502020204030203" pitchFamily="34" charset="0"/>
              </a:defRPr>
            </a:lvl1pPr>
          </a:lstStyle>
          <a:p>
            <a:r>
              <a:rPr lang="en-GB" sz="3600" b="1" dirty="0"/>
              <a:t>Features of mass movements</a:t>
            </a:r>
          </a:p>
        </p:txBody>
      </p:sp>
    </p:spTree>
    <p:extLst>
      <p:ext uri="{BB962C8B-B14F-4D97-AF65-F5344CB8AC3E}">
        <p14:creationId xmlns:p14="http://schemas.microsoft.com/office/powerpoint/2010/main" val="278742773"/>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8DDB97-4EB7-4FDA-A049-48DEA45A5DC7}"/>
              </a:ext>
            </a:extLst>
          </p:cNvPr>
          <p:cNvSpPr>
            <a:spLocks noGrp="1"/>
          </p:cNvSpPr>
          <p:nvPr>
            <p:ph idx="1"/>
          </p:nvPr>
        </p:nvSpPr>
        <p:spPr>
          <a:xfrm>
            <a:off x="539552" y="5877252"/>
            <a:ext cx="7704856" cy="720080"/>
          </a:xfrm>
        </p:spPr>
        <p:txBody>
          <a:bodyPr>
            <a:noAutofit/>
          </a:bodyPr>
          <a:lstStyle/>
          <a:p>
            <a:pPr marL="0" indent="0">
              <a:buNone/>
            </a:pPr>
            <a:r>
              <a:rPr lang="en-GB" sz="1800" dirty="0"/>
              <a:t>The term ‘landslide’ is commonly used for a range of medium to large-scale mass movements.</a:t>
            </a:r>
          </a:p>
          <a:p>
            <a:pPr marL="0" indent="0">
              <a:buNone/>
            </a:pPr>
            <a:endParaRPr lang="en-GB" sz="1800" dirty="0"/>
          </a:p>
          <a:p>
            <a:endParaRPr lang="en-GB" sz="2000" dirty="0"/>
          </a:p>
        </p:txBody>
      </p:sp>
      <p:pic>
        <p:nvPicPr>
          <p:cNvPr id="4098" name="Picture 2" descr="File:Landslide in Cusco, Peru - 2018.jpg">
            <a:hlinkClick r:id="rId3"/>
          </p:cNvPr>
          <p:cNvPicPr>
            <a:picLocks noChangeAspect="1" noChangeArrowheads="1"/>
          </p:cNvPicPr>
          <p:nvPr/>
        </p:nvPicPr>
        <p:blipFill>
          <a:blip r:embed="rId4" cstate="print"/>
          <a:srcRect/>
          <a:stretch>
            <a:fillRect/>
          </a:stretch>
        </p:blipFill>
        <p:spPr bwMode="auto">
          <a:xfrm>
            <a:off x="611560" y="1268759"/>
            <a:ext cx="6912768" cy="4614273"/>
          </a:xfrm>
          <a:prstGeom prst="rect">
            <a:avLst/>
          </a:prstGeom>
          <a:noFill/>
        </p:spPr>
      </p:pic>
      <p:sp>
        <p:nvSpPr>
          <p:cNvPr id="8" name="Freeform 7"/>
          <p:cNvSpPr/>
          <p:nvPr/>
        </p:nvSpPr>
        <p:spPr>
          <a:xfrm>
            <a:off x="4225636" y="4294909"/>
            <a:ext cx="2103582" cy="1925782"/>
          </a:xfrm>
          <a:custGeom>
            <a:avLst/>
            <a:gdLst>
              <a:gd name="connsiteX0" fmla="*/ 0 w 2103582"/>
              <a:gd name="connsiteY0" fmla="*/ 0 h 1925782"/>
              <a:gd name="connsiteX1" fmla="*/ 360219 w 2103582"/>
              <a:gd name="connsiteY1" fmla="*/ 651164 h 1925782"/>
              <a:gd name="connsiteX2" fmla="*/ 360219 w 2103582"/>
              <a:gd name="connsiteY2" fmla="*/ 651164 h 1925782"/>
              <a:gd name="connsiteX3" fmla="*/ 415637 w 2103582"/>
              <a:gd name="connsiteY3" fmla="*/ 665018 h 1925782"/>
              <a:gd name="connsiteX4" fmla="*/ 498764 w 2103582"/>
              <a:gd name="connsiteY4" fmla="*/ 692727 h 1925782"/>
              <a:gd name="connsiteX5" fmla="*/ 581891 w 2103582"/>
              <a:gd name="connsiteY5" fmla="*/ 706582 h 1925782"/>
              <a:gd name="connsiteX6" fmla="*/ 665019 w 2103582"/>
              <a:gd name="connsiteY6" fmla="*/ 706582 h 1925782"/>
              <a:gd name="connsiteX7" fmla="*/ 1039091 w 2103582"/>
              <a:gd name="connsiteY7" fmla="*/ 886691 h 192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3582" h="1925782">
                <a:moveTo>
                  <a:pt x="0" y="0"/>
                </a:moveTo>
                <a:lnTo>
                  <a:pt x="360219" y="651164"/>
                </a:lnTo>
                <a:lnTo>
                  <a:pt x="360219" y="651164"/>
                </a:lnTo>
                <a:cubicBezTo>
                  <a:pt x="369455" y="653473"/>
                  <a:pt x="392546" y="658091"/>
                  <a:pt x="415637" y="665018"/>
                </a:cubicBezTo>
                <a:cubicBezTo>
                  <a:pt x="438728" y="671945"/>
                  <a:pt x="471055" y="685800"/>
                  <a:pt x="498764" y="692727"/>
                </a:cubicBezTo>
                <a:cubicBezTo>
                  <a:pt x="526473" y="699654"/>
                  <a:pt x="554182" y="704273"/>
                  <a:pt x="581891" y="706582"/>
                </a:cubicBezTo>
                <a:cubicBezTo>
                  <a:pt x="609600" y="708891"/>
                  <a:pt x="588819" y="676564"/>
                  <a:pt x="665019" y="706582"/>
                </a:cubicBezTo>
                <a:cubicBezTo>
                  <a:pt x="741219" y="736600"/>
                  <a:pt x="2103582" y="1925782"/>
                  <a:pt x="1039091" y="886691"/>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p:cNvSpPr txBox="1"/>
          <p:nvPr/>
        </p:nvSpPr>
        <p:spPr>
          <a:xfrm>
            <a:off x="1835696" y="3404518"/>
            <a:ext cx="936104" cy="646331"/>
          </a:xfrm>
          <a:prstGeom prst="rect">
            <a:avLst/>
          </a:prstGeom>
          <a:noFill/>
        </p:spPr>
        <p:txBody>
          <a:bodyPr wrap="square" rtlCol="0">
            <a:spAutoFit/>
          </a:bodyPr>
          <a:lstStyle/>
          <a:p>
            <a:r>
              <a:rPr lang="en-GB" b="1" dirty="0">
                <a:solidFill>
                  <a:schemeClr val="bg1"/>
                </a:solidFill>
                <a:latin typeface="Lato"/>
              </a:rPr>
              <a:t>Scarp or scar</a:t>
            </a:r>
          </a:p>
        </p:txBody>
      </p:sp>
      <p:sp>
        <p:nvSpPr>
          <p:cNvPr id="14" name="TextBox 13"/>
          <p:cNvSpPr txBox="1"/>
          <p:nvPr/>
        </p:nvSpPr>
        <p:spPr>
          <a:xfrm>
            <a:off x="3419872" y="3764558"/>
            <a:ext cx="1440160" cy="369332"/>
          </a:xfrm>
          <a:prstGeom prst="rect">
            <a:avLst/>
          </a:prstGeom>
          <a:noFill/>
        </p:spPr>
        <p:txBody>
          <a:bodyPr wrap="square" rtlCol="0">
            <a:spAutoFit/>
          </a:bodyPr>
          <a:lstStyle/>
          <a:p>
            <a:r>
              <a:rPr lang="en-GB" b="1" dirty="0">
                <a:solidFill>
                  <a:schemeClr val="bg1"/>
                </a:solidFill>
                <a:latin typeface="Lato"/>
              </a:rPr>
              <a:t>Fracturing</a:t>
            </a:r>
          </a:p>
        </p:txBody>
      </p:sp>
      <p:sp>
        <p:nvSpPr>
          <p:cNvPr id="15" name="TextBox 14"/>
          <p:cNvSpPr txBox="1"/>
          <p:nvPr/>
        </p:nvSpPr>
        <p:spPr>
          <a:xfrm>
            <a:off x="5004048" y="4571836"/>
            <a:ext cx="936104" cy="369332"/>
          </a:xfrm>
          <a:prstGeom prst="rect">
            <a:avLst/>
          </a:prstGeom>
          <a:noFill/>
        </p:spPr>
        <p:txBody>
          <a:bodyPr wrap="square" rtlCol="0">
            <a:spAutoFit/>
          </a:bodyPr>
          <a:lstStyle/>
          <a:p>
            <a:r>
              <a:rPr lang="en-GB" b="1" dirty="0">
                <a:solidFill>
                  <a:schemeClr val="bg1"/>
                </a:solidFill>
                <a:latin typeface="Lato"/>
              </a:rPr>
              <a:t>Toe</a:t>
            </a:r>
          </a:p>
        </p:txBody>
      </p:sp>
      <p:sp>
        <p:nvSpPr>
          <p:cNvPr id="16" name="TextBox 15"/>
          <p:cNvSpPr txBox="1"/>
          <p:nvPr/>
        </p:nvSpPr>
        <p:spPr>
          <a:xfrm>
            <a:off x="3635896" y="2987660"/>
            <a:ext cx="936104" cy="369332"/>
          </a:xfrm>
          <a:prstGeom prst="rect">
            <a:avLst/>
          </a:prstGeom>
          <a:noFill/>
        </p:spPr>
        <p:txBody>
          <a:bodyPr wrap="square" rtlCol="0">
            <a:spAutoFit/>
          </a:bodyPr>
          <a:lstStyle/>
          <a:p>
            <a:r>
              <a:rPr lang="en-GB" b="1" dirty="0">
                <a:solidFill>
                  <a:schemeClr val="bg1"/>
                </a:solidFill>
                <a:latin typeface="Lato"/>
              </a:rPr>
              <a:t>Flank</a:t>
            </a:r>
          </a:p>
        </p:txBody>
      </p:sp>
      <p:cxnSp>
        <p:nvCxnSpPr>
          <p:cNvPr id="18" name="Straight Connector 17"/>
          <p:cNvCxnSpPr/>
          <p:nvPr/>
        </p:nvCxnSpPr>
        <p:spPr>
          <a:xfrm>
            <a:off x="2555776" y="4196606"/>
            <a:ext cx="2664296" cy="648072"/>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203848" y="4988694"/>
            <a:ext cx="936104" cy="369332"/>
          </a:xfrm>
          <a:prstGeom prst="rect">
            <a:avLst/>
          </a:prstGeom>
          <a:noFill/>
        </p:spPr>
        <p:txBody>
          <a:bodyPr wrap="square" rtlCol="0">
            <a:spAutoFit/>
          </a:bodyPr>
          <a:lstStyle/>
          <a:p>
            <a:r>
              <a:rPr lang="en-GB" b="1" dirty="0">
                <a:solidFill>
                  <a:schemeClr val="bg1"/>
                </a:solidFill>
                <a:latin typeface="Lato"/>
              </a:rPr>
              <a:t>Flank</a:t>
            </a:r>
          </a:p>
        </p:txBody>
      </p:sp>
      <p:sp>
        <p:nvSpPr>
          <p:cNvPr id="13" name="TextBox 12"/>
          <p:cNvSpPr txBox="1"/>
          <p:nvPr/>
        </p:nvSpPr>
        <p:spPr>
          <a:xfrm rot="720000">
            <a:off x="3226507" y="4222750"/>
            <a:ext cx="1440160" cy="369332"/>
          </a:xfrm>
          <a:prstGeom prst="rect">
            <a:avLst/>
          </a:prstGeom>
          <a:noFill/>
        </p:spPr>
        <p:txBody>
          <a:bodyPr wrap="square" rtlCol="0">
            <a:spAutoFit/>
          </a:bodyPr>
          <a:lstStyle/>
          <a:p>
            <a:r>
              <a:rPr lang="en-GB" b="1" dirty="0">
                <a:solidFill>
                  <a:schemeClr val="bg1"/>
                </a:solidFill>
                <a:latin typeface="Lato"/>
              </a:rPr>
              <a:t>Slide plane</a:t>
            </a:r>
          </a:p>
        </p:txBody>
      </p:sp>
      <p:sp>
        <p:nvSpPr>
          <p:cNvPr id="17" name="TextBox 16"/>
          <p:cNvSpPr txBox="1"/>
          <p:nvPr/>
        </p:nvSpPr>
        <p:spPr>
          <a:xfrm rot="17400000">
            <a:off x="2344398" y="3615896"/>
            <a:ext cx="936104" cy="369332"/>
          </a:xfrm>
          <a:prstGeom prst="rect">
            <a:avLst/>
          </a:prstGeom>
          <a:noFill/>
        </p:spPr>
        <p:txBody>
          <a:bodyPr wrap="square" rtlCol="0">
            <a:spAutoFit/>
          </a:bodyPr>
          <a:lstStyle/>
          <a:p>
            <a:r>
              <a:rPr lang="en-GB" b="1" dirty="0">
                <a:solidFill>
                  <a:schemeClr val="bg1"/>
                </a:solidFill>
                <a:latin typeface="Lato"/>
              </a:rPr>
              <a:t>Head</a:t>
            </a:r>
          </a:p>
        </p:txBody>
      </p:sp>
      <p:sp>
        <p:nvSpPr>
          <p:cNvPr id="19" name="Title 4">
            <a:extLst>
              <a:ext uri="{FF2B5EF4-FFF2-40B4-BE49-F238E27FC236}">
                <a16:creationId xmlns:a16="http://schemas.microsoft.com/office/drawing/2014/main" id="{8F093A82-8ACB-402C-B18A-F3C6AD040416}"/>
              </a:ext>
            </a:extLst>
          </p:cNvPr>
          <p:cNvSpPr txBox="1">
            <a:spLocks/>
          </p:cNvSpPr>
          <p:nvPr/>
        </p:nvSpPr>
        <p:spPr>
          <a:xfrm>
            <a:off x="467544" y="332656"/>
            <a:ext cx="8229600" cy="1066800"/>
          </a:xfrm>
          <a:prstGeom prst="rect">
            <a:avLst/>
          </a:prstGeom>
        </p:spPr>
        <p:txBody>
          <a:bodyPr vert="horz" anchor="ctr">
            <a:normAutofit/>
          </a:bodyPr>
          <a:lstStyle>
            <a:lvl1pPr algn="l" rtl="0" eaLnBrk="1" latinLnBrk="0" hangingPunct="1">
              <a:spcBef>
                <a:spcPct val="0"/>
              </a:spcBef>
              <a:buNone/>
              <a:defRPr kumimoji="0" sz="4000" kern="1200">
                <a:solidFill>
                  <a:srgbClr val="26377C"/>
                </a:solidFill>
                <a:latin typeface="Lato" panose="020F0502020204030203" pitchFamily="34" charset="0"/>
                <a:ea typeface="Lato" panose="020F0502020204030203" pitchFamily="34" charset="0"/>
                <a:cs typeface="Lato" panose="020F0502020204030203" pitchFamily="34" charset="0"/>
              </a:defRPr>
            </a:lvl1pPr>
          </a:lstStyle>
          <a:p>
            <a:r>
              <a:rPr lang="en-GB" sz="3600" b="1" dirty="0"/>
              <a:t>Features of mass movements</a:t>
            </a:r>
          </a:p>
        </p:txBody>
      </p:sp>
    </p:spTree>
    <p:extLst>
      <p:ext uri="{BB962C8B-B14F-4D97-AF65-F5344CB8AC3E}">
        <p14:creationId xmlns:p14="http://schemas.microsoft.com/office/powerpoint/2010/main" val="2787427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ppt_w</p:attrName>
                                        </p:attrNameLst>
                                      </p:cBhvr>
                                      <p:tavLst>
                                        <p:tav tm="0">
                                          <p:val>
                                            <p:strVal val="#ppt_w*0.70"/>
                                          </p:val>
                                        </p:tav>
                                        <p:tav tm="100000">
                                          <p:val>
                                            <p:strVal val="#ppt_w"/>
                                          </p:val>
                                        </p:tav>
                                      </p:tavLst>
                                    </p:anim>
                                    <p:anim calcmode="lin" valueType="num">
                                      <p:cBhvr>
                                        <p:cTn id="15" dur="1000" fill="hold"/>
                                        <p:tgtEl>
                                          <p:spTgt spid="18"/>
                                        </p:tgtEl>
                                        <p:attrNameLst>
                                          <p:attrName>ppt_h</p:attrName>
                                        </p:attrNameLst>
                                      </p:cBhvr>
                                      <p:tavLst>
                                        <p:tav tm="0">
                                          <p:val>
                                            <p:strVal val="#ppt_h"/>
                                          </p:val>
                                        </p:tav>
                                        <p:tav tm="100000">
                                          <p:val>
                                            <p:strVal val="#ppt_h"/>
                                          </p:val>
                                        </p:tav>
                                      </p:tavLst>
                                    </p:anim>
                                    <p:animEffect transition="in" filter="fade">
                                      <p:cBhvr>
                                        <p:cTn id="16" dur="1000"/>
                                        <p:tgtEl>
                                          <p:spTgt spid="18"/>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strVal val="#ppt_w*0.70"/>
                                          </p:val>
                                        </p:tav>
                                        <p:tav tm="100000">
                                          <p:val>
                                            <p:strVal val="#ppt_w"/>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animEffect transition="in" filter="fade">
                                      <p:cBhvr>
                                        <p:cTn id="21" dur="10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1000" fill="hold"/>
                                        <p:tgtEl>
                                          <p:spTgt spid="17"/>
                                        </p:tgtEl>
                                        <p:attrNameLst>
                                          <p:attrName>ppt_w</p:attrName>
                                        </p:attrNameLst>
                                      </p:cBhvr>
                                      <p:tavLst>
                                        <p:tav tm="0">
                                          <p:val>
                                            <p:strVal val="#ppt_w*0.70"/>
                                          </p:val>
                                        </p:tav>
                                        <p:tav tm="100000">
                                          <p:val>
                                            <p:strVal val="#ppt_w"/>
                                          </p:val>
                                        </p:tav>
                                      </p:tavLst>
                                    </p:anim>
                                    <p:anim calcmode="lin" valueType="num">
                                      <p:cBhvr>
                                        <p:cTn id="27" dur="1000" fill="hold"/>
                                        <p:tgtEl>
                                          <p:spTgt spid="17"/>
                                        </p:tgtEl>
                                        <p:attrNameLst>
                                          <p:attrName>ppt_h</p:attrName>
                                        </p:attrNameLst>
                                      </p:cBhvr>
                                      <p:tavLst>
                                        <p:tav tm="0">
                                          <p:val>
                                            <p:strVal val="#ppt_h"/>
                                          </p:val>
                                        </p:tav>
                                        <p:tav tm="100000">
                                          <p:val>
                                            <p:strVal val="#ppt_h"/>
                                          </p:val>
                                        </p:tav>
                                      </p:tavLst>
                                    </p:anim>
                                    <p:animEffect transition="in" filter="fade">
                                      <p:cBhvr>
                                        <p:cTn id="28" dur="10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1000" fill="hold"/>
                                        <p:tgtEl>
                                          <p:spTgt spid="15"/>
                                        </p:tgtEl>
                                        <p:attrNameLst>
                                          <p:attrName>ppt_w</p:attrName>
                                        </p:attrNameLst>
                                      </p:cBhvr>
                                      <p:tavLst>
                                        <p:tav tm="0">
                                          <p:val>
                                            <p:strVal val="#ppt_w*0.70"/>
                                          </p:val>
                                        </p:tav>
                                        <p:tav tm="100000">
                                          <p:val>
                                            <p:strVal val="#ppt_w"/>
                                          </p:val>
                                        </p:tav>
                                      </p:tavLst>
                                    </p:anim>
                                    <p:anim calcmode="lin" valueType="num">
                                      <p:cBhvr>
                                        <p:cTn id="34" dur="1000" fill="hold"/>
                                        <p:tgtEl>
                                          <p:spTgt spid="15"/>
                                        </p:tgtEl>
                                        <p:attrNameLst>
                                          <p:attrName>ppt_h</p:attrName>
                                        </p:attrNameLst>
                                      </p:cBhvr>
                                      <p:tavLst>
                                        <p:tav tm="0">
                                          <p:val>
                                            <p:strVal val="#ppt_h"/>
                                          </p:val>
                                        </p:tav>
                                        <p:tav tm="100000">
                                          <p:val>
                                            <p:strVal val="#ppt_h"/>
                                          </p:val>
                                        </p:tav>
                                      </p:tavLst>
                                    </p:anim>
                                    <p:animEffect transition="in" filter="fade">
                                      <p:cBhvr>
                                        <p:cTn id="35" dur="10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1000" fill="hold"/>
                                        <p:tgtEl>
                                          <p:spTgt spid="16"/>
                                        </p:tgtEl>
                                        <p:attrNameLst>
                                          <p:attrName>ppt_w</p:attrName>
                                        </p:attrNameLst>
                                      </p:cBhvr>
                                      <p:tavLst>
                                        <p:tav tm="0">
                                          <p:val>
                                            <p:strVal val="#ppt_w*0.70"/>
                                          </p:val>
                                        </p:tav>
                                        <p:tav tm="100000">
                                          <p:val>
                                            <p:strVal val="#ppt_w"/>
                                          </p:val>
                                        </p:tav>
                                      </p:tavLst>
                                    </p:anim>
                                    <p:anim calcmode="lin" valueType="num">
                                      <p:cBhvr>
                                        <p:cTn id="41" dur="1000" fill="hold"/>
                                        <p:tgtEl>
                                          <p:spTgt spid="16"/>
                                        </p:tgtEl>
                                        <p:attrNameLst>
                                          <p:attrName>ppt_h</p:attrName>
                                        </p:attrNameLst>
                                      </p:cBhvr>
                                      <p:tavLst>
                                        <p:tav tm="0">
                                          <p:val>
                                            <p:strVal val="#ppt_h"/>
                                          </p:val>
                                        </p:tav>
                                        <p:tav tm="100000">
                                          <p:val>
                                            <p:strVal val="#ppt_h"/>
                                          </p:val>
                                        </p:tav>
                                      </p:tavLst>
                                    </p:anim>
                                    <p:animEffect transition="in" filter="fade">
                                      <p:cBhvr>
                                        <p:cTn id="42" dur="1000"/>
                                        <p:tgtEl>
                                          <p:spTgt spid="16"/>
                                        </p:tgtEl>
                                      </p:cBhvr>
                                    </p:animEffect>
                                  </p:childTnLst>
                                </p:cTn>
                              </p:par>
                              <p:par>
                                <p:cTn id="43" presetID="55"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1000" fill="hold"/>
                                        <p:tgtEl>
                                          <p:spTgt spid="20"/>
                                        </p:tgtEl>
                                        <p:attrNameLst>
                                          <p:attrName>ppt_w</p:attrName>
                                        </p:attrNameLst>
                                      </p:cBhvr>
                                      <p:tavLst>
                                        <p:tav tm="0">
                                          <p:val>
                                            <p:strVal val="#ppt_w*0.70"/>
                                          </p:val>
                                        </p:tav>
                                        <p:tav tm="100000">
                                          <p:val>
                                            <p:strVal val="#ppt_w"/>
                                          </p:val>
                                        </p:tav>
                                      </p:tavLst>
                                    </p:anim>
                                    <p:anim calcmode="lin" valueType="num">
                                      <p:cBhvr>
                                        <p:cTn id="46" dur="1000" fill="hold"/>
                                        <p:tgtEl>
                                          <p:spTgt spid="20"/>
                                        </p:tgtEl>
                                        <p:attrNameLst>
                                          <p:attrName>ppt_h</p:attrName>
                                        </p:attrNameLst>
                                      </p:cBhvr>
                                      <p:tavLst>
                                        <p:tav tm="0">
                                          <p:val>
                                            <p:strVal val="#ppt_h"/>
                                          </p:val>
                                        </p:tav>
                                        <p:tav tm="100000">
                                          <p:val>
                                            <p:strVal val="#ppt_h"/>
                                          </p:val>
                                        </p:tav>
                                      </p:tavLst>
                                    </p:anim>
                                    <p:animEffect transition="in" filter="fade">
                                      <p:cBhvr>
                                        <p:cTn id="47" dur="10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1000" fill="hold"/>
                                        <p:tgtEl>
                                          <p:spTgt spid="14"/>
                                        </p:tgtEl>
                                        <p:attrNameLst>
                                          <p:attrName>ppt_w</p:attrName>
                                        </p:attrNameLst>
                                      </p:cBhvr>
                                      <p:tavLst>
                                        <p:tav tm="0">
                                          <p:val>
                                            <p:strVal val="#ppt_w*0.70"/>
                                          </p:val>
                                        </p:tav>
                                        <p:tav tm="100000">
                                          <p:val>
                                            <p:strVal val="#ppt_w"/>
                                          </p:val>
                                        </p:tav>
                                      </p:tavLst>
                                    </p:anim>
                                    <p:anim calcmode="lin" valueType="num">
                                      <p:cBhvr>
                                        <p:cTn id="53" dur="1000" fill="hold"/>
                                        <p:tgtEl>
                                          <p:spTgt spid="14"/>
                                        </p:tgtEl>
                                        <p:attrNameLst>
                                          <p:attrName>ppt_h</p:attrName>
                                        </p:attrNameLst>
                                      </p:cBhvr>
                                      <p:tavLst>
                                        <p:tav tm="0">
                                          <p:val>
                                            <p:strVal val="#ppt_h"/>
                                          </p:val>
                                        </p:tav>
                                        <p:tav tm="100000">
                                          <p:val>
                                            <p:strVal val="#ppt_h"/>
                                          </p:val>
                                        </p:tav>
                                      </p:tavLst>
                                    </p:anim>
                                    <p:animEffect transition="in" filter="fade">
                                      <p:cBhvr>
                                        <p:cTn id="5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6" grpId="0"/>
      <p:bldP spid="20" grpId="0"/>
      <p:bldP spid="13"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67543" y="1484784"/>
            <a:ext cx="3413002" cy="4853701"/>
          </a:xfrm>
          <a:prstGeom prst="rect">
            <a:avLst/>
          </a:prstGeom>
          <a:noFill/>
        </p:spPr>
        <p:txBody>
          <a:bodyPr wrap="square" rtlCol="0">
            <a:spAutoFit/>
          </a:bodyPr>
          <a:lstStyle/>
          <a:p>
            <a:pPr>
              <a:lnSpc>
                <a:spcPct val="108000"/>
              </a:lnSpc>
              <a:buClr>
                <a:schemeClr val="accent3"/>
              </a:buClr>
            </a:pPr>
            <a:r>
              <a:rPr lang="en-GB" b="1" dirty="0">
                <a:solidFill>
                  <a:srgbClr val="26377C"/>
                </a:solidFill>
                <a:latin typeface="Lato"/>
                <a:ea typeface="Lato" panose="020F0502020204030203" pitchFamily="34" charset="0"/>
                <a:cs typeface="Lato" panose="020F0502020204030203" pitchFamily="34" charset="0"/>
              </a:rPr>
              <a:t>Slides</a:t>
            </a:r>
            <a:r>
              <a:rPr lang="en-GB" dirty="0">
                <a:solidFill>
                  <a:srgbClr val="26377C"/>
                </a:solidFill>
                <a:latin typeface="Lato"/>
                <a:ea typeface="Lato" panose="020F0502020204030203" pitchFamily="34" charset="0"/>
                <a:cs typeface="Lato" panose="020F0502020204030203" pitchFamily="34" charset="0"/>
              </a:rPr>
              <a:t> take place along an angled slide plane, often lubricated by water, for example over a bedding plane in rock dipping downhill </a:t>
            </a:r>
            <a:r>
              <a:rPr lang="en-GB" dirty="0">
                <a:solidFill>
                  <a:srgbClr val="352B84"/>
                </a:solidFill>
                <a:latin typeface="Lato"/>
                <a:ea typeface="Lato" panose="020F0502020204030203" pitchFamily="34" charset="0"/>
                <a:cs typeface="Lato" panose="020F0502020204030203" pitchFamily="34" charset="0"/>
              </a:rPr>
              <a:t>(</a:t>
            </a:r>
            <a:r>
              <a:rPr lang="en-GB" dirty="0">
                <a:solidFill>
                  <a:srgbClr val="352B84"/>
                </a:solidFill>
                <a:latin typeface="Lato"/>
                <a:ea typeface="Lato" panose="020F0502020204030203" pitchFamily="34" charset="0"/>
                <a:cs typeface="Lato" panose="020F0502020204030203" pitchFamily="34" charset="0"/>
                <a:hlinkClick r:id="rId3" action="ppaction://hlinksldjump"/>
              </a:rPr>
              <a:t>slide 7</a:t>
            </a:r>
            <a:r>
              <a:rPr lang="en-GB" dirty="0">
                <a:solidFill>
                  <a:srgbClr val="352B84"/>
                </a:solidFill>
                <a:latin typeface="Lato"/>
                <a:ea typeface="Lato" panose="020F0502020204030203" pitchFamily="34" charset="0"/>
                <a:cs typeface="Lato" panose="020F0502020204030203" pitchFamily="34" charset="0"/>
              </a:rPr>
              <a:t>) or over an impermeable layer, such as clay.</a:t>
            </a:r>
          </a:p>
          <a:p>
            <a:pPr>
              <a:lnSpc>
                <a:spcPct val="108000"/>
              </a:lnSpc>
              <a:buClr>
                <a:schemeClr val="accent3"/>
              </a:buClr>
            </a:pPr>
            <a:endParaRPr lang="en-GB" b="1" dirty="0">
              <a:solidFill>
                <a:srgbClr val="352B84"/>
              </a:solidFill>
              <a:latin typeface="Lato"/>
            </a:endParaRPr>
          </a:p>
          <a:p>
            <a:pPr>
              <a:lnSpc>
                <a:spcPct val="108000"/>
              </a:lnSpc>
              <a:buClr>
                <a:schemeClr val="accent3"/>
              </a:buClr>
            </a:pPr>
            <a:r>
              <a:rPr lang="en-GB" b="1" dirty="0">
                <a:solidFill>
                  <a:srgbClr val="352B84"/>
                </a:solidFill>
                <a:latin typeface="Lato"/>
              </a:rPr>
              <a:t>Slumps</a:t>
            </a:r>
            <a:r>
              <a:rPr lang="en-GB" dirty="0">
                <a:solidFill>
                  <a:srgbClr val="352B84"/>
                </a:solidFill>
                <a:latin typeface="Lato"/>
              </a:rPr>
              <a:t> are similar to slides, but the slide plane curves, so the material rotates and the head tilts backwards. They are also called rotational slides. Slumps are common on UK coasts, as shown here at </a:t>
            </a:r>
            <a:r>
              <a:rPr lang="en-GB" dirty="0">
                <a:solidFill>
                  <a:srgbClr val="352B84"/>
                </a:solidFill>
                <a:latin typeface="Lato"/>
                <a:hlinkClick r:id="rId4"/>
              </a:rPr>
              <a:t>Barton on Sea</a:t>
            </a:r>
            <a:r>
              <a:rPr lang="en-GB" dirty="0">
                <a:solidFill>
                  <a:srgbClr val="352B84"/>
                </a:solidFill>
                <a:latin typeface="Lato"/>
              </a:rPr>
              <a:t>, Dorset.</a:t>
            </a:r>
          </a:p>
        </p:txBody>
      </p:sp>
      <p:sp>
        <p:nvSpPr>
          <p:cNvPr id="11" name="TextBox 10"/>
          <p:cNvSpPr txBox="1"/>
          <p:nvPr/>
        </p:nvSpPr>
        <p:spPr>
          <a:xfrm>
            <a:off x="3851920" y="5229200"/>
            <a:ext cx="4104456" cy="1241302"/>
          </a:xfrm>
          <a:prstGeom prst="rect">
            <a:avLst/>
          </a:prstGeom>
          <a:solidFill>
            <a:schemeClr val="accent2">
              <a:lumMod val="40000"/>
              <a:lumOff val="60000"/>
            </a:schemeClr>
          </a:solidFill>
          <a:ln>
            <a:solidFill>
              <a:srgbClr val="26377C"/>
            </a:solidFill>
          </a:ln>
        </p:spPr>
        <p:txBody>
          <a:bodyPr wrap="square" rtlCol="0">
            <a:spAutoFit/>
          </a:bodyPr>
          <a:lstStyle/>
          <a:p>
            <a:r>
              <a:rPr lang="en-GB" b="1" dirty="0">
                <a:solidFill>
                  <a:srgbClr val="26377C"/>
                </a:solidFill>
                <a:latin typeface="Lato"/>
              </a:rPr>
              <a:t>Activity</a:t>
            </a:r>
            <a:r>
              <a:rPr lang="en-GB" b="1" dirty="0">
                <a:solidFill>
                  <a:srgbClr val="352B84"/>
                </a:solidFill>
                <a:latin typeface="Lato"/>
              </a:rPr>
              <a:t> </a:t>
            </a:r>
          </a:p>
          <a:p>
            <a:pPr marL="285750" indent="-285750">
              <a:lnSpc>
                <a:spcPct val="108000"/>
              </a:lnSpc>
              <a:buFont typeface="Arial" panose="020B0604020202020204" pitchFamily="34" charset="0"/>
              <a:buChar char="•"/>
            </a:pPr>
            <a:r>
              <a:rPr lang="en-GB" dirty="0">
                <a:solidFill>
                  <a:srgbClr val="26377C"/>
                </a:solidFill>
                <a:latin typeface="Lato"/>
              </a:rPr>
              <a:t>View </a:t>
            </a:r>
            <a:r>
              <a:rPr lang="en-GB" dirty="0">
                <a:solidFill>
                  <a:srgbClr val="26377C"/>
                </a:solidFill>
                <a:latin typeface="Lato"/>
                <a:hlinkClick r:id="rId5">
                  <a:extLst>
                    <a:ext uri="{A12FA001-AC4F-418D-AE19-62706E023703}">
                      <ahyp:hlinkClr xmlns:ahyp="http://schemas.microsoft.com/office/drawing/2018/hyperlinkcolor" val="tx"/>
                    </a:ext>
                  </a:extLst>
                </a:hlinkClick>
              </a:rPr>
              <a:t>this BGS clip</a:t>
            </a:r>
            <a:r>
              <a:rPr lang="en-GB" dirty="0">
                <a:solidFill>
                  <a:srgbClr val="26377C"/>
                </a:solidFill>
                <a:latin typeface="Lato"/>
              </a:rPr>
              <a:t> and consider the relationship between geology, mass movement and coastal erosion.</a:t>
            </a:r>
          </a:p>
        </p:txBody>
      </p:sp>
      <p:pic>
        <p:nvPicPr>
          <p:cNvPr id="1026" name="Picture 2">
            <a:hlinkClick r:id="rId6"/>
          </p:cNvPr>
          <p:cNvPicPr>
            <a:picLocks noChangeAspect="1" noChangeArrowheads="1"/>
          </p:cNvPicPr>
          <p:nvPr/>
        </p:nvPicPr>
        <p:blipFill>
          <a:blip r:embed="rId7" cstate="print"/>
          <a:srcRect/>
          <a:stretch>
            <a:fillRect/>
          </a:stretch>
        </p:blipFill>
        <p:spPr bwMode="auto">
          <a:xfrm>
            <a:off x="3851920" y="1484784"/>
            <a:ext cx="4816599" cy="3679762"/>
          </a:xfrm>
          <a:prstGeom prst="rect">
            <a:avLst/>
          </a:prstGeom>
          <a:noFill/>
          <a:ln w="9525">
            <a:noFill/>
            <a:miter lim="800000"/>
            <a:headEnd/>
            <a:tailEnd/>
          </a:ln>
        </p:spPr>
      </p:pic>
      <p:sp>
        <p:nvSpPr>
          <p:cNvPr id="31" name="Arc 30"/>
          <p:cNvSpPr/>
          <p:nvPr/>
        </p:nvSpPr>
        <p:spPr>
          <a:xfrm flipH="1" flipV="1">
            <a:off x="5148064" y="2964625"/>
            <a:ext cx="3528392" cy="1512168"/>
          </a:xfrm>
          <a:prstGeom prst="arc">
            <a:avLst>
              <a:gd name="adj1" fmla="val 14719421"/>
              <a:gd name="adj2" fmla="val 230984"/>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Lato"/>
            </a:endParaRPr>
          </a:p>
        </p:txBody>
      </p:sp>
      <p:sp>
        <p:nvSpPr>
          <p:cNvPr id="32" name="TextBox 31"/>
          <p:cNvSpPr txBox="1"/>
          <p:nvPr/>
        </p:nvSpPr>
        <p:spPr>
          <a:xfrm rot="20400000">
            <a:off x="6632606" y="3743563"/>
            <a:ext cx="1063931" cy="400110"/>
          </a:xfrm>
          <a:prstGeom prst="rect">
            <a:avLst/>
          </a:prstGeom>
          <a:noFill/>
        </p:spPr>
        <p:txBody>
          <a:bodyPr wrap="square" rtlCol="0">
            <a:spAutoFit/>
          </a:bodyPr>
          <a:lstStyle/>
          <a:p>
            <a:r>
              <a:rPr lang="en-GB" sz="2000" b="1" dirty="0">
                <a:solidFill>
                  <a:schemeClr val="bg1"/>
                </a:solidFill>
                <a:latin typeface="Lato"/>
              </a:rPr>
              <a:t>Head</a:t>
            </a:r>
          </a:p>
        </p:txBody>
      </p:sp>
      <p:sp>
        <p:nvSpPr>
          <p:cNvPr id="33" name="TextBox 32"/>
          <p:cNvSpPr txBox="1"/>
          <p:nvPr/>
        </p:nvSpPr>
        <p:spPr>
          <a:xfrm rot="900000">
            <a:off x="5387650" y="4108239"/>
            <a:ext cx="1656184" cy="400110"/>
          </a:xfrm>
          <a:prstGeom prst="rect">
            <a:avLst/>
          </a:prstGeom>
          <a:noFill/>
        </p:spPr>
        <p:txBody>
          <a:bodyPr wrap="square" rtlCol="0">
            <a:spAutoFit/>
          </a:bodyPr>
          <a:lstStyle/>
          <a:p>
            <a:r>
              <a:rPr lang="en-GB" sz="2000" b="1" dirty="0">
                <a:solidFill>
                  <a:schemeClr val="bg1"/>
                </a:solidFill>
                <a:latin typeface="Lato"/>
              </a:rPr>
              <a:t>Slide plane</a:t>
            </a:r>
          </a:p>
        </p:txBody>
      </p:sp>
      <p:sp>
        <p:nvSpPr>
          <p:cNvPr id="9" name="TextBox 8"/>
          <p:cNvSpPr txBox="1"/>
          <p:nvPr/>
        </p:nvSpPr>
        <p:spPr>
          <a:xfrm>
            <a:off x="5436096" y="3252657"/>
            <a:ext cx="1944216" cy="707886"/>
          </a:xfrm>
          <a:prstGeom prst="rect">
            <a:avLst/>
          </a:prstGeom>
          <a:noFill/>
        </p:spPr>
        <p:txBody>
          <a:bodyPr wrap="square" rtlCol="0">
            <a:spAutoFit/>
          </a:bodyPr>
          <a:lstStyle/>
          <a:p>
            <a:r>
              <a:rPr lang="en-GB" sz="2000" b="1" dirty="0">
                <a:solidFill>
                  <a:schemeClr val="bg1"/>
                </a:solidFill>
                <a:latin typeface="Lato"/>
              </a:rPr>
              <a:t>Terraced profile</a:t>
            </a:r>
          </a:p>
        </p:txBody>
      </p:sp>
      <p:sp>
        <p:nvSpPr>
          <p:cNvPr id="12" name="Title 4">
            <a:extLst>
              <a:ext uri="{FF2B5EF4-FFF2-40B4-BE49-F238E27FC236}">
                <a16:creationId xmlns:a16="http://schemas.microsoft.com/office/drawing/2014/main" id="{F022A63B-0B3D-41B2-863E-15C77AE45A69}"/>
              </a:ext>
            </a:extLst>
          </p:cNvPr>
          <p:cNvSpPr txBox="1">
            <a:spLocks/>
          </p:cNvSpPr>
          <p:nvPr/>
        </p:nvSpPr>
        <p:spPr>
          <a:xfrm>
            <a:off x="467544" y="404664"/>
            <a:ext cx="8229600" cy="1066800"/>
          </a:xfrm>
          <a:prstGeom prst="rect">
            <a:avLst/>
          </a:prstGeom>
        </p:spPr>
        <p:txBody>
          <a:bodyPr vert="horz" anchor="ctr">
            <a:normAutofit/>
          </a:bodyPr>
          <a:lstStyle>
            <a:lvl1pPr algn="l" rtl="0" eaLnBrk="1" latinLnBrk="0" hangingPunct="1">
              <a:spcBef>
                <a:spcPct val="0"/>
              </a:spcBef>
              <a:buNone/>
              <a:defRPr kumimoji="0" sz="4000" kern="1200">
                <a:solidFill>
                  <a:srgbClr val="26377C"/>
                </a:solidFill>
                <a:latin typeface="Lato" panose="020F0502020204030203" pitchFamily="34" charset="0"/>
                <a:ea typeface="Lato" panose="020F0502020204030203" pitchFamily="34" charset="0"/>
                <a:cs typeface="Lato" panose="020F0502020204030203" pitchFamily="34" charset="0"/>
              </a:defRPr>
            </a:lvl1pPr>
          </a:lstStyle>
          <a:p>
            <a:r>
              <a:rPr lang="en-GB" sz="3600" b="1" dirty="0"/>
              <a:t>Landslides and slumps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strVal val="#ppt_w*0.70"/>
                                          </p:val>
                                        </p:tav>
                                        <p:tav tm="100000">
                                          <p:val>
                                            <p:strVal val="#ppt_w"/>
                                          </p:val>
                                        </p:tav>
                                      </p:tavLst>
                                    </p:anim>
                                    <p:anim calcmode="lin" valueType="num">
                                      <p:cBhvr>
                                        <p:cTn id="8" dur="1000" fill="hold"/>
                                        <p:tgtEl>
                                          <p:spTgt spid="31"/>
                                        </p:tgtEl>
                                        <p:attrNameLst>
                                          <p:attrName>ppt_h</p:attrName>
                                        </p:attrNameLst>
                                      </p:cBhvr>
                                      <p:tavLst>
                                        <p:tav tm="0">
                                          <p:val>
                                            <p:strVal val="#ppt_h"/>
                                          </p:val>
                                        </p:tav>
                                        <p:tav tm="100000">
                                          <p:val>
                                            <p:strVal val="#ppt_h"/>
                                          </p:val>
                                        </p:tav>
                                      </p:tavLst>
                                    </p:anim>
                                    <p:animEffect transition="in" filter="fade">
                                      <p:cBhvr>
                                        <p:cTn id="9" dur="1000"/>
                                        <p:tgtEl>
                                          <p:spTgt spid="3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1000" fill="hold"/>
                                        <p:tgtEl>
                                          <p:spTgt spid="33"/>
                                        </p:tgtEl>
                                        <p:attrNameLst>
                                          <p:attrName>ppt_w</p:attrName>
                                        </p:attrNameLst>
                                      </p:cBhvr>
                                      <p:tavLst>
                                        <p:tav tm="0">
                                          <p:val>
                                            <p:strVal val="#ppt_w*0.70"/>
                                          </p:val>
                                        </p:tav>
                                        <p:tav tm="100000">
                                          <p:val>
                                            <p:strVal val="#ppt_w"/>
                                          </p:val>
                                        </p:tav>
                                      </p:tavLst>
                                    </p:anim>
                                    <p:anim calcmode="lin" valueType="num">
                                      <p:cBhvr>
                                        <p:cTn id="13" dur="1000" fill="hold"/>
                                        <p:tgtEl>
                                          <p:spTgt spid="33"/>
                                        </p:tgtEl>
                                        <p:attrNameLst>
                                          <p:attrName>ppt_h</p:attrName>
                                        </p:attrNameLst>
                                      </p:cBhvr>
                                      <p:tavLst>
                                        <p:tav tm="0">
                                          <p:val>
                                            <p:strVal val="#ppt_h"/>
                                          </p:val>
                                        </p:tav>
                                        <p:tav tm="100000">
                                          <p:val>
                                            <p:strVal val="#ppt_h"/>
                                          </p:val>
                                        </p:tav>
                                      </p:tavLst>
                                    </p:anim>
                                    <p:animEffect transition="in" filter="fade">
                                      <p:cBhvr>
                                        <p:cTn id="14" dur="10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1000" fill="hold"/>
                                        <p:tgtEl>
                                          <p:spTgt spid="32"/>
                                        </p:tgtEl>
                                        <p:attrNameLst>
                                          <p:attrName>ppt_w</p:attrName>
                                        </p:attrNameLst>
                                      </p:cBhvr>
                                      <p:tavLst>
                                        <p:tav tm="0">
                                          <p:val>
                                            <p:strVal val="#ppt_w*0.70"/>
                                          </p:val>
                                        </p:tav>
                                        <p:tav tm="100000">
                                          <p:val>
                                            <p:strVal val="#ppt_w"/>
                                          </p:val>
                                        </p:tav>
                                      </p:tavLst>
                                    </p:anim>
                                    <p:anim calcmode="lin" valueType="num">
                                      <p:cBhvr>
                                        <p:cTn id="20" dur="1000" fill="hold"/>
                                        <p:tgtEl>
                                          <p:spTgt spid="32"/>
                                        </p:tgtEl>
                                        <p:attrNameLst>
                                          <p:attrName>ppt_h</p:attrName>
                                        </p:attrNameLst>
                                      </p:cBhvr>
                                      <p:tavLst>
                                        <p:tav tm="0">
                                          <p:val>
                                            <p:strVal val="#ppt_h"/>
                                          </p:val>
                                        </p:tav>
                                        <p:tav tm="100000">
                                          <p:val>
                                            <p:strVal val="#ppt_h"/>
                                          </p:val>
                                        </p:tav>
                                      </p:tavLst>
                                    </p:anim>
                                    <p:animEffect transition="in" filter="fade">
                                      <p:cBhvr>
                                        <p:cTn id="21" dur="10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strVal val="#ppt_w*0.70"/>
                                          </p:val>
                                        </p:tav>
                                        <p:tav tm="100000">
                                          <p:val>
                                            <p:strVal val="#ppt_w"/>
                                          </p:val>
                                        </p:tav>
                                      </p:tavLst>
                                    </p:anim>
                                    <p:anim calcmode="lin" valueType="num">
                                      <p:cBhvr>
                                        <p:cTn id="27" dur="1000" fill="hold"/>
                                        <p:tgtEl>
                                          <p:spTgt spid="9"/>
                                        </p:tgtEl>
                                        <p:attrNameLst>
                                          <p:attrName>ppt_h</p:attrName>
                                        </p:attrNameLst>
                                      </p:cBhvr>
                                      <p:tavLst>
                                        <p:tav tm="0">
                                          <p:val>
                                            <p:strVal val="#ppt_h"/>
                                          </p:val>
                                        </p:tav>
                                        <p:tav tm="100000">
                                          <p:val>
                                            <p:strVal val="#ppt_h"/>
                                          </p:val>
                                        </p:tav>
                                      </p:tavLst>
                                    </p:anim>
                                    <p:animEffect transition="in" filter="fade">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3"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544" y="1340768"/>
            <a:ext cx="4248472" cy="4896544"/>
          </a:xfrm>
        </p:spPr>
        <p:txBody>
          <a:bodyPr>
            <a:normAutofit fontScale="85000" lnSpcReduction="20000"/>
          </a:bodyPr>
          <a:lstStyle/>
          <a:p>
            <a:pPr marL="0" indent="0">
              <a:lnSpc>
                <a:spcPct val="128000"/>
              </a:lnSpc>
              <a:buNone/>
            </a:pPr>
            <a:r>
              <a:rPr lang="en-GB" sz="2100" dirty="0"/>
              <a:t>Falls occur on vertical or steep slopes when fragments or slabs of rock detach and fall to the base as talus. They are often triggered:</a:t>
            </a:r>
          </a:p>
          <a:p>
            <a:pPr>
              <a:lnSpc>
                <a:spcPct val="128000"/>
              </a:lnSpc>
            </a:pPr>
            <a:r>
              <a:rPr lang="en-GB" sz="2100" dirty="0">
                <a:solidFill>
                  <a:srgbClr val="352B84"/>
                </a:solidFill>
              </a:rPr>
              <a:t>when joints weaken through weathering or an increase in </a:t>
            </a:r>
            <a:r>
              <a:rPr lang="en-GB" sz="2100" dirty="0">
                <a:solidFill>
                  <a:srgbClr val="352B84"/>
                </a:solidFill>
                <a:hlinkClick r:id="rId3" action="ppaction://hlinksldjump"/>
              </a:rPr>
              <a:t>pore water pressure</a:t>
            </a:r>
            <a:endParaRPr lang="en-GB" sz="2100" dirty="0">
              <a:solidFill>
                <a:srgbClr val="352B84"/>
              </a:solidFill>
            </a:endParaRPr>
          </a:p>
          <a:p>
            <a:pPr>
              <a:lnSpc>
                <a:spcPct val="128000"/>
              </a:lnSpc>
            </a:pPr>
            <a:r>
              <a:rPr lang="en-GB" sz="2100" dirty="0">
                <a:solidFill>
                  <a:srgbClr val="352B84"/>
                </a:solidFill>
              </a:rPr>
              <a:t>on coasts, through wave action pounding cliffs or undercutting and destabilising the base of the cliff </a:t>
            </a:r>
          </a:p>
          <a:p>
            <a:pPr>
              <a:lnSpc>
                <a:spcPct val="128000"/>
              </a:lnSpc>
            </a:pPr>
            <a:r>
              <a:rPr lang="en-GB" sz="2100" dirty="0">
                <a:solidFill>
                  <a:srgbClr val="352B84"/>
                </a:solidFill>
              </a:rPr>
              <a:t>suddenly, e.g. by earthquakes.</a:t>
            </a:r>
          </a:p>
          <a:p>
            <a:pPr marL="0" indent="0">
              <a:lnSpc>
                <a:spcPct val="128000"/>
              </a:lnSpc>
              <a:buNone/>
            </a:pPr>
            <a:endParaRPr lang="en-GB" sz="2100" dirty="0">
              <a:solidFill>
                <a:srgbClr val="352B84"/>
              </a:solidFill>
            </a:endParaRPr>
          </a:p>
          <a:p>
            <a:pPr marL="0" indent="0">
              <a:lnSpc>
                <a:spcPct val="128000"/>
              </a:lnSpc>
              <a:buNone/>
            </a:pPr>
            <a:r>
              <a:rPr lang="en-GB" sz="2100" dirty="0"/>
              <a:t>The photo shows how mass movement is an important sediment input into coastal systems – as well as into glacier or river systems.</a:t>
            </a:r>
          </a:p>
        </p:txBody>
      </p:sp>
      <p:pic>
        <p:nvPicPr>
          <p:cNvPr id="2050" name="Picture 2" descr="File:Rock Fall at Bempton Cliffs.jpg">
            <a:hlinkClick r:id="rId4"/>
          </p:cNvPr>
          <p:cNvPicPr>
            <a:picLocks noGrp="1" noChangeAspect="1" noChangeArrowheads="1"/>
          </p:cNvPicPr>
          <p:nvPr>
            <p:ph sz="quarter" idx="4"/>
          </p:nvPr>
        </p:nvPicPr>
        <p:blipFill>
          <a:blip r:embed="rId5" cstate="print"/>
          <a:srcRect/>
          <a:stretch>
            <a:fillRect/>
          </a:stretch>
        </p:blipFill>
        <p:spPr bwMode="auto">
          <a:xfrm>
            <a:off x="4860032" y="1091877"/>
            <a:ext cx="3589046" cy="4785395"/>
          </a:xfrm>
          <a:prstGeom prst="rect">
            <a:avLst/>
          </a:prstGeom>
          <a:noFill/>
        </p:spPr>
      </p:pic>
      <p:sp>
        <p:nvSpPr>
          <p:cNvPr id="8" name="TextBox 7"/>
          <p:cNvSpPr txBox="1"/>
          <p:nvPr/>
        </p:nvSpPr>
        <p:spPr>
          <a:xfrm>
            <a:off x="4863420" y="6004242"/>
            <a:ext cx="3236972" cy="665118"/>
          </a:xfrm>
          <a:prstGeom prst="rect">
            <a:avLst/>
          </a:prstGeom>
          <a:noFill/>
        </p:spPr>
        <p:txBody>
          <a:bodyPr wrap="square" rtlCol="0">
            <a:spAutoFit/>
          </a:bodyPr>
          <a:lstStyle/>
          <a:p>
            <a:pPr>
              <a:lnSpc>
                <a:spcPct val="108000"/>
              </a:lnSpc>
            </a:pPr>
            <a:r>
              <a:rPr lang="en-GB" dirty="0">
                <a:latin typeface="Lato"/>
              </a:rPr>
              <a:t>Rockfall (or </a:t>
            </a:r>
            <a:r>
              <a:rPr lang="en-GB" dirty="0" err="1">
                <a:latin typeface="Lato"/>
              </a:rPr>
              <a:t>blockfall</a:t>
            </a:r>
            <a:r>
              <a:rPr lang="en-GB" dirty="0">
                <a:latin typeface="Lato"/>
              </a:rPr>
              <a:t>) at </a:t>
            </a:r>
            <a:r>
              <a:rPr lang="en-GB" dirty="0" err="1">
                <a:latin typeface="Lato"/>
                <a:hlinkClick r:id="rId6"/>
              </a:rPr>
              <a:t>Bempton</a:t>
            </a:r>
            <a:r>
              <a:rPr lang="en-GB" dirty="0">
                <a:latin typeface="Lato"/>
                <a:hlinkClick r:id="rId6"/>
              </a:rPr>
              <a:t> Cliffs</a:t>
            </a:r>
            <a:r>
              <a:rPr lang="en-GB" dirty="0">
                <a:latin typeface="Lato"/>
              </a:rPr>
              <a:t>, Yorkshire, UK</a:t>
            </a:r>
          </a:p>
        </p:txBody>
      </p:sp>
      <p:sp>
        <p:nvSpPr>
          <p:cNvPr id="9" name="Up Arrow Callout 8"/>
          <p:cNvSpPr/>
          <p:nvPr/>
        </p:nvSpPr>
        <p:spPr>
          <a:xfrm>
            <a:off x="6588224" y="5052317"/>
            <a:ext cx="936104" cy="720080"/>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latin typeface="Lato"/>
              </a:rPr>
              <a:t>Talus</a:t>
            </a:r>
          </a:p>
        </p:txBody>
      </p:sp>
      <p:sp>
        <p:nvSpPr>
          <p:cNvPr id="10" name="Title 4">
            <a:extLst>
              <a:ext uri="{FF2B5EF4-FFF2-40B4-BE49-F238E27FC236}">
                <a16:creationId xmlns:a16="http://schemas.microsoft.com/office/drawing/2014/main" id="{74CE10E6-07CA-4CF0-B83C-23FB9AE702B7}"/>
              </a:ext>
            </a:extLst>
          </p:cNvPr>
          <p:cNvSpPr txBox="1">
            <a:spLocks/>
          </p:cNvSpPr>
          <p:nvPr/>
        </p:nvSpPr>
        <p:spPr>
          <a:xfrm>
            <a:off x="467544" y="404664"/>
            <a:ext cx="4104456" cy="1066800"/>
          </a:xfrm>
          <a:prstGeom prst="rect">
            <a:avLst/>
          </a:prstGeom>
        </p:spPr>
        <p:txBody>
          <a:bodyPr vert="horz" anchor="ctr">
            <a:normAutofit/>
          </a:bodyPr>
          <a:lstStyle>
            <a:lvl1pPr algn="l" rtl="0" eaLnBrk="1" latinLnBrk="0" hangingPunct="1">
              <a:spcBef>
                <a:spcPct val="0"/>
              </a:spcBef>
              <a:buNone/>
              <a:defRPr kumimoji="0" sz="4000" kern="1200">
                <a:solidFill>
                  <a:srgbClr val="26377C"/>
                </a:solidFill>
                <a:latin typeface="Lato" panose="020F0502020204030203" pitchFamily="34" charset="0"/>
                <a:ea typeface="Lato" panose="020F0502020204030203" pitchFamily="34" charset="0"/>
                <a:cs typeface="Lato" panose="020F0502020204030203" pitchFamily="34" charset="0"/>
              </a:defRPr>
            </a:lvl1pPr>
          </a:lstStyle>
          <a:p>
            <a:r>
              <a:rPr lang="en-GB" sz="3600" b="1" dirty="0"/>
              <a:t>Falls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544" y="1318191"/>
            <a:ext cx="3960440" cy="4608512"/>
          </a:xfrm>
        </p:spPr>
        <p:txBody>
          <a:bodyPr>
            <a:normAutofit/>
          </a:bodyPr>
          <a:lstStyle/>
          <a:p>
            <a:pPr marL="0" indent="0">
              <a:buNone/>
            </a:pPr>
            <a:r>
              <a:rPr lang="en-GB" sz="1800" dirty="0"/>
              <a:t>Mudflows form when soil or weakly consolidated material becomes saturated with water, commonly from sudden heavy rainfall events, including in semi-arid environments:</a:t>
            </a:r>
          </a:p>
          <a:p>
            <a:r>
              <a:rPr lang="en-GB" sz="1800" dirty="0"/>
              <a:t>at the source water gets between the sediment particles: it liquefies and behaves like a fluid</a:t>
            </a:r>
          </a:p>
          <a:p>
            <a:r>
              <a:rPr lang="en-GB" sz="1800" dirty="0"/>
              <a:t>a flow develops and moves downhill, often following a gulley or valley; it can pick up larger stones and boulders as it flows </a:t>
            </a:r>
          </a:p>
          <a:p>
            <a:r>
              <a:rPr lang="en-GB" sz="1800" dirty="0"/>
              <a:t>mudflows can flow slowly, but they are often rapid and can be a deadly hazard (</a:t>
            </a:r>
            <a:r>
              <a:rPr lang="en-GB" sz="1800" dirty="0">
                <a:solidFill>
                  <a:srgbClr val="352B84"/>
                </a:solidFill>
                <a:hlinkClick r:id="rId3" action="ppaction://hlinksldjump"/>
              </a:rPr>
              <a:t>slide 6</a:t>
            </a:r>
            <a:r>
              <a:rPr lang="en-GB" sz="1800" dirty="0"/>
              <a:t>).</a:t>
            </a:r>
          </a:p>
        </p:txBody>
      </p:sp>
      <p:sp>
        <p:nvSpPr>
          <p:cNvPr id="10" name="TextBox 9"/>
          <p:cNvSpPr txBox="1"/>
          <p:nvPr/>
        </p:nvSpPr>
        <p:spPr>
          <a:xfrm>
            <a:off x="4355976" y="5075708"/>
            <a:ext cx="4536504" cy="967701"/>
          </a:xfrm>
          <a:prstGeom prst="rect">
            <a:avLst/>
          </a:prstGeom>
          <a:noFill/>
        </p:spPr>
        <p:txBody>
          <a:bodyPr wrap="square" rtlCol="0">
            <a:spAutoFit/>
          </a:bodyPr>
          <a:lstStyle/>
          <a:p>
            <a:pPr>
              <a:lnSpc>
                <a:spcPct val="108000"/>
              </a:lnSpc>
            </a:pPr>
            <a:r>
              <a:rPr lang="en-GB" dirty="0">
                <a:solidFill>
                  <a:srgbClr val="26377C"/>
                </a:solidFill>
                <a:latin typeface="Lato" panose="020F0502020204030203" pitchFamily="34" charset="0"/>
                <a:ea typeface="Lato" panose="020F0502020204030203" pitchFamily="34" charset="0"/>
                <a:cs typeface="Lato" panose="020F0502020204030203" pitchFamily="34" charset="0"/>
              </a:rPr>
              <a:t>Mudflow following the volcanic eruption of Mount Pinatubo, Luzon, Philippines in 2006: a </a:t>
            </a:r>
            <a:r>
              <a:rPr lang="en-GB" dirty="0">
                <a:latin typeface="Lato" panose="020F0502020204030203" pitchFamily="34" charset="0"/>
                <a:ea typeface="Lato" panose="020F0502020204030203" pitchFamily="34" charset="0"/>
                <a:cs typeface="Lato" panose="020F0502020204030203" pitchFamily="34" charset="0"/>
                <a:hlinkClick r:id="rId4" action="ppaction://hlinksldjump"/>
              </a:rPr>
              <a:t>lahar</a:t>
            </a:r>
            <a:endParaRPr lang="en-GB" dirty="0">
              <a:latin typeface="Lato" panose="020F0502020204030203" pitchFamily="34" charset="0"/>
              <a:ea typeface="Lato" panose="020F0502020204030203" pitchFamily="34" charset="0"/>
              <a:cs typeface="Lato" panose="020F0502020204030203" pitchFamily="34" charset="0"/>
            </a:endParaRPr>
          </a:p>
        </p:txBody>
      </p:sp>
      <p:pic>
        <p:nvPicPr>
          <p:cNvPr id="9" name="Picture 8" descr="File:Lahar Mount Pinatubo.JPG">
            <a:hlinkClick r:id="rId5"/>
          </p:cNvPr>
          <p:cNvPicPr>
            <a:picLocks noChangeAspect="1"/>
          </p:cNvPicPr>
          <p:nvPr/>
        </p:nvPicPr>
        <p:blipFill>
          <a:blip r:embed="rId6" cstate="print"/>
          <a:srcRect/>
          <a:stretch>
            <a:fillRect/>
          </a:stretch>
        </p:blipFill>
        <p:spPr bwMode="auto">
          <a:xfrm>
            <a:off x="4427984" y="1488391"/>
            <a:ext cx="4536504" cy="3574215"/>
          </a:xfrm>
          <a:prstGeom prst="rect">
            <a:avLst/>
          </a:prstGeom>
          <a:noFill/>
          <a:ln w="9525">
            <a:noFill/>
            <a:miter lim="800000"/>
            <a:headEnd/>
            <a:tailEnd/>
          </a:ln>
        </p:spPr>
      </p:pic>
      <p:sp>
        <p:nvSpPr>
          <p:cNvPr id="11" name="Up Arrow Callout 10"/>
          <p:cNvSpPr/>
          <p:nvPr/>
        </p:nvSpPr>
        <p:spPr>
          <a:xfrm>
            <a:off x="6156176" y="3766463"/>
            <a:ext cx="1296144" cy="648072"/>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26377C"/>
                </a:solidFill>
                <a:latin typeface="Lato"/>
              </a:rPr>
              <a:t>Debris fan</a:t>
            </a:r>
          </a:p>
        </p:txBody>
      </p:sp>
      <p:sp>
        <p:nvSpPr>
          <p:cNvPr id="13" name="Down Arrow Callout 12"/>
          <p:cNvSpPr/>
          <p:nvPr/>
        </p:nvSpPr>
        <p:spPr>
          <a:xfrm>
            <a:off x="5940152" y="1052736"/>
            <a:ext cx="1512168" cy="1080120"/>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26377C"/>
                </a:solidFill>
                <a:latin typeface="Lato"/>
              </a:rPr>
              <a:t>Mudflow down gulley</a:t>
            </a:r>
          </a:p>
        </p:txBody>
      </p:sp>
      <p:sp>
        <p:nvSpPr>
          <p:cNvPr id="12" name="Title 4">
            <a:extLst>
              <a:ext uri="{FF2B5EF4-FFF2-40B4-BE49-F238E27FC236}">
                <a16:creationId xmlns:a16="http://schemas.microsoft.com/office/drawing/2014/main" id="{16E720B6-E3FD-42D0-93D8-265E5BF00504}"/>
              </a:ext>
            </a:extLst>
          </p:cNvPr>
          <p:cNvSpPr txBox="1">
            <a:spLocks/>
          </p:cNvSpPr>
          <p:nvPr/>
        </p:nvSpPr>
        <p:spPr>
          <a:xfrm>
            <a:off x="467544" y="404664"/>
            <a:ext cx="4104456" cy="1066800"/>
          </a:xfrm>
          <a:prstGeom prst="rect">
            <a:avLst/>
          </a:prstGeom>
        </p:spPr>
        <p:txBody>
          <a:bodyPr vert="horz" anchor="ctr">
            <a:normAutofit/>
          </a:bodyPr>
          <a:lstStyle>
            <a:lvl1pPr algn="l" rtl="0" eaLnBrk="1" latinLnBrk="0" hangingPunct="1">
              <a:spcBef>
                <a:spcPct val="0"/>
              </a:spcBef>
              <a:buNone/>
              <a:defRPr kumimoji="0" sz="4000" kern="1200">
                <a:solidFill>
                  <a:srgbClr val="26377C"/>
                </a:solidFill>
                <a:latin typeface="Lato" panose="020F0502020204030203" pitchFamily="34" charset="0"/>
                <a:ea typeface="Lato" panose="020F0502020204030203" pitchFamily="34" charset="0"/>
                <a:cs typeface="Lato" panose="020F0502020204030203" pitchFamily="34" charset="0"/>
              </a:defRPr>
            </a:lvl1pPr>
          </a:lstStyle>
          <a:p>
            <a:r>
              <a:rPr lang="en-GB" sz="3600" b="1" dirty="0"/>
              <a:t>Mudflows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1"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strVal val="#ppt_w*0.70"/>
                                          </p:val>
                                        </p:tav>
                                        <p:tav tm="100000">
                                          <p:val>
                                            <p:strVal val="#ppt_w"/>
                                          </p:val>
                                        </p:tav>
                                      </p:tavLst>
                                    </p:anim>
                                    <p:anim calcmode="lin" valueType="num">
                                      <p:cBhvr>
                                        <p:cTn id="15" dur="1000" fill="hold"/>
                                        <p:tgtEl>
                                          <p:spTgt spid="11"/>
                                        </p:tgtEl>
                                        <p:attrNameLst>
                                          <p:attrName>ppt_h</p:attrName>
                                        </p:attrNameLst>
                                      </p:cBhvr>
                                      <p:tavLst>
                                        <p:tav tm="0">
                                          <p:val>
                                            <p:strVal val="#ppt_h"/>
                                          </p:val>
                                        </p:tav>
                                        <p:tav tm="100000">
                                          <p:val>
                                            <p:strVal val="#ppt_h"/>
                                          </p:val>
                                        </p:tav>
                                      </p:tavLst>
                                    </p:anim>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404664"/>
            <a:ext cx="8229600" cy="1066800"/>
          </a:xfrm>
        </p:spPr>
        <p:txBody>
          <a:bodyPr/>
          <a:lstStyle/>
          <a:p>
            <a:r>
              <a:rPr lang="en-GB" dirty="0"/>
              <a:t>Solifluction</a:t>
            </a:r>
          </a:p>
        </p:txBody>
      </p:sp>
      <p:sp>
        <p:nvSpPr>
          <p:cNvPr id="5" name="Text Placeholder 4"/>
          <p:cNvSpPr>
            <a:spLocks noGrp="1"/>
          </p:cNvSpPr>
          <p:nvPr>
            <p:ph type="body" idx="1"/>
          </p:nvPr>
        </p:nvSpPr>
        <p:spPr>
          <a:xfrm>
            <a:off x="4860032" y="5085184"/>
            <a:ext cx="3240360" cy="1224136"/>
          </a:xfrm>
          <a:solidFill>
            <a:srgbClr val="ADD2D6"/>
          </a:solidFill>
          <a:ln>
            <a:solidFill>
              <a:srgbClr val="26377C"/>
            </a:solidFill>
          </a:ln>
        </p:spPr>
        <p:txBody>
          <a:bodyPr vert="horz" anchor="t">
            <a:noAutofit/>
          </a:bodyPr>
          <a:lstStyle/>
          <a:p>
            <a:pPr>
              <a:defRPr/>
            </a:pPr>
            <a:r>
              <a:rPr lang="en-GB" sz="1800" dirty="0"/>
              <a:t>Activity</a:t>
            </a:r>
            <a:r>
              <a:rPr lang="en-GB" sz="1800" b="0" dirty="0"/>
              <a:t> </a:t>
            </a:r>
          </a:p>
          <a:p>
            <a:pPr marL="285750" indent="-285750">
              <a:buClr>
                <a:srgbClr val="26377C"/>
              </a:buClr>
              <a:buFont typeface="Arial" panose="020B0604020202020204" pitchFamily="34" charset="0"/>
              <a:buChar char="•"/>
              <a:defRPr/>
            </a:pPr>
            <a:r>
              <a:rPr lang="en-GB" sz="1800" b="0" dirty="0"/>
              <a:t>Check you understand this process by using the text to label the image.</a:t>
            </a:r>
          </a:p>
        </p:txBody>
      </p:sp>
      <p:pic>
        <p:nvPicPr>
          <p:cNvPr id="2050" name="Picture 2">
            <a:hlinkClick r:id="rId3"/>
          </p:cNvPr>
          <p:cNvPicPr>
            <a:picLocks noGrp="1" noChangeAspect="1" noChangeArrowheads="1"/>
          </p:cNvPicPr>
          <p:nvPr>
            <p:ph sz="half" idx="2"/>
          </p:nvPr>
        </p:nvPicPr>
        <p:blipFill>
          <a:blip r:embed="rId4" cstate="print"/>
          <a:srcRect/>
          <a:stretch>
            <a:fillRect/>
          </a:stretch>
        </p:blipFill>
        <p:spPr bwMode="auto">
          <a:xfrm>
            <a:off x="4859347" y="1340768"/>
            <a:ext cx="3694465" cy="3672408"/>
          </a:xfrm>
          <a:prstGeom prst="rect">
            <a:avLst/>
          </a:prstGeom>
          <a:noFill/>
          <a:ln w="9525">
            <a:solidFill>
              <a:srgbClr val="26377C"/>
            </a:solidFill>
            <a:miter lim="800000"/>
            <a:headEnd/>
            <a:tailEnd/>
          </a:ln>
        </p:spPr>
      </p:pic>
      <p:sp>
        <p:nvSpPr>
          <p:cNvPr id="8" name="Content Placeholder 7"/>
          <p:cNvSpPr>
            <a:spLocks noGrp="1"/>
          </p:cNvSpPr>
          <p:nvPr>
            <p:ph sz="quarter" idx="4"/>
          </p:nvPr>
        </p:nvSpPr>
        <p:spPr>
          <a:xfrm>
            <a:off x="467543" y="1340768"/>
            <a:ext cx="4248473" cy="4752528"/>
          </a:xfrm>
        </p:spPr>
        <p:txBody>
          <a:bodyPr>
            <a:noAutofit/>
          </a:bodyPr>
          <a:lstStyle/>
          <a:p>
            <a:pPr marL="0" indent="0">
              <a:buNone/>
            </a:pPr>
            <a:r>
              <a:rPr lang="en-GB" sz="1800" dirty="0"/>
              <a:t>Solifluction is a type of flow movement occurring in </a:t>
            </a:r>
            <a:r>
              <a:rPr lang="en-GB" sz="1800" dirty="0">
                <a:solidFill>
                  <a:srgbClr val="352B84"/>
                </a:solidFill>
                <a:hlinkClick r:id="rId5" action="ppaction://hlinksldjump"/>
              </a:rPr>
              <a:t>periglacial </a:t>
            </a:r>
            <a:r>
              <a:rPr lang="en-GB" sz="1800" dirty="0"/>
              <a:t>environments, with:</a:t>
            </a:r>
          </a:p>
          <a:p>
            <a:r>
              <a:rPr lang="en-GB" sz="1800" dirty="0"/>
              <a:t>an active surface layer that thaws in spring and summer</a:t>
            </a:r>
          </a:p>
          <a:p>
            <a:r>
              <a:rPr lang="en-GB" sz="1800" dirty="0"/>
              <a:t>underlying permafrost or rock forming an impermeable layer</a:t>
            </a:r>
          </a:p>
          <a:p>
            <a:r>
              <a:rPr lang="en-GB" sz="1800" dirty="0"/>
              <a:t>limited vegetation cover: tundra.</a:t>
            </a:r>
          </a:p>
          <a:p>
            <a:pPr marL="0" indent="0">
              <a:buNone/>
            </a:pPr>
            <a:endParaRPr lang="en-GB" sz="1800" dirty="0"/>
          </a:p>
          <a:p>
            <a:pPr marL="0" indent="0">
              <a:buNone/>
            </a:pPr>
            <a:r>
              <a:rPr lang="en-GB" sz="1800" dirty="0"/>
              <a:t>The active layer of thawed soil becomes saturated with water, reducing friction and allowing slow downhill flows over the frozen permafrost layer beneath. </a:t>
            </a:r>
          </a:p>
          <a:p>
            <a:pPr marL="0" indent="0">
              <a:buNone/>
            </a:pPr>
            <a:r>
              <a:rPr lang="en-GB" sz="1800" dirty="0"/>
              <a:t>The photo shows a characteristic landform: solifluction lobes at Eagle Summit, Alaska, USA.</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3682752" cy="4824536"/>
          </a:xfrm>
        </p:spPr>
        <p:txBody>
          <a:bodyPr>
            <a:normAutofit/>
          </a:bodyPr>
          <a:lstStyle/>
          <a:p>
            <a:pPr marL="0" indent="0">
              <a:buNone/>
            </a:pPr>
            <a:r>
              <a:rPr lang="en-GB" sz="1800" dirty="0">
                <a:solidFill>
                  <a:srgbClr val="26377C"/>
                </a:solidFill>
              </a:rPr>
              <a:t>Soil creep is a process caused by cycles of freezing and thawing, wetting and drying of individual soil particles:</a:t>
            </a:r>
          </a:p>
          <a:p>
            <a:pPr marL="367200" indent="-255600">
              <a:buFont typeface="+mj-lt"/>
              <a:buAutoNum type="arabicPeriod"/>
            </a:pPr>
            <a:r>
              <a:rPr lang="en-GB" sz="1800" dirty="0">
                <a:solidFill>
                  <a:srgbClr val="26377C"/>
                </a:solidFill>
              </a:rPr>
              <a:t>through wetting or freezing, particles expand outwards at right angles to the slope</a:t>
            </a:r>
          </a:p>
          <a:p>
            <a:pPr marL="367200" indent="-255600">
              <a:buFont typeface="+mj-lt"/>
              <a:buAutoNum type="arabicPeriod"/>
            </a:pPr>
            <a:r>
              <a:rPr lang="en-GB" sz="1800" dirty="0">
                <a:solidFill>
                  <a:srgbClr val="26377C"/>
                </a:solidFill>
              </a:rPr>
              <a:t>as the particles dry or thaw, they fall vertically downwards under gravity</a:t>
            </a:r>
          </a:p>
          <a:p>
            <a:pPr marL="367200" indent="-255600">
              <a:buFont typeface="+mj-lt"/>
              <a:buAutoNum type="arabicPeriod"/>
            </a:pPr>
            <a:r>
              <a:rPr lang="en-GB" sz="1800" dirty="0">
                <a:solidFill>
                  <a:srgbClr val="26377C"/>
                </a:solidFill>
              </a:rPr>
              <a:t>individual particles are heaved down-slope.</a:t>
            </a:r>
          </a:p>
          <a:p>
            <a:pPr marL="111600" indent="0">
              <a:buNone/>
            </a:pPr>
            <a:endParaRPr lang="en-GB" sz="1800" dirty="0">
              <a:solidFill>
                <a:srgbClr val="FF0000"/>
              </a:solidFill>
            </a:endParaRPr>
          </a:p>
          <a:p>
            <a:pPr marL="111600" indent="0">
              <a:buNone/>
            </a:pPr>
            <a:r>
              <a:rPr lang="en-GB" sz="1800" dirty="0">
                <a:solidFill>
                  <a:srgbClr val="26377C"/>
                </a:solidFill>
              </a:rPr>
              <a:t>The rate of movement is very slow, even on steeper slopes.</a:t>
            </a:r>
            <a:endParaRPr lang="en-GB" sz="2000" dirty="0">
              <a:solidFill>
                <a:srgbClr val="26377C"/>
              </a:solidFill>
            </a:endParaRPr>
          </a:p>
        </p:txBody>
      </p:sp>
      <p:pic>
        <p:nvPicPr>
          <p:cNvPr id="1026" name="Picture 2">
            <a:hlinkClick r:id="rId3"/>
          </p:cNvPr>
          <p:cNvPicPr>
            <a:picLocks noChangeAspect="1" noChangeArrowheads="1"/>
          </p:cNvPicPr>
          <p:nvPr/>
        </p:nvPicPr>
        <p:blipFill>
          <a:blip r:embed="rId4" cstate="print"/>
          <a:srcRect/>
          <a:stretch>
            <a:fillRect/>
          </a:stretch>
        </p:blipFill>
        <p:spPr bwMode="auto">
          <a:xfrm>
            <a:off x="4427984" y="1340768"/>
            <a:ext cx="4181475" cy="4162425"/>
          </a:xfrm>
          <a:prstGeom prst="rect">
            <a:avLst/>
          </a:prstGeom>
          <a:noFill/>
          <a:ln w="9525">
            <a:noFill/>
            <a:miter lim="800000"/>
            <a:headEnd/>
            <a:tailEnd/>
          </a:ln>
        </p:spPr>
      </p:pic>
      <p:sp>
        <p:nvSpPr>
          <p:cNvPr id="7" name="Up Arrow 6"/>
          <p:cNvSpPr/>
          <p:nvPr/>
        </p:nvSpPr>
        <p:spPr>
          <a:xfrm rot="1800000">
            <a:off x="5364884" y="2594060"/>
            <a:ext cx="496648" cy="936104"/>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26377C"/>
                </a:solidFill>
              </a:rPr>
              <a:t>1</a:t>
            </a:r>
          </a:p>
        </p:txBody>
      </p:sp>
      <p:sp>
        <p:nvSpPr>
          <p:cNvPr id="9" name="Up Arrow 8"/>
          <p:cNvSpPr/>
          <p:nvPr/>
        </p:nvSpPr>
        <p:spPr>
          <a:xfrm rot="10800000">
            <a:off x="5724128" y="2852936"/>
            <a:ext cx="576064" cy="79208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rgbClr val="26377C"/>
                </a:solidFill>
              </a:rPr>
              <a:t>2</a:t>
            </a:r>
          </a:p>
        </p:txBody>
      </p:sp>
      <p:sp>
        <p:nvSpPr>
          <p:cNvPr id="12" name="Striped Right Arrow 11"/>
          <p:cNvSpPr/>
          <p:nvPr/>
        </p:nvSpPr>
        <p:spPr>
          <a:xfrm rot="1800000">
            <a:off x="5369858" y="3431239"/>
            <a:ext cx="720080" cy="504056"/>
          </a:xfrm>
          <a:prstGeom prst="strip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26377C"/>
                </a:solidFill>
              </a:rPr>
              <a:t>3</a:t>
            </a:r>
          </a:p>
        </p:txBody>
      </p:sp>
      <p:sp>
        <p:nvSpPr>
          <p:cNvPr id="13" name="Oval 12"/>
          <p:cNvSpPr/>
          <p:nvPr/>
        </p:nvSpPr>
        <p:spPr>
          <a:xfrm>
            <a:off x="5076056" y="2348880"/>
            <a:ext cx="1440160" cy="1800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4427984" y="5517232"/>
            <a:ext cx="4176464" cy="964303"/>
          </a:xfrm>
          <a:prstGeom prst="rect">
            <a:avLst/>
          </a:prstGeom>
          <a:noFill/>
        </p:spPr>
        <p:txBody>
          <a:bodyPr wrap="square" rtlCol="0">
            <a:spAutoFit/>
          </a:bodyPr>
          <a:lstStyle/>
          <a:p>
            <a:pPr>
              <a:lnSpc>
                <a:spcPct val="108000"/>
              </a:lnSpc>
            </a:pPr>
            <a:r>
              <a:rPr lang="en-GB" dirty="0">
                <a:solidFill>
                  <a:srgbClr val="26377C"/>
                </a:solidFill>
                <a:latin typeface="Lato" panose="020F0502020204030203" pitchFamily="34" charset="0"/>
                <a:ea typeface="Lato" panose="020F0502020204030203" pitchFamily="34" charset="0"/>
                <a:cs typeface="Lato" panose="020F0502020204030203" pitchFamily="34" charset="0"/>
              </a:rPr>
              <a:t>Soil creep is common on clay soil and is often seen on UK slopes, like this one in </a:t>
            </a:r>
            <a:r>
              <a:rPr lang="en-GB" dirty="0">
                <a:latin typeface="Lato" panose="020F0502020204030203" pitchFamily="34" charset="0"/>
                <a:ea typeface="Lato" panose="020F0502020204030203" pitchFamily="34" charset="0"/>
                <a:cs typeface="Lato" panose="020F0502020204030203" pitchFamily="34" charset="0"/>
                <a:hlinkClick r:id="rId5"/>
              </a:rPr>
              <a:t>Wiltshire</a:t>
            </a:r>
            <a:endParaRPr lang="en-GB" dirty="0">
              <a:latin typeface="Lato" panose="020F0502020204030203" pitchFamily="34" charset="0"/>
              <a:ea typeface="Lato" panose="020F0502020204030203" pitchFamily="34" charset="0"/>
              <a:cs typeface="Lato" panose="020F0502020204030203" pitchFamily="34" charset="0"/>
            </a:endParaRPr>
          </a:p>
        </p:txBody>
      </p:sp>
      <p:sp>
        <p:nvSpPr>
          <p:cNvPr id="11" name="Up Arrow Callout 10"/>
          <p:cNvSpPr/>
          <p:nvPr/>
        </p:nvSpPr>
        <p:spPr>
          <a:xfrm>
            <a:off x="7164288" y="4797152"/>
            <a:ext cx="1368152" cy="648072"/>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rgbClr val="26377C"/>
                </a:solidFill>
                <a:latin typeface="Lato"/>
              </a:rPr>
              <a:t>Terracettes</a:t>
            </a:r>
            <a:endParaRPr lang="en-GB" dirty="0">
              <a:solidFill>
                <a:srgbClr val="26377C"/>
              </a:solidFill>
              <a:latin typeface="Lato"/>
            </a:endParaRPr>
          </a:p>
        </p:txBody>
      </p:sp>
      <p:sp>
        <p:nvSpPr>
          <p:cNvPr id="15" name="Title 4">
            <a:extLst>
              <a:ext uri="{FF2B5EF4-FFF2-40B4-BE49-F238E27FC236}">
                <a16:creationId xmlns:a16="http://schemas.microsoft.com/office/drawing/2014/main" id="{E73C5BE8-D785-41DF-992E-5823DC637468}"/>
              </a:ext>
            </a:extLst>
          </p:cNvPr>
          <p:cNvSpPr txBox="1">
            <a:spLocks/>
          </p:cNvSpPr>
          <p:nvPr/>
        </p:nvSpPr>
        <p:spPr>
          <a:xfrm>
            <a:off x="467544" y="404664"/>
            <a:ext cx="4104456" cy="1066800"/>
          </a:xfrm>
          <a:prstGeom prst="rect">
            <a:avLst/>
          </a:prstGeom>
        </p:spPr>
        <p:txBody>
          <a:bodyPr vert="horz" anchor="ctr">
            <a:normAutofit/>
          </a:bodyPr>
          <a:lstStyle>
            <a:lvl1pPr algn="l" rtl="0" eaLnBrk="1" latinLnBrk="0" hangingPunct="1">
              <a:spcBef>
                <a:spcPct val="0"/>
              </a:spcBef>
              <a:buNone/>
              <a:defRPr kumimoji="0" sz="4000" kern="1200">
                <a:solidFill>
                  <a:srgbClr val="26377C"/>
                </a:solidFill>
                <a:latin typeface="Lato" panose="020F0502020204030203" pitchFamily="34" charset="0"/>
                <a:ea typeface="Lato" panose="020F0502020204030203" pitchFamily="34" charset="0"/>
                <a:cs typeface="Lato" panose="020F0502020204030203" pitchFamily="34" charset="0"/>
              </a:defRPr>
            </a:lvl1pPr>
          </a:lstStyle>
          <a:p>
            <a:r>
              <a:rPr lang="en-GB" sz="3600" b="1" dirty="0"/>
              <a:t>Creep</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strVal val="#ppt_w*0.70"/>
                                          </p:val>
                                        </p:tav>
                                        <p:tav tm="100000">
                                          <p:val>
                                            <p:strVal val="#ppt_w"/>
                                          </p:val>
                                        </p:tav>
                                      </p:tavLst>
                                    </p:anim>
                                    <p:anim calcmode="lin" valueType="num">
                                      <p:cBhvr>
                                        <p:cTn id="25" dur="1000" fill="hold"/>
                                        <p:tgtEl>
                                          <p:spTgt spid="9"/>
                                        </p:tgtEl>
                                        <p:attrNameLst>
                                          <p:attrName>ppt_h</p:attrName>
                                        </p:attrNameLst>
                                      </p:cBhvr>
                                      <p:tavLst>
                                        <p:tav tm="0">
                                          <p:val>
                                            <p:strVal val="#ppt_h"/>
                                          </p:val>
                                        </p:tav>
                                        <p:tav tm="100000">
                                          <p:val>
                                            <p:strVal val="#ppt_h"/>
                                          </p:val>
                                        </p:tav>
                                      </p:tavLst>
                                    </p:anim>
                                    <p:animEffect transition="in" filter="fade">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3" end="3"/>
                                            </p:txEl>
                                          </p:spTgt>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strVal val="#ppt_w*0.70"/>
                                          </p:val>
                                        </p:tav>
                                        <p:tav tm="100000">
                                          <p:val>
                                            <p:strVal val="#ppt_w"/>
                                          </p:val>
                                        </p:tav>
                                      </p:tavLst>
                                    </p:anim>
                                    <p:anim calcmode="lin" valueType="num">
                                      <p:cBhvr>
                                        <p:cTn id="37" dur="1000" fill="hold"/>
                                        <p:tgtEl>
                                          <p:spTgt spid="12"/>
                                        </p:tgtEl>
                                        <p:attrNameLst>
                                          <p:attrName>ppt_h</p:attrName>
                                        </p:attrNameLst>
                                      </p:cBhvr>
                                      <p:tavLst>
                                        <p:tav tm="0">
                                          <p:val>
                                            <p:strVal val="#ppt_h"/>
                                          </p:val>
                                        </p:tav>
                                        <p:tav tm="100000">
                                          <p:val>
                                            <p:strVal val="#ppt_h"/>
                                          </p:val>
                                        </p:tav>
                                      </p:tavLst>
                                    </p:anim>
                                    <p:animEffect transition="in" filter="fade">
                                      <p:cBhvr>
                                        <p:cTn id="38" dur="10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4"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5" dur="1000"/>
                                        <p:tgtEl>
                                          <p:spTgt spid="3">
                                            <p:txEl>
                                              <p:pRg st="5" end="5"/>
                                            </p:txEl>
                                          </p:spTgt>
                                        </p:tgtEl>
                                      </p:cBhvr>
                                    </p:animEffect>
                                  </p:childTnLst>
                                </p:cTn>
                              </p:par>
                              <p:par>
                                <p:cTn id="46" presetID="8" presetClass="entr" presetSubtype="16"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diamond(in)">
                                      <p:cBhvr>
                                        <p:cTn id="48" dur="20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strVal val="#ppt_w*0.70"/>
                                          </p:val>
                                        </p:tav>
                                        <p:tav tm="100000">
                                          <p:val>
                                            <p:strVal val="#ppt_w"/>
                                          </p:val>
                                        </p:tav>
                                      </p:tavLst>
                                    </p:anim>
                                    <p:anim calcmode="lin" valueType="num">
                                      <p:cBhvr>
                                        <p:cTn id="54" dur="1000" fill="hold"/>
                                        <p:tgtEl>
                                          <p:spTgt spid="11"/>
                                        </p:tgtEl>
                                        <p:attrNameLst>
                                          <p:attrName>ppt_h</p:attrName>
                                        </p:attrNameLst>
                                      </p:cBhvr>
                                      <p:tavLst>
                                        <p:tav tm="0">
                                          <p:val>
                                            <p:strVal val="#ppt_h"/>
                                          </p:val>
                                        </p:tav>
                                        <p:tav tm="100000">
                                          <p:val>
                                            <p:strVal val="#ppt_h"/>
                                          </p:val>
                                        </p:tav>
                                      </p:tavLst>
                                    </p:anim>
                                    <p:animEffect transition="in" filter="fade">
                                      <p:cBhvr>
                                        <p:cTn id="5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animBg="1"/>
      <p:bldP spid="13"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066800"/>
          </a:xfrm>
        </p:spPr>
        <p:txBody>
          <a:bodyPr>
            <a:normAutofit/>
          </a:bodyPr>
          <a:lstStyle/>
          <a:p>
            <a:r>
              <a:rPr lang="en-GB" sz="3600" b="1" dirty="0"/>
              <a:t>Mass movements as hazards</a:t>
            </a:r>
          </a:p>
        </p:txBody>
      </p:sp>
      <p:sp>
        <p:nvSpPr>
          <p:cNvPr id="4" name="TextBox 3"/>
          <p:cNvSpPr txBox="1"/>
          <p:nvPr/>
        </p:nvSpPr>
        <p:spPr>
          <a:xfrm>
            <a:off x="539552" y="1844824"/>
            <a:ext cx="4896544" cy="3956148"/>
          </a:xfrm>
          <a:prstGeom prst="rect">
            <a:avLst/>
          </a:prstGeom>
          <a:solidFill>
            <a:srgbClr val="ADD2D6"/>
          </a:solidFill>
          <a:ln>
            <a:solidFill>
              <a:srgbClr val="26377C"/>
            </a:solidFill>
          </a:ln>
        </p:spPr>
        <p:txBody>
          <a:bodyPr wrap="square" rtlCol="0">
            <a:spAutoFit/>
          </a:bodyPr>
          <a:lstStyle/>
          <a:p>
            <a:pPr>
              <a:lnSpc>
                <a:spcPct val="108000"/>
              </a:lnSpc>
            </a:pPr>
            <a:r>
              <a:rPr lang="en-GB" b="1" dirty="0">
                <a:solidFill>
                  <a:srgbClr val="26377C"/>
                </a:solidFill>
                <a:latin typeface="Lato"/>
              </a:rPr>
              <a:t>Activity</a:t>
            </a:r>
            <a:endParaRPr lang="en-GB" dirty="0">
              <a:solidFill>
                <a:srgbClr val="26377C"/>
              </a:solidFill>
              <a:latin typeface="Lato"/>
            </a:endParaRPr>
          </a:p>
          <a:p>
            <a:pPr marL="367200" indent="-255600">
              <a:lnSpc>
                <a:spcPct val="108000"/>
              </a:lnSpc>
              <a:buFont typeface="Arial" pitchFamily="34" charset="0"/>
              <a:buChar char="•"/>
            </a:pPr>
            <a:r>
              <a:rPr lang="en-GB" dirty="0">
                <a:solidFill>
                  <a:srgbClr val="26377C"/>
                </a:solidFill>
                <a:latin typeface="Lato"/>
              </a:rPr>
              <a:t>Mass movements can be significant hazards. Look back over the examples in this unit: which are (or are not) potential hazards? What factors are involved? Check </a:t>
            </a:r>
            <a:r>
              <a:rPr lang="en-GB" dirty="0">
                <a:solidFill>
                  <a:srgbClr val="26377C"/>
                </a:solidFill>
                <a:latin typeface="Lato"/>
                <a:hlinkClick r:id="rId3" action="ppaction://hlinksldjump">
                  <a:extLst>
                    <a:ext uri="{A12FA001-AC4F-418D-AE19-62706E023703}">
                      <ahyp:hlinkClr xmlns:ahyp="http://schemas.microsoft.com/office/drawing/2018/hyperlinkcolor" val="tx"/>
                    </a:ext>
                  </a:extLst>
                </a:hlinkClick>
              </a:rPr>
              <a:t>slide 10</a:t>
            </a:r>
            <a:r>
              <a:rPr lang="en-GB" dirty="0">
                <a:solidFill>
                  <a:srgbClr val="26377C"/>
                </a:solidFill>
                <a:latin typeface="Lato"/>
              </a:rPr>
              <a:t>.</a:t>
            </a:r>
          </a:p>
          <a:p>
            <a:pPr marL="367200" indent="-255600">
              <a:lnSpc>
                <a:spcPct val="108000"/>
              </a:lnSpc>
              <a:buFont typeface="Arial" pitchFamily="34" charset="0"/>
              <a:buChar char="•"/>
            </a:pPr>
            <a:r>
              <a:rPr lang="en-GB" dirty="0">
                <a:solidFill>
                  <a:srgbClr val="26377C"/>
                </a:solidFill>
                <a:latin typeface="Lato"/>
              </a:rPr>
              <a:t>Explore the NASA clip (right) and consider the world distribution of landslide hazards: what is the relationship with young fold mountains and with population?   </a:t>
            </a:r>
          </a:p>
          <a:p>
            <a:pPr marL="367200" indent="-255600">
              <a:lnSpc>
                <a:spcPct val="108000"/>
              </a:lnSpc>
              <a:buFont typeface="Arial" pitchFamily="34" charset="0"/>
              <a:buChar char="•"/>
            </a:pPr>
            <a:r>
              <a:rPr lang="en-GB" dirty="0">
                <a:solidFill>
                  <a:srgbClr val="26377C"/>
                </a:solidFill>
                <a:latin typeface="Lato"/>
              </a:rPr>
              <a:t>Explore the </a:t>
            </a:r>
            <a:r>
              <a:rPr lang="en-GB" dirty="0">
                <a:solidFill>
                  <a:srgbClr val="26377C"/>
                </a:solidFill>
                <a:latin typeface="Lato"/>
                <a:hlinkClick r:id="rId4">
                  <a:extLst>
                    <a:ext uri="{A12FA001-AC4F-418D-AE19-62706E023703}">
                      <ahyp:hlinkClr xmlns:ahyp="http://schemas.microsoft.com/office/drawing/2018/hyperlinkcolor" val="tx"/>
                    </a:ext>
                  </a:extLst>
                </a:hlinkClick>
              </a:rPr>
              <a:t>Our World in Data</a:t>
            </a:r>
            <a:r>
              <a:rPr lang="en-GB" dirty="0">
                <a:solidFill>
                  <a:srgbClr val="26377C"/>
                </a:solidFill>
                <a:latin typeface="Lato"/>
              </a:rPr>
              <a:t> site. Quantify and explain how landslides compare with other hazards.</a:t>
            </a:r>
          </a:p>
        </p:txBody>
      </p:sp>
      <p:pic>
        <p:nvPicPr>
          <p:cNvPr id="1026" name="Picture 2">
            <a:hlinkClick r:id="rId5"/>
          </p:cNvPr>
          <p:cNvPicPr>
            <a:picLocks noChangeAspect="1" noChangeArrowheads="1"/>
          </p:cNvPicPr>
          <p:nvPr/>
        </p:nvPicPr>
        <p:blipFill>
          <a:blip r:embed="rId6" cstate="print"/>
          <a:srcRect/>
          <a:stretch>
            <a:fillRect/>
          </a:stretch>
        </p:blipFill>
        <p:spPr bwMode="auto">
          <a:xfrm>
            <a:off x="5652120" y="1844824"/>
            <a:ext cx="3086100" cy="3067050"/>
          </a:xfrm>
          <a:prstGeom prst="rect">
            <a:avLst/>
          </a:prstGeom>
          <a:noFill/>
          <a:ln w="9525">
            <a:noFill/>
            <a:miter lim="800000"/>
            <a:headEnd/>
            <a:tailEnd/>
          </a:ln>
        </p:spPr>
      </p:pic>
      <p:sp>
        <p:nvSpPr>
          <p:cNvPr id="5" name="TextBox 4"/>
          <p:cNvSpPr txBox="1"/>
          <p:nvPr/>
        </p:nvSpPr>
        <p:spPr>
          <a:xfrm>
            <a:off x="5652120" y="5013176"/>
            <a:ext cx="3096344" cy="1263487"/>
          </a:xfrm>
          <a:prstGeom prst="rect">
            <a:avLst/>
          </a:prstGeom>
          <a:noFill/>
          <a:ln>
            <a:noFill/>
          </a:ln>
        </p:spPr>
        <p:txBody>
          <a:bodyPr wrap="square" rtlCol="0">
            <a:spAutoFit/>
          </a:bodyPr>
          <a:lstStyle/>
          <a:p>
            <a:pPr>
              <a:lnSpc>
                <a:spcPct val="108000"/>
              </a:lnSpc>
            </a:pPr>
            <a:r>
              <a:rPr lang="en-GB" dirty="0">
                <a:latin typeface="Lato" panose="020F0502020204030203" pitchFamily="34" charset="0"/>
                <a:ea typeface="Lato" panose="020F0502020204030203" pitchFamily="34" charset="0"/>
                <a:cs typeface="Lato" panose="020F0502020204030203" pitchFamily="34" charset="0"/>
              </a:rPr>
              <a:t>Compare the distribution of landslides with a </a:t>
            </a:r>
            <a:r>
              <a:rPr lang="en-GB" dirty="0">
                <a:latin typeface="Lato" panose="020F0502020204030203" pitchFamily="34" charset="0"/>
                <a:ea typeface="Lato" panose="020F0502020204030203" pitchFamily="34" charset="0"/>
                <a:cs typeface="Lato" panose="020F0502020204030203" pitchFamily="34" charset="0"/>
                <a:hlinkClick r:id="rId7"/>
              </a:rPr>
              <a:t>relief map</a:t>
            </a:r>
            <a:r>
              <a:rPr lang="en-GB" dirty="0">
                <a:latin typeface="Lato" panose="020F0502020204030203" pitchFamily="34" charset="0"/>
                <a:ea typeface="Lato" panose="020F0502020204030203" pitchFamily="34" charset="0"/>
                <a:cs typeface="Lato" panose="020F0502020204030203" pitchFamily="34" charset="0"/>
              </a:rPr>
              <a:t>: perhaps focus on one continent or region.</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066800"/>
          </a:xfrm>
        </p:spPr>
        <p:txBody>
          <a:bodyPr>
            <a:normAutofit/>
          </a:bodyPr>
          <a:lstStyle/>
          <a:p>
            <a:r>
              <a:rPr lang="en-GB" sz="3600" b="1" dirty="0"/>
              <a:t>Mass movements as hazards: Japan</a:t>
            </a:r>
            <a:endParaRPr lang="en-GB" sz="3600" dirty="0"/>
          </a:p>
        </p:txBody>
      </p:sp>
      <p:graphicFrame>
        <p:nvGraphicFramePr>
          <p:cNvPr id="5" name="Chart 4"/>
          <p:cNvGraphicFramePr>
            <a:graphicFrameLocks noGrp="1"/>
          </p:cNvGraphicFramePr>
          <p:nvPr>
            <p:extLst>
              <p:ext uri="{D42A27DB-BD31-4B8C-83A1-F6EECF244321}">
                <p14:modId xmlns:p14="http://schemas.microsoft.com/office/powerpoint/2010/main" val="1702505240"/>
              </p:ext>
            </p:extLst>
          </p:nvPr>
        </p:nvGraphicFramePr>
        <p:xfrm>
          <a:off x="0" y="1052736"/>
          <a:ext cx="9144000" cy="4968552"/>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p:cNvSpPr>
            <a:spLocks noGrp="1"/>
          </p:cNvSpPr>
          <p:nvPr>
            <p:ph idx="1"/>
          </p:nvPr>
        </p:nvSpPr>
        <p:spPr>
          <a:xfrm>
            <a:off x="467544" y="1270080"/>
            <a:ext cx="4114800" cy="2585323"/>
          </a:xfrm>
        </p:spPr>
        <p:txBody>
          <a:bodyPr>
            <a:normAutofit/>
          </a:bodyPr>
          <a:lstStyle/>
          <a:p>
            <a:pPr marL="0" indent="0">
              <a:buNone/>
            </a:pPr>
            <a:r>
              <a:rPr lang="en-GB" sz="1800" dirty="0">
                <a:solidFill>
                  <a:srgbClr val="26377C"/>
                </a:solidFill>
              </a:rPr>
              <a:t>Japan has the highest exposure to natural hazards of high-income countries, and is one of the most exposed to multiple hazards of all countries. These include tectonic, weather (typhoons) and geophysical hazards, which sometimes combine: it is a multi-hazard environment.</a:t>
            </a:r>
          </a:p>
        </p:txBody>
      </p:sp>
      <p:sp>
        <p:nvSpPr>
          <p:cNvPr id="7" name="TextBox 6"/>
          <p:cNvSpPr txBox="1"/>
          <p:nvPr/>
        </p:nvSpPr>
        <p:spPr>
          <a:xfrm>
            <a:off x="4572000" y="1334768"/>
            <a:ext cx="4104456" cy="2308324"/>
          </a:xfrm>
          <a:prstGeom prst="rect">
            <a:avLst/>
          </a:prstGeom>
          <a:solidFill>
            <a:srgbClr val="ADD2D6"/>
          </a:solidFill>
          <a:ln>
            <a:solidFill>
              <a:srgbClr val="26377C"/>
            </a:solidFill>
          </a:ln>
        </p:spPr>
        <p:txBody>
          <a:bodyPr wrap="square" rtlCol="0">
            <a:spAutoFit/>
          </a:bodyPr>
          <a:lstStyle/>
          <a:p>
            <a:r>
              <a:rPr lang="en-GB" b="1" dirty="0">
                <a:solidFill>
                  <a:srgbClr val="26377C"/>
                </a:solidFill>
                <a:latin typeface="Lato"/>
              </a:rPr>
              <a:t>Activity</a:t>
            </a:r>
          </a:p>
          <a:p>
            <a:pPr marL="367200" indent="-255600">
              <a:buFont typeface="Arial" pitchFamily="34" charset="0"/>
              <a:buChar char="•"/>
            </a:pPr>
            <a:r>
              <a:rPr lang="en-GB" dirty="0">
                <a:solidFill>
                  <a:srgbClr val="26377C"/>
                </a:solidFill>
                <a:latin typeface="Lato"/>
              </a:rPr>
              <a:t>The chart shows the frequency of Japan’s natural hazards. Which might combine to cause landslides?</a:t>
            </a:r>
          </a:p>
          <a:p>
            <a:pPr marL="367200" indent="-255600">
              <a:buFont typeface="Arial" pitchFamily="34" charset="0"/>
              <a:buChar char="•"/>
            </a:pPr>
            <a:r>
              <a:rPr lang="en-GB" dirty="0">
                <a:solidFill>
                  <a:srgbClr val="26377C"/>
                </a:solidFill>
                <a:latin typeface="Lato"/>
              </a:rPr>
              <a:t>Based on your knowledge of mass movements, how might climate change amplify the landslide hazard?</a:t>
            </a:r>
          </a:p>
        </p:txBody>
      </p:sp>
      <p:sp>
        <p:nvSpPr>
          <p:cNvPr id="8" name="Up Arrow Callout 7"/>
          <p:cNvSpPr/>
          <p:nvPr/>
        </p:nvSpPr>
        <p:spPr>
          <a:xfrm>
            <a:off x="4139952" y="5610944"/>
            <a:ext cx="3168352" cy="720080"/>
          </a:xfrm>
          <a:prstGeom prst="up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Lato"/>
              </a:rPr>
              <a:t>Earthquakes: 91% of deaths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Getting started</a:t>
            </a:r>
          </a:p>
        </p:txBody>
      </p:sp>
      <p:sp>
        <p:nvSpPr>
          <p:cNvPr id="6" name="Content Placeholder 2">
            <a:extLst>
              <a:ext uri="{FF2B5EF4-FFF2-40B4-BE49-F238E27FC236}">
                <a16:creationId xmlns:a16="http://schemas.microsoft.com/office/drawing/2014/main" id="{FC8DDB97-4EB7-4FDA-A049-48DEA45A5DC7}"/>
              </a:ext>
            </a:extLst>
          </p:cNvPr>
          <p:cNvSpPr>
            <a:spLocks noGrp="1"/>
          </p:cNvSpPr>
          <p:nvPr>
            <p:ph idx="1"/>
          </p:nvPr>
        </p:nvSpPr>
        <p:spPr>
          <a:xfrm>
            <a:off x="457200" y="1844824"/>
            <a:ext cx="8219256" cy="4392488"/>
          </a:xfrm>
        </p:spPr>
        <p:txBody>
          <a:bodyPr>
            <a:normAutofit lnSpcReduction="10000"/>
          </a:bodyPr>
          <a:lstStyle/>
          <a:p>
            <a:pPr marL="0" indent="0">
              <a:lnSpc>
                <a:spcPct val="108000"/>
              </a:lnSpc>
              <a:spcBef>
                <a:spcPts val="0"/>
              </a:spcBef>
              <a:buNone/>
            </a:pPr>
            <a:r>
              <a:rPr lang="en-GB" sz="2200" dirty="0"/>
              <a:t>Most A level </a:t>
            </a:r>
            <a:r>
              <a:rPr lang="en-GB" sz="2200" dirty="0">
                <a:solidFill>
                  <a:srgbClr val="352B84"/>
                </a:solidFill>
                <a:hlinkClick r:id="rId3" action="ppaction://hlinksldjump"/>
              </a:rPr>
              <a:t>specifications</a:t>
            </a:r>
            <a:r>
              <a:rPr lang="en-GB" sz="2200" dirty="0">
                <a:solidFill>
                  <a:srgbClr val="352B84"/>
                </a:solidFill>
              </a:rPr>
              <a:t> </a:t>
            </a:r>
            <a:r>
              <a:rPr lang="en-GB" sz="2200" dirty="0"/>
              <a:t>include mass movement as a topic within the landscape systems and processes section. You can use this unit whether you’re learning about mass movement for the first time or want to use it for revision</a:t>
            </a:r>
            <a:r>
              <a:rPr lang="en-GB" sz="2200" dirty="0">
                <a:solidFill>
                  <a:srgbClr val="352B84"/>
                </a:solidFill>
              </a:rPr>
              <a:t>.</a:t>
            </a:r>
          </a:p>
          <a:p>
            <a:pPr marL="0" indent="0">
              <a:lnSpc>
                <a:spcPct val="108000"/>
              </a:lnSpc>
              <a:spcBef>
                <a:spcPts val="0"/>
              </a:spcBef>
              <a:buNone/>
            </a:pPr>
            <a:endParaRPr lang="en-GB" sz="2200" dirty="0">
              <a:solidFill>
                <a:srgbClr val="352B84"/>
              </a:solidFill>
            </a:endParaRPr>
          </a:p>
          <a:p>
            <a:pPr marL="0" indent="0">
              <a:lnSpc>
                <a:spcPct val="108000"/>
              </a:lnSpc>
              <a:spcBef>
                <a:spcPts val="0"/>
              </a:spcBef>
              <a:buNone/>
            </a:pPr>
            <a:r>
              <a:rPr lang="en-GB" sz="2200" dirty="0"/>
              <a:t>You can view these slides:</a:t>
            </a:r>
          </a:p>
          <a:p>
            <a:pPr marL="271463" lvl="0" indent="-255588">
              <a:lnSpc>
                <a:spcPct val="108000"/>
              </a:lnSpc>
              <a:spcBef>
                <a:spcPts val="0"/>
              </a:spcBef>
              <a:buClr>
                <a:srgbClr val="A04DA3"/>
              </a:buClr>
            </a:pPr>
            <a:r>
              <a:rPr lang="en-GB" sz="2200" dirty="0"/>
              <a:t>first as a slide show for animations and to follow links</a:t>
            </a:r>
          </a:p>
          <a:p>
            <a:pPr marL="271463" lvl="0" indent="-255588">
              <a:lnSpc>
                <a:spcPct val="108000"/>
              </a:lnSpc>
              <a:spcBef>
                <a:spcPts val="0"/>
              </a:spcBef>
              <a:buClr>
                <a:srgbClr val="A04DA3"/>
              </a:buClr>
            </a:pPr>
            <a:r>
              <a:rPr lang="en-GB" sz="2200" dirty="0"/>
              <a:t>again in ‘normal’ view to add labels or extra slides, to make notes, paste images or answer questions.</a:t>
            </a:r>
            <a:endParaRPr lang="en-GB" sz="2200" b="1" dirty="0"/>
          </a:p>
          <a:p>
            <a:pPr>
              <a:lnSpc>
                <a:spcPct val="108000"/>
              </a:lnSpc>
              <a:spcBef>
                <a:spcPts val="0"/>
              </a:spcBef>
            </a:pPr>
            <a:endParaRPr lang="en-GB" sz="2200" dirty="0"/>
          </a:p>
          <a:p>
            <a:pPr marL="0" indent="0">
              <a:lnSpc>
                <a:spcPct val="108000"/>
              </a:lnSpc>
              <a:spcBef>
                <a:spcPts val="0"/>
              </a:spcBef>
              <a:buNone/>
            </a:pPr>
            <a:r>
              <a:rPr lang="en-GB" sz="2200" dirty="0"/>
              <a:t>You’ll need a notepad on which to make notes as you go along, or you could make notes, paste images, etc. on your device.</a:t>
            </a:r>
          </a:p>
        </p:txBody>
      </p:sp>
    </p:spTree>
    <p:extLst>
      <p:ext uri="{BB962C8B-B14F-4D97-AF65-F5344CB8AC3E}">
        <p14:creationId xmlns:p14="http://schemas.microsoft.com/office/powerpoint/2010/main" val="278742773"/>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066800"/>
          </a:xfrm>
        </p:spPr>
        <p:txBody>
          <a:bodyPr>
            <a:normAutofit/>
          </a:bodyPr>
          <a:lstStyle/>
          <a:p>
            <a:r>
              <a:rPr lang="en-GB" dirty="0"/>
              <a:t>Factors behind mass movements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18125706"/>
              </p:ext>
            </p:extLst>
          </p:nvPr>
        </p:nvGraphicFramePr>
        <p:xfrm>
          <a:off x="529976" y="1340768"/>
          <a:ext cx="8146480" cy="3235960"/>
        </p:xfrm>
        <a:graphic>
          <a:graphicData uri="http://schemas.openxmlformats.org/drawingml/2006/table">
            <a:tbl>
              <a:tblPr firstRow="1" bandRow="1">
                <a:tableStyleId>{5C22544A-7EE6-4342-B048-85BDC9FD1C3A}</a:tableStyleId>
              </a:tblPr>
              <a:tblGrid>
                <a:gridCol w="2651205">
                  <a:extLst>
                    <a:ext uri="{9D8B030D-6E8A-4147-A177-3AD203B41FA5}">
                      <a16:colId xmlns:a16="http://schemas.microsoft.com/office/drawing/2014/main" val="20000"/>
                    </a:ext>
                  </a:extLst>
                </a:gridCol>
                <a:gridCol w="5495275">
                  <a:extLst>
                    <a:ext uri="{9D8B030D-6E8A-4147-A177-3AD203B41FA5}">
                      <a16:colId xmlns:a16="http://schemas.microsoft.com/office/drawing/2014/main" val="20001"/>
                    </a:ext>
                  </a:extLst>
                </a:gridCol>
              </a:tblGrid>
              <a:tr h="370840">
                <a:tc>
                  <a:txBody>
                    <a:bodyPr/>
                    <a:lstStyle/>
                    <a:p>
                      <a:r>
                        <a:rPr lang="en-GB" dirty="0">
                          <a:latin typeface="Lato"/>
                        </a:rPr>
                        <a:t>Factor</a:t>
                      </a:r>
                    </a:p>
                  </a:txBody>
                  <a:tcPr/>
                </a:tc>
                <a:tc>
                  <a:txBody>
                    <a:bodyPr/>
                    <a:lstStyle/>
                    <a:p>
                      <a:r>
                        <a:rPr lang="en-GB" dirty="0">
                          <a:latin typeface="Lato"/>
                        </a:rPr>
                        <a:t>Notes/details</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rgbClr val="26377C"/>
                          </a:solidFill>
                          <a:latin typeface="Lato"/>
                        </a:rPr>
                        <a:t>Tectonic activity </a:t>
                      </a:r>
                    </a:p>
                    <a:p>
                      <a:pPr marL="367200" marR="0" indent="-255600" algn="l" defTabSz="914400" rtl="0" eaLnBrk="1" fontAlgn="auto" latinLnBrk="0" hangingPunct="1">
                        <a:lnSpc>
                          <a:spcPct val="100000"/>
                        </a:lnSpc>
                        <a:spcBef>
                          <a:spcPts val="0"/>
                        </a:spcBef>
                        <a:spcAft>
                          <a:spcPts val="0"/>
                        </a:spcAft>
                        <a:buClr>
                          <a:srgbClr val="A04DA3"/>
                        </a:buClr>
                        <a:buSzTx/>
                        <a:buFont typeface="Arial" pitchFamily="34" charset="0"/>
                        <a:buChar char="•"/>
                        <a:tabLst/>
                        <a:defRPr/>
                      </a:pPr>
                      <a:r>
                        <a:rPr lang="en-GB" dirty="0">
                          <a:solidFill>
                            <a:srgbClr val="26377C"/>
                          </a:solidFill>
                          <a:latin typeface="Lato"/>
                        </a:rPr>
                        <a:t>e.g. tectonic uplift</a:t>
                      </a:r>
                    </a:p>
                  </a:txBody>
                  <a:tcPr/>
                </a:tc>
                <a:tc>
                  <a:txBody>
                    <a:bodyPr/>
                    <a:lstStyle/>
                    <a:p>
                      <a:endParaRPr lang="en-GB" dirty="0">
                        <a:latin typeface="Lato"/>
                      </a:endParaRPr>
                    </a:p>
                  </a:txBody>
                  <a:tcPr/>
                </a:tc>
                <a:extLst>
                  <a:ext uri="{0D108BD9-81ED-4DB2-BD59-A6C34878D82A}">
                    <a16:rowId xmlns:a16="http://schemas.microsoft.com/office/drawing/2014/main" val="10001"/>
                  </a:ext>
                </a:extLst>
              </a:tr>
              <a:tr h="370840">
                <a:tc>
                  <a:txBody>
                    <a:bodyPr/>
                    <a:lstStyle/>
                    <a:p>
                      <a:r>
                        <a:rPr lang="en-GB" dirty="0">
                          <a:solidFill>
                            <a:srgbClr val="26377C"/>
                          </a:solidFill>
                          <a:latin typeface="Lato"/>
                        </a:rPr>
                        <a:t>Geology</a:t>
                      </a:r>
                    </a:p>
                  </a:txBody>
                  <a:tcPr/>
                </a:tc>
                <a:tc>
                  <a:txBody>
                    <a:bodyPr/>
                    <a:lstStyle/>
                    <a:p>
                      <a:endParaRPr lang="en-GB" dirty="0">
                        <a:latin typeface="Lato"/>
                      </a:endParaRPr>
                    </a:p>
                  </a:txBody>
                  <a:tcPr/>
                </a:tc>
                <a:extLst>
                  <a:ext uri="{0D108BD9-81ED-4DB2-BD59-A6C34878D82A}">
                    <a16:rowId xmlns:a16="http://schemas.microsoft.com/office/drawing/2014/main" val="10002"/>
                  </a:ext>
                </a:extLst>
              </a:tr>
              <a:tr h="370840">
                <a:tc>
                  <a:txBody>
                    <a:bodyPr/>
                    <a:lstStyle/>
                    <a:p>
                      <a:r>
                        <a:rPr lang="en-GB" dirty="0">
                          <a:solidFill>
                            <a:srgbClr val="26377C"/>
                          </a:solidFill>
                          <a:latin typeface="Lato"/>
                        </a:rPr>
                        <a:t>Weathering</a:t>
                      </a:r>
                    </a:p>
                  </a:txBody>
                  <a:tcPr/>
                </a:tc>
                <a:tc>
                  <a:txBody>
                    <a:bodyPr/>
                    <a:lstStyle/>
                    <a:p>
                      <a:endParaRPr lang="en-GB" dirty="0">
                        <a:latin typeface="Lato"/>
                      </a:endParaRPr>
                    </a:p>
                  </a:txBody>
                  <a:tcPr/>
                </a:tc>
                <a:extLst>
                  <a:ext uri="{0D108BD9-81ED-4DB2-BD59-A6C34878D82A}">
                    <a16:rowId xmlns:a16="http://schemas.microsoft.com/office/drawing/2014/main" val="10003"/>
                  </a:ext>
                </a:extLst>
              </a:tr>
              <a:tr h="370840">
                <a:tc>
                  <a:txBody>
                    <a:bodyPr/>
                    <a:lstStyle/>
                    <a:p>
                      <a:r>
                        <a:rPr lang="en-GB" dirty="0">
                          <a:solidFill>
                            <a:srgbClr val="26377C"/>
                          </a:solidFill>
                          <a:latin typeface="Lato"/>
                        </a:rPr>
                        <a:t>Climate and weather</a:t>
                      </a:r>
                    </a:p>
                  </a:txBody>
                  <a:tcPr/>
                </a:tc>
                <a:tc>
                  <a:txBody>
                    <a:bodyPr/>
                    <a:lstStyle/>
                    <a:p>
                      <a:endParaRPr lang="en-GB" dirty="0">
                        <a:latin typeface="Lato"/>
                      </a:endParaRPr>
                    </a:p>
                  </a:txBody>
                  <a:tcPr/>
                </a:tc>
                <a:extLst>
                  <a:ext uri="{0D108BD9-81ED-4DB2-BD59-A6C34878D82A}">
                    <a16:rowId xmlns:a16="http://schemas.microsoft.com/office/drawing/2014/main" val="10004"/>
                  </a:ext>
                </a:extLst>
              </a:tr>
              <a:tr h="370840">
                <a:tc>
                  <a:txBody>
                    <a:bodyPr/>
                    <a:lstStyle/>
                    <a:p>
                      <a:r>
                        <a:rPr lang="en-GB" dirty="0">
                          <a:solidFill>
                            <a:srgbClr val="26377C"/>
                          </a:solidFill>
                          <a:latin typeface="Lato"/>
                        </a:rPr>
                        <a:t>Vegetation</a:t>
                      </a:r>
                    </a:p>
                  </a:txBody>
                  <a:tcPr/>
                </a:tc>
                <a:tc>
                  <a:txBody>
                    <a:bodyPr/>
                    <a:lstStyle/>
                    <a:p>
                      <a:endParaRPr lang="en-GB">
                        <a:latin typeface="Lato"/>
                      </a:endParaRPr>
                    </a:p>
                  </a:txBody>
                  <a:tcP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rgbClr val="26377C"/>
                          </a:solidFill>
                          <a:latin typeface="Lato"/>
                        </a:rPr>
                        <a:t>Change in steepness</a:t>
                      </a:r>
                    </a:p>
                  </a:txBody>
                  <a:tcPr/>
                </a:tc>
                <a:tc>
                  <a:txBody>
                    <a:bodyPr/>
                    <a:lstStyle/>
                    <a:p>
                      <a:endParaRPr lang="en-GB">
                        <a:latin typeface="Lato"/>
                      </a:endParaRPr>
                    </a:p>
                  </a:txBody>
                  <a:tcPr/>
                </a:tc>
                <a:extLst>
                  <a:ext uri="{0D108BD9-81ED-4DB2-BD59-A6C34878D82A}">
                    <a16:rowId xmlns:a16="http://schemas.microsoft.com/office/drawing/2014/main"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rgbClr val="26377C"/>
                          </a:solidFill>
                          <a:latin typeface="Lato"/>
                        </a:rPr>
                        <a:t>Human activity</a:t>
                      </a:r>
                    </a:p>
                  </a:txBody>
                  <a:tcPr/>
                </a:tc>
                <a:tc>
                  <a:txBody>
                    <a:bodyPr/>
                    <a:lstStyle/>
                    <a:p>
                      <a:endParaRPr lang="en-GB" dirty="0">
                        <a:latin typeface="Lato"/>
                      </a:endParaRPr>
                    </a:p>
                  </a:txBody>
                  <a:tcPr/>
                </a:tc>
                <a:extLst>
                  <a:ext uri="{0D108BD9-81ED-4DB2-BD59-A6C34878D82A}">
                    <a16:rowId xmlns:a16="http://schemas.microsoft.com/office/drawing/2014/main" val="10007"/>
                  </a:ext>
                </a:extLst>
              </a:tr>
            </a:tbl>
          </a:graphicData>
        </a:graphic>
      </p:graphicFrame>
      <p:sp>
        <p:nvSpPr>
          <p:cNvPr id="5" name="TextBox 4"/>
          <p:cNvSpPr txBox="1"/>
          <p:nvPr/>
        </p:nvSpPr>
        <p:spPr>
          <a:xfrm>
            <a:off x="529976" y="4803504"/>
            <a:ext cx="7498408" cy="1562672"/>
          </a:xfrm>
          <a:prstGeom prst="rect">
            <a:avLst/>
          </a:prstGeom>
          <a:solidFill>
            <a:srgbClr val="ADD2D6"/>
          </a:solidFill>
          <a:ln>
            <a:solidFill>
              <a:srgbClr val="26377C"/>
            </a:solidFill>
          </a:ln>
        </p:spPr>
        <p:txBody>
          <a:bodyPr wrap="square" rtlCol="0">
            <a:spAutoFit/>
          </a:bodyPr>
          <a:lstStyle/>
          <a:p>
            <a:pPr>
              <a:lnSpc>
                <a:spcPct val="108000"/>
              </a:lnSpc>
            </a:pPr>
            <a:r>
              <a:rPr lang="en-GB" b="1" dirty="0">
                <a:solidFill>
                  <a:srgbClr val="26377C"/>
                </a:solidFill>
                <a:latin typeface="Lato"/>
              </a:rPr>
              <a:t>Activity</a:t>
            </a:r>
          </a:p>
          <a:p>
            <a:pPr marL="367200" indent="-255600">
              <a:lnSpc>
                <a:spcPct val="108000"/>
              </a:lnSpc>
              <a:buFont typeface="Arial" pitchFamily="34" charset="0"/>
              <a:buChar char="•"/>
            </a:pPr>
            <a:r>
              <a:rPr lang="en-GB" dirty="0">
                <a:solidFill>
                  <a:srgbClr val="26377C"/>
                </a:solidFill>
                <a:latin typeface="Lato"/>
              </a:rPr>
              <a:t>Summarise your learning by noting the factors that explain or trigger mass movements, using the examples you have studied.</a:t>
            </a:r>
          </a:p>
          <a:p>
            <a:pPr marL="367200" indent="-255600">
              <a:lnSpc>
                <a:spcPct val="108000"/>
              </a:lnSpc>
              <a:buFont typeface="Arial" pitchFamily="34" charset="0"/>
              <a:buChar char="•"/>
            </a:pPr>
            <a:r>
              <a:rPr lang="en-GB" dirty="0">
                <a:solidFill>
                  <a:srgbClr val="26377C"/>
                </a:solidFill>
                <a:latin typeface="Lato"/>
              </a:rPr>
              <a:t>Check/expand your ideas using this </a:t>
            </a:r>
            <a:r>
              <a:rPr lang="en-GB" dirty="0">
                <a:solidFill>
                  <a:srgbClr val="26377C"/>
                </a:solidFill>
                <a:latin typeface="Lato"/>
                <a:hlinkClick r:id="rId2">
                  <a:extLst>
                    <a:ext uri="{A12FA001-AC4F-418D-AE19-62706E023703}">
                      <ahyp:hlinkClr xmlns:ahyp="http://schemas.microsoft.com/office/drawing/2018/hyperlinkcolor" val="tx"/>
                    </a:ext>
                  </a:extLst>
                </a:hlinkClick>
              </a:rPr>
              <a:t>BGS page</a:t>
            </a:r>
            <a:r>
              <a:rPr lang="en-GB" dirty="0">
                <a:solidFill>
                  <a:srgbClr val="26377C"/>
                </a:solidFill>
                <a:latin typeface="Lato"/>
              </a:rPr>
              <a:t> or this </a:t>
            </a:r>
            <a:r>
              <a:rPr lang="en-GB" dirty="0">
                <a:solidFill>
                  <a:srgbClr val="26377C"/>
                </a:solidFill>
                <a:latin typeface="Lato"/>
                <a:hlinkClick r:id="rId3">
                  <a:extLst>
                    <a:ext uri="{A12FA001-AC4F-418D-AE19-62706E023703}">
                      <ahyp:hlinkClr xmlns:ahyp="http://schemas.microsoft.com/office/drawing/2018/hyperlinkcolor" val="tx"/>
                    </a:ext>
                  </a:extLst>
                </a:hlinkClick>
              </a:rPr>
              <a:t>online text</a:t>
            </a:r>
            <a:r>
              <a:rPr lang="en-GB" dirty="0">
                <a:solidFill>
                  <a:srgbClr val="26377C"/>
                </a:solidFill>
                <a:latin typeface="Lato"/>
              </a:rPr>
              <a:t> (section 2).</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066800"/>
          </a:xfrm>
        </p:spPr>
        <p:txBody>
          <a:bodyPr/>
          <a:lstStyle/>
          <a:p>
            <a:r>
              <a:rPr lang="en-GB" dirty="0"/>
              <a:t>Summary</a:t>
            </a:r>
          </a:p>
        </p:txBody>
      </p:sp>
      <p:sp>
        <p:nvSpPr>
          <p:cNvPr id="3" name="Content Placeholder 2"/>
          <p:cNvSpPr>
            <a:spLocks noGrp="1"/>
          </p:cNvSpPr>
          <p:nvPr>
            <p:ph idx="1"/>
          </p:nvPr>
        </p:nvSpPr>
        <p:spPr>
          <a:xfrm>
            <a:off x="385192" y="1268760"/>
            <a:ext cx="8219256" cy="5480731"/>
          </a:xfrm>
        </p:spPr>
        <p:txBody>
          <a:bodyPr>
            <a:spAutoFit/>
          </a:bodyPr>
          <a:lstStyle/>
          <a:p>
            <a:pPr>
              <a:lnSpc>
                <a:spcPct val="118000"/>
              </a:lnSpc>
              <a:buClr>
                <a:srgbClr val="A04DA3"/>
              </a:buClr>
            </a:pPr>
            <a:r>
              <a:rPr lang="en-GB" sz="2000" dirty="0"/>
              <a:t>Weathering, mass movement and erosion are linked processes operating on slopes in coastal, fluvial, glacial and arid landscapes.</a:t>
            </a:r>
          </a:p>
          <a:p>
            <a:pPr>
              <a:lnSpc>
                <a:spcPct val="118000"/>
              </a:lnSpc>
              <a:buClr>
                <a:srgbClr val="A04DA3"/>
              </a:buClr>
            </a:pPr>
            <a:r>
              <a:rPr lang="en-GB" sz="2000" dirty="0"/>
              <a:t>Slopes operate as systems, becoming unstable when the forces driving material downhill exceed those resisting them: the down-slope movement that results is mass movement.</a:t>
            </a:r>
          </a:p>
          <a:p>
            <a:pPr>
              <a:lnSpc>
                <a:spcPct val="118000"/>
              </a:lnSpc>
              <a:buClr>
                <a:srgbClr val="A04DA3"/>
              </a:buClr>
            </a:pPr>
            <a:r>
              <a:rPr lang="en-GB" sz="2000" dirty="0"/>
              <a:t>Mass movements include falls, slides, slumps, flows and creeps. They vary in scale and material, and can be classified according to their rate of movement and amount of water involved.</a:t>
            </a:r>
          </a:p>
          <a:p>
            <a:pPr>
              <a:lnSpc>
                <a:spcPct val="118000"/>
              </a:lnSpc>
              <a:buClr>
                <a:srgbClr val="A04DA3"/>
              </a:buClr>
            </a:pPr>
            <a:r>
              <a:rPr lang="en-GB" sz="2000" dirty="0"/>
              <a:t>A range of natural and human factors affect slope processes and stability, including internal influences (such as geology) and external (such as undercutting).</a:t>
            </a:r>
          </a:p>
          <a:p>
            <a:pPr>
              <a:lnSpc>
                <a:spcPct val="118000"/>
              </a:lnSpc>
              <a:buClr>
                <a:srgbClr val="A04DA3"/>
              </a:buClr>
            </a:pPr>
            <a:r>
              <a:rPr lang="en-GB" sz="2000" dirty="0"/>
              <a:t>Mass movements can be a significant hazard, particularly larger scale  and rapid movements. They can be caused or amplified by other hazard events.</a:t>
            </a:r>
          </a:p>
          <a:p>
            <a:endParaRPr lang="en-GB" sz="2000" dirty="0"/>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066800"/>
          </a:xfrm>
        </p:spPr>
        <p:txBody>
          <a:bodyPr/>
          <a:lstStyle/>
          <a:p>
            <a:r>
              <a:rPr lang="en-GB" dirty="0"/>
              <a:t>Final check</a:t>
            </a:r>
          </a:p>
        </p:txBody>
      </p:sp>
      <p:sp>
        <p:nvSpPr>
          <p:cNvPr id="3" name="Content Placeholder 2"/>
          <p:cNvSpPr>
            <a:spLocks noGrp="1"/>
          </p:cNvSpPr>
          <p:nvPr>
            <p:ph idx="1"/>
          </p:nvPr>
        </p:nvSpPr>
        <p:spPr>
          <a:xfrm>
            <a:off x="457200" y="1412776"/>
            <a:ext cx="8219256" cy="4536504"/>
          </a:xfrm>
        </p:spPr>
        <p:txBody>
          <a:bodyPr>
            <a:normAutofit/>
          </a:bodyPr>
          <a:lstStyle/>
          <a:p>
            <a:pPr marL="0" indent="0">
              <a:buNone/>
            </a:pPr>
            <a:r>
              <a:rPr lang="en-GB" sz="2200" dirty="0"/>
              <a:t>Can you identify:</a:t>
            </a:r>
          </a:p>
          <a:p>
            <a:pPr>
              <a:buClr>
                <a:srgbClr val="A04DA3"/>
              </a:buClr>
            </a:pPr>
            <a:r>
              <a:rPr lang="en-GB" sz="2200" dirty="0"/>
              <a:t>five types of mass movement</a:t>
            </a:r>
          </a:p>
          <a:p>
            <a:pPr>
              <a:buClr>
                <a:srgbClr val="A04DA3"/>
              </a:buClr>
            </a:pPr>
            <a:r>
              <a:rPr lang="en-GB" sz="2200" dirty="0"/>
              <a:t>those likely in coastal, periglacial/glacial, arid environments</a:t>
            </a:r>
          </a:p>
          <a:p>
            <a:pPr>
              <a:buClr>
                <a:srgbClr val="A04DA3"/>
              </a:buClr>
            </a:pPr>
            <a:r>
              <a:rPr lang="en-GB" sz="2200" dirty="0"/>
              <a:t>those likely in the UK (bonus: an example of each)</a:t>
            </a:r>
          </a:p>
          <a:p>
            <a:pPr>
              <a:buClr>
                <a:srgbClr val="A04DA3"/>
              </a:buClr>
            </a:pPr>
            <a:r>
              <a:rPr lang="en-GB" sz="2200" dirty="0"/>
              <a:t>three different tectonic processes that may be a factor in mass movements</a:t>
            </a:r>
          </a:p>
          <a:p>
            <a:pPr>
              <a:buClr>
                <a:srgbClr val="A04DA3"/>
              </a:buClr>
            </a:pPr>
            <a:r>
              <a:rPr lang="en-GB" sz="2200" dirty="0"/>
              <a:t>three ways in which water can be a factor in mass movements</a:t>
            </a:r>
          </a:p>
          <a:p>
            <a:pPr>
              <a:buClr>
                <a:srgbClr val="A04DA3"/>
              </a:buClr>
            </a:pPr>
            <a:r>
              <a:rPr lang="en-GB" sz="2200" dirty="0"/>
              <a:t>three ways in which slopes might get steeper over time</a:t>
            </a:r>
          </a:p>
          <a:p>
            <a:pPr>
              <a:buClr>
                <a:srgbClr val="A04DA3"/>
              </a:buClr>
            </a:pPr>
            <a:r>
              <a:rPr lang="en-GB" sz="2200" dirty="0"/>
              <a:t>a slide and a slump; their differences and similarities</a:t>
            </a:r>
          </a:p>
          <a:p>
            <a:pPr>
              <a:buClr>
                <a:srgbClr val="A04DA3"/>
              </a:buClr>
            </a:pPr>
            <a:r>
              <a:rPr lang="en-GB" sz="2200" dirty="0"/>
              <a:t>three human activities that might increase a landslide hazard</a:t>
            </a:r>
          </a:p>
          <a:p>
            <a:pPr>
              <a:buClr>
                <a:srgbClr val="A04DA3"/>
              </a:buClr>
            </a:pPr>
            <a:r>
              <a:rPr lang="en-GB" sz="2200" dirty="0"/>
              <a:t>the forces that keep slopes stable and make them unstable.</a:t>
            </a:r>
          </a:p>
          <a:p>
            <a:pPr marL="0" indent="0">
              <a:buNone/>
            </a:pPr>
            <a:r>
              <a:rPr lang="en-GB" sz="2200" dirty="0"/>
              <a:t>Some of the answers overlap – a concept map might help you.</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066800"/>
          </a:xfrm>
        </p:spPr>
        <p:txBody>
          <a:bodyPr/>
          <a:lstStyle/>
          <a:p>
            <a:r>
              <a:rPr lang="en-GB" b="1" dirty="0"/>
              <a:t>Links</a:t>
            </a:r>
            <a:endParaRPr lang="en-GB" dirty="0"/>
          </a:p>
        </p:txBody>
      </p:sp>
      <p:sp>
        <p:nvSpPr>
          <p:cNvPr id="3" name="Text Placeholder 2"/>
          <p:cNvSpPr>
            <a:spLocks noGrp="1"/>
          </p:cNvSpPr>
          <p:nvPr>
            <p:ph type="body" idx="1"/>
          </p:nvPr>
        </p:nvSpPr>
        <p:spPr>
          <a:xfrm>
            <a:off x="457200" y="1268760"/>
            <a:ext cx="4040188" cy="639762"/>
          </a:xfrm>
        </p:spPr>
        <p:txBody>
          <a:bodyPr>
            <a:normAutofit/>
          </a:bodyPr>
          <a:lstStyle/>
          <a:p>
            <a:r>
              <a:rPr lang="en-GB" dirty="0"/>
              <a:t>From the awarding bodies</a:t>
            </a: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745987622"/>
              </p:ext>
            </p:extLst>
          </p:nvPr>
        </p:nvGraphicFramePr>
        <p:xfrm>
          <a:off x="539552" y="2010519"/>
          <a:ext cx="4176464" cy="3754120"/>
        </p:xfrm>
        <a:graphic>
          <a:graphicData uri="http://schemas.openxmlformats.org/drawingml/2006/table">
            <a:tbl>
              <a:tblPr firstRow="1" bandRow="1">
                <a:tableStyleId>{5C22544A-7EE6-4342-B048-85BDC9FD1C3A}</a:tableStyleId>
              </a:tblPr>
              <a:tblGrid>
                <a:gridCol w="991025">
                  <a:extLst>
                    <a:ext uri="{9D8B030D-6E8A-4147-A177-3AD203B41FA5}">
                      <a16:colId xmlns:a16="http://schemas.microsoft.com/office/drawing/2014/main" val="20000"/>
                    </a:ext>
                  </a:extLst>
                </a:gridCol>
                <a:gridCol w="3185439">
                  <a:extLst>
                    <a:ext uri="{9D8B030D-6E8A-4147-A177-3AD203B41FA5}">
                      <a16:colId xmlns:a16="http://schemas.microsoft.com/office/drawing/2014/main" val="20001"/>
                    </a:ext>
                  </a:extLst>
                </a:gridCol>
              </a:tblGrid>
              <a:tr h="370840">
                <a:tc>
                  <a:txBody>
                    <a:bodyPr/>
                    <a:lstStyle/>
                    <a:p>
                      <a:endParaRPr lang="en-GB" sz="1600" dirty="0">
                        <a:latin typeface="Lato"/>
                        <a:ea typeface="Lato" panose="020F0502020204030203" pitchFamily="34" charset="0"/>
                        <a:cs typeface="Lato" panose="020F0502020204030203" pitchFamily="34" charset="0"/>
                      </a:endParaRPr>
                    </a:p>
                  </a:txBody>
                  <a:tcPr/>
                </a:tc>
                <a:tc>
                  <a:txBody>
                    <a:bodyPr/>
                    <a:lstStyle/>
                    <a:p>
                      <a:r>
                        <a:rPr lang="en-GB" sz="1600" dirty="0">
                          <a:latin typeface="Lato"/>
                          <a:ea typeface="Lato" panose="020F0502020204030203" pitchFamily="34" charset="0"/>
                          <a:cs typeface="Lato" panose="020F0502020204030203" pitchFamily="34" charset="0"/>
                        </a:rPr>
                        <a:t>Topic</a:t>
                      </a:r>
                    </a:p>
                  </a:txBody>
                  <a:tcPr/>
                </a:tc>
                <a:extLst>
                  <a:ext uri="{0D108BD9-81ED-4DB2-BD59-A6C34878D82A}">
                    <a16:rowId xmlns:a16="http://schemas.microsoft.com/office/drawing/2014/main" val="10000"/>
                  </a:ext>
                </a:extLst>
              </a:tr>
              <a:tr h="370840">
                <a:tc>
                  <a:txBody>
                    <a:bodyPr/>
                    <a:lstStyle/>
                    <a:p>
                      <a:r>
                        <a:rPr lang="en-GB" sz="1600" dirty="0">
                          <a:latin typeface="Lato"/>
                          <a:ea typeface="Lato" panose="020F0502020204030203" pitchFamily="34" charset="0"/>
                          <a:cs typeface="Lato" panose="020F0502020204030203" pitchFamily="34" charset="0"/>
                          <a:hlinkClick r:id="rId2"/>
                        </a:rPr>
                        <a:t>AQA</a:t>
                      </a:r>
                      <a:endParaRPr lang="en-GB" sz="1600" dirty="0">
                        <a:latin typeface="Lato"/>
                        <a:ea typeface="Lato" panose="020F0502020204030203" pitchFamily="34" charset="0"/>
                        <a:cs typeface="Lato" panose="020F0502020204030203" pitchFamily="34" charset="0"/>
                      </a:endParaRPr>
                    </a:p>
                  </a:txBody>
                  <a:tcPr/>
                </a:tc>
                <a:tc>
                  <a:txBody>
                    <a:bodyPr/>
                    <a:lstStyle/>
                    <a:p>
                      <a:r>
                        <a:rPr lang="en-GB" sz="1600" dirty="0">
                          <a:solidFill>
                            <a:srgbClr val="26377C"/>
                          </a:solidFill>
                          <a:latin typeface="Lato"/>
                          <a:ea typeface="Lato" panose="020F0502020204030203" pitchFamily="34" charset="0"/>
                          <a:cs typeface="Lato" panose="020F0502020204030203" pitchFamily="34" charset="0"/>
                        </a:rPr>
                        <a:t>3.1 Landscape systems</a:t>
                      </a:r>
                      <a:r>
                        <a:rPr lang="en-GB" sz="1600" baseline="0" dirty="0">
                          <a:solidFill>
                            <a:srgbClr val="26377C"/>
                          </a:solidFill>
                          <a:latin typeface="Lato"/>
                          <a:ea typeface="Lato" panose="020F0502020204030203" pitchFamily="34" charset="0"/>
                          <a:cs typeface="Lato" panose="020F0502020204030203" pitchFamily="34" charset="0"/>
                        </a:rPr>
                        <a:t>: </a:t>
                      </a:r>
                      <a:r>
                        <a:rPr lang="en-GB" sz="1600" baseline="0" dirty="0" err="1">
                          <a:solidFill>
                            <a:srgbClr val="26377C"/>
                          </a:solidFill>
                          <a:latin typeface="Lato"/>
                          <a:ea typeface="Lato" panose="020F0502020204030203" pitchFamily="34" charset="0"/>
                          <a:cs typeface="Lato" panose="020F0502020204030203" pitchFamily="34" charset="0"/>
                        </a:rPr>
                        <a:t>geomorphological</a:t>
                      </a:r>
                      <a:r>
                        <a:rPr lang="en-GB" sz="1600" baseline="0" dirty="0">
                          <a:solidFill>
                            <a:srgbClr val="26377C"/>
                          </a:solidFill>
                          <a:latin typeface="Lato"/>
                          <a:ea typeface="Lato" panose="020F0502020204030203" pitchFamily="34" charset="0"/>
                          <a:cs typeface="Lato" panose="020F0502020204030203" pitchFamily="34" charset="0"/>
                        </a:rPr>
                        <a:t> processes (deserts, coasts, glaciers)</a:t>
                      </a:r>
                      <a:endParaRPr lang="en-GB" sz="1600" dirty="0">
                        <a:solidFill>
                          <a:srgbClr val="26377C"/>
                        </a:solidFill>
                        <a:latin typeface="Lato"/>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0001"/>
                  </a:ext>
                </a:extLst>
              </a:tr>
              <a:tr h="370840">
                <a:tc>
                  <a:txBody>
                    <a:bodyPr/>
                    <a:lstStyle/>
                    <a:p>
                      <a:r>
                        <a:rPr lang="en-GB" sz="1600" dirty="0" err="1">
                          <a:latin typeface="Lato"/>
                          <a:ea typeface="Lato" panose="020F0502020204030203" pitchFamily="34" charset="0"/>
                          <a:cs typeface="Lato" panose="020F0502020204030203" pitchFamily="34" charset="0"/>
                          <a:hlinkClick r:id="rId3"/>
                        </a:rPr>
                        <a:t>Edexcel</a:t>
                      </a:r>
                      <a:r>
                        <a:rPr lang="en-GB" sz="1600" dirty="0">
                          <a:latin typeface="Lato"/>
                          <a:ea typeface="Lato" panose="020F0502020204030203" pitchFamily="34" charset="0"/>
                          <a:cs typeface="Lato" panose="020F0502020204030203" pitchFamily="34" charset="0"/>
                          <a:hlinkClick r:id="rId3"/>
                        </a:rPr>
                        <a:t> </a:t>
                      </a:r>
                      <a:endParaRPr lang="en-GB" sz="1600" dirty="0">
                        <a:latin typeface="Lato"/>
                        <a:ea typeface="Lato" panose="020F0502020204030203" pitchFamily="34" charset="0"/>
                        <a:cs typeface="Lato" panose="020F0502020204030203" pitchFamily="34" charset="0"/>
                      </a:endParaRPr>
                    </a:p>
                  </a:txBody>
                  <a:tcPr/>
                </a:tc>
                <a:tc>
                  <a:txBody>
                    <a:bodyPr/>
                    <a:lstStyle/>
                    <a:p>
                      <a:r>
                        <a:rPr lang="en-GB" sz="1600" dirty="0">
                          <a:solidFill>
                            <a:srgbClr val="26377C"/>
                          </a:solidFill>
                          <a:latin typeface="Lato"/>
                          <a:ea typeface="Lato" panose="020F0502020204030203" pitchFamily="34" charset="0"/>
                          <a:cs typeface="Lato" panose="020F0502020204030203" pitchFamily="34" charset="0"/>
                        </a:rPr>
                        <a:t>Topic 2 Landscape systems, processes and</a:t>
                      </a:r>
                      <a:r>
                        <a:rPr lang="en-GB" sz="1600" baseline="0" dirty="0">
                          <a:solidFill>
                            <a:srgbClr val="26377C"/>
                          </a:solidFill>
                          <a:latin typeface="Lato"/>
                          <a:ea typeface="Lato" panose="020F0502020204030203" pitchFamily="34" charset="0"/>
                          <a:cs typeface="Lato" panose="020F0502020204030203" pitchFamily="34" charset="0"/>
                        </a:rPr>
                        <a:t> change (glacial, coasts)</a:t>
                      </a:r>
                      <a:endParaRPr lang="en-GB" sz="1600" dirty="0">
                        <a:solidFill>
                          <a:srgbClr val="26377C"/>
                        </a:solidFill>
                        <a:latin typeface="Lato"/>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0002"/>
                  </a:ext>
                </a:extLst>
              </a:tr>
              <a:tr h="370840">
                <a:tc>
                  <a:txBody>
                    <a:bodyPr/>
                    <a:lstStyle/>
                    <a:p>
                      <a:r>
                        <a:rPr lang="en-GB" sz="1600" dirty="0" err="1">
                          <a:latin typeface="Lato"/>
                          <a:ea typeface="Lato" panose="020F0502020204030203" pitchFamily="34" charset="0"/>
                          <a:cs typeface="Lato" panose="020F0502020204030203" pitchFamily="34" charset="0"/>
                          <a:hlinkClick r:id="rId4"/>
                        </a:rPr>
                        <a:t>Eduqas</a:t>
                      </a:r>
                      <a:r>
                        <a:rPr lang="en-GB" sz="1600" dirty="0">
                          <a:latin typeface="Lato"/>
                          <a:ea typeface="Lato" panose="020F0502020204030203" pitchFamily="34" charset="0"/>
                          <a:cs typeface="Lato" panose="020F0502020204030203" pitchFamily="34" charset="0"/>
                          <a:hlinkClick r:id="rId4"/>
                        </a:rPr>
                        <a:t> </a:t>
                      </a:r>
                      <a:endParaRPr lang="en-GB" sz="1600" dirty="0">
                        <a:latin typeface="Lato"/>
                        <a:ea typeface="Lato" panose="020F0502020204030203" pitchFamily="34" charset="0"/>
                        <a:cs typeface="Lato" panose="020F0502020204030203" pitchFamily="34" charset="0"/>
                      </a:endParaRPr>
                    </a:p>
                  </a:txBody>
                  <a:tcPr/>
                </a:tc>
                <a:tc>
                  <a:txBody>
                    <a:bodyPr/>
                    <a:lstStyle/>
                    <a:p>
                      <a:pPr marL="0" algn="l" rtl="0" eaLnBrk="1" latinLnBrk="0" hangingPunct="1"/>
                      <a:r>
                        <a:rPr kumimoji="0" lang="en-GB" sz="1600" kern="1200" baseline="0" dirty="0">
                          <a:solidFill>
                            <a:srgbClr val="26377C"/>
                          </a:solidFill>
                          <a:latin typeface="Lato"/>
                          <a:ea typeface="+mn-ea"/>
                          <a:cs typeface="+mn-cs"/>
                        </a:rPr>
                        <a:t>Section A Changing landscapes (coastal, glacial/periglacial)</a:t>
                      </a:r>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latin typeface="Lato"/>
                          <a:ea typeface="Lato" panose="020F0502020204030203" pitchFamily="34" charset="0"/>
                          <a:cs typeface="Lato" panose="020F0502020204030203" pitchFamily="34" charset="0"/>
                          <a:hlinkClick r:id="rId5"/>
                        </a:rPr>
                        <a:t>OCR</a:t>
                      </a:r>
                      <a:endParaRPr lang="en-GB" sz="1600" dirty="0">
                        <a:latin typeface="Lato"/>
                        <a:ea typeface="Lato" panose="020F0502020204030203" pitchFamily="34" charset="0"/>
                        <a:cs typeface="Lato" panose="020F0502020204030203" pitchFamily="34" charset="0"/>
                      </a:endParaRPr>
                    </a:p>
                    <a:p>
                      <a:endParaRPr lang="en-GB" sz="1600" dirty="0">
                        <a:latin typeface="Lato"/>
                        <a:ea typeface="Lato" panose="020F0502020204030203" pitchFamily="34" charset="0"/>
                        <a:cs typeface="Lato" panose="020F0502020204030203" pitchFamily="34" charset="0"/>
                      </a:endParaRPr>
                    </a:p>
                  </a:txBody>
                  <a:tcPr/>
                </a:tc>
                <a:tc>
                  <a:txBody>
                    <a:bodyPr/>
                    <a:lstStyle/>
                    <a:p>
                      <a:r>
                        <a:rPr kumimoji="0" lang="en-GB" sz="1600" kern="1200" baseline="0" dirty="0">
                          <a:solidFill>
                            <a:srgbClr val="26377C"/>
                          </a:solidFill>
                          <a:latin typeface="Lato"/>
                          <a:ea typeface="+mn-ea"/>
                          <a:cs typeface="+mn-cs"/>
                        </a:rPr>
                        <a:t>Topic 1.1 Landscape systems</a:t>
                      </a:r>
                    </a:p>
                    <a:p>
                      <a:r>
                        <a:rPr kumimoji="0" lang="en-GB" sz="1600" kern="1200" baseline="0" dirty="0">
                          <a:solidFill>
                            <a:srgbClr val="26377C"/>
                          </a:solidFill>
                          <a:latin typeface="Lato"/>
                          <a:ea typeface="+mn-ea"/>
                          <a:cs typeface="+mn-cs"/>
                        </a:rPr>
                        <a:t>(coastal, glacial, desert)</a:t>
                      </a:r>
                    </a:p>
                  </a:txBody>
                  <a:tcPr/>
                </a:tc>
                <a:extLst>
                  <a:ext uri="{0D108BD9-81ED-4DB2-BD59-A6C34878D82A}">
                    <a16:rowId xmlns:a16="http://schemas.microsoft.com/office/drawing/2014/main" val="10005"/>
                  </a:ext>
                </a:extLst>
              </a:tr>
              <a:tr h="370840">
                <a:tc>
                  <a:txBody>
                    <a:bodyPr/>
                    <a:lstStyle/>
                    <a:p>
                      <a:r>
                        <a:rPr lang="en-GB" sz="1600" dirty="0">
                          <a:latin typeface="Lato"/>
                          <a:ea typeface="Lato" panose="020F0502020204030203" pitchFamily="34" charset="0"/>
                          <a:cs typeface="Lato" panose="020F0502020204030203" pitchFamily="34" charset="0"/>
                          <a:hlinkClick r:id="rId6"/>
                        </a:rPr>
                        <a:t>WJEC</a:t>
                      </a:r>
                      <a:endParaRPr lang="en-GB" sz="1600" dirty="0">
                        <a:latin typeface="Lato"/>
                        <a:ea typeface="Lato" panose="020F0502020204030203" pitchFamily="34" charset="0"/>
                        <a:cs typeface="Lato" panose="020F0502020204030203" pitchFamily="34" charset="0"/>
                      </a:endParaRPr>
                    </a:p>
                  </a:txBody>
                  <a:tcPr/>
                </a:tc>
                <a:tc>
                  <a:txBody>
                    <a:bodyPr/>
                    <a:lstStyle/>
                    <a:p>
                      <a:r>
                        <a:rPr kumimoji="0" lang="en-GB" sz="1600" kern="1200" baseline="0" dirty="0">
                          <a:solidFill>
                            <a:srgbClr val="26377C"/>
                          </a:solidFill>
                          <a:latin typeface="Lato"/>
                          <a:ea typeface="+mn-ea"/>
                          <a:cs typeface="+mn-cs"/>
                        </a:rPr>
                        <a:t>Unit 1A Changing landscapes (coastal, glacial/</a:t>
                      </a:r>
                      <a:r>
                        <a:rPr kumimoji="0" lang="en-GB" sz="1600" kern="1200" baseline="0" dirty="0" err="1">
                          <a:solidFill>
                            <a:srgbClr val="26377C"/>
                          </a:solidFill>
                          <a:latin typeface="Lato"/>
                          <a:ea typeface="+mn-ea"/>
                          <a:cs typeface="+mn-cs"/>
                        </a:rPr>
                        <a:t>periglacial</a:t>
                      </a:r>
                      <a:r>
                        <a:rPr kumimoji="0" lang="en-GB" sz="1600" kern="1200" baseline="0" dirty="0">
                          <a:solidFill>
                            <a:srgbClr val="26377C"/>
                          </a:solidFill>
                          <a:latin typeface="Lato"/>
                          <a:ea typeface="+mn-ea"/>
                          <a:cs typeface="+mn-cs"/>
                        </a:rPr>
                        <a:t>).</a:t>
                      </a:r>
                    </a:p>
                  </a:txBody>
                  <a:tcPr/>
                </a:tc>
                <a:extLst>
                  <a:ext uri="{0D108BD9-81ED-4DB2-BD59-A6C34878D82A}">
                    <a16:rowId xmlns:a16="http://schemas.microsoft.com/office/drawing/2014/main" val="10006"/>
                  </a:ext>
                </a:extLst>
              </a:tr>
            </a:tbl>
          </a:graphicData>
        </a:graphic>
      </p:graphicFrame>
      <p:sp>
        <p:nvSpPr>
          <p:cNvPr id="5" name="Text Placeholder 4"/>
          <p:cNvSpPr>
            <a:spLocks noGrp="1"/>
          </p:cNvSpPr>
          <p:nvPr>
            <p:ph type="body" sz="quarter" idx="3"/>
          </p:nvPr>
        </p:nvSpPr>
        <p:spPr>
          <a:xfrm>
            <a:off x="5030903" y="1268760"/>
            <a:ext cx="4040188" cy="639762"/>
          </a:xfrm>
        </p:spPr>
        <p:txBody>
          <a:bodyPr/>
          <a:lstStyle/>
          <a:p>
            <a:r>
              <a:rPr lang="en-GB" dirty="0"/>
              <a:t>Find out more</a:t>
            </a:r>
          </a:p>
        </p:txBody>
      </p:sp>
      <p:sp>
        <p:nvSpPr>
          <p:cNvPr id="6" name="Content Placeholder 5"/>
          <p:cNvSpPr>
            <a:spLocks noGrp="1"/>
          </p:cNvSpPr>
          <p:nvPr>
            <p:ph sz="quarter" idx="4"/>
          </p:nvPr>
        </p:nvSpPr>
        <p:spPr>
          <a:xfrm>
            <a:off x="4932040" y="2011348"/>
            <a:ext cx="3960440" cy="3267304"/>
          </a:xfrm>
          <a:solidFill>
            <a:schemeClr val="bg1"/>
          </a:solidFill>
          <a:ln>
            <a:noFill/>
          </a:ln>
        </p:spPr>
        <p:txBody>
          <a:bodyPr>
            <a:normAutofit fontScale="92500"/>
          </a:bodyPr>
          <a:lstStyle/>
          <a:p>
            <a:pPr marL="367200" indent="-255600">
              <a:buClr>
                <a:srgbClr val="A04DA3"/>
              </a:buClr>
            </a:pPr>
            <a:r>
              <a:rPr lang="en-GB" sz="2000" dirty="0"/>
              <a:t>US </a:t>
            </a:r>
            <a:r>
              <a:rPr lang="en-GB" sz="2000" dirty="0">
                <a:hlinkClick r:id="rId7"/>
              </a:rPr>
              <a:t>National Parks site</a:t>
            </a:r>
            <a:r>
              <a:rPr lang="en-GB" sz="2000" dirty="0"/>
              <a:t> with detailed diagrams</a:t>
            </a:r>
          </a:p>
          <a:p>
            <a:pPr marL="367200" indent="-255600">
              <a:buClr>
                <a:srgbClr val="A04DA3"/>
              </a:buClr>
            </a:pPr>
            <a:r>
              <a:rPr lang="en-GB" sz="2000" dirty="0"/>
              <a:t>Comprehensive </a:t>
            </a:r>
            <a:r>
              <a:rPr lang="en-GB" sz="2000" dirty="0">
                <a:hlinkClick r:id="rId8"/>
              </a:rPr>
              <a:t>USGS</a:t>
            </a:r>
            <a:r>
              <a:rPr lang="en-GB" sz="2000" dirty="0"/>
              <a:t> landslide hazard site</a:t>
            </a:r>
          </a:p>
          <a:p>
            <a:pPr marL="367200" indent="-255600">
              <a:buClr>
                <a:srgbClr val="A04DA3"/>
              </a:buClr>
            </a:pPr>
            <a:r>
              <a:rPr lang="en-GB" sz="2000" dirty="0"/>
              <a:t>Detailed </a:t>
            </a:r>
            <a:r>
              <a:rPr lang="en-GB" sz="2000" dirty="0">
                <a:hlinkClick r:id="rId9"/>
              </a:rPr>
              <a:t>BGS case study</a:t>
            </a:r>
            <a:r>
              <a:rPr lang="en-GB" sz="2000" dirty="0"/>
              <a:t> of a UK landslide and its monitoring</a:t>
            </a:r>
          </a:p>
          <a:p>
            <a:pPr marL="367200" indent="-255600">
              <a:buClr>
                <a:srgbClr val="A04DA3"/>
              </a:buClr>
            </a:pPr>
            <a:r>
              <a:rPr lang="en-GB" sz="2000" dirty="0"/>
              <a:t>Time for Geography: </a:t>
            </a:r>
            <a:r>
              <a:rPr lang="en-GB" sz="2000" dirty="0">
                <a:hlinkClick r:id="rId10"/>
              </a:rPr>
              <a:t>sub-aerial processes</a:t>
            </a:r>
            <a:r>
              <a:rPr lang="en-GB" sz="2000" dirty="0"/>
              <a:t> (coasts)</a:t>
            </a:r>
          </a:p>
          <a:p>
            <a:pPr marL="367200" indent="-255600">
              <a:buClr>
                <a:srgbClr val="A04DA3"/>
              </a:buClr>
            </a:pPr>
            <a:r>
              <a:rPr lang="en-GB" sz="2000" dirty="0"/>
              <a:t>More from GEO on </a:t>
            </a:r>
            <a:r>
              <a:rPr lang="en-GB" sz="2000" dirty="0">
                <a:hlinkClick r:id="rId11"/>
              </a:rPr>
              <a:t>systems thinking</a:t>
            </a:r>
            <a:endParaRPr lang="en-GB" sz="2000" dirty="0"/>
          </a:p>
          <a:p>
            <a:pPr marL="367200" indent="-255600"/>
            <a:endParaRPr lang="en-GB" sz="2000" dirty="0"/>
          </a:p>
        </p:txBody>
      </p:sp>
      <p:sp>
        <p:nvSpPr>
          <p:cNvPr id="7" name="Action Button: Back or Previous 6">
            <a:hlinkClick r:id="" action="ppaction://hlinkshowjump?jump=lastslideviewed" highlightClick="1"/>
            <a:extLst>
              <a:ext uri="{FF2B5EF4-FFF2-40B4-BE49-F238E27FC236}">
                <a16:creationId xmlns:a16="http://schemas.microsoft.com/office/drawing/2014/main" id="{F4DB0CA6-3B1D-0E49-BCAA-34088612FA34}"/>
              </a:ext>
            </a:extLst>
          </p:cNvPr>
          <p:cNvSpPr/>
          <p:nvPr/>
        </p:nvSpPr>
        <p:spPr>
          <a:xfrm>
            <a:off x="8172400" y="836712"/>
            <a:ext cx="504056" cy="5760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8602128"/>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792088"/>
          </a:xfrm>
        </p:spPr>
        <p:txBody>
          <a:bodyPr/>
          <a:lstStyle/>
          <a:p>
            <a:r>
              <a:rPr lang="en-GB" b="1" dirty="0"/>
              <a:t>Glossary</a:t>
            </a:r>
            <a:endParaRPr lang="en-GB" dirty="0"/>
          </a:p>
        </p:txBody>
      </p:sp>
      <p:sp>
        <p:nvSpPr>
          <p:cNvPr id="4" name="Action Button: Back or Previous 3">
            <a:hlinkClick r:id="" action="ppaction://hlinkshowjump?jump=lastslideviewed" highlightClick="1"/>
            <a:extLst>
              <a:ext uri="{FF2B5EF4-FFF2-40B4-BE49-F238E27FC236}">
                <a16:creationId xmlns:a16="http://schemas.microsoft.com/office/drawing/2014/main" id="{F4DB0CA6-3B1D-0E49-BCAA-34088612FA34}"/>
              </a:ext>
            </a:extLst>
          </p:cNvPr>
          <p:cNvSpPr/>
          <p:nvPr/>
        </p:nvSpPr>
        <p:spPr>
          <a:xfrm>
            <a:off x="7956376" y="692696"/>
            <a:ext cx="576064" cy="5760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p:cNvSpPr>
            <a:spLocks noGrp="1"/>
          </p:cNvSpPr>
          <p:nvPr>
            <p:ph idx="1"/>
          </p:nvPr>
        </p:nvSpPr>
        <p:spPr>
          <a:xfrm>
            <a:off x="419824" y="1435592"/>
            <a:ext cx="8219256" cy="5089752"/>
          </a:xfrm>
        </p:spPr>
        <p:txBody>
          <a:bodyPr>
            <a:noAutofit/>
          </a:bodyPr>
          <a:lstStyle/>
          <a:p>
            <a:r>
              <a:rPr lang="en-GB" sz="2000" b="1" dirty="0"/>
              <a:t>Equilibrium</a:t>
            </a:r>
            <a:r>
              <a:rPr lang="en-GB" sz="2000" dirty="0"/>
              <a:t>: a state of balance between the inputs and outputs in a system. A system in dynamic equilibrium is one whose processes are constantly adjusting to change over time.</a:t>
            </a:r>
          </a:p>
          <a:p>
            <a:r>
              <a:rPr lang="en-GB" sz="2000" b="1" dirty="0"/>
              <a:t>In situ</a:t>
            </a:r>
            <a:r>
              <a:rPr lang="en-GB" sz="2000" dirty="0"/>
              <a:t>: in place, happening with little or no movement</a:t>
            </a:r>
          </a:p>
          <a:p>
            <a:r>
              <a:rPr lang="en-GB" sz="2000" b="1" dirty="0" err="1"/>
              <a:t>Lahar</a:t>
            </a:r>
            <a:r>
              <a:rPr lang="en-GB" sz="2000" dirty="0"/>
              <a:t>: a rapid flow formed from ash and other rocky volcanic debris combined with water from rainfall, or snow/glacier melting.</a:t>
            </a:r>
          </a:p>
          <a:p>
            <a:r>
              <a:rPr lang="en-GB" sz="2000" b="1" dirty="0"/>
              <a:t>Mass movement </a:t>
            </a:r>
            <a:r>
              <a:rPr lang="en-GB" sz="2000" dirty="0"/>
              <a:t>(or </a:t>
            </a:r>
            <a:r>
              <a:rPr lang="en-GB" sz="2000" b="1" dirty="0"/>
              <a:t>mass wasting</a:t>
            </a:r>
            <a:r>
              <a:rPr lang="en-GB" sz="2000" dirty="0"/>
              <a:t>):</a:t>
            </a:r>
            <a:r>
              <a:rPr lang="en-GB" sz="2000" b="1" dirty="0"/>
              <a:t> </a:t>
            </a:r>
            <a:r>
              <a:rPr lang="en-GB" sz="2000" dirty="0"/>
              <a:t>the process by which gravity moves soil or rock down a slope through falls, slides, slumps, slips, flows and creep</a:t>
            </a:r>
          </a:p>
          <a:p>
            <a:r>
              <a:rPr lang="en-GB" sz="2000" b="1" dirty="0"/>
              <a:t>Open system</a:t>
            </a:r>
            <a:r>
              <a:rPr lang="en-GB" sz="2000" dirty="0"/>
              <a:t>: open systems have transfers of both energy and material across their boundaries; they are linked with other systems</a:t>
            </a:r>
          </a:p>
          <a:p>
            <a:r>
              <a:rPr lang="en-GB" sz="2000" b="1" dirty="0"/>
              <a:t>Periglacial</a:t>
            </a:r>
            <a:r>
              <a:rPr lang="en-GB" sz="2000" dirty="0"/>
              <a:t>: places on the fringes of ice sheets or glaciers or those with permafrost, where freeze-thaw cycles dominate</a:t>
            </a:r>
          </a:p>
          <a:p>
            <a:r>
              <a:rPr lang="en-GB" sz="2000" b="1" dirty="0"/>
              <a:t>Pore</a:t>
            </a:r>
            <a:r>
              <a:rPr lang="en-GB" sz="2000" dirty="0"/>
              <a:t>: a small space in a rock or soil</a:t>
            </a:r>
          </a:p>
        </p:txBody>
      </p:sp>
    </p:spTree>
    <p:extLst>
      <p:ext uri="{BB962C8B-B14F-4D97-AF65-F5344CB8AC3E}">
        <p14:creationId xmlns:p14="http://schemas.microsoft.com/office/powerpoint/2010/main" val="3413822943"/>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792088"/>
          </a:xfrm>
        </p:spPr>
        <p:txBody>
          <a:bodyPr/>
          <a:lstStyle/>
          <a:p>
            <a:r>
              <a:rPr lang="en-GB" b="1" dirty="0"/>
              <a:t>Glossary (2)</a:t>
            </a:r>
            <a:endParaRPr lang="en-GB" dirty="0"/>
          </a:p>
        </p:txBody>
      </p:sp>
      <p:sp>
        <p:nvSpPr>
          <p:cNvPr id="4" name="Action Button: Back or Previous 3">
            <a:hlinkClick r:id="" action="ppaction://hlinkshowjump?jump=lastslideviewed" highlightClick="1"/>
            <a:extLst>
              <a:ext uri="{FF2B5EF4-FFF2-40B4-BE49-F238E27FC236}">
                <a16:creationId xmlns:a16="http://schemas.microsoft.com/office/drawing/2014/main" id="{F4DB0CA6-3B1D-0E49-BCAA-34088612FA34}"/>
              </a:ext>
            </a:extLst>
          </p:cNvPr>
          <p:cNvSpPr/>
          <p:nvPr/>
        </p:nvSpPr>
        <p:spPr>
          <a:xfrm>
            <a:off x="7956376" y="692696"/>
            <a:ext cx="576064" cy="5760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p:cNvSpPr>
            <a:spLocks noGrp="1"/>
          </p:cNvSpPr>
          <p:nvPr>
            <p:ph idx="1"/>
          </p:nvPr>
        </p:nvSpPr>
        <p:spPr>
          <a:xfrm>
            <a:off x="419824" y="1435592"/>
            <a:ext cx="8219256" cy="5089752"/>
          </a:xfrm>
        </p:spPr>
        <p:txBody>
          <a:bodyPr>
            <a:noAutofit/>
          </a:bodyPr>
          <a:lstStyle/>
          <a:p>
            <a:r>
              <a:rPr lang="en-GB" sz="2000" b="1" dirty="0"/>
              <a:t>Pore water pressure</a:t>
            </a:r>
            <a:r>
              <a:rPr lang="en-GB" sz="2000" dirty="0"/>
              <a:t>: the pressure on its surroundings of water held in pores </a:t>
            </a:r>
          </a:p>
          <a:p>
            <a:r>
              <a:rPr lang="en-GB" sz="2000" b="1" dirty="0" err="1"/>
              <a:t>Scree</a:t>
            </a:r>
            <a:r>
              <a:rPr lang="en-GB" sz="2000" dirty="0"/>
              <a:t>: piles of weathered rock fragments lying loosely on a slope</a:t>
            </a:r>
          </a:p>
          <a:p>
            <a:r>
              <a:rPr lang="en-GB" sz="2000" b="1" dirty="0"/>
              <a:t>Sub-aerial processes </a:t>
            </a:r>
            <a:r>
              <a:rPr lang="en-GB" sz="2000" dirty="0"/>
              <a:t>(below the air): weathering and mass movement</a:t>
            </a:r>
          </a:p>
          <a:p>
            <a:r>
              <a:rPr lang="en-GB" sz="2000" b="1" dirty="0"/>
              <a:t>Talus</a:t>
            </a:r>
            <a:r>
              <a:rPr lang="en-GB" sz="2000" dirty="0"/>
              <a:t>: an accumulation of broken rock debris at the bottom of a slope; </a:t>
            </a:r>
            <a:r>
              <a:rPr lang="en-GB" sz="2000" dirty="0" err="1"/>
              <a:t>scree</a:t>
            </a:r>
            <a:r>
              <a:rPr lang="en-GB" sz="2000" dirty="0"/>
              <a:t> is an example</a:t>
            </a:r>
          </a:p>
          <a:p>
            <a:r>
              <a:rPr lang="en-GB" sz="2000" b="1" dirty="0"/>
              <a:t>Threshold</a:t>
            </a:r>
            <a:r>
              <a:rPr lang="en-GB" sz="2000" dirty="0"/>
              <a:t>: a boundary between different states, sometimes marked by sudden or rapid change</a:t>
            </a:r>
          </a:p>
          <a:p>
            <a:r>
              <a:rPr lang="en-GB" sz="2000" b="1" dirty="0"/>
              <a:t>Trigger/tipping point</a:t>
            </a:r>
            <a:r>
              <a:rPr lang="en-GB" sz="2000" dirty="0"/>
              <a:t>:</a:t>
            </a:r>
            <a:r>
              <a:rPr lang="en-GB" sz="2000" b="1" dirty="0"/>
              <a:t> </a:t>
            </a:r>
            <a:r>
              <a:rPr lang="en-GB" sz="2000" dirty="0"/>
              <a:t>something that tips a system into a new state; for example, road construction undercutting and destabilising a slope</a:t>
            </a:r>
          </a:p>
          <a:p>
            <a:endParaRPr lang="en-GB" sz="1500" dirty="0"/>
          </a:p>
        </p:txBody>
      </p:sp>
    </p:spTree>
    <p:extLst>
      <p:ext uri="{BB962C8B-B14F-4D97-AF65-F5344CB8AC3E}">
        <p14:creationId xmlns:p14="http://schemas.microsoft.com/office/powerpoint/2010/main" val="1802754107"/>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CFE4DF-8D8F-4532-84F9-5CF2D06E30CF}"/>
              </a:ext>
            </a:extLst>
          </p:cNvPr>
          <p:cNvSpPr>
            <a:spLocks noGrp="1"/>
          </p:cNvSpPr>
          <p:nvPr>
            <p:ph idx="1"/>
          </p:nvPr>
        </p:nvSpPr>
        <p:spPr>
          <a:xfrm>
            <a:off x="467544" y="1196752"/>
            <a:ext cx="8352928" cy="5193060"/>
          </a:xfrm>
        </p:spPr>
        <p:txBody>
          <a:bodyPr>
            <a:noAutofit/>
          </a:bodyPr>
          <a:lstStyle/>
          <a:p>
            <a:pPr marL="0" indent="0">
              <a:buNone/>
            </a:pPr>
            <a:r>
              <a:rPr lang="en-GB" sz="1800" dirty="0"/>
              <a:t>This presentation has been written by John Hopkin, author and consultant to the Geographical Association.</a:t>
            </a:r>
          </a:p>
          <a:p>
            <a:pPr marL="0" indent="0">
              <a:buNone/>
            </a:pPr>
            <a:endParaRPr lang="en-GB" sz="900" dirty="0"/>
          </a:p>
          <a:p>
            <a:pPr marL="0" indent="0">
              <a:buClr>
                <a:srgbClr val="A04DA3"/>
              </a:buClr>
              <a:buNone/>
            </a:pPr>
            <a:r>
              <a:rPr lang="en-GB" sz="1800" b="1" dirty="0"/>
              <a:t>Slide 3: </a:t>
            </a:r>
            <a:r>
              <a:rPr lang="en-GB" sz="1800" dirty="0"/>
              <a:t>Photo © </a:t>
            </a:r>
            <a:r>
              <a:rPr lang="en-GB" sz="1800" dirty="0">
                <a:hlinkClick r:id="rId3"/>
              </a:rPr>
              <a:t>Oregon Department of Transport</a:t>
            </a:r>
            <a:r>
              <a:rPr lang="en-GB" sz="1800" dirty="0"/>
              <a:t>, 2019</a:t>
            </a:r>
          </a:p>
          <a:p>
            <a:pPr marL="0" indent="0">
              <a:buClr>
                <a:srgbClr val="A04DA3"/>
              </a:buClr>
              <a:buNone/>
            </a:pPr>
            <a:r>
              <a:rPr lang="en-GB" sz="1800" b="1" dirty="0"/>
              <a:t>Slide 4:</a:t>
            </a:r>
            <a:r>
              <a:rPr lang="en-GB" sz="1800" dirty="0"/>
              <a:t> Photo © </a:t>
            </a:r>
            <a:r>
              <a:rPr lang="en-GB" sz="1800" dirty="0">
                <a:hlinkClick r:id="rId4"/>
              </a:rPr>
              <a:t>David </a:t>
            </a:r>
            <a:r>
              <a:rPr lang="en-GB" sz="1800" dirty="0" err="1">
                <a:hlinkClick r:id="rId4"/>
              </a:rPr>
              <a:t>Hawgood</a:t>
            </a:r>
            <a:r>
              <a:rPr lang="en-GB" sz="1800" dirty="0">
                <a:hlinkClick r:id="rId4"/>
              </a:rPr>
              <a:t>/</a:t>
            </a:r>
            <a:r>
              <a:rPr lang="en-GB" sz="1800" dirty="0" err="1">
                <a:hlinkClick r:id="rId4"/>
              </a:rPr>
              <a:t>Geograph</a:t>
            </a:r>
            <a:r>
              <a:rPr lang="en-GB" sz="1800" dirty="0"/>
              <a:t>, 2012</a:t>
            </a:r>
          </a:p>
          <a:p>
            <a:pPr marL="0" indent="0">
              <a:buClr>
                <a:srgbClr val="A04DA3"/>
              </a:buClr>
              <a:buNone/>
            </a:pPr>
            <a:r>
              <a:rPr lang="en-GB" sz="1800" b="1" dirty="0"/>
              <a:t>Slide 5:</a:t>
            </a:r>
            <a:r>
              <a:rPr lang="en-GB" sz="1800" dirty="0"/>
              <a:t> Photo © </a:t>
            </a:r>
            <a:r>
              <a:rPr lang="en-GB" sz="1800" dirty="0">
                <a:hlinkClick r:id="rId5"/>
              </a:rPr>
              <a:t>Bob Embleton/</a:t>
            </a:r>
            <a:r>
              <a:rPr lang="en-GB" sz="1800" dirty="0" err="1">
                <a:hlinkClick r:id="rId5"/>
              </a:rPr>
              <a:t>Geograph</a:t>
            </a:r>
            <a:r>
              <a:rPr lang="en-GB" sz="1800" dirty="0"/>
              <a:t>, 2009</a:t>
            </a:r>
          </a:p>
          <a:p>
            <a:pPr marL="0" indent="0">
              <a:buClr>
                <a:srgbClr val="A04DA3"/>
              </a:buClr>
              <a:buNone/>
            </a:pPr>
            <a:r>
              <a:rPr lang="en-GB" sz="1800" b="1" dirty="0"/>
              <a:t>Slide 6:</a:t>
            </a:r>
            <a:r>
              <a:rPr lang="en-GB" sz="1800" dirty="0"/>
              <a:t> Video © </a:t>
            </a:r>
            <a:r>
              <a:rPr lang="en-GB" sz="1800" dirty="0">
                <a:hlinkClick r:id="rId6"/>
              </a:rPr>
              <a:t>Hindustan Times</a:t>
            </a:r>
            <a:r>
              <a:rPr lang="en-GB" sz="1800" dirty="0"/>
              <a:t>, 2021</a:t>
            </a:r>
          </a:p>
          <a:p>
            <a:pPr marL="0" indent="0">
              <a:buClr>
                <a:srgbClr val="A04DA3"/>
              </a:buClr>
              <a:buNone/>
            </a:pPr>
            <a:r>
              <a:rPr lang="en-GB" sz="1800" b="1" dirty="0"/>
              <a:t>Slide 7:</a:t>
            </a:r>
            <a:r>
              <a:rPr lang="en-GB" sz="1800" dirty="0"/>
              <a:t> Videos © </a:t>
            </a:r>
            <a:r>
              <a:rPr lang="en-GB" sz="1800" dirty="0">
                <a:hlinkClick r:id="rId7"/>
              </a:rPr>
              <a:t>Slavonac1969,</a:t>
            </a:r>
            <a:r>
              <a:rPr lang="en-GB" sz="1800" dirty="0"/>
              <a:t> 2010; </a:t>
            </a:r>
            <a:r>
              <a:rPr lang="en-GB" sz="1800" dirty="0">
                <a:hlinkClick r:id="rId8"/>
              </a:rPr>
              <a:t>WDEF News 12</a:t>
            </a:r>
            <a:r>
              <a:rPr lang="en-GB" sz="1800" dirty="0"/>
              <a:t>, 2009</a:t>
            </a:r>
          </a:p>
          <a:p>
            <a:pPr marL="0" indent="0">
              <a:buClr>
                <a:srgbClr val="A04DA3"/>
              </a:buClr>
              <a:buNone/>
            </a:pPr>
            <a:r>
              <a:rPr lang="en-GB" sz="1800" b="1" dirty="0"/>
              <a:t>Slide 8: </a:t>
            </a:r>
            <a:r>
              <a:rPr lang="en-GB" sz="1800" dirty="0"/>
              <a:t>Video © </a:t>
            </a:r>
            <a:r>
              <a:rPr lang="en-GB" sz="1800" dirty="0" err="1">
                <a:hlinkClick r:id="rId9"/>
              </a:rPr>
              <a:t>utubecamborne</a:t>
            </a:r>
            <a:r>
              <a:rPr lang="en-GB" sz="1800" dirty="0"/>
              <a:t>, 2011; Photo © </a:t>
            </a:r>
            <a:r>
              <a:rPr lang="en-GB" sz="1800" dirty="0">
                <a:hlinkClick r:id="rId10"/>
              </a:rPr>
              <a:t>Roger Temple/</a:t>
            </a:r>
            <a:r>
              <a:rPr lang="en-GB" sz="1800" dirty="0" err="1">
                <a:hlinkClick r:id="rId10"/>
              </a:rPr>
              <a:t>Geograph</a:t>
            </a:r>
            <a:r>
              <a:rPr lang="en-GB" sz="1800" dirty="0"/>
              <a:t>, 2007</a:t>
            </a:r>
          </a:p>
          <a:p>
            <a:pPr marL="0" indent="0">
              <a:buClr>
                <a:srgbClr val="A04DA3"/>
              </a:buClr>
              <a:buNone/>
            </a:pPr>
            <a:r>
              <a:rPr lang="en-GB" sz="1800" b="1" dirty="0"/>
              <a:t>Slide 11: </a:t>
            </a:r>
            <a:r>
              <a:rPr lang="en-GB" sz="1800" dirty="0"/>
              <a:t>Photo © </a:t>
            </a:r>
            <a:r>
              <a:rPr lang="en-GB" sz="1800" dirty="0" err="1">
                <a:hlinkClick r:id="rId11"/>
              </a:rPr>
              <a:t>Galeria</a:t>
            </a:r>
            <a:r>
              <a:rPr lang="en-GB" sz="1800" dirty="0">
                <a:hlinkClick r:id="rId11"/>
              </a:rPr>
              <a:t> del </a:t>
            </a:r>
            <a:r>
              <a:rPr lang="en-GB" sz="1800" dirty="0" err="1">
                <a:hlinkClick r:id="rId11"/>
              </a:rPr>
              <a:t>Ministerio</a:t>
            </a:r>
            <a:r>
              <a:rPr lang="en-GB" sz="1800" dirty="0">
                <a:hlinkClick r:id="rId11"/>
              </a:rPr>
              <a:t> de </a:t>
            </a:r>
            <a:r>
              <a:rPr lang="en-GB" sz="1800" dirty="0" err="1">
                <a:hlinkClick r:id="rId11"/>
              </a:rPr>
              <a:t>Defensa</a:t>
            </a:r>
            <a:r>
              <a:rPr lang="en-GB" sz="1800" dirty="0">
                <a:hlinkClick r:id="rId11"/>
              </a:rPr>
              <a:t> del Perú</a:t>
            </a:r>
            <a:r>
              <a:rPr lang="en-GB" sz="1800" dirty="0"/>
              <a:t>, 2018</a:t>
            </a:r>
          </a:p>
          <a:p>
            <a:pPr marL="0" indent="0">
              <a:buClr>
                <a:srgbClr val="A04DA3"/>
              </a:buClr>
              <a:buNone/>
            </a:pPr>
            <a:r>
              <a:rPr lang="en-GB" sz="1800" b="1" dirty="0"/>
              <a:t>Slide 12: </a:t>
            </a:r>
            <a:r>
              <a:rPr lang="en-GB" sz="1800" dirty="0"/>
              <a:t>Photo © </a:t>
            </a:r>
            <a:r>
              <a:rPr lang="en-GB" sz="1800" dirty="0" err="1">
                <a:hlinkClick r:id="rId11"/>
              </a:rPr>
              <a:t>Galeria</a:t>
            </a:r>
            <a:r>
              <a:rPr lang="en-GB" sz="1800" dirty="0">
                <a:hlinkClick r:id="rId11"/>
              </a:rPr>
              <a:t> del </a:t>
            </a:r>
            <a:r>
              <a:rPr lang="en-GB" sz="1800" dirty="0" err="1">
                <a:hlinkClick r:id="rId11"/>
              </a:rPr>
              <a:t>Ministerio</a:t>
            </a:r>
            <a:r>
              <a:rPr lang="en-GB" sz="1800" dirty="0">
                <a:hlinkClick r:id="rId11"/>
              </a:rPr>
              <a:t> de </a:t>
            </a:r>
            <a:r>
              <a:rPr lang="en-GB" sz="1800" dirty="0" err="1">
                <a:hlinkClick r:id="rId11"/>
              </a:rPr>
              <a:t>Defensa</a:t>
            </a:r>
            <a:r>
              <a:rPr lang="en-GB" sz="1800" dirty="0">
                <a:hlinkClick r:id="rId11"/>
              </a:rPr>
              <a:t> del Perú</a:t>
            </a:r>
            <a:r>
              <a:rPr lang="en-GB" sz="1800" dirty="0"/>
              <a:t>, 2018</a:t>
            </a:r>
          </a:p>
          <a:p>
            <a:pPr marL="0" indent="0">
              <a:buClr>
                <a:srgbClr val="A04DA3"/>
              </a:buClr>
              <a:buNone/>
            </a:pPr>
            <a:r>
              <a:rPr lang="en-GB" sz="1800" b="1" dirty="0"/>
              <a:t>Slide 13: </a:t>
            </a:r>
            <a:r>
              <a:rPr lang="en-GB" sz="1800" dirty="0"/>
              <a:t>Photo © </a:t>
            </a:r>
            <a:r>
              <a:rPr lang="en-GB" sz="1800" dirty="0">
                <a:hlinkClick r:id="rId12"/>
              </a:rPr>
              <a:t>Mike Smith/</a:t>
            </a:r>
            <a:r>
              <a:rPr lang="en-GB" sz="1800" dirty="0" err="1">
                <a:hlinkClick r:id="rId12"/>
              </a:rPr>
              <a:t>Geograph</a:t>
            </a:r>
            <a:r>
              <a:rPr lang="en-GB" sz="1800" dirty="0"/>
              <a:t>, 2011</a:t>
            </a:r>
          </a:p>
          <a:p>
            <a:pPr marL="0" indent="0">
              <a:buClr>
                <a:srgbClr val="A04DA3"/>
              </a:buClr>
              <a:buNone/>
            </a:pPr>
            <a:r>
              <a:rPr lang="en-GB" sz="1800" b="1" dirty="0"/>
              <a:t>Slide 14: </a:t>
            </a:r>
            <a:r>
              <a:rPr lang="en-GB" sz="1800" dirty="0"/>
              <a:t>Photo © </a:t>
            </a:r>
            <a:r>
              <a:rPr lang="en-GB" sz="1800" dirty="0" err="1">
                <a:hlinkClick r:id="rId13"/>
              </a:rPr>
              <a:t>Partonez</a:t>
            </a:r>
            <a:r>
              <a:rPr lang="en-GB" sz="1800" dirty="0"/>
              <a:t>, 2018</a:t>
            </a:r>
          </a:p>
          <a:p>
            <a:pPr marL="0" indent="0">
              <a:buClr>
                <a:srgbClr val="A04DA3"/>
              </a:buClr>
              <a:buNone/>
            </a:pPr>
            <a:r>
              <a:rPr lang="en-GB" sz="1800" b="1" dirty="0"/>
              <a:t>Slide 15: </a:t>
            </a:r>
            <a:r>
              <a:rPr lang="en-GB" sz="1800" dirty="0"/>
              <a:t>Photo © </a:t>
            </a:r>
            <a:r>
              <a:rPr lang="en-GB" sz="1800" dirty="0" err="1">
                <a:hlinkClick r:id="rId14"/>
              </a:rPr>
              <a:t>Neureiter</a:t>
            </a:r>
            <a:r>
              <a:rPr lang="en-GB" sz="1800" dirty="0"/>
              <a:t>, 2006</a:t>
            </a:r>
          </a:p>
          <a:p>
            <a:pPr marL="0" indent="0">
              <a:buClr>
                <a:srgbClr val="A04DA3"/>
              </a:buClr>
              <a:buNone/>
            </a:pPr>
            <a:r>
              <a:rPr lang="en-GB" sz="1800" b="1" dirty="0"/>
              <a:t>Slide 16: </a:t>
            </a:r>
            <a:r>
              <a:rPr lang="en-GB" sz="1800" dirty="0"/>
              <a:t>Photo © </a:t>
            </a:r>
            <a:r>
              <a:rPr lang="en-GB" sz="1800" dirty="0">
                <a:hlinkClick r:id="rId15"/>
              </a:rPr>
              <a:t>D Sikes</a:t>
            </a:r>
            <a:r>
              <a:rPr lang="en-GB" sz="1800" dirty="0"/>
              <a:t>, 2007</a:t>
            </a:r>
          </a:p>
          <a:p>
            <a:pPr marL="0" indent="0">
              <a:buClr>
                <a:srgbClr val="A04DA3"/>
              </a:buClr>
              <a:buNone/>
            </a:pPr>
            <a:r>
              <a:rPr lang="en-GB" sz="1800" b="1" dirty="0"/>
              <a:t>Slide 17: </a:t>
            </a:r>
            <a:r>
              <a:rPr lang="en-GB" sz="1800" dirty="0"/>
              <a:t>Photo © </a:t>
            </a:r>
            <a:r>
              <a:rPr lang="en-GB" sz="1800" dirty="0">
                <a:hlinkClick r:id="rId16"/>
              </a:rPr>
              <a:t>Derek Harper/</a:t>
            </a:r>
            <a:r>
              <a:rPr lang="en-GB" sz="1800" dirty="0" err="1">
                <a:hlinkClick r:id="rId16"/>
              </a:rPr>
              <a:t>Geograph</a:t>
            </a:r>
            <a:r>
              <a:rPr lang="en-GB" sz="1800" dirty="0"/>
              <a:t>, 2009</a:t>
            </a:r>
          </a:p>
          <a:p>
            <a:pPr marL="0" indent="0">
              <a:buClr>
                <a:srgbClr val="A04DA3"/>
              </a:buClr>
              <a:buNone/>
            </a:pPr>
            <a:r>
              <a:rPr lang="en-GB" sz="1800" b="1" dirty="0"/>
              <a:t>Slide 18: </a:t>
            </a:r>
            <a:r>
              <a:rPr lang="en-GB" sz="1800" dirty="0"/>
              <a:t>Video © </a:t>
            </a:r>
            <a:r>
              <a:rPr lang="en-GB" sz="1800" dirty="0">
                <a:hlinkClick r:id="rId17"/>
              </a:rPr>
              <a:t>NASA</a:t>
            </a:r>
            <a:r>
              <a:rPr lang="en-GB" sz="1800" dirty="0"/>
              <a:t>, 2015</a:t>
            </a:r>
          </a:p>
          <a:p>
            <a:pPr marL="0" indent="0">
              <a:buClr>
                <a:srgbClr val="A04DA3"/>
              </a:buClr>
              <a:buNone/>
            </a:pPr>
            <a:r>
              <a:rPr lang="en-GB" sz="1800" b="1" dirty="0"/>
              <a:t>Slide 19: </a:t>
            </a:r>
            <a:r>
              <a:rPr lang="en-GB" sz="1800" dirty="0"/>
              <a:t>Data source © </a:t>
            </a:r>
            <a:r>
              <a:rPr lang="en-GB" sz="1800" dirty="0">
                <a:hlinkClick r:id="rId18"/>
              </a:rPr>
              <a:t>Prevention Web</a:t>
            </a:r>
            <a:r>
              <a:rPr lang="en-GB" sz="1800" dirty="0"/>
              <a:t>, 2015</a:t>
            </a:r>
          </a:p>
        </p:txBody>
      </p:sp>
      <p:sp>
        <p:nvSpPr>
          <p:cNvPr id="4" name="Title 1">
            <a:extLst>
              <a:ext uri="{FF2B5EF4-FFF2-40B4-BE49-F238E27FC236}">
                <a16:creationId xmlns:a16="http://schemas.microsoft.com/office/drawing/2014/main" id="{25601959-E832-4C85-A1DB-B073C27AF75C}"/>
              </a:ext>
            </a:extLst>
          </p:cNvPr>
          <p:cNvSpPr txBox="1">
            <a:spLocks/>
          </p:cNvSpPr>
          <p:nvPr/>
        </p:nvSpPr>
        <p:spPr>
          <a:xfrm>
            <a:off x="467544" y="332656"/>
            <a:ext cx="8229600" cy="1066800"/>
          </a:xfrm>
          <a:prstGeom prst="rect">
            <a:avLst/>
          </a:prstGeom>
        </p:spPr>
        <p:txBody>
          <a:bodyPr vert="horz" anchor="ctr">
            <a:normAutofit/>
          </a:bodyPr>
          <a:lstStyle>
            <a:lvl1pPr algn="l" rtl="0" eaLnBrk="1" latinLnBrk="0" hangingPunct="1">
              <a:spcBef>
                <a:spcPct val="0"/>
              </a:spcBef>
              <a:buNone/>
              <a:defRPr kumimoji="0" sz="3600" b="1" kern="1200">
                <a:solidFill>
                  <a:srgbClr val="26377C"/>
                </a:solidFill>
                <a:latin typeface="Lato" panose="020F0502020204030203" pitchFamily="34" charset="0"/>
                <a:ea typeface="Lato" panose="020F0502020204030203" pitchFamily="34" charset="0"/>
                <a:cs typeface="Lato" panose="020F0502020204030203" pitchFamily="34" charset="0"/>
              </a:defRPr>
            </a:lvl1pPr>
          </a:lstStyle>
          <a:p>
            <a:r>
              <a:rPr lang="en-GB" dirty="0"/>
              <a:t>Acknowledgements</a:t>
            </a:r>
          </a:p>
        </p:txBody>
      </p:sp>
    </p:spTree>
    <p:extLst>
      <p:ext uri="{BB962C8B-B14F-4D97-AF65-F5344CB8AC3E}">
        <p14:creationId xmlns:p14="http://schemas.microsoft.com/office/powerpoint/2010/main" val="176999597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8"/>
            <a:ext cx="3970784" cy="4824536"/>
          </a:xfrm>
        </p:spPr>
        <p:txBody>
          <a:bodyPr>
            <a:normAutofit fontScale="92500" lnSpcReduction="10000"/>
          </a:bodyPr>
          <a:lstStyle/>
          <a:p>
            <a:pPr marL="0" indent="0">
              <a:lnSpc>
                <a:spcPct val="118000"/>
              </a:lnSpc>
              <a:buNone/>
            </a:pPr>
            <a:r>
              <a:rPr lang="en-GB" sz="2000" dirty="0"/>
              <a:t>Slopes cover much of the Earth’s surface: they are one of the basic units of landscapes.</a:t>
            </a:r>
          </a:p>
          <a:p>
            <a:pPr>
              <a:lnSpc>
                <a:spcPct val="118000"/>
              </a:lnSpc>
            </a:pPr>
            <a:r>
              <a:rPr lang="en-GB" sz="2000" dirty="0"/>
              <a:t>Slopes are </a:t>
            </a:r>
            <a:r>
              <a:rPr lang="en-GB" sz="2000" dirty="0">
                <a:hlinkClick r:id="rId3" action="ppaction://hlinksldjump"/>
              </a:rPr>
              <a:t>open systems</a:t>
            </a:r>
            <a:r>
              <a:rPr lang="en-GB" sz="2000" dirty="0"/>
              <a:t>, with inputs, throughputs and outputs of material and energy. This unit looks at one throughput, </a:t>
            </a:r>
            <a:r>
              <a:rPr lang="en-GB" sz="2000" dirty="0">
                <a:hlinkClick r:id="rId3" action="ppaction://hlinksldjump"/>
              </a:rPr>
              <a:t>mass movement</a:t>
            </a:r>
            <a:r>
              <a:rPr lang="en-GB" sz="2000" dirty="0"/>
              <a:t>.</a:t>
            </a:r>
          </a:p>
          <a:p>
            <a:pPr>
              <a:lnSpc>
                <a:spcPct val="118000"/>
              </a:lnSpc>
            </a:pPr>
            <a:r>
              <a:rPr lang="en-GB" sz="2000" dirty="0"/>
              <a:t>Mass movement moves material from upper to lower slopes. Over time this changes a slope’s profile and reduces its angle, one factor in helping it become more stable and reach </a:t>
            </a:r>
            <a:r>
              <a:rPr lang="en-GB" sz="2000" dirty="0">
                <a:hlinkClick r:id="rId3" action="ppaction://hlinksldjump"/>
              </a:rPr>
              <a:t>equilibrium</a:t>
            </a:r>
            <a:r>
              <a:rPr lang="en-GB" sz="2000" dirty="0"/>
              <a:t>.</a:t>
            </a:r>
          </a:p>
        </p:txBody>
      </p:sp>
      <p:pic>
        <p:nvPicPr>
          <p:cNvPr id="1026" name="Picture 2" descr="Landslide on OR 58 | Landslides and flooding closed portions… | Oregon  Department of Transportation | Flickr">
            <a:hlinkClick r:id="rId4"/>
          </p:cNvPr>
          <p:cNvPicPr>
            <a:picLocks noChangeAspect="1" noChangeArrowheads="1"/>
          </p:cNvPicPr>
          <p:nvPr/>
        </p:nvPicPr>
        <p:blipFill>
          <a:blip r:embed="rId5" cstate="print"/>
          <a:srcRect/>
          <a:stretch>
            <a:fillRect/>
          </a:stretch>
        </p:blipFill>
        <p:spPr bwMode="auto">
          <a:xfrm>
            <a:off x="4554063" y="1340768"/>
            <a:ext cx="4283695" cy="3212771"/>
          </a:xfrm>
          <a:prstGeom prst="rect">
            <a:avLst/>
          </a:prstGeom>
          <a:noFill/>
        </p:spPr>
      </p:pic>
      <p:sp>
        <p:nvSpPr>
          <p:cNvPr id="5" name="TextBox 4"/>
          <p:cNvSpPr txBox="1"/>
          <p:nvPr/>
        </p:nvSpPr>
        <p:spPr>
          <a:xfrm>
            <a:off x="4499992" y="4553539"/>
            <a:ext cx="4248472" cy="1565429"/>
          </a:xfrm>
          <a:prstGeom prst="rect">
            <a:avLst/>
          </a:prstGeom>
          <a:noFill/>
        </p:spPr>
        <p:txBody>
          <a:bodyPr wrap="square" rtlCol="0">
            <a:spAutoFit/>
          </a:bodyPr>
          <a:lstStyle/>
          <a:p>
            <a:pPr>
              <a:lnSpc>
                <a:spcPct val="108000"/>
              </a:lnSpc>
            </a:pPr>
            <a:r>
              <a:rPr lang="en-GB" dirty="0">
                <a:solidFill>
                  <a:srgbClr val="26377C"/>
                </a:solidFill>
                <a:latin typeface="Lato" panose="020F0502020204030203" pitchFamily="34" charset="0"/>
                <a:ea typeface="Lato" panose="020F0502020204030203" pitchFamily="34" charset="0"/>
                <a:cs typeface="Lato" panose="020F0502020204030203" pitchFamily="34" charset="0"/>
              </a:rPr>
              <a:t>A slope in Oregon, USA. Road-building has undercut, steepened and so destabilised the slope, taking it into a phase of active change: this landslide </a:t>
            </a:r>
            <a:br>
              <a:rPr lang="en-GB" dirty="0">
                <a:solidFill>
                  <a:srgbClr val="26377C"/>
                </a:solidFill>
                <a:latin typeface="Lato" panose="020F0502020204030203" pitchFamily="34" charset="0"/>
                <a:ea typeface="Lato" panose="020F0502020204030203" pitchFamily="34" charset="0"/>
                <a:cs typeface="Lato" panose="020F0502020204030203" pitchFamily="34" charset="0"/>
              </a:rPr>
            </a:br>
            <a:r>
              <a:rPr lang="en-GB" dirty="0">
                <a:solidFill>
                  <a:srgbClr val="26377C"/>
                </a:solidFill>
                <a:latin typeface="Lato" panose="020F0502020204030203" pitchFamily="34" charset="0"/>
                <a:ea typeface="Lato" panose="020F0502020204030203" pitchFamily="34" charset="0"/>
                <a:cs typeface="Lato" panose="020F0502020204030203" pitchFamily="34" charset="0"/>
              </a:rPr>
              <a:t>is the result.</a:t>
            </a:r>
          </a:p>
        </p:txBody>
      </p:sp>
      <p:sp>
        <p:nvSpPr>
          <p:cNvPr id="6" name="Title 4">
            <a:extLst>
              <a:ext uri="{FF2B5EF4-FFF2-40B4-BE49-F238E27FC236}">
                <a16:creationId xmlns:a16="http://schemas.microsoft.com/office/drawing/2014/main" id="{92E22BBD-866C-4815-A877-887A3F2BC592}"/>
              </a:ext>
            </a:extLst>
          </p:cNvPr>
          <p:cNvSpPr txBox="1">
            <a:spLocks/>
          </p:cNvSpPr>
          <p:nvPr/>
        </p:nvSpPr>
        <p:spPr>
          <a:xfrm>
            <a:off x="467544" y="332656"/>
            <a:ext cx="8229600" cy="1066800"/>
          </a:xfrm>
          <a:prstGeom prst="rect">
            <a:avLst/>
          </a:prstGeom>
        </p:spPr>
        <p:txBody>
          <a:bodyPr vert="horz" anchor="ctr">
            <a:normAutofit/>
          </a:bodyPr>
          <a:lstStyle>
            <a:lvl1pPr algn="l" rtl="0" eaLnBrk="1" latinLnBrk="0" hangingPunct="1">
              <a:spcBef>
                <a:spcPct val="0"/>
              </a:spcBef>
              <a:buNone/>
              <a:defRPr kumimoji="0" sz="3600" b="1" kern="1200">
                <a:solidFill>
                  <a:srgbClr val="26377C"/>
                </a:solidFill>
                <a:latin typeface="Lato" panose="020F0502020204030203" pitchFamily="34" charset="0"/>
                <a:ea typeface="Lato" panose="020F0502020204030203" pitchFamily="34" charset="0"/>
                <a:cs typeface="Lato" panose="020F0502020204030203" pitchFamily="34" charset="0"/>
              </a:defRPr>
            </a:lvl1pPr>
          </a:lstStyle>
          <a:p>
            <a:r>
              <a:rPr lang="en-GB" dirty="0"/>
              <a:t>Slopes and mass movements</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4114800" cy="3816424"/>
          </a:xfrm>
        </p:spPr>
        <p:txBody>
          <a:bodyPr>
            <a:noAutofit/>
          </a:bodyPr>
          <a:lstStyle/>
          <a:p>
            <a:pPr marL="0" indent="0">
              <a:buNone/>
            </a:pPr>
            <a:r>
              <a:rPr lang="en-GB" sz="1800" dirty="0"/>
              <a:t>Weathering, mass movement and erosion are three linked ‘big’ processes operating on slopes:</a:t>
            </a:r>
          </a:p>
          <a:p>
            <a:r>
              <a:rPr lang="en-GB" sz="1800" b="1" dirty="0"/>
              <a:t>weathering</a:t>
            </a:r>
            <a:r>
              <a:rPr lang="en-GB" sz="1800" dirty="0"/>
              <a:t> weakens or breaks up rocks </a:t>
            </a:r>
            <a:r>
              <a:rPr lang="en-GB" sz="1800" dirty="0">
                <a:hlinkClick r:id="rId3" action="ppaction://hlinksldjump"/>
              </a:rPr>
              <a:t>in situ </a:t>
            </a:r>
            <a:endParaRPr lang="en-GB" sz="1800" dirty="0"/>
          </a:p>
          <a:p>
            <a:r>
              <a:rPr lang="en-GB" sz="1800" b="1" dirty="0"/>
              <a:t>mass movement </a:t>
            </a:r>
            <a:r>
              <a:rPr lang="en-GB" sz="1800" dirty="0"/>
              <a:t>moves material down-slope using energy from gravity, e.g. in rock falls and landslides (see photo)</a:t>
            </a:r>
          </a:p>
          <a:p>
            <a:r>
              <a:rPr lang="en-GB" sz="1800" b="1" dirty="0"/>
              <a:t>erosion </a:t>
            </a:r>
            <a:r>
              <a:rPr lang="en-GB" sz="1800" dirty="0"/>
              <a:t>by rivers, glaciers, sea or wind wears away and removes sediment, usually at the slope foot: it enters a new system. </a:t>
            </a:r>
          </a:p>
        </p:txBody>
      </p:sp>
      <p:pic>
        <p:nvPicPr>
          <p:cNvPr id="4" name="Picture 3" descr="Oddicombe Beach landslide">
            <a:hlinkClick r:id="rId4"/>
          </p:cNvPr>
          <p:cNvPicPr>
            <a:picLocks noChangeAspect="1"/>
          </p:cNvPicPr>
          <p:nvPr/>
        </p:nvPicPr>
        <p:blipFill>
          <a:blip r:embed="rId5" cstate="print"/>
          <a:srcRect/>
          <a:stretch>
            <a:fillRect/>
          </a:stretch>
        </p:blipFill>
        <p:spPr bwMode="auto">
          <a:xfrm>
            <a:off x="4791443" y="976990"/>
            <a:ext cx="3744416" cy="4612250"/>
          </a:xfrm>
          <a:prstGeom prst="rect">
            <a:avLst/>
          </a:prstGeom>
          <a:noFill/>
          <a:ln w="9525">
            <a:noFill/>
            <a:miter lim="800000"/>
            <a:headEnd/>
            <a:tailEnd/>
          </a:ln>
        </p:spPr>
      </p:pic>
      <p:sp>
        <p:nvSpPr>
          <p:cNvPr id="5" name="TextBox 4"/>
          <p:cNvSpPr txBox="1"/>
          <p:nvPr/>
        </p:nvSpPr>
        <p:spPr>
          <a:xfrm>
            <a:off x="4791442" y="5589240"/>
            <a:ext cx="3885013" cy="646331"/>
          </a:xfrm>
          <a:prstGeom prst="rect">
            <a:avLst/>
          </a:prstGeom>
          <a:noFill/>
        </p:spPr>
        <p:txBody>
          <a:bodyPr wrap="square" rtlCol="0">
            <a:spAutoFit/>
          </a:bodyPr>
          <a:lstStyle/>
          <a:p>
            <a:r>
              <a:rPr lang="en-GB" dirty="0">
                <a:solidFill>
                  <a:srgbClr val="26377C"/>
                </a:solidFill>
                <a:latin typeface="Lato"/>
              </a:rPr>
              <a:t>Mass movement on sandstone cliffs, </a:t>
            </a:r>
            <a:r>
              <a:rPr lang="en-GB" dirty="0" err="1">
                <a:latin typeface="Lato"/>
                <a:hlinkClick r:id="rId6"/>
              </a:rPr>
              <a:t>Babbacombe</a:t>
            </a:r>
            <a:r>
              <a:rPr lang="en-GB" dirty="0">
                <a:solidFill>
                  <a:srgbClr val="26377C"/>
                </a:solidFill>
                <a:latin typeface="Lato"/>
              </a:rPr>
              <a:t>, South Devon, UK </a:t>
            </a:r>
          </a:p>
        </p:txBody>
      </p:sp>
      <p:sp>
        <p:nvSpPr>
          <p:cNvPr id="6" name="TextBox 5"/>
          <p:cNvSpPr txBox="1"/>
          <p:nvPr/>
        </p:nvSpPr>
        <p:spPr>
          <a:xfrm>
            <a:off x="395536" y="5180999"/>
            <a:ext cx="4323897" cy="1200329"/>
          </a:xfrm>
          <a:prstGeom prst="rect">
            <a:avLst/>
          </a:prstGeom>
          <a:solidFill>
            <a:schemeClr val="accent2">
              <a:lumMod val="40000"/>
              <a:lumOff val="60000"/>
            </a:schemeClr>
          </a:solidFill>
          <a:ln>
            <a:solidFill>
              <a:srgbClr val="26377C"/>
            </a:solidFill>
          </a:ln>
        </p:spPr>
        <p:txBody>
          <a:bodyPr wrap="square" rtlCol="0">
            <a:spAutoFit/>
          </a:bodyPr>
          <a:lstStyle/>
          <a:p>
            <a:r>
              <a:rPr lang="en-GB" b="1" dirty="0">
                <a:solidFill>
                  <a:srgbClr val="26377C"/>
                </a:solidFill>
                <a:latin typeface="Lato"/>
              </a:rPr>
              <a:t>Activity</a:t>
            </a:r>
            <a:r>
              <a:rPr lang="en-GB" dirty="0">
                <a:solidFill>
                  <a:srgbClr val="26377C"/>
                </a:solidFill>
                <a:latin typeface="Lato"/>
              </a:rPr>
              <a:t> </a:t>
            </a:r>
          </a:p>
          <a:p>
            <a:pPr marL="285750" indent="-285750">
              <a:buFont typeface="Arial" panose="020B0604020202020204" pitchFamily="34" charset="0"/>
              <a:buChar char="•"/>
            </a:pPr>
            <a:r>
              <a:rPr lang="en-GB" dirty="0">
                <a:solidFill>
                  <a:srgbClr val="26377C"/>
                </a:solidFill>
                <a:latin typeface="Lato"/>
              </a:rPr>
              <a:t>Add labels to the photo showing the processes (right). Label the rock store, throughput and sediment store.</a:t>
            </a:r>
          </a:p>
        </p:txBody>
      </p:sp>
      <p:sp>
        <p:nvSpPr>
          <p:cNvPr id="7" name="Title 4">
            <a:extLst>
              <a:ext uri="{FF2B5EF4-FFF2-40B4-BE49-F238E27FC236}">
                <a16:creationId xmlns:a16="http://schemas.microsoft.com/office/drawing/2014/main" id="{A3FE71A3-29BE-4883-B0E5-B8C711E52881}"/>
              </a:ext>
            </a:extLst>
          </p:cNvPr>
          <p:cNvSpPr txBox="1">
            <a:spLocks/>
          </p:cNvSpPr>
          <p:nvPr/>
        </p:nvSpPr>
        <p:spPr>
          <a:xfrm>
            <a:off x="446855" y="345976"/>
            <a:ext cx="8229600" cy="1066800"/>
          </a:xfrm>
          <a:prstGeom prst="rect">
            <a:avLst/>
          </a:prstGeom>
        </p:spPr>
        <p:txBody>
          <a:bodyPr vert="horz" anchor="ctr">
            <a:normAutofit/>
          </a:bodyPr>
          <a:lstStyle>
            <a:lvl1pPr algn="l" rtl="0" eaLnBrk="1" latinLnBrk="0" hangingPunct="1">
              <a:spcBef>
                <a:spcPct val="0"/>
              </a:spcBef>
              <a:buNone/>
              <a:defRPr kumimoji="0" sz="3600" b="1" kern="1200">
                <a:solidFill>
                  <a:srgbClr val="26377C"/>
                </a:solidFill>
                <a:latin typeface="Lato" panose="020F0502020204030203" pitchFamily="34" charset="0"/>
                <a:ea typeface="Lato" panose="020F0502020204030203" pitchFamily="34" charset="0"/>
                <a:cs typeface="Lato" panose="020F0502020204030203" pitchFamily="34" charset="0"/>
              </a:defRPr>
            </a:lvl1pPr>
          </a:lstStyle>
          <a:p>
            <a:r>
              <a:rPr lang="en-GB" dirty="0"/>
              <a:t>Slope processes</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779912" y="4532927"/>
            <a:ext cx="5089420" cy="1200329"/>
          </a:xfrm>
          <a:prstGeom prst="rect">
            <a:avLst/>
          </a:prstGeom>
          <a:solidFill>
            <a:schemeClr val="accent2">
              <a:lumMod val="40000"/>
              <a:lumOff val="60000"/>
            </a:schemeClr>
          </a:solidFill>
          <a:ln>
            <a:solidFill>
              <a:srgbClr val="26377C"/>
            </a:solidFill>
          </a:ln>
        </p:spPr>
        <p:txBody>
          <a:bodyPr wrap="square" rtlCol="0">
            <a:spAutoFit/>
          </a:bodyPr>
          <a:lstStyle/>
          <a:p>
            <a:r>
              <a:rPr lang="en-GB" b="1" dirty="0">
                <a:solidFill>
                  <a:srgbClr val="26377C"/>
                </a:solidFill>
                <a:latin typeface="Lato"/>
              </a:rPr>
              <a:t>Activity</a:t>
            </a:r>
          </a:p>
          <a:p>
            <a:pPr marL="285750" indent="-285750">
              <a:buFont typeface="Arial" panose="020B0604020202020204" pitchFamily="34" charset="0"/>
              <a:buChar char="•"/>
            </a:pPr>
            <a:r>
              <a:rPr lang="en-GB" dirty="0">
                <a:solidFill>
                  <a:srgbClr val="26377C"/>
                </a:solidFill>
                <a:latin typeface="Lato"/>
              </a:rPr>
              <a:t>Think about the balance of forces affecting the mass movements on </a:t>
            </a:r>
            <a:r>
              <a:rPr lang="en-GB" dirty="0">
                <a:solidFill>
                  <a:srgbClr val="26377C"/>
                </a:solidFill>
                <a:latin typeface="Lato"/>
                <a:hlinkClick r:id="rId3" action="ppaction://hlinksldjump">
                  <a:extLst>
                    <a:ext uri="{A12FA001-AC4F-418D-AE19-62706E023703}">
                      <ahyp:hlinkClr xmlns:ahyp="http://schemas.microsoft.com/office/drawing/2018/hyperlinkcolor" val="tx"/>
                    </a:ext>
                  </a:extLst>
                </a:hlinkClick>
              </a:rPr>
              <a:t>slides 6–8</a:t>
            </a:r>
            <a:r>
              <a:rPr lang="en-GB" dirty="0">
                <a:solidFill>
                  <a:srgbClr val="26377C"/>
                </a:solidFill>
                <a:latin typeface="Lato"/>
              </a:rPr>
              <a:t>, and the physical/human factors affecting them. </a:t>
            </a:r>
          </a:p>
        </p:txBody>
      </p:sp>
      <p:sp>
        <p:nvSpPr>
          <p:cNvPr id="3" name="Content Placeholder 2"/>
          <p:cNvSpPr>
            <a:spLocks noGrp="1"/>
          </p:cNvSpPr>
          <p:nvPr>
            <p:ph idx="1"/>
          </p:nvPr>
        </p:nvSpPr>
        <p:spPr>
          <a:xfrm>
            <a:off x="498376" y="1268760"/>
            <a:ext cx="3250704" cy="4597106"/>
          </a:xfrm>
        </p:spPr>
        <p:txBody>
          <a:bodyPr>
            <a:noAutofit/>
          </a:bodyPr>
          <a:lstStyle/>
          <a:p>
            <a:pPr marL="271463" indent="-255588">
              <a:buFont typeface="+mj-lt"/>
              <a:buAutoNum type="arabicPeriod"/>
            </a:pPr>
            <a:r>
              <a:rPr lang="en-GB" sz="1800" dirty="0"/>
              <a:t>Gravitational energy drives mass movement. </a:t>
            </a:r>
          </a:p>
          <a:p>
            <a:pPr marL="271463" indent="-255588">
              <a:buFont typeface="+mj-lt"/>
              <a:buAutoNum type="arabicPeriod"/>
            </a:pPr>
            <a:r>
              <a:rPr lang="en-GB" sz="1800" dirty="0"/>
              <a:t>The force of friction resists gravity, pushing material into the slope (</a:t>
            </a:r>
            <a:r>
              <a:rPr lang="en-GB" sz="1800" b="1" dirty="0"/>
              <a:t>shear strength</a:t>
            </a:r>
            <a:r>
              <a:rPr lang="en-GB" sz="1800" dirty="0"/>
              <a:t>). On stable slopes this is greater than the forces driving it downhill.</a:t>
            </a:r>
          </a:p>
          <a:p>
            <a:pPr marL="271463" indent="-255588">
              <a:buFont typeface="+mj-lt"/>
              <a:buAutoNum type="arabicPeriod"/>
            </a:pPr>
            <a:r>
              <a:rPr lang="en-GB" sz="1800" dirty="0"/>
              <a:t>The forces driving material downhill can become greater than those resisting them (</a:t>
            </a:r>
            <a:r>
              <a:rPr lang="en-GB" sz="1800" b="1" dirty="0"/>
              <a:t>sheer stress</a:t>
            </a:r>
            <a:r>
              <a:rPr lang="en-GB" sz="1800" dirty="0"/>
              <a:t>). Slopes become unstable and can fail: the slope system has crossed a </a:t>
            </a:r>
            <a:r>
              <a:rPr lang="en-GB" sz="1800" dirty="0">
                <a:hlinkClick r:id="rId4" action="ppaction://hlinksldjump"/>
              </a:rPr>
              <a:t>threshold</a:t>
            </a:r>
            <a:r>
              <a:rPr lang="en-GB" sz="1800" dirty="0"/>
              <a:t>.</a:t>
            </a:r>
          </a:p>
        </p:txBody>
      </p:sp>
      <p:pic>
        <p:nvPicPr>
          <p:cNvPr id="4" name="Picture 3" descr="File:On the slopes of Millennium Hill - geograph.org.uk - 1432550.jpg -  Wikimedia Commons">
            <a:hlinkClick r:id="rId5"/>
          </p:cNvPr>
          <p:cNvPicPr/>
          <p:nvPr/>
        </p:nvPicPr>
        <p:blipFill>
          <a:blip r:embed="rId6" cstate="print"/>
          <a:srcRect/>
          <a:stretch>
            <a:fillRect/>
          </a:stretch>
        </p:blipFill>
        <p:spPr bwMode="auto">
          <a:xfrm>
            <a:off x="3779912" y="1196752"/>
            <a:ext cx="5089420" cy="3312368"/>
          </a:xfrm>
          <a:prstGeom prst="rect">
            <a:avLst/>
          </a:prstGeom>
          <a:noFill/>
          <a:ln w="9525">
            <a:noFill/>
            <a:miter lim="800000"/>
            <a:headEnd/>
            <a:tailEnd/>
          </a:ln>
        </p:spPr>
      </p:pic>
      <p:sp>
        <p:nvSpPr>
          <p:cNvPr id="5" name="Striped Right Arrow 4"/>
          <p:cNvSpPr/>
          <p:nvPr/>
        </p:nvSpPr>
        <p:spPr>
          <a:xfrm rot="5400000">
            <a:off x="5760132" y="4054389"/>
            <a:ext cx="936104" cy="720080"/>
          </a:xfrm>
          <a:prstGeom prst="strip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26377C"/>
                </a:solidFill>
              </a:rPr>
              <a:t>1</a:t>
            </a:r>
          </a:p>
        </p:txBody>
      </p:sp>
      <p:sp>
        <p:nvSpPr>
          <p:cNvPr id="6" name="Down Arrow 5"/>
          <p:cNvSpPr/>
          <p:nvPr/>
        </p:nvSpPr>
        <p:spPr>
          <a:xfrm rot="1200000">
            <a:off x="5084744" y="3495695"/>
            <a:ext cx="484632" cy="97840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26377C"/>
                </a:solidFill>
              </a:rPr>
              <a:t>2</a:t>
            </a:r>
          </a:p>
        </p:txBody>
      </p:sp>
      <p:sp>
        <p:nvSpPr>
          <p:cNvPr id="7" name="Down Arrow 6"/>
          <p:cNvSpPr/>
          <p:nvPr/>
        </p:nvSpPr>
        <p:spPr>
          <a:xfrm rot="17400000">
            <a:off x="6960495" y="3420144"/>
            <a:ext cx="484632" cy="97840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26377C"/>
                </a:solidFill>
              </a:rPr>
              <a:t>3</a:t>
            </a:r>
          </a:p>
        </p:txBody>
      </p:sp>
      <p:sp>
        <p:nvSpPr>
          <p:cNvPr id="12" name="Title 4">
            <a:extLst>
              <a:ext uri="{FF2B5EF4-FFF2-40B4-BE49-F238E27FC236}">
                <a16:creationId xmlns:a16="http://schemas.microsoft.com/office/drawing/2014/main" id="{89C4F8C7-03BF-4194-8563-144DD390F763}"/>
              </a:ext>
            </a:extLst>
          </p:cNvPr>
          <p:cNvSpPr>
            <a:spLocks noGrp="1"/>
          </p:cNvSpPr>
          <p:nvPr>
            <p:ph type="title"/>
          </p:nvPr>
        </p:nvSpPr>
        <p:spPr>
          <a:xfrm>
            <a:off x="467544" y="332656"/>
            <a:ext cx="8229600" cy="1066800"/>
          </a:xfrm>
        </p:spPr>
        <p:txBody>
          <a:bodyPr/>
          <a:lstStyle/>
          <a:p>
            <a:r>
              <a:rPr lang="en-GB" dirty="0"/>
              <a:t>Forces behind mass movements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3">
                                            <p:txEl>
                                              <p:pRg st="0" end="0"/>
                                            </p:txEl>
                                          </p:spTgt>
                                        </p:tgtEl>
                                      </p:cBhvr>
                                    </p:animEffect>
                                  </p:childTnLst>
                                </p:cTn>
                              </p:par>
                              <p:par>
                                <p:cTn id="10" presetID="2" presetClass="entr" presetSubtype="1"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3000" fill="hold"/>
                                        <p:tgtEl>
                                          <p:spTgt spid="5"/>
                                        </p:tgtEl>
                                        <p:attrNameLst>
                                          <p:attrName>ppt_x</p:attrName>
                                        </p:attrNameLst>
                                      </p:cBhvr>
                                      <p:tavLst>
                                        <p:tav tm="0">
                                          <p:val>
                                            <p:strVal val="#ppt_x"/>
                                          </p:val>
                                        </p:tav>
                                        <p:tav tm="100000">
                                          <p:val>
                                            <p:strVal val="#ppt_x"/>
                                          </p:val>
                                        </p:tav>
                                      </p:tavLst>
                                    </p:anim>
                                    <p:anim calcmode="lin" valueType="num">
                                      <p:cBhvr additive="base">
                                        <p:cTn id="13" dur="3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2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9" dur="2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0" dur="2000"/>
                                        <p:tgtEl>
                                          <p:spTgt spid="3">
                                            <p:txEl>
                                              <p:pRg st="1" end="1"/>
                                            </p:txEl>
                                          </p:spTgt>
                                        </p:tgtEl>
                                      </p:cBhvr>
                                    </p:animEffect>
                                  </p:childTnLst>
                                </p:cTn>
                              </p:par>
                              <p:par>
                                <p:cTn id="21" presetID="53" presetClass="entr" presetSubtype="0" fill="hold" grpId="1"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3000" fill="hold"/>
                                        <p:tgtEl>
                                          <p:spTgt spid="6"/>
                                        </p:tgtEl>
                                        <p:attrNameLst>
                                          <p:attrName>ppt_w</p:attrName>
                                        </p:attrNameLst>
                                      </p:cBhvr>
                                      <p:tavLst>
                                        <p:tav tm="0">
                                          <p:val>
                                            <p:fltVal val="0"/>
                                          </p:val>
                                        </p:tav>
                                        <p:tav tm="100000">
                                          <p:val>
                                            <p:strVal val="#ppt_w"/>
                                          </p:val>
                                        </p:tav>
                                      </p:tavLst>
                                    </p:anim>
                                    <p:anim calcmode="lin" valueType="num">
                                      <p:cBhvr>
                                        <p:cTn id="24" dur="3000" fill="hold"/>
                                        <p:tgtEl>
                                          <p:spTgt spid="6"/>
                                        </p:tgtEl>
                                        <p:attrNameLst>
                                          <p:attrName>ppt_h</p:attrName>
                                        </p:attrNameLst>
                                      </p:cBhvr>
                                      <p:tavLst>
                                        <p:tav tm="0">
                                          <p:val>
                                            <p:fltVal val="0"/>
                                          </p:val>
                                        </p:tav>
                                        <p:tav tm="100000">
                                          <p:val>
                                            <p:strVal val="#ppt_h"/>
                                          </p:val>
                                        </p:tav>
                                      </p:tavLst>
                                    </p:anim>
                                    <p:animEffect transition="in" filter="fade">
                                      <p:cBhvr>
                                        <p:cTn id="25" dur="3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2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31" dur="2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2" dur="2000"/>
                                        <p:tgtEl>
                                          <p:spTgt spid="3">
                                            <p:txEl>
                                              <p:pRg st="2" end="2"/>
                                            </p:txEl>
                                          </p:spTgt>
                                        </p:tgtEl>
                                      </p:cBhvr>
                                    </p:animEffect>
                                  </p:childTnLst>
                                </p:cTn>
                              </p:par>
                              <p:par>
                                <p:cTn id="33" presetID="53" presetClass="entr" presetSubtype="0" fill="hold" grpId="1"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3000" fill="hold"/>
                                        <p:tgtEl>
                                          <p:spTgt spid="7"/>
                                        </p:tgtEl>
                                        <p:attrNameLst>
                                          <p:attrName>ppt_w</p:attrName>
                                        </p:attrNameLst>
                                      </p:cBhvr>
                                      <p:tavLst>
                                        <p:tav tm="0">
                                          <p:val>
                                            <p:fltVal val="0"/>
                                          </p:val>
                                        </p:tav>
                                        <p:tav tm="100000">
                                          <p:val>
                                            <p:strVal val="#ppt_w"/>
                                          </p:val>
                                        </p:tav>
                                      </p:tavLst>
                                    </p:anim>
                                    <p:anim calcmode="lin" valueType="num">
                                      <p:cBhvr>
                                        <p:cTn id="36" dur="3000" fill="hold"/>
                                        <p:tgtEl>
                                          <p:spTgt spid="7"/>
                                        </p:tgtEl>
                                        <p:attrNameLst>
                                          <p:attrName>ppt_h</p:attrName>
                                        </p:attrNameLst>
                                      </p:cBhvr>
                                      <p:tavLst>
                                        <p:tav tm="0">
                                          <p:val>
                                            <p:fltVal val="0"/>
                                          </p:val>
                                        </p:tav>
                                        <p:tav tm="100000">
                                          <p:val>
                                            <p:strVal val="#ppt_h"/>
                                          </p:val>
                                        </p:tav>
                                      </p:tavLst>
                                    </p:anim>
                                    <p:animEffect transition="in" filter="fade">
                                      <p:cBhvr>
                                        <p:cTn id="3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1" animBg="1"/>
      <p:bldP spid="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700808"/>
            <a:ext cx="3960440" cy="2448272"/>
          </a:xfrm>
        </p:spPr>
        <p:txBody>
          <a:bodyPr>
            <a:noAutofit/>
          </a:bodyPr>
          <a:lstStyle/>
          <a:p>
            <a:pPr marL="0" indent="0">
              <a:buNone/>
            </a:pPr>
            <a:r>
              <a:rPr lang="en-GB" sz="1800" dirty="0">
                <a:solidFill>
                  <a:srgbClr val="26377C"/>
                </a:solidFill>
              </a:rPr>
              <a:t>There is a range of types of mass movement, varying: </a:t>
            </a:r>
          </a:p>
          <a:p>
            <a:r>
              <a:rPr lang="en-GB" sz="1800" dirty="0">
                <a:solidFill>
                  <a:srgbClr val="26377C"/>
                </a:solidFill>
              </a:rPr>
              <a:t>in scale, from individual particles to whole hillsides</a:t>
            </a:r>
          </a:p>
          <a:p>
            <a:r>
              <a:rPr lang="en-GB" sz="1800" dirty="0">
                <a:solidFill>
                  <a:srgbClr val="26377C"/>
                </a:solidFill>
              </a:rPr>
              <a:t>in process and form, linked to:</a:t>
            </a:r>
          </a:p>
          <a:p>
            <a:pPr lvl="1"/>
            <a:r>
              <a:rPr lang="en-GB" sz="1800" dirty="0">
                <a:solidFill>
                  <a:srgbClr val="26377C"/>
                </a:solidFill>
              </a:rPr>
              <a:t>the type of material</a:t>
            </a:r>
          </a:p>
          <a:p>
            <a:pPr lvl="1"/>
            <a:r>
              <a:rPr lang="en-GB" sz="1800" dirty="0">
                <a:solidFill>
                  <a:srgbClr val="26377C"/>
                </a:solidFill>
              </a:rPr>
              <a:t>the rate of movement</a:t>
            </a:r>
          </a:p>
          <a:p>
            <a:pPr lvl="1"/>
            <a:r>
              <a:rPr lang="en-GB" sz="1800" dirty="0">
                <a:solidFill>
                  <a:srgbClr val="26377C"/>
                </a:solidFill>
              </a:rPr>
              <a:t>the amount of water involved.</a:t>
            </a:r>
          </a:p>
        </p:txBody>
      </p:sp>
      <p:sp>
        <p:nvSpPr>
          <p:cNvPr id="7" name="TextBox 6"/>
          <p:cNvSpPr txBox="1"/>
          <p:nvPr/>
        </p:nvSpPr>
        <p:spPr>
          <a:xfrm>
            <a:off x="539552" y="4293096"/>
            <a:ext cx="4032448" cy="1831271"/>
          </a:xfrm>
          <a:prstGeom prst="rect">
            <a:avLst/>
          </a:prstGeom>
          <a:solidFill>
            <a:schemeClr val="accent2">
              <a:lumMod val="40000"/>
              <a:lumOff val="60000"/>
            </a:schemeClr>
          </a:solidFill>
          <a:ln>
            <a:solidFill>
              <a:srgbClr val="26377C"/>
            </a:solidFill>
          </a:ln>
        </p:spPr>
        <p:txBody>
          <a:bodyPr wrap="square" rtlCol="0">
            <a:spAutoFit/>
          </a:bodyPr>
          <a:lstStyle/>
          <a:p>
            <a:r>
              <a:rPr lang="en-GB" b="1" dirty="0">
                <a:solidFill>
                  <a:srgbClr val="26377C"/>
                </a:solidFill>
                <a:latin typeface="Lato"/>
              </a:rPr>
              <a:t>Activity</a:t>
            </a:r>
          </a:p>
          <a:p>
            <a:pPr marL="365760" indent="-256032">
              <a:spcBef>
                <a:spcPts val="300"/>
              </a:spcBef>
              <a:buClr>
                <a:srgbClr val="26377C"/>
              </a:buClr>
              <a:buFont typeface="Georgia"/>
              <a:buChar char="•"/>
            </a:pPr>
            <a:r>
              <a:rPr lang="en-GB" dirty="0">
                <a:solidFill>
                  <a:srgbClr val="26377C"/>
                </a:solidFill>
                <a:latin typeface="Lato" panose="020F0502020204030203" pitchFamily="34" charset="0"/>
                <a:ea typeface="Lato" panose="020F0502020204030203" pitchFamily="34" charset="0"/>
                <a:cs typeface="Lato" panose="020F0502020204030203" pitchFamily="34" charset="0"/>
              </a:rPr>
              <a:t>View the clips/photos of different mass movements on </a:t>
            </a:r>
            <a:r>
              <a:rPr lang="en-GB" dirty="0">
                <a:solidFill>
                  <a:srgbClr val="26377C"/>
                </a:solidFill>
                <a:latin typeface="Lato" panose="020F0502020204030203" pitchFamily="34" charset="0"/>
                <a:ea typeface="Lato" panose="020F0502020204030203" pitchFamily="34" charset="0"/>
                <a:cs typeface="Lato" panose="020F0502020204030203" pitchFamily="34" charset="0"/>
                <a:hlinkClick r:id="rId2" action="ppaction://hlinksldjump">
                  <a:extLst>
                    <a:ext uri="{A12FA001-AC4F-418D-AE19-62706E023703}">
                      <ahyp:hlinkClr xmlns:ahyp="http://schemas.microsoft.com/office/drawing/2018/hyperlinkcolor" val="tx"/>
                    </a:ext>
                  </a:extLst>
                </a:hlinkClick>
              </a:rPr>
              <a:t>slides 6–8</a:t>
            </a:r>
            <a:r>
              <a:rPr lang="en-GB" dirty="0">
                <a:solidFill>
                  <a:srgbClr val="26377C"/>
                </a:solidFill>
                <a:latin typeface="Lato" panose="020F0502020204030203" pitchFamily="34" charset="0"/>
                <a:ea typeface="Lato" panose="020F0502020204030203" pitchFamily="34" charset="0"/>
                <a:cs typeface="Lato" panose="020F0502020204030203" pitchFamily="34" charset="0"/>
              </a:rPr>
              <a:t>.</a:t>
            </a:r>
          </a:p>
          <a:p>
            <a:pPr marL="365760" indent="-256032">
              <a:spcBef>
                <a:spcPts val="300"/>
              </a:spcBef>
              <a:buClr>
                <a:srgbClr val="26377C"/>
              </a:buClr>
              <a:buFont typeface="Georgia"/>
              <a:buChar char="•"/>
            </a:pPr>
            <a:r>
              <a:rPr lang="en-GB" dirty="0">
                <a:solidFill>
                  <a:srgbClr val="26377C"/>
                </a:solidFill>
                <a:latin typeface="Lato" panose="020F0502020204030203" pitchFamily="34" charset="0"/>
                <a:ea typeface="Lato" panose="020F0502020204030203" pitchFamily="34" charset="0"/>
                <a:cs typeface="Lato" panose="020F0502020204030203" pitchFamily="34" charset="0"/>
              </a:rPr>
              <a:t>Think about how you might classify them: use the criteria above to help. </a:t>
            </a:r>
          </a:p>
        </p:txBody>
      </p:sp>
      <p:pic>
        <p:nvPicPr>
          <p:cNvPr id="9" name="Picture 4">
            <a:hlinkClick r:id="rId3"/>
          </p:cNvPr>
          <p:cNvPicPr>
            <a:picLocks noChangeAspect="1" noChangeArrowheads="1"/>
          </p:cNvPicPr>
          <p:nvPr/>
        </p:nvPicPr>
        <p:blipFill>
          <a:blip r:embed="rId4" cstate="print"/>
          <a:srcRect/>
          <a:stretch>
            <a:fillRect/>
          </a:stretch>
        </p:blipFill>
        <p:spPr bwMode="auto">
          <a:xfrm>
            <a:off x="4932040" y="1776695"/>
            <a:ext cx="3221708" cy="3308489"/>
          </a:xfrm>
          <a:prstGeom prst="rect">
            <a:avLst/>
          </a:prstGeom>
          <a:noFill/>
          <a:ln w="9525">
            <a:noFill/>
            <a:miter lim="800000"/>
            <a:headEnd/>
            <a:tailEnd/>
          </a:ln>
        </p:spPr>
      </p:pic>
      <p:sp>
        <p:nvSpPr>
          <p:cNvPr id="14" name="Text Placeholder 6"/>
          <p:cNvSpPr txBox="1">
            <a:spLocks/>
          </p:cNvSpPr>
          <p:nvPr/>
        </p:nvSpPr>
        <p:spPr>
          <a:xfrm>
            <a:off x="4932040" y="5085184"/>
            <a:ext cx="3240360" cy="432048"/>
          </a:xfrm>
          <a:prstGeom prst="rect">
            <a:avLst/>
          </a:prstGeom>
        </p:spPr>
        <p:txBody>
          <a:bodyPr anchor="t">
            <a:normAutofit/>
          </a:bodyPr>
          <a:lstStyle/>
          <a:p>
            <a:pPr marR="0" lvl="0" algn="l" defTabSz="914400" rtl="0" eaLnBrk="1" fontAlgn="auto" latinLnBrk="0" hangingPunct="1">
              <a:lnSpc>
                <a:spcPct val="100000"/>
              </a:lnSpc>
              <a:spcBef>
                <a:spcPts val="300"/>
              </a:spcBef>
              <a:spcAft>
                <a:spcPts val="0"/>
              </a:spcAft>
              <a:buClr>
                <a:schemeClr val="accent3"/>
              </a:buClr>
              <a:buSzTx/>
              <a:tabLst/>
              <a:defRPr/>
            </a:pPr>
            <a:r>
              <a:rPr lang="en-GB" dirty="0">
                <a:solidFill>
                  <a:srgbClr val="26377C"/>
                </a:solidFill>
                <a:latin typeface="Lato"/>
              </a:rPr>
              <a:t>Mudflow, Atami, Japan, 2021</a:t>
            </a:r>
          </a:p>
        </p:txBody>
      </p:sp>
      <p:sp>
        <p:nvSpPr>
          <p:cNvPr id="8" name="Action Button: Forward or Next 7">
            <a:hlinkClick r:id="" action="ppaction://hlinkshowjump?jump=lastslideviewed" highlightClick="1"/>
          </p:cNvPr>
          <p:cNvSpPr/>
          <p:nvPr/>
        </p:nvSpPr>
        <p:spPr>
          <a:xfrm>
            <a:off x="8172400" y="836712"/>
            <a:ext cx="576064" cy="50405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Lato"/>
            </a:endParaRPr>
          </a:p>
        </p:txBody>
      </p:sp>
      <p:sp>
        <p:nvSpPr>
          <p:cNvPr id="10" name="Title 4">
            <a:extLst>
              <a:ext uri="{FF2B5EF4-FFF2-40B4-BE49-F238E27FC236}">
                <a16:creationId xmlns:a16="http://schemas.microsoft.com/office/drawing/2014/main" id="{408AB043-38CC-4A91-A7A6-B6DE0148A3FC}"/>
              </a:ext>
            </a:extLst>
          </p:cNvPr>
          <p:cNvSpPr txBox="1">
            <a:spLocks/>
          </p:cNvSpPr>
          <p:nvPr/>
        </p:nvSpPr>
        <p:spPr>
          <a:xfrm>
            <a:off x="467544" y="404664"/>
            <a:ext cx="8229600" cy="1066800"/>
          </a:xfrm>
          <a:prstGeom prst="rect">
            <a:avLst/>
          </a:prstGeom>
        </p:spPr>
        <p:txBody>
          <a:bodyPr vert="horz" anchor="ctr">
            <a:normAutofit/>
          </a:bodyPr>
          <a:lstStyle>
            <a:lvl1pPr algn="l" rtl="0" eaLnBrk="1" latinLnBrk="0" hangingPunct="1">
              <a:spcBef>
                <a:spcPct val="0"/>
              </a:spcBef>
              <a:buNone/>
              <a:defRPr kumimoji="0" sz="4000" kern="1200">
                <a:solidFill>
                  <a:srgbClr val="26377C"/>
                </a:solidFill>
                <a:latin typeface="Lato" panose="020F0502020204030203" pitchFamily="34" charset="0"/>
                <a:ea typeface="Lato" panose="020F0502020204030203" pitchFamily="34" charset="0"/>
                <a:cs typeface="Lato" panose="020F0502020204030203" pitchFamily="34" charset="0"/>
              </a:defRPr>
            </a:lvl1pPr>
          </a:lstStyle>
          <a:p>
            <a:r>
              <a:rPr lang="en-GB" sz="3600" b="1" dirty="0"/>
              <a:t>Types of mass movement (1)</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066800"/>
          </a:xfrm>
        </p:spPr>
        <p:txBody>
          <a:bodyPr>
            <a:normAutofit/>
          </a:bodyPr>
          <a:lstStyle/>
          <a:p>
            <a:r>
              <a:rPr lang="en-GB" sz="3600" b="1" dirty="0"/>
              <a:t>Types of mass movement (2)</a:t>
            </a:r>
          </a:p>
        </p:txBody>
      </p:sp>
      <p:sp>
        <p:nvSpPr>
          <p:cNvPr id="9" name="TextBox 8"/>
          <p:cNvSpPr txBox="1"/>
          <p:nvPr/>
        </p:nvSpPr>
        <p:spPr>
          <a:xfrm>
            <a:off x="620174" y="4999496"/>
            <a:ext cx="3447770" cy="1263487"/>
          </a:xfrm>
          <a:prstGeom prst="rect">
            <a:avLst/>
          </a:prstGeom>
          <a:noFill/>
        </p:spPr>
        <p:txBody>
          <a:bodyPr wrap="square" rtlCol="0">
            <a:spAutoFit/>
          </a:bodyPr>
          <a:lstStyle/>
          <a:p>
            <a:pPr>
              <a:lnSpc>
                <a:spcPct val="108000"/>
              </a:lnSpc>
            </a:pPr>
            <a:r>
              <a:rPr lang="en-GB" dirty="0">
                <a:solidFill>
                  <a:srgbClr val="26377C"/>
                </a:solidFill>
                <a:latin typeface="Lato"/>
              </a:rPr>
              <a:t>Landslide at </a:t>
            </a:r>
            <a:r>
              <a:rPr lang="en-GB" dirty="0" err="1">
                <a:solidFill>
                  <a:srgbClr val="26377C"/>
                </a:solidFill>
                <a:latin typeface="Lato"/>
              </a:rPr>
              <a:t>Maierato</a:t>
            </a:r>
            <a:r>
              <a:rPr lang="en-GB" dirty="0">
                <a:solidFill>
                  <a:srgbClr val="26377C"/>
                </a:solidFill>
                <a:latin typeface="Lato"/>
              </a:rPr>
              <a:t>, Italy, 2010, after heavy rain. Find more details </a:t>
            </a:r>
            <a:r>
              <a:rPr lang="en-GB" dirty="0">
                <a:solidFill>
                  <a:srgbClr val="26377C"/>
                </a:solidFill>
                <a:latin typeface="Lato"/>
                <a:hlinkClick r:id="rId3"/>
              </a:rPr>
              <a:t>here</a:t>
            </a:r>
            <a:r>
              <a:rPr lang="en-GB" dirty="0">
                <a:solidFill>
                  <a:srgbClr val="26377C"/>
                </a:solidFill>
                <a:latin typeface="Lato"/>
              </a:rPr>
              <a:t>, and the aftermath </a:t>
            </a:r>
            <a:r>
              <a:rPr lang="en-GB" dirty="0">
                <a:solidFill>
                  <a:srgbClr val="26377C"/>
                </a:solidFill>
                <a:latin typeface="Lato"/>
                <a:hlinkClick r:id="rId4"/>
              </a:rPr>
              <a:t>here</a:t>
            </a:r>
            <a:r>
              <a:rPr lang="en-GB" dirty="0">
                <a:solidFill>
                  <a:srgbClr val="26377C"/>
                </a:solidFill>
                <a:latin typeface="Lato"/>
              </a:rPr>
              <a:t>.</a:t>
            </a:r>
          </a:p>
        </p:txBody>
      </p:sp>
      <p:pic>
        <p:nvPicPr>
          <p:cNvPr id="3" name="Picture 2">
            <a:hlinkClick r:id="rId5"/>
          </p:cNvPr>
          <p:cNvPicPr>
            <a:picLocks noChangeAspect="1" noChangeArrowheads="1"/>
          </p:cNvPicPr>
          <p:nvPr/>
        </p:nvPicPr>
        <p:blipFill>
          <a:blip r:embed="rId6" cstate="print"/>
          <a:srcRect/>
          <a:stretch>
            <a:fillRect/>
          </a:stretch>
        </p:blipFill>
        <p:spPr bwMode="auto">
          <a:xfrm>
            <a:off x="683568" y="1733954"/>
            <a:ext cx="3240360" cy="3240360"/>
          </a:xfrm>
          <a:prstGeom prst="rect">
            <a:avLst/>
          </a:prstGeom>
          <a:noFill/>
          <a:ln w="9525">
            <a:noFill/>
            <a:miter lim="800000"/>
            <a:headEnd/>
            <a:tailEnd/>
          </a:ln>
        </p:spPr>
      </p:pic>
      <p:pic>
        <p:nvPicPr>
          <p:cNvPr id="13" name="Picture 2">
            <a:hlinkClick r:id="rId7"/>
          </p:cNvPr>
          <p:cNvPicPr>
            <a:picLocks noChangeAspect="1" noChangeArrowheads="1"/>
          </p:cNvPicPr>
          <p:nvPr/>
        </p:nvPicPr>
        <p:blipFill>
          <a:blip r:embed="rId8" cstate="print"/>
          <a:srcRect/>
          <a:stretch>
            <a:fillRect/>
          </a:stretch>
        </p:blipFill>
        <p:spPr bwMode="auto">
          <a:xfrm>
            <a:off x="5283467" y="1759496"/>
            <a:ext cx="3176965" cy="3240000"/>
          </a:xfrm>
          <a:prstGeom prst="rect">
            <a:avLst/>
          </a:prstGeom>
          <a:noFill/>
          <a:ln w="9525">
            <a:noFill/>
            <a:miter lim="800000"/>
            <a:headEnd/>
            <a:tailEnd/>
          </a:ln>
        </p:spPr>
      </p:pic>
      <p:sp>
        <p:nvSpPr>
          <p:cNvPr id="14" name="Text Placeholder 6"/>
          <p:cNvSpPr txBox="1">
            <a:spLocks/>
          </p:cNvSpPr>
          <p:nvPr/>
        </p:nvSpPr>
        <p:spPr>
          <a:xfrm>
            <a:off x="5280019" y="5013176"/>
            <a:ext cx="3176964" cy="864096"/>
          </a:xfrm>
          <a:prstGeom prst="rect">
            <a:avLst/>
          </a:prstGeom>
        </p:spPr>
        <p:txBody>
          <a:bodyPr anchor="t">
            <a:noAutofit/>
          </a:bodyPr>
          <a:lstStyle/>
          <a:p>
            <a:pPr marR="0" lvl="0" algn="l" defTabSz="914400" rtl="0" eaLnBrk="1" fontAlgn="auto" latinLnBrk="0" hangingPunct="1">
              <a:lnSpc>
                <a:spcPct val="108000"/>
              </a:lnSpc>
              <a:spcAft>
                <a:spcPts val="0"/>
              </a:spcAft>
              <a:buClr>
                <a:schemeClr val="accent3"/>
              </a:buClr>
              <a:buSzTx/>
              <a:tabLst/>
              <a:defRPr/>
            </a:pPr>
            <a:r>
              <a:rPr lang="en-GB" dirty="0">
                <a:solidFill>
                  <a:srgbClr val="26377C"/>
                </a:solidFill>
                <a:latin typeface="Lato"/>
              </a:rPr>
              <a:t>Rock slide in Tennessee, USA, 2009</a:t>
            </a:r>
          </a:p>
        </p:txBody>
      </p:sp>
      <p:sp>
        <p:nvSpPr>
          <p:cNvPr id="7" name="Action Button: Forward or Next 6">
            <a:hlinkClick r:id="" action="ppaction://hlinkshowjump?jump=lastslideviewed" highlightClick="1"/>
          </p:cNvPr>
          <p:cNvSpPr/>
          <p:nvPr/>
        </p:nvSpPr>
        <p:spPr>
          <a:xfrm>
            <a:off x="8172400" y="836712"/>
            <a:ext cx="576064" cy="50405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Lato"/>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82810" y="5232747"/>
            <a:ext cx="3528391" cy="639762"/>
          </a:xfrm>
        </p:spPr>
        <p:txBody>
          <a:bodyPr vert="horz" anchor="t">
            <a:noAutofit/>
          </a:bodyPr>
          <a:lstStyle/>
          <a:p>
            <a:pPr>
              <a:lnSpc>
                <a:spcPct val="108000"/>
              </a:lnSpc>
              <a:spcBef>
                <a:spcPts val="0"/>
              </a:spcBef>
              <a:defRPr/>
            </a:pPr>
            <a:r>
              <a:rPr lang="en-GB" sz="1800" b="0" dirty="0"/>
              <a:t>Rock fall, </a:t>
            </a:r>
            <a:r>
              <a:rPr lang="en-GB" sz="1800" b="0" dirty="0">
                <a:hlinkClick r:id="rId2"/>
              </a:rPr>
              <a:t>North Cliffs</a:t>
            </a:r>
            <a:r>
              <a:rPr lang="en-GB" sz="1800" b="0" dirty="0"/>
              <a:t>, Cornwall, UK, 2011</a:t>
            </a:r>
          </a:p>
        </p:txBody>
      </p:sp>
      <p:pic>
        <p:nvPicPr>
          <p:cNvPr id="1026" name="Picture 2">
            <a:hlinkClick r:id="rId3"/>
          </p:cNvPr>
          <p:cNvPicPr>
            <a:picLocks noGrp="1" noChangeAspect="1" noChangeArrowheads="1"/>
          </p:cNvPicPr>
          <p:nvPr>
            <p:ph sz="half" idx="2"/>
          </p:nvPr>
        </p:nvPicPr>
        <p:blipFill>
          <a:blip r:embed="rId4" cstate="print"/>
          <a:srcRect/>
          <a:stretch>
            <a:fillRect/>
          </a:stretch>
        </p:blipFill>
        <p:spPr bwMode="auto">
          <a:xfrm>
            <a:off x="683568" y="1700808"/>
            <a:ext cx="3528392" cy="3528392"/>
          </a:xfrm>
          <a:prstGeom prst="rect">
            <a:avLst/>
          </a:prstGeom>
          <a:noFill/>
          <a:ln w="9525">
            <a:noFill/>
            <a:miter lim="800000"/>
            <a:headEnd/>
            <a:tailEnd/>
          </a:ln>
        </p:spPr>
      </p:pic>
      <p:pic>
        <p:nvPicPr>
          <p:cNvPr id="11" name="Picture 2">
            <a:hlinkClick r:id="rId5"/>
          </p:cNvPr>
          <p:cNvPicPr>
            <a:picLocks noGrp="1" noChangeAspect="1" noChangeArrowheads="1"/>
          </p:cNvPicPr>
          <p:nvPr>
            <p:ph sz="quarter" idx="4"/>
          </p:nvPr>
        </p:nvPicPr>
        <p:blipFill>
          <a:blip r:embed="rId6" cstate="print"/>
          <a:srcRect/>
          <a:stretch>
            <a:fillRect/>
          </a:stretch>
        </p:blipFill>
        <p:spPr bwMode="auto">
          <a:xfrm>
            <a:off x="4932040" y="1690180"/>
            <a:ext cx="3528392" cy="3539020"/>
          </a:xfrm>
          <a:prstGeom prst="rect">
            <a:avLst/>
          </a:prstGeom>
          <a:noFill/>
          <a:ln w="9525">
            <a:noFill/>
            <a:miter lim="800000"/>
            <a:headEnd/>
            <a:tailEnd/>
          </a:ln>
        </p:spPr>
      </p:pic>
      <p:sp>
        <p:nvSpPr>
          <p:cNvPr id="12" name="Text Placeholder 6"/>
          <p:cNvSpPr>
            <a:spLocks noGrp="1"/>
          </p:cNvSpPr>
          <p:nvPr>
            <p:ph type="body" sz="quarter" idx="3"/>
          </p:nvPr>
        </p:nvSpPr>
        <p:spPr>
          <a:xfrm>
            <a:off x="4932040" y="5239584"/>
            <a:ext cx="3528392" cy="864096"/>
          </a:xfrm>
        </p:spPr>
        <p:txBody>
          <a:bodyPr anchor="t">
            <a:noAutofit/>
          </a:bodyPr>
          <a:lstStyle/>
          <a:p>
            <a:pPr>
              <a:lnSpc>
                <a:spcPct val="108000"/>
              </a:lnSpc>
              <a:spcBef>
                <a:spcPts val="0"/>
              </a:spcBef>
            </a:pPr>
            <a:r>
              <a:rPr lang="en-GB" sz="1800" b="0" dirty="0" err="1"/>
              <a:t>Terracettes</a:t>
            </a:r>
            <a:r>
              <a:rPr lang="en-GB" sz="1800" b="0" dirty="0"/>
              <a:t> formed by soil creep (and possibly sheep) </a:t>
            </a:r>
            <a:r>
              <a:rPr lang="en-GB" sz="1800" b="0" dirty="0">
                <a:hlinkClick r:id="rId7"/>
              </a:rPr>
              <a:t>Derbyshire</a:t>
            </a:r>
            <a:r>
              <a:rPr lang="en-GB" sz="1800" b="0" dirty="0"/>
              <a:t>, UK</a:t>
            </a:r>
          </a:p>
        </p:txBody>
      </p:sp>
      <p:sp>
        <p:nvSpPr>
          <p:cNvPr id="7" name="Action Button: Forward or Next 6">
            <a:hlinkClick r:id="" action="ppaction://hlinkshowjump?jump=lastslideviewed" highlightClick="1"/>
          </p:cNvPr>
          <p:cNvSpPr/>
          <p:nvPr/>
        </p:nvSpPr>
        <p:spPr>
          <a:xfrm>
            <a:off x="8172400" y="836712"/>
            <a:ext cx="576064" cy="50405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Lato"/>
            </a:endParaRPr>
          </a:p>
        </p:txBody>
      </p:sp>
      <p:sp>
        <p:nvSpPr>
          <p:cNvPr id="13" name="Title 4">
            <a:extLst>
              <a:ext uri="{FF2B5EF4-FFF2-40B4-BE49-F238E27FC236}">
                <a16:creationId xmlns:a16="http://schemas.microsoft.com/office/drawing/2014/main" id="{64B68BFC-2D59-417E-ADBF-43A4F0CE65B9}"/>
              </a:ext>
            </a:extLst>
          </p:cNvPr>
          <p:cNvSpPr txBox="1">
            <a:spLocks/>
          </p:cNvSpPr>
          <p:nvPr/>
        </p:nvSpPr>
        <p:spPr>
          <a:xfrm>
            <a:off x="467544" y="404664"/>
            <a:ext cx="8229600" cy="1066800"/>
          </a:xfrm>
          <a:prstGeom prst="rect">
            <a:avLst/>
          </a:prstGeom>
        </p:spPr>
        <p:txBody>
          <a:bodyPr vert="horz" anchor="ctr">
            <a:normAutofit/>
          </a:bodyPr>
          <a:lstStyle>
            <a:lvl1pPr algn="l" rtl="0" eaLnBrk="1" latinLnBrk="0" hangingPunct="1">
              <a:spcBef>
                <a:spcPct val="0"/>
              </a:spcBef>
              <a:buNone/>
              <a:defRPr kumimoji="0" sz="4000" kern="1200">
                <a:solidFill>
                  <a:srgbClr val="26377C"/>
                </a:solidFill>
                <a:latin typeface="Lato" panose="020F0502020204030203" pitchFamily="34" charset="0"/>
                <a:ea typeface="Lato" panose="020F0502020204030203" pitchFamily="34" charset="0"/>
                <a:cs typeface="Lato" panose="020F0502020204030203" pitchFamily="34" charset="0"/>
              </a:defRPr>
            </a:lvl1pPr>
          </a:lstStyle>
          <a:p>
            <a:r>
              <a:rPr lang="en-GB" sz="3600" b="1" dirty="0"/>
              <a:t>Types of mass movement (3)</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066800"/>
          </a:xfrm>
        </p:spPr>
        <p:txBody>
          <a:bodyPr>
            <a:normAutofit/>
          </a:bodyPr>
          <a:lstStyle/>
          <a:p>
            <a:r>
              <a:rPr lang="en-GB" dirty="0"/>
              <a:t>Classifying mass movements: material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9824848"/>
              </p:ext>
            </p:extLst>
          </p:nvPr>
        </p:nvGraphicFramePr>
        <p:xfrm>
          <a:off x="755576" y="2858075"/>
          <a:ext cx="7488832" cy="2494280"/>
        </p:xfrm>
        <a:graphic>
          <a:graphicData uri="http://schemas.openxmlformats.org/drawingml/2006/table">
            <a:tbl>
              <a:tblPr firstRow="1" bandRow="1">
                <a:tableStyleId>{5C22544A-7EE6-4342-B048-85BDC9FD1C3A}</a:tableStyleId>
              </a:tblPr>
              <a:tblGrid>
                <a:gridCol w="1800199">
                  <a:extLst>
                    <a:ext uri="{9D8B030D-6E8A-4147-A177-3AD203B41FA5}">
                      <a16:colId xmlns:a16="http://schemas.microsoft.com/office/drawing/2014/main" val="20000"/>
                    </a:ext>
                  </a:extLst>
                </a:gridCol>
                <a:gridCol w="2602812">
                  <a:extLst>
                    <a:ext uri="{9D8B030D-6E8A-4147-A177-3AD203B41FA5}">
                      <a16:colId xmlns:a16="http://schemas.microsoft.com/office/drawing/2014/main" val="20001"/>
                    </a:ext>
                  </a:extLst>
                </a:gridCol>
                <a:gridCol w="3085821">
                  <a:extLst>
                    <a:ext uri="{9D8B030D-6E8A-4147-A177-3AD203B41FA5}">
                      <a16:colId xmlns:a16="http://schemas.microsoft.com/office/drawing/2014/main" val="20002"/>
                    </a:ext>
                  </a:extLst>
                </a:gridCol>
              </a:tblGrid>
              <a:tr h="370840">
                <a:tc>
                  <a:txBody>
                    <a:bodyPr/>
                    <a:lstStyle/>
                    <a:p>
                      <a:r>
                        <a:rPr lang="en-GB" dirty="0">
                          <a:latin typeface="Lato"/>
                        </a:rPr>
                        <a:t>Type</a:t>
                      </a:r>
                    </a:p>
                  </a:txBody>
                  <a:tcPr/>
                </a:tc>
                <a:tc>
                  <a:txBody>
                    <a:bodyPr/>
                    <a:lstStyle/>
                    <a:p>
                      <a:r>
                        <a:rPr lang="en-GB" dirty="0">
                          <a:latin typeface="Lato"/>
                        </a:rPr>
                        <a:t>Material: rock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Lato"/>
                        </a:rPr>
                        <a:t>Material: soil</a:t>
                      </a:r>
                      <a:r>
                        <a:rPr lang="en-GB" baseline="0" dirty="0">
                          <a:latin typeface="Lato"/>
                        </a:rPr>
                        <a:t> and unconsolidated material</a:t>
                      </a:r>
                      <a:endParaRPr lang="en-GB" dirty="0">
                        <a:latin typeface="Lato"/>
                      </a:endParaRP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26377C"/>
                          </a:solidFill>
                          <a:latin typeface="Lato"/>
                        </a:rPr>
                        <a:t>Fall</a:t>
                      </a:r>
                    </a:p>
                  </a:txBody>
                  <a:tcPr/>
                </a:tc>
                <a:tc>
                  <a:txBody>
                    <a:bodyPr/>
                    <a:lstStyle/>
                    <a:p>
                      <a:r>
                        <a:rPr lang="en-GB" dirty="0">
                          <a:latin typeface="Lato"/>
                        </a:rPr>
                        <a:t>Rock fall, topple</a:t>
                      </a:r>
                    </a:p>
                  </a:txBody>
                  <a:tcPr/>
                </a:tc>
                <a:tc>
                  <a:txBody>
                    <a:bodyPr/>
                    <a:lstStyle/>
                    <a:p>
                      <a:endParaRPr lang="en-GB" dirty="0">
                        <a:latin typeface="Lato"/>
                      </a:endParaRPr>
                    </a:p>
                  </a:txBody>
                  <a:tcPr/>
                </a:tc>
                <a:extLst>
                  <a:ext uri="{0D108BD9-81ED-4DB2-BD59-A6C34878D82A}">
                    <a16:rowId xmlns:a16="http://schemas.microsoft.com/office/drawing/2014/main" val="10001"/>
                  </a:ext>
                </a:extLst>
              </a:tr>
              <a:tr h="370840">
                <a:tc>
                  <a:txBody>
                    <a:bodyPr/>
                    <a:lstStyle/>
                    <a:p>
                      <a:r>
                        <a:rPr lang="en-GB" b="1" dirty="0">
                          <a:solidFill>
                            <a:srgbClr val="26377C"/>
                          </a:solidFill>
                          <a:latin typeface="Lato"/>
                        </a:rPr>
                        <a:t>Slide</a:t>
                      </a:r>
                    </a:p>
                  </a:txBody>
                  <a:tcPr/>
                </a:tc>
                <a:tc>
                  <a:txBody>
                    <a:bodyPr/>
                    <a:lstStyle/>
                    <a:p>
                      <a:r>
                        <a:rPr lang="en-GB" dirty="0">
                          <a:latin typeface="Lato"/>
                        </a:rPr>
                        <a:t>Rock slide</a:t>
                      </a:r>
                    </a:p>
                  </a:txBody>
                  <a:tcPr/>
                </a:tc>
                <a:tc>
                  <a:txBody>
                    <a:bodyPr/>
                    <a:lstStyle/>
                    <a:p>
                      <a:r>
                        <a:rPr lang="en-GB" dirty="0">
                          <a:latin typeface="Lato"/>
                        </a:rPr>
                        <a:t>Debris/landslide</a:t>
                      </a:r>
                    </a:p>
                  </a:txBody>
                  <a:tcPr/>
                </a:tc>
                <a:extLst>
                  <a:ext uri="{0D108BD9-81ED-4DB2-BD59-A6C34878D82A}">
                    <a16:rowId xmlns:a16="http://schemas.microsoft.com/office/drawing/2014/main" val="10002"/>
                  </a:ext>
                </a:extLst>
              </a:tr>
              <a:tr h="370840">
                <a:tc>
                  <a:txBody>
                    <a:bodyPr/>
                    <a:lstStyle/>
                    <a:p>
                      <a:r>
                        <a:rPr lang="en-GB" b="1" dirty="0">
                          <a:solidFill>
                            <a:srgbClr val="26377C"/>
                          </a:solidFill>
                          <a:latin typeface="Lato"/>
                        </a:rPr>
                        <a:t>Slump</a:t>
                      </a:r>
                    </a:p>
                  </a:txBody>
                  <a:tcPr/>
                </a:tc>
                <a:tc>
                  <a:txBody>
                    <a:bodyPr/>
                    <a:lstStyle/>
                    <a:p>
                      <a:endParaRPr lang="en-GB" dirty="0">
                        <a:latin typeface="Lato"/>
                      </a:endParaRPr>
                    </a:p>
                  </a:txBody>
                  <a:tcPr/>
                </a:tc>
                <a:tc>
                  <a:txBody>
                    <a:bodyPr/>
                    <a:lstStyle/>
                    <a:p>
                      <a:r>
                        <a:rPr lang="en-GB" dirty="0">
                          <a:latin typeface="Lato"/>
                        </a:rPr>
                        <a:t>Rotational</a:t>
                      </a:r>
                      <a:r>
                        <a:rPr lang="en-GB" baseline="0" dirty="0">
                          <a:latin typeface="Lato"/>
                        </a:rPr>
                        <a:t> slump</a:t>
                      </a:r>
                      <a:endParaRPr lang="en-GB" dirty="0">
                        <a:latin typeface="Lato"/>
                      </a:endParaRPr>
                    </a:p>
                  </a:txBody>
                  <a:tcPr/>
                </a:tc>
                <a:extLst>
                  <a:ext uri="{0D108BD9-81ED-4DB2-BD59-A6C34878D82A}">
                    <a16:rowId xmlns:a16="http://schemas.microsoft.com/office/drawing/2014/main" val="10003"/>
                  </a:ext>
                </a:extLst>
              </a:tr>
              <a:tr h="370840">
                <a:tc>
                  <a:txBody>
                    <a:bodyPr/>
                    <a:lstStyle/>
                    <a:p>
                      <a:r>
                        <a:rPr lang="en-GB" b="1" dirty="0">
                          <a:solidFill>
                            <a:srgbClr val="26377C"/>
                          </a:solidFill>
                          <a:latin typeface="Lato"/>
                        </a:rPr>
                        <a:t>Flow</a:t>
                      </a:r>
                    </a:p>
                  </a:txBody>
                  <a:tcPr/>
                </a:tc>
                <a:tc>
                  <a:txBody>
                    <a:bodyPr/>
                    <a:lstStyle/>
                    <a:p>
                      <a:endParaRPr lang="en-GB" dirty="0">
                        <a:latin typeface="Lato"/>
                      </a:endParaRPr>
                    </a:p>
                  </a:txBody>
                  <a:tcPr/>
                </a:tc>
                <a:tc>
                  <a:txBody>
                    <a:bodyPr/>
                    <a:lstStyle/>
                    <a:p>
                      <a:r>
                        <a:rPr lang="en-GB" dirty="0">
                          <a:latin typeface="Lato"/>
                        </a:rPr>
                        <a:t>Mud flow</a:t>
                      </a:r>
                    </a:p>
                  </a:txBody>
                  <a:tcPr/>
                </a:tc>
                <a:extLst>
                  <a:ext uri="{0D108BD9-81ED-4DB2-BD59-A6C34878D82A}">
                    <a16:rowId xmlns:a16="http://schemas.microsoft.com/office/drawing/2014/main" val="10004"/>
                  </a:ext>
                </a:extLst>
              </a:tr>
              <a:tr h="370840">
                <a:tc>
                  <a:txBody>
                    <a:bodyPr/>
                    <a:lstStyle/>
                    <a:p>
                      <a:r>
                        <a:rPr lang="en-GB" b="1" dirty="0">
                          <a:solidFill>
                            <a:srgbClr val="26377C"/>
                          </a:solidFill>
                          <a:latin typeface="Lato"/>
                        </a:rPr>
                        <a:t>Creep</a:t>
                      </a:r>
                    </a:p>
                  </a:txBody>
                  <a:tcPr/>
                </a:tc>
                <a:tc>
                  <a:txBody>
                    <a:bodyPr/>
                    <a:lstStyle/>
                    <a:p>
                      <a:r>
                        <a:rPr lang="en-GB" dirty="0">
                          <a:latin typeface="Lato"/>
                          <a:hlinkClick r:id="rId3" action="ppaction://hlinksldjump"/>
                        </a:rPr>
                        <a:t>Talus</a:t>
                      </a:r>
                      <a:r>
                        <a:rPr lang="en-GB" dirty="0">
                          <a:latin typeface="Lato"/>
                        </a:rPr>
                        <a:t>/</a:t>
                      </a:r>
                      <a:r>
                        <a:rPr lang="en-GB" dirty="0" err="1">
                          <a:latin typeface="Lato"/>
                        </a:rPr>
                        <a:t>scree</a:t>
                      </a:r>
                      <a:r>
                        <a:rPr lang="en-GB" baseline="0" dirty="0">
                          <a:latin typeface="Lato"/>
                        </a:rPr>
                        <a:t> creep</a:t>
                      </a:r>
                      <a:endParaRPr lang="en-GB" dirty="0">
                        <a:latin typeface="Lato"/>
                      </a:endParaRPr>
                    </a:p>
                  </a:txBody>
                  <a:tcPr/>
                </a:tc>
                <a:tc>
                  <a:txBody>
                    <a:bodyPr/>
                    <a:lstStyle/>
                    <a:p>
                      <a:r>
                        <a:rPr lang="en-GB" dirty="0">
                          <a:latin typeface="Lato"/>
                        </a:rPr>
                        <a:t>Soil creep</a:t>
                      </a:r>
                    </a:p>
                  </a:txBody>
                  <a:tcPr/>
                </a:tc>
                <a:extLst>
                  <a:ext uri="{0D108BD9-81ED-4DB2-BD59-A6C34878D82A}">
                    <a16:rowId xmlns:a16="http://schemas.microsoft.com/office/drawing/2014/main" val="10005"/>
                  </a:ext>
                </a:extLst>
              </a:tr>
            </a:tbl>
          </a:graphicData>
        </a:graphic>
      </p:graphicFrame>
      <p:sp>
        <p:nvSpPr>
          <p:cNvPr id="5" name="TextBox 4"/>
          <p:cNvSpPr txBox="1"/>
          <p:nvPr/>
        </p:nvSpPr>
        <p:spPr>
          <a:xfrm>
            <a:off x="611560" y="1489923"/>
            <a:ext cx="7632848" cy="1328441"/>
          </a:xfrm>
          <a:prstGeom prst="rect">
            <a:avLst/>
          </a:prstGeom>
          <a:noFill/>
        </p:spPr>
        <p:txBody>
          <a:bodyPr wrap="square" rtlCol="0">
            <a:spAutoFit/>
          </a:bodyPr>
          <a:lstStyle/>
          <a:p>
            <a:pPr marL="271463" indent="-255588">
              <a:lnSpc>
                <a:spcPct val="108000"/>
              </a:lnSpc>
              <a:buClr>
                <a:schemeClr val="accent3"/>
              </a:buClr>
              <a:buFont typeface="Georgia"/>
              <a:buChar char="•"/>
            </a:pPr>
            <a:r>
              <a:rPr lang="en-GB" sz="1900" dirty="0">
                <a:solidFill>
                  <a:srgbClr val="26377C"/>
                </a:solidFill>
                <a:latin typeface="Lato" panose="020F0502020204030203" pitchFamily="34" charset="0"/>
                <a:ea typeface="Lato" panose="020F0502020204030203" pitchFamily="34" charset="0"/>
                <a:cs typeface="Lato" panose="020F0502020204030203" pitchFamily="34" charset="0"/>
              </a:rPr>
              <a:t>The table shows common types of mass movement and the type of materials involved.</a:t>
            </a:r>
          </a:p>
          <a:p>
            <a:pPr marL="271463" indent="-255588">
              <a:lnSpc>
                <a:spcPct val="108000"/>
              </a:lnSpc>
              <a:buClr>
                <a:schemeClr val="accent3"/>
              </a:buClr>
              <a:buFont typeface="Georgia"/>
              <a:buChar char="•"/>
            </a:pPr>
            <a:r>
              <a:rPr lang="en-GB" sz="1900" dirty="0">
                <a:solidFill>
                  <a:srgbClr val="26377C"/>
                </a:solidFill>
                <a:latin typeface="Lato" panose="020F0502020204030203" pitchFamily="34" charset="0"/>
                <a:ea typeface="Lato" panose="020F0502020204030203" pitchFamily="34" charset="0"/>
                <a:cs typeface="Lato" panose="020F0502020204030203" pitchFamily="34" charset="0"/>
              </a:rPr>
              <a:t>In practice, more than one type of movement and material may be involved – for example, a rock fall may set off a debris slide.</a:t>
            </a:r>
          </a:p>
        </p:txBody>
      </p:sp>
      <p:sp>
        <p:nvSpPr>
          <p:cNvPr id="6" name="TextBox 5"/>
          <p:cNvSpPr txBox="1"/>
          <p:nvPr/>
        </p:nvSpPr>
        <p:spPr>
          <a:xfrm>
            <a:off x="755576" y="5445224"/>
            <a:ext cx="7488832" cy="642933"/>
          </a:xfrm>
          <a:prstGeom prst="rect">
            <a:avLst/>
          </a:prstGeom>
          <a:solidFill>
            <a:schemeClr val="accent2">
              <a:lumMod val="40000"/>
              <a:lumOff val="60000"/>
            </a:schemeClr>
          </a:solidFill>
          <a:ln>
            <a:solidFill>
              <a:srgbClr val="26377C"/>
            </a:solidFill>
          </a:ln>
        </p:spPr>
        <p:txBody>
          <a:bodyPr wrap="square" rtlCol="0">
            <a:spAutoFit/>
          </a:bodyPr>
          <a:lstStyle/>
          <a:p>
            <a:r>
              <a:rPr lang="en-GB" b="1" dirty="0">
                <a:latin typeface="Lato"/>
              </a:rPr>
              <a:t>Activity</a:t>
            </a:r>
            <a:r>
              <a:rPr lang="en-GB" dirty="0">
                <a:latin typeface="Lato"/>
              </a:rPr>
              <a:t> </a:t>
            </a:r>
          </a:p>
          <a:p>
            <a:pPr marL="285750" indent="-285750">
              <a:lnSpc>
                <a:spcPct val="108000"/>
              </a:lnSpc>
              <a:buFont typeface="Arial" panose="020B0604020202020204" pitchFamily="34" charset="0"/>
              <a:buChar char="•"/>
            </a:pPr>
            <a:r>
              <a:rPr lang="en-GB" dirty="0">
                <a:solidFill>
                  <a:srgbClr val="26377C"/>
                </a:solidFill>
                <a:latin typeface="Lato"/>
              </a:rPr>
              <a:t>Look back at </a:t>
            </a:r>
            <a:r>
              <a:rPr lang="en-GB" dirty="0">
                <a:solidFill>
                  <a:srgbClr val="26377C"/>
                </a:solidFill>
                <a:latin typeface="Lato"/>
                <a:hlinkClick r:id="rId4" action="ppaction://hlinksldjump">
                  <a:extLst>
                    <a:ext uri="{A12FA001-AC4F-418D-AE19-62706E023703}">
                      <ahyp:hlinkClr xmlns:ahyp="http://schemas.microsoft.com/office/drawing/2018/hyperlinkcolor" val="tx"/>
                    </a:ext>
                  </a:extLst>
                </a:hlinkClick>
              </a:rPr>
              <a:t>slides 6–8</a:t>
            </a:r>
            <a:r>
              <a:rPr lang="en-GB" dirty="0">
                <a:solidFill>
                  <a:srgbClr val="26377C"/>
                </a:solidFill>
                <a:latin typeface="Lato"/>
              </a:rPr>
              <a:t> and locate the examples on this table.</a:t>
            </a:r>
          </a:p>
        </p:txBody>
      </p:sp>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A_GEO_A lev">
  <a:themeElements>
    <a:clrScheme name="Custom 1">
      <a:dk1>
        <a:srgbClr val="352B84"/>
      </a:dk1>
      <a:lt1>
        <a:sysClr val="window" lastClr="FFFFFF"/>
      </a:lt1>
      <a:dk2>
        <a:srgbClr val="1F3D91"/>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2701</Words>
  <Application>Microsoft Office PowerPoint</Application>
  <PresentationFormat>On-screen Show (4:3)</PresentationFormat>
  <Paragraphs>277</Paragraphs>
  <Slides>26</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Georgia</vt:lpstr>
      <vt:lpstr>Lato</vt:lpstr>
      <vt:lpstr>Wingdings 2</vt:lpstr>
      <vt:lpstr>GA_GEO_A lev</vt:lpstr>
      <vt:lpstr>PowerPoint Presentation</vt:lpstr>
      <vt:lpstr>Getting started</vt:lpstr>
      <vt:lpstr>PowerPoint Presentation</vt:lpstr>
      <vt:lpstr>PowerPoint Presentation</vt:lpstr>
      <vt:lpstr>Forces behind mass movements</vt:lpstr>
      <vt:lpstr>PowerPoint Presentation</vt:lpstr>
      <vt:lpstr>Types of mass movement (2)</vt:lpstr>
      <vt:lpstr>PowerPoint Presentation</vt:lpstr>
      <vt:lpstr>Classifying mass movements: material</vt:lpstr>
      <vt:lpstr>Classifying mass movements:  water and speed</vt:lpstr>
      <vt:lpstr>PowerPoint Presentation</vt:lpstr>
      <vt:lpstr>PowerPoint Presentation</vt:lpstr>
      <vt:lpstr>PowerPoint Presentation</vt:lpstr>
      <vt:lpstr>PowerPoint Presentation</vt:lpstr>
      <vt:lpstr>PowerPoint Presentation</vt:lpstr>
      <vt:lpstr>Solifluction</vt:lpstr>
      <vt:lpstr>PowerPoint Presentation</vt:lpstr>
      <vt:lpstr>Mass movements as hazards</vt:lpstr>
      <vt:lpstr>Mass movements as hazards: Japan</vt:lpstr>
      <vt:lpstr>Factors behind mass movements</vt:lpstr>
      <vt:lpstr>Summary</vt:lpstr>
      <vt:lpstr>Final check</vt:lpstr>
      <vt:lpstr>Links</vt:lpstr>
      <vt:lpstr>Glossary</vt:lpstr>
      <vt:lpstr>Glossary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Anna Grandfield</cp:lastModifiedBy>
  <cp:revision>251</cp:revision>
  <dcterms:created xsi:type="dcterms:W3CDTF">2022-02-02T16:27:36Z</dcterms:created>
  <dcterms:modified xsi:type="dcterms:W3CDTF">2022-08-25T10:03:53Z</dcterms:modified>
</cp:coreProperties>
</file>