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0"/>
  </p:notesMasterIdLst>
  <p:sldIdLst>
    <p:sldId id="430" r:id="rId2"/>
    <p:sldId id="429" r:id="rId3"/>
    <p:sldId id="431" r:id="rId4"/>
    <p:sldId id="463" r:id="rId5"/>
    <p:sldId id="434" r:id="rId6"/>
    <p:sldId id="437" r:id="rId7"/>
    <p:sldId id="471" r:id="rId8"/>
    <p:sldId id="472" r:id="rId9"/>
    <p:sldId id="465" r:id="rId10"/>
    <p:sldId id="473" r:id="rId11"/>
    <p:sldId id="485" r:id="rId12"/>
    <p:sldId id="466" r:id="rId13"/>
    <p:sldId id="481" r:id="rId14"/>
    <p:sldId id="474" r:id="rId15"/>
    <p:sldId id="477" r:id="rId16"/>
    <p:sldId id="482" r:id="rId17"/>
    <p:sldId id="476" r:id="rId18"/>
    <p:sldId id="469" r:id="rId19"/>
    <p:sldId id="478" r:id="rId20"/>
    <p:sldId id="486" r:id="rId21"/>
    <p:sldId id="480" r:id="rId22"/>
    <p:sldId id="468" r:id="rId23"/>
    <p:sldId id="470" r:id="rId24"/>
    <p:sldId id="432" r:id="rId25"/>
    <p:sldId id="449" r:id="rId26"/>
    <p:sldId id="483" r:id="rId27"/>
    <p:sldId id="450" r:id="rId28"/>
    <p:sldId id="46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initials="J" lastIdx="4" clrIdx="0"/>
  <p:cmAuthor id="1" name="Jenny" initials="J" lastIdx="12" clrIdx="1">
    <p:extLst>
      <p:ext uri="{19B8F6BF-5375-455C-9EA6-DF929625EA0E}">
        <p15:presenceInfo xmlns:p15="http://schemas.microsoft.com/office/powerpoint/2012/main" userId="Jenny" providerId="None"/>
      </p:ext>
    </p:extLst>
  </p:cmAuthor>
  <p:cmAuthor id="2" name="Anna Grandfield" initials="AG" lastIdx="2" clrIdx="2">
    <p:extLst>
      <p:ext uri="{19B8F6BF-5375-455C-9EA6-DF929625EA0E}">
        <p15:presenceInfo xmlns:p15="http://schemas.microsoft.com/office/powerpoint/2012/main" userId="S::agrandfield@geography.org.uk::68b2318c-036d-4a2a-a89a-9a41ce43f4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C"/>
    <a:srgbClr val="000000"/>
    <a:srgbClr val="B4CE44"/>
    <a:srgbClr val="1F3D91"/>
    <a:srgbClr val="88F6FC"/>
    <a:srgbClr val="002060"/>
    <a:srgbClr val="E9511D"/>
    <a:srgbClr val="243D91"/>
    <a:srgbClr val="BFCAE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139" autoAdjust="0"/>
  </p:normalViewPr>
  <p:slideViewPr>
    <p:cSldViewPr>
      <p:cViewPr varScale="1">
        <p:scale>
          <a:sx n="76" d="100"/>
          <a:sy n="76" d="100"/>
        </p:scale>
        <p:origin x="167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44747-CDB7-4F98-827F-A214E0B4E219}" type="datetimeFigureOut">
              <a:rPr lang="en-GB" smtClean="0"/>
              <a:pPr/>
              <a:t>01/12/2023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gs.org/CMSPages/GetFile.aspx?nodeguid=b0e6e94d-6b45-496c-b9ab-b1de9fc8e94a&amp;lang=en-GB"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source: https://www.flickr.com/photos/gridarendal/31546365923</a:t>
            </a:r>
          </a:p>
        </p:txBody>
      </p:sp>
      <p:sp>
        <p:nvSpPr>
          <p:cNvPr id="4" name="Slide Number Placeholder 3"/>
          <p:cNvSpPr>
            <a:spLocks noGrp="1"/>
          </p:cNvSpPr>
          <p:nvPr>
            <p:ph type="sldNum" sz="quarter" idx="5"/>
          </p:nvPr>
        </p:nvSpPr>
        <p:spPr/>
        <p:txBody>
          <a:bodyPr/>
          <a:lstStyle/>
          <a:p>
            <a:fld id="{4399001A-258F-4C21-BFC1-1432480F8C34}" type="slidenum">
              <a:rPr lang="en-GB" smtClean="0"/>
              <a:pPr/>
              <a:t>5</a:t>
            </a:fld>
            <a:endParaRPr lang="en-GB" dirty="0"/>
          </a:p>
        </p:txBody>
      </p:sp>
    </p:spTree>
    <p:extLst>
      <p:ext uri="{BB962C8B-B14F-4D97-AF65-F5344CB8AC3E}">
        <p14:creationId xmlns:p14="http://schemas.microsoft.com/office/powerpoint/2010/main" val="2284812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https://sites.google.com/a/markham.edu.pe/mr-carter-s-igcse-geography/oceans/threats-to-coral-reefs – a teacher’s website</a:t>
            </a:r>
          </a:p>
        </p:txBody>
      </p:sp>
      <p:sp>
        <p:nvSpPr>
          <p:cNvPr id="4" name="Slide Number Placeholder 3"/>
          <p:cNvSpPr>
            <a:spLocks noGrp="1"/>
          </p:cNvSpPr>
          <p:nvPr>
            <p:ph type="sldNum" sz="quarter" idx="5"/>
          </p:nvPr>
        </p:nvSpPr>
        <p:spPr/>
        <p:txBody>
          <a:bodyPr/>
          <a:lstStyle/>
          <a:p>
            <a:fld id="{4399001A-258F-4C21-BFC1-1432480F8C34}" type="slidenum">
              <a:rPr lang="en-GB" smtClean="0"/>
              <a:pPr/>
              <a:t>14</a:t>
            </a:fld>
            <a:endParaRPr lang="en-GB" dirty="0"/>
          </a:p>
        </p:txBody>
      </p:sp>
    </p:spTree>
    <p:extLst>
      <p:ext uri="{BB962C8B-B14F-4D97-AF65-F5344CB8AC3E}">
        <p14:creationId xmlns:p14="http://schemas.microsoft.com/office/powerpoint/2010/main" val="1025699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https://commons.wikimedia.org/wiki/File:2016_EPI_Ecosystem_Vitality_Objective_-_Fisheries_(26170608828).jpg</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15</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https://commons.wikimedia.org/wiki/File:2016_EPI_Ecosystem_Vitality_Objective_-_Fisheries_(26170608828).jpg</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16</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17</a:t>
            </a:fld>
            <a:endParaRPr lang="en-GB" dirty="0"/>
          </a:p>
        </p:txBody>
      </p:sp>
    </p:spTree>
    <p:extLst>
      <p:ext uri="{BB962C8B-B14F-4D97-AF65-F5344CB8AC3E}">
        <p14:creationId xmlns:p14="http://schemas.microsoft.com/office/powerpoint/2010/main" val="69040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https://www.slideshare.net/CeciliaEargle/coral-reef-presentation-202209167</a:t>
            </a:r>
          </a:p>
        </p:txBody>
      </p:sp>
      <p:sp>
        <p:nvSpPr>
          <p:cNvPr id="4" name="Slide Number Placeholder 3"/>
          <p:cNvSpPr>
            <a:spLocks noGrp="1"/>
          </p:cNvSpPr>
          <p:nvPr>
            <p:ph type="sldNum" sz="quarter" idx="5"/>
          </p:nvPr>
        </p:nvSpPr>
        <p:spPr/>
        <p:txBody>
          <a:bodyPr/>
          <a:lstStyle/>
          <a:p>
            <a:fld id="{4399001A-258F-4C21-BFC1-1432480F8C34}" type="slidenum">
              <a:rPr lang="en-GB" smtClean="0"/>
              <a:pPr/>
              <a:t>18</a:t>
            </a:fld>
            <a:endParaRPr lang="en-GB" dirty="0"/>
          </a:p>
        </p:txBody>
      </p:sp>
    </p:spTree>
    <p:extLst>
      <p:ext uri="{BB962C8B-B14F-4D97-AF65-F5344CB8AC3E}">
        <p14:creationId xmlns:p14="http://schemas.microsoft.com/office/powerpoint/2010/main" val="251316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Table link goes to attached document</a:t>
            </a:r>
            <a:r>
              <a:rPr lang="en-GB" baseline="0" dirty="0"/>
              <a:t> ‘Caymans Islands Case Study’ please</a:t>
            </a:r>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19</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Photo © Shutterstock/Warren Metcalf</a:t>
            </a:r>
          </a:p>
        </p:txBody>
      </p:sp>
      <p:sp>
        <p:nvSpPr>
          <p:cNvPr id="4" name="Slide Number Placeholder 3"/>
          <p:cNvSpPr>
            <a:spLocks noGrp="1"/>
          </p:cNvSpPr>
          <p:nvPr>
            <p:ph type="sldNum" sz="quarter" idx="10"/>
          </p:nvPr>
        </p:nvSpPr>
        <p:spPr/>
        <p:txBody>
          <a:bodyPr/>
          <a:lstStyle/>
          <a:p>
            <a:fld id="{4399001A-258F-4C21-BFC1-1432480F8C34}" type="slidenum">
              <a:rPr lang="en-GB" smtClean="0"/>
              <a:pPr/>
              <a:t>20</a:t>
            </a:fld>
            <a:endParaRPr lang="en-GB" dirty="0"/>
          </a:p>
        </p:txBody>
      </p:sp>
    </p:spTree>
    <p:extLst>
      <p:ext uri="{BB962C8B-B14F-4D97-AF65-F5344CB8AC3E}">
        <p14:creationId xmlns:p14="http://schemas.microsoft.com/office/powerpoint/2010/main" val="187478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Photo – https://www.flickr.com/photos/amivaa/16305959021/in/photolist-znFecd-8D6EBS-znMGk8-85Et6S-8EnyPb-6vtg3t-pUhqSF-qR4pZM-qyBmvK-qyBmFz-5a9L7b-7U4HXp-8soEm1-qyucsC-qQUiwv-qQZ2Wd-8skAvi-8soDRd-GJpqg5-24ScUF2</a:t>
            </a:r>
          </a:p>
          <a:p>
            <a:r>
              <a:rPr lang="en-GB" dirty="0"/>
              <a:t>PowerPoint - </a:t>
            </a:r>
            <a:r>
              <a:rPr lang="en-GB" dirty="0">
                <a:hlinkClick r:id="rId3"/>
              </a:rPr>
              <a:t>https://www.rgs.org/CMSPages/GetFile.aspx?nodeguid=b0e6e94d-6b45-496c-b9ab-b1de9fc8e94a&amp;lang=en-GB</a:t>
            </a:r>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21</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Full reference: Young, E.M (2010) ‘</a:t>
            </a:r>
            <a:r>
              <a:rPr lang="en-GB" sz="1200" b="0" dirty="0">
                <a:solidFill>
                  <a:srgbClr val="002060"/>
                </a:solidFill>
              </a:rPr>
              <a:t>Deadly diets: Geographical reflections on the global food system’ </a:t>
            </a:r>
            <a:r>
              <a:rPr lang="en-GB" sz="1200" b="0" i="1" dirty="0">
                <a:solidFill>
                  <a:srgbClr val="002060"/>
                </a:solidFill>
              </a:rPr>
              <a:t>Geography</a:t>
            </a:r>
            <a:r>
              <a:rPr lang="en-GB" sz="1200" b="0" dirty="0">
                <a:solidFill>
                  <a:srgbClr val="002060"/>
                </a:solidFill>
              </a:rPr>
              <a:t>, 95:2, pp. 60-69</a:t>
            </a:r>
          </a:p>
        </p:txBody>
      </p:sp>
      <p:sp>
        <p:nvSpPr>
          <p:cNvPr id="4" name="Slide Number Placeholder 3"/>
          <p:cNvSpPr>
            <a:spLocks noGrp="1"/>
          </p:cNvSpPr>
          <p:nvPr>
            <p:ph type="sldNum" sz="quarter" idx="10"/>
          </p:nvPr>
        </p:nvSpPr>
        <p:spPr/>
        <p:txBody>
          <a:bodyPr/>
          <a:lstStyle/>
          <a:p>
            <a:fld id="{DDFDF31E-03DE-40B1-B638-1ED3F34D9D2A}" type="slidenum">
              <a:rPr lang="en-GB" smtClean="0"/>
              <a:pPr/>
              <a:t>24</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Skinner et al (2016)</a:t>
            </a:r>
          </a:p>
          <a:p>
            <a:r>
              <a:rPr lang="en-GB" dirty="0"/>
              <a:t>https://www.weather.gov/mhx/ensowhat</a:t>
            </a:r>
          </a:p>
        </p:txBody>
      </p:sp>
      <p:sp>
        <p:nvSpPr>
          <p:cNvPr id="4" name="Slide Number Placeholder 3"/>
          <p:cNvSpPr>
            <a:spLocks noGrp="1"/>
          </p:cNvSpPr>
          <p:nvPr>
            <p:ph type="sldNum" sz="quarter" idx="5"/>
          </p:nvPr>
        </p:nvSpPr>
        <p:spPr/>
        <p:txBody>
          <a:bodyPr/>
          <a:lstStyle/>
          <a:p>
            <a:fld id="{4399001A-258F-4C21-BFC1-1432480F8C34}" type="slidenum">
              <a:rPr lang="en-GB" smtClean="0"/>
              <a:pPr/>
              <a:t>25</a:t>
            </a:fld>
            <a:endParaRPr lang="en-GB" dirty="0"/>
          </a:p>
        </p:txBody>
      </p:sp>
    </p:spTree>
    <p:extLst>
      <p:ext uri="{BB962C8B-B14F-4D97-AF65-F5344CB8AC3E}">
        <p14:creationId xmlns:p14="http://schemas.microsoft.com/office/powerpoint/2010/main" val="130911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National Geographic video: https://www.youtube.com/watch?v=ZiULxLLP32s</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6</a:t>
            </a:fld>
            <a:endParaRPr lang="en-GB" dirty="0"/>
          </a:p>
        </p:txBody>
      </p:sp>
    </p:spTree>
    <p:extLst>
      <p:ext uri="{BB962C8B-B14F-4D97-AF65-F5344CB8AC3E}">
        <p14:creationId xmlns:p14="http://schemas.microsoft.com/office/powerpoint/2010/main" val="27395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Skinner et al (2016)</a:t>
            </a:r>
          </a:p>
          <a:p>
            <a:r>
              <a:rPr lang="en-GB" dirty="0"/>
              <a:t>https://www.weather.gov/mhx/ensowhat</a:t>
            </a:r>
          </a:p>
        </p:txBody>
      </p:sp>
      <p:sp>
        <p:nvSpPr>
          <p:cNvPr id="4" name="Slide Number Placeholder 3"/>
          <p:cNvSpPr>
            <a:spLocks noGrp="1"/>
          </p:cNvSpPr>
          <p:nvPr>
            <p:ph type="sldNum" sz="quarter" idx="5"/>
          </p:nvPr>
        </p:nvSpPr>
        <p:spPr/>
        <p:txBody>
          <a:bodyPr/>
          <a:lstStyle/>
          <a:p>
            <a:fld id="{4399001A-258F-4C21-BFC1-1432480F8C34}" type="slidenum">
              <a:rPr lang="en-GB" smtClean="0"/>
              <a:pPr/>
              <a:t>26</a:t>
            </a:fld>
            <a:endParaRPr lang="en-GB" dirty="0"/>
          </a:p>
        </p:txBody>
      </p:sp>
    </p:spTree>
    <p:extLst>
      <p:ext uri="{BB962C8B-B14F-4D97-AF65-F5344CB8AC3E}">
        <p14:creationId xmlns:p14="http://schemas.microsoft.com/office/powerpoint/2010/main" val="3660546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27</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Source: https://pixabay.com/photos/coral-acropora-reef-ocean-sea-2637018/ </a:t>
            </a:r>
          </a:p>
          <a:p>
            <a:r>
              <a:rPr lang="en-GB" dirty="0"/>
              <a:t>Source: https://www.flickr.com/photos/wildlifepictures/46284685272</a:t>
            </a:r>
          </a:p>
        </p:txBody>
      </p:sp>
      <p:sp>
        <p:nvSpPr>
          <p:cNvPr id="4" name="Slide Number Placeholder 3"/>
          <p:cNvSpPr>
            <a:spLocks noGrp="1"/>
          </p:cNvSpPr>
          <p:nvPr>
            <p:ph type="sldNum" sz="quarter" idx="10"/>
          </p:nvPr>
        </p:nvSpPr>
        <p:spPr/>
        <p:txBody>
          <a:bodyPr/>
          <a:lstStyle/>
          <a:p>
            <a:fld id="{4399001A-258F-4C21-BFC1-1432480F8C34}" type="slidenum">
              <a:rPr lang="en-GB" smtClean="0"/>
              <a:pPr/>
              <a:t>7</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 on types of corals and what each type of reef is like: https://slideplayer.com/slide/6894037</a:t>
            </a:r>
          </a:p>
          <a:p>
            <a:r>
              <a:rPr lang="en-GB" dirty="0"/>
              <a:t>Source: Fringing reef https://www.flickr.com/photos/davidstanleytravel/11207817916/in/photolist-i5oZMW-f3Mfpr-PrFtXG-o8f3S9-f3McXX-AJ3AT6-Vaj37s-25yUDJW-BjSCY6-9bNFdQ-2i5iZ49-AJ3y6n-8tLL7M-fkqGEt-2i5iZ99-J6gVb7-bwDohR-xgsNrM-2k7mGub-7mbPw2-F4DE9H-bWw3w6-F4DGU2-2i5mV5u-pzMe46-2i5npcT-BhyHwd-pCCXqm-2i5ji9N-2i5mWcV-2i5mmH5-qtJAbU-FRNLqz-qesWEE-qi6TMo-2i5mmWb-fXqn2W-qi5G3m-fXqgVc-qes5kE-qtNMcy-fXqeNL-2i5iZeQ-qwxczp-pzeZZc-Fd3W8M-qf8c1p-qi6qdq-qeW4e5-qewiWu</a:t>
            </a:r>
          </a:p>
          <a:p>
            <a:r>
              <a:rPr lang="en-GB" dirty="0"/>
              <a:t>Source: Atoll reef https://www.flickr.com/photos/dany13/8105116506/in/photolist-KP3szK-KT17Gd-dmdQL3-KLvNQE-KT15eN-KT16uU-KLvR7d-KP3tZi-2jHjMsp-787CQe-3jLx1U-KLvLx3-pr6naT-9pt3mn-9R2vSk</a:t>
            </a:r>
          </a:p>
          <a:p>
            <a:r>
              <a:rPr lang="en-GB" dirty="0"/>
              <a:t>Source: Barrier reefs - https://www.flickr.com/photos/48722974@N07/5093123519/in/photolist-Rvt4JF-bUgrQp-8L4Abt-GPALcA-2izmtVz-in1LVz-23SBXmA-28Eya68-2adCNnS-LhE5JH-kZ1Yup-nyzGQa-mHK8vo-GxLapK-mHKd1f-93psh1-HPacTW-CcbdB3-2k7mGub-bUgrLZ-y6mhk-R69byH-gKRg3A-y6kzP-gKQRvK-gKQsyo-gKQWzx-gKR7ff-gKQPCK-gKQLjS-gKQpmS-gKQDLy-gKREMg-gKRBcv-gKQzd4-yqNqYo-gKQpFs-gKQxwD-gKQKTF-gKJ9Bd-gKKawp-gKK6uM-gKQyWy-gKKdTz</a:t>
            </a:r>
          </a:p>
        </p:txBody>
      </p:sp>
      <p:sp>
        <p:nvSpPr>
          <p:cNvPr id="4" name="Slide Number Placeholder 3"/>
          <p:cNvSpPr>
            <a:spLocks noGrp="1"/>
          </p:cNvSpPr>
          <p:nvPr>
            <p:ph type="sldNum" sz="quarter" idx="5"/>
          </p:nvPr>
        </p:nvSpPr>
        <p:spPr/>
        <p:txBody>
          <a:bodyPr/>
          <a:lstStyle/>
          <a:p>
            <a:fld id="{4399001A-258F-4C21-BFC1-1432480F8C34}" type="slidenum">
              <a:rPr lang="en-GB" smtClean="0"/>
              <a:pPr/>
              <a:t>8</a:t>
            </a:fld>
            <a:endParaRPr lang="en-GB" dirty="0"/>
          </a:p>
        </p:txBody>
      </p:sp>
    </p:spTree>
    <p:extLst>
      <p:ext uri="{BB962C8B-B14F-4D97-AF65-F5344CB8AC3E}">
        <p14:creationId xmlns:p14="http://schemas.microsoft.com/office/powerpoint/2010/main" val="109040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https://oceanservice.noaa.gov/education/tutorial_corals/coral07_importance.html</a:t>
            </a:r>
          </a:p>
        </p:txBody>
      </p:sp>
      <p:sp>
        <p:nvSpPr>
          <p:cNvPr id="4" name="Slide Number Placeholder 3"/>
          <p:cNvSpPr>
            <a:spLocks noGrp="1"/>
          </p:cNvSpPr>
          <p:nvPr>
            <p:ph type="sldNum" sz="quarter" idx="5"/>
          </p:nvPr>
        </p:nvSpPr>
        <p:spPr/>
        <p:txBody>
          <a:bodyPr/>
          <a:lstStyle/>
          <a:p>
            <a:fld id="{4399001A-258F-4C21-BFC1-1432480F8C34}" type="slidenum">
              <a:rPr lang="en-GB" smtClean="0"/>
              <a:pPr/>
              <a:t>9</a:t>
            </a:fld>
            <a:endParaRPr lang="en-GB" dirty="0"/>
          </a:p>
        </p:txBody>
      </p:sp>
    </p:spTree>
    <p:extLst>
      <p:ext uri="{BB962C8B-B14F-4D97-AF65-F5344CB8AC3E}">
        <p14:creationId xmlns:p14="http://schemas.microsoft.com/office/powerpoint/2010/main" val="179588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https://oceanservice.noaa.gov/education/tutorial_corals/coral07_importance.html</a:t>
            </a:r>
          </a:p>
        </p:txBody>
      </p:sp>
      <p:sp>
        <p:nvSpPr>
          <p:cNvPr id="4" name="Slide Number Placeholder 3"/>
          <p:cNvSpPr>
            <a:spLocks noGrp="1"/>
          </p:cNvSpPr>
          <p:nvPr>
            <p:ph type="sldNum" sz="quarter" idx="5"/>
          </p:nvPr>
        </p:nvSpPr>
        <p:spPr/>
        <p:txBody>
          <a:bodyPr/>
          <a:lstStyle/>
          <a:p>
            <a:fld id="{4399001A-258F-4C21-BFC1-1432480F8C34}" type="slidenum">
              <a:rPr lang="en-GB" smtClean="0"/>
              <a:pPr/>
              <a:t>10</a:t>
            </a:fld>
            <a:endParaRPr lang="en-GB" dirty="0"/>
          </a:p>
        </p:txBody>
      </p:sp>
    </p:spTree>
    <p:extLst>
      <p:ext uri="{BB962C8B-B14F-4D97-AF65-F5344CB8AC3E}">
        <p14:creationId xmlns:p14="http://schemas.microsoft.com/office/powerpoint/2010/main" val="55210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https://oceanservice.noaa.gov/education/tutorial_corals/coral07_importance.html</a:t>
            </a:r>
          </a:p>
        </p:txBody>
      </p:sp>
      <p:sp>
        <p:nvSpPr>
          <p:cNvPr id="4" name="Slide Number Placeholder 3"/>
          <p:cNvSpPr>
            <a:spLocks noGrp="1"/>
          </p:cNvSpPr>
          <p:nvPr>
            <p:ph type="sldNum" sz="quarter" idx="5"/>
          </p:nvPr>
        </p:nvSpPr>
        <p:spPr/>
        <p:txBody>
          <a:bodyPr/>
          <a:lstStyle/>
          <a:p>
            <a:fld id="{4399001A-258F-4C21-BFC1-1432480F8C34}" type="slidenum">
              <a:rPr lang="en-GB" smtClean="0"/>
              <a:pPr/>
              <a:t>11</a:t>
            </a:fld>
            <a:endParaRPr lang="en-GB" dirty="0"/>
          </a:p>
        </p:txBody>
      </p:sp>
    </p:spTree>
    <p:extLst>
      <p:ext uri="{BB962C8B-B14F-4D97-AF65-F5344CB8AC3E}">
        <p14:creationId xmlns:p14="http://schemas.microsoft.com/office/powerpoint/2010/main" val="314641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12</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ppt - https://www.google.com/search?q=geography+review+coral+reefs+ppt&amp;rlz=1C1GCEA_enGB918GB918&amp;oq=geography+review+coral+reefs+ppt&amp;aqs=chrome..69i57.9189j0j4&amp;sourceid=chrome&amp;ie=UTF-8</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13</a:t>
            </a:fld>
            <a:endParaRPr lang="en-GB" dirty="0"/>
          </a:p>
        </p:txBody>
      </p:sp>
    </p:spTree>
    <p:extLst>
      <p:ext uri="{BB962C8B-B14F-4D97-AF65-F5344CB8AC3E}">
        <p14:creationId xmlns:p14="http://schemas.microsoft.com/office/powerpoint/2010/main" val="3812453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B4CE44"/>
        </a:solidFill>
        <a:effectLst/>
      </p:bgPr>
    </p:bg>
    <p:spTree>
      <p:nvGrpSpPr>
        <p:cNvPr id="1" name=""/>
        <p:cNvGrpSpPr/>
        <p:nvPr/>
      </p:nvGrpSpPr>
      <p:grpSpPr>
        <a:xfrm>
          <a:off x="0" y="0"/>
          <a:ext cx="0" cy="0"/>
          <a:chOff x="0" y="0"/>
          <a:chExt cx="0" cy="0"/>
        </a:xfrm>
      </p:grpSpPr>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hasCustomPrompt="1"/>
          </p:nvPr>
        </p:nvSpPr>
        <p:spPr>
          <a:xfrm>
            <a:off x="43841" y="5120407"/>
            <a:ext cx="9051434" cy="648072"/>
          </a:xfrm>
        </p:spPr>
        <p:txBody>
          <a:bodyPr>
            <a:normAutofit/>
          </a:bodyPr>
          <a:lstStyle>
            <a:lvl1pPr marL="64008"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r>
              <a:rPr lang="en-GB" b="1" dirty="0">
                <a:solidFill>
                  <a:srgbClr val="243D91"/>
                </a:solidFill>
              </a:rPr>
              <a:t>A level template</a:t>
            </a:r>
          </a:p>
        </p:txBody>
      </p:sp>
      <p:grpSp>
        <p:nvGrpSpPr>
          <p:cNvPr id="12" name="Group 11">
            <a:extLst>
              <a:ext uri="{FF2B5EF4-FFF2-40B4-BE49-F238E27FC236}">
                <a16:creationId xmlns:a16="http://schemas.microsoft.com/office/drawing/2014/main" id="{59026D13-955C-4B63-B064-DDB1A12AAF2B}"/>
              </a:ext>
            </a:extLst>
          </p:cNvPr>
          <p:cNvGrpSpPr/>
          <p:nvPr userDrawn="1"/>
        </p:nvGrpSpPr>
        <p:grpSpPr>
          <a:xfrm>
            <a:off x="4355976" y="0"/>
            <a:ext cx="4788024" cy="4881278"/>
            <a:chOff x="4355976" y="0"/>
            <a:chExt cx="4788024" cy="4881278"/>
          </a:xfrm>
        </p:grpSpPr>
        <p:pic>
          <p:nvPicPr>
            <p:cNvPr id="3" name="Picture 2">
              <a:extLst>
                <a:ext uri="{FF2B5EF4-FFF2-40B4-BE49-F238E27FC236}">
                  <a16:creationId xmlns:a16="http://schemas.microsoft.com/office/drawing/2014/main" id="{6D3D5553-3939-42F7-AF43-1B66B33E17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116"/>
            <a:stretch/>
          </p:blipFill>
          <p:spPr>
            <a:xfrm>
              <a:off x="4716016" y="0"/>
              <a:ext cx="4427984" cy="4881278"/>
            </a:xfrm>
            <a:prstGeom prst="rect">
              <a:avLst/>
            </a:prstGeom>
          </p:spPr>
        </p:pic>
        <p:sp>
          <p:nvSpPr>
            <p:cNvPr id="5" name="Rectangle 4">
              <a:extLst>
                <a:ext uri="{FF2B5EF4-FFF2-40B4-BE49-F238E27FC236}">
                  <a16:creationId xmlns:a16="http://schemas.microsoft.com/office/drawing/2014/main" id="{BB8E2CF8-24CF-4A9E-B40C-3DED3A1F5681}"/>
                </a:ext>
              </a:extLst>
            </p:cNvPr>
            <p:cNvSpPr/>
            <p:nvPr userDrawn="1"/>
          </p:nvSpPr>
          <p:spPr>
            <a:xfrm>
              <a:off x="4355976" y="3068960"/>
              <a:ext cx="648072" cy="1475592"/>
            </a:xfrm>
            <a:prstGeom prst="rect">
              <a:avLst/>
            </a:prstGeom>
            <a:solidFill>
              <a:srgbClr val="B4C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Picture 13">
            <a:extLst>
              <a:ext uri="{FF2B5EF4-FFF2-40B4-BE49-F238E27FC236}">
                <a16:creationId xmlns:a16="http://schemas.microsoft.com/office/drawing/2014/main" id="{36055A28-5286-4F5A-8E4E-5FB7D864C04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37" t="62183" r="55500"/>
          <a:stretch/>
        </p:blipFill>
        <p:spPr>
          <a:xfrm>
            <a:off x="73403" y="3174272"/>
            <a:ext cx="3096344" cy="1846573"/>
          </a:xfrm>
          <a:prstGeom prst="rect">
            <a:avLst/>
          </a:prstGeom>
        </p:spPr>
      </p:pic>
    </p:spTree>
    <p:extLst>
      <p:ext uri="{BB962C8B-B14F-4D97-AF65-F5344CB8AC3E}">
        <p14:creationId xmlns:p14="http://schemas.microsoft.com/office/powerpoint/2010/main" val="67291216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7726366F-2D8B-470B-AAB3-86DD10C6F178}"/>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rPr>
              <a:t>© Geographical Association, 2022</a:t>
            </a:r>
          </a:p>
        </p:txBody>
      </p:sp>
    </p:spTree>
    <p:extLst>
      <p:ext uri="{BB962C8B-B14F-4D97-AF65-F5344CB8AC3E}">
        <p14:creationId xmlns:p14="http://schemas.microsoft.com/office/powerpoint/2010/main" val="203999930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14337E-A7D0-4213-A95F-88F0680C7011}" type="datetimeFigureOut">
              <a:rPr lang="en-GB" smtClean="0"/>
              <a:pPr/>
              <a:t>01/12/2023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6A62CD-E6A4-48B0-8740-9FCE98EC987B}" type="slidenum">
              <a:rPr lang="en-GB" smtClean="0"/>
              <a:pPr/>
              <a:t>‹#›</a:t>
            </a:fld>
            <a:endParaRPr lang="en-GB" dirty="0"/>
          </a:p>
        </p:txBody>
      </p:sp>
      <p:sp>
        <p:nvSpPr>
          <p:cNvPr id="7" name="TextBox 6">
            <a:extLst>
              <a:ext uri="{FF2B5EF4-FFF2-40B4-BE49-F238E27FC236}">
                <a16:creationId xmlns:a16="http://schemas.microsoft.com/office/drawing/2014/main" id="{4F196BE2-F979-47EB-A57A-7282608F8FF7}"/>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2022</a:t>
            </a:r>
          </a:p>
        </p:txBody>
      </p:sp>
    </p:spTree>
    <p:extLst>
      <p:ext uri="{BB962C8B-B14F-4D97-AF65-F5344CB8AC3E}">
        <p14:creationId xmlns:p14="http://schemas.microsoft.com/office/powerpoint/2010/main" val="254398907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01/12/2023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dirty="0"/>
          </a:p>
        </p:txBody>
      </p:sp>
      <p:sp>
        <p:nvSpPr>
          <p:cNvPr id="10" name="TextBox 9">
            <a:extLst>
              <a:ext uri="{FF2B5EF4-FFF2-40B4-BE49-F238E27FC236}">
                <a16:creationId xmlns:a16="http://schemas.microsoft.com/office/drawing/2014/main" id="{AA4263B0-049F-4F99-B5AE-A623A5C0977E}"/>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2022</a:t>
            </a:r>
          </a:p>
        </p:txBody>
      </p:sp>
    </p:spTree>
    <p:extLst>
      <p:ext uri="{BB962C8B-B14F-4D97-AF65-F5344CB8AC3E}">
        <p14:creationId xmlns:p14="http://schemas.microsoft.com/office/powerpoint/2010/main" val="103033770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B8864BFF-BB7A-45A4-9F2B-1D798AD0ED21}"/>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2022</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5A1D1518-1115-4DC8-A672-28848E8BE7E5}"/>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2022</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262094"/>
            <a:ext cx="9144001" cy="91441"/>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14064"/>
            <a:ext cx="3733819" cy="91087"/>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9" name="Picture 18">
            <a:extLst>
              <a:ext uri="{FF2B5EF4-FFF2-40B4-BE49-F238E27FC236}">
                <a16:creationId xmlns:a16="http://schemas.microsoft.com/office/drawing/2014/main" id="{27885E90-E9B9-4E6D-895B-6DF5649888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910462" y="5630211"/>
            <a:ext cx="1230167" cy="1260000"/>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78" r:id="rId4"/>
    <p:sldLayoutId id="2147483770" r:id="rId5"/>
    <p:sldLayoutId id="2147483771" r:id="rId6"/>
  </p:sldLayoutIdLst>
  <p:transition spd="slow"/>
  <p:txStyles>
    <p:title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oddereducation.co.uk/media/Documents/magazine-extras/Geography%20Review/GeogRev%20Vol%2029%20No%203/GeographyReview29_3Coralreefs.pptx?ext=.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flickr.com/photos/gridarendal/31551613023" TargetMode="External"/><Relationship Id="rId4" Type="http://schemas.openxmlformats.org/officeDocument/2006/relationships/hyperlink" Target="https://www.flickr.com/photos/boellstiftung/3580574002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hoddereducation.co.uk/media/Documents/magazine-extras/Geography%20Review/GeogRev%20Vol%2029%20No%203/GeographyReview29_3Coralreefs.pptx?ext=.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oceantippingpoints.org/our-work/research-activities/management-review/coral-reefs-discovery-bay-jamaic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epi.yale.edu/"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slideshare.net/CeciliaEargle/coral-reef-presentation-202209167" TargetMode="External"/><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3" Type="http://schemas.openxmlformats.org/officeDocument/2006/relationships/hyperlink" Target="https://geography.org.uk/wp-content/uploads/2023/12/GA-TG-Spring_2018-MAXFIELD.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geography.org.uk/wp-content/uploads/2023/12/Maxfield_Download_C__Prevention_and_mitigation_strategies.pdf" TargetMode="External"/><Relationship Id="rId5" Type="http://schemas.openxmlformats.org/officeDocument/2006/relationships/hyperlink" Target="https://geography.org.uk/wp-content/uploads/2023/12/Maxfield_Download_B_Coral_reef_threats.pdf" TargetMode="External"/><Relationship Id="rId4" Type="http://schemas.openxmlformats.org/officeDocument/2006/relationships/hyperlink" Target="https://geography.org.uk/wp-content/uploads/2023/12/Maxfield_Download_A_Cayman_Islands.pdf" TargetMode="External"/></Relationships>
</file>

<file path=ppt/slides/_rels/slide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eography.org.uk/wp-content/uploads/2023/12/Maxfield_Cayman_Islands_case_study_activity_table.do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ed.com/talks/mike_gil_could_fish_social_networks_help_us_save_coral_reef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theclimatepress.com/the-future-of-coral-reefs" TargetMode="External"/><Relationship Id="rId5" Type="http://schemas.openxmlformats.org/officeDocument/2006/relationships/hyperlink" Target="https://www.nature.com/articles/s41598-019-43099-5" TargetMode="External"/><Relationship Id="rId4" Type="http://schemas.openxmlformats.org/officeDocument/2006/relationships/hyperlink" Target="https://www.ted.com/talks/kristen_marhaver_why_i_still_have_hope_for_coral_reef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fishid.com/" TargetMode="External"/><Relationship Id="rId13" Type="http://schemas.openxmlformats.org/officeDocument/2006/relationships/hyperlink" Target="https://www.wjec.co.uk/qualifications/geography-as-a-level/" TargetMode="External"/><Relationship Id="rId3" Type="http://schemas.openxmlformats.org/officeDocument/2006/relationships/hyperlink" Target="https://www.360virtualtour.co/portfolio/underwater-ocean-coral-reef-virtual-tour/" TargetMode="External"/><Relationship Id="rId7" Type="http://schemas.openxmlformats.org/officeDocument/2006/relationships/hyperlink" Target="https://www.iucn.org/resources/issues-briefs/marine-plastics" TargetMode="External"/><Relationship Id="rId12" Type="http://schemas.openxmlformats.org/officeDocument/2006/relationships/hyperlink" Target="https://www.ocr.org.uk/Images/223012-specification-accredited-a-level-gce-geography-h481.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youtube.com/watch?v=r0VWY6Jd3QA" TargetMode="External"/><Relationship Id="rId11" Type="http://schemas.openxmlformats.org/officeDocument/2006/relationships/hyperlink" Target="https://qualifications.pearson.com/en/qualifications/edexcel-a-levels/geography-2016.html" TargetMode="External"/><Relationship Id="rId5" Type="http://schemas.openxmlformats.org/officeDocument/2006/relationships/hyperlink" Target="https://www.bbc.co.uk/programmes/p04tjbtx" TargetMode="External"/><Relationship Id="rId10" Type="http://schemas.openxmlformats.org/officeDocument/2006/relationships/hyperlink" Target="https://www.eduqas.co.uk/qualifications/geography-as-a-level/" TargetMode="External"/><Relationship Id="rId4" Type="http://schemas.openxmlformats.org/officeDocument/2006/relationships/hyperlink" Target="https://explore.org/livecams/oceans/cayman-reef-cam" TargetMode="External"/><Relationship Id="rId9" Type="http://schemas.openxmlformats.org/officeDocument/2006/relationships/hyperlink" Target="https://filestore.aqa.org.uk/resources/geography/specifications/AQA-7037-SP-2016.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flickr.com/photos/48722974@N07/5093123519/in/photolist-Rvt4JF-bUgrQp-8L4Abt-GPALcA-2izmtVz-in1LVz-23SBXmA-28Eya68-2adCNnS-LhE5JH-kZ1Yup-nyzGQa-mHK8vo-GxLapK-mHKd1f-93psh1-HPacTW-CcbdB3-2k7mGub-bUgrLZ-y6mhk-R69byH-gKRg3A-y6kzP-gKQRvK-gKQsyo-gKQWzx-gKR7ff-gKQPCK-gKQLjS-gKQpmS-gKQDLy-gKREMg-gKRBcv-gKQzd4-yqNqYo-gKQpFs-gKQxwD-gKQKTF-gKJ9Bd-gKKawp-gKK6uM-gKQyWy-gKKdTz" TargetMode="External"/><Relationship Id="rId3" Type="http://schemas.openxmlformats.org/officeDocument/2006/relationships/hyperlink" Target="https://www.youtube.com/watch?v=ZiULxLLP32s" TargetMode="External"/><Relationship Id="rId7" Type="http://schemas.openxmlformats.org/officeDocument/2006/relationships/hyperlink" Target="https://www.flickr.com/photos/dany13/8105116506/in/photolist-KP3szK-KT17Gd-dmdQL3-KLvNQE-KT15eN-KT16uU-KLvR7d-KP3tZi-2jHjMsp-787CQe-3jLx1U-KLvLx3-pr6naT-9pt3mn-9R2vSk" TargetMode="External"/><Relationship Id="rId2" Type="http://schemas.openxmlformats.org/officeDocument/2006/relationships/hyperlink" Target="https://www.flickr.com/photos/gridarendal/31546365923" TargetMode="External"/><Relationship Id="rId1" Type="http://schemas.openxmlformats.org/officeDocument/2006/relationships/slideLayout" Target="../slideLayouts/slideLayout2.xml"/><Relationship Id="rId6" Type="http://schemas.openxmlformats.org/officeDocument/2006/relationships/hyperlink" Target="https://www.flickr.com/photos/davidstanleytravel/11207817916/in/photolist-i5oZMW-f3Mfpr-PrFtXG-o8f3S9-f3McXX-AJ3AT6-Vaj37s-25yUDJW-BjSCY6-9bNFdQ-2i5iZ49-AJ3y6n-8tLL7M-fkqGEt-2i5iZ99-J6gVb7-bwDohR-xgsNrM-2k7mGub-7mbPw2-F4DE9H-bWw3w6-F4DGU2-2i5mV5u-pzMe46-2i5npcT-BhyHwd-pCCXqm-2i5ji9N-2i5mWcV-2i5mmH5-qtJAbU-FRNLqz-qesWEE-qi6TMo-2i5mmWb-fXqn2W-qi5G3m-fXqgVc-qes5kE-qtNMcy-fXqeNL-2i5iZeQ-qwxczp-pzeZZc-Fd3W8M-qf8c1p-qi6qdq-qeW4e5-qewiWu" TargetMode="External"/><Relationship Id="rId5" Type="http://schemas.openxmlformats.org/officeDocument/2006/relationships/hyperlink" Target="https://www.flickr.com/photos/wildlifepictures/46284685272" TargetMode="External"/><Relationship Id="rId10" Type="http://schemas.openxmlformats.org/officeDocument/2006/relationships/hyperlink" Target="https://www.flickr.com/photos/amivaa/16305959021/in/photolist-znFecd-8D6EBS-znMGk8-85Et6S-8EnyPb-6vtg3t-pUhqSF-qR4pZM-qyBmvK-qyBmFz-5a9L7b-7U4HXp-8soEm1-qyucsC-qQUiwv-qQZ2Wd-8skAvi-8soDRd-GJpqg5-24ScUF2" TargetMode="External"/><Relationship Id="rId4" Type="http://schemas.openxmlformats.org/officeDocument/2006/relationships/hyperlink" Target="https://pixabay.com/photos/coral-acropora-reef-ocean-sea-2637018/" TargetMode="External"/><Relationship Id="rId9" Type="http://schemas.openxmlformats.org/officeDocument/2006/relationships/hyperlink" Target="https://commons.wikimedia.org/wiki/File:2016_EPI_Ecosystem_Vitality_Objective_-_Fisheries_(26170608828).jpg" TargetMode="External"/></Relationships>
</file>

<file path=ppt/slides/_rels/slide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gridarendal/3154636592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iULxLLP32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slideplayer.com/slide/6894037/" TargetMode="External"/><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slide" Target="slide25.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oceanservice.noaa.gov/education/tutorial_corals/coral07_importance.html" TargetMode="Externa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4941168"/>
            <a:ext cx="8964488" cy="1440160"/>
          </a:xfrm>
        </p:spPr>
        <p:txBody>
          <a:bodyPr>
            <a:normAutofit/>
          </a:bodyPr>
          <a:lstStyle/>
          <a:p>
            <a:r>
              <a:rPr lang="en-GB" sz="4000" b="1" dirty="0"/>
              <a:t>Why are coral reefs valuable?</a:t>
            </a:r>
          </a:p>
          <a:p>
            <a:r>
              <a:rPr lang="en-GB" sz="4000" b="1" dirty="0"/>
              <a:t>How are they managed?</a:t>
            </a:r>
          </a:p>
        </p:txBody>
      </p:sp>
    </p:spTree>
    <p:extLst>
      <p:ext uri="{BB962C8B-B14F-4D97-AF65-F5344CB8AC3E}">
        <p14:creationId xmlns:p14="http://schemas.microsoft.com/office/powerpoint/2010/main" val="82234111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5A7FA-52B9-624E-8E09-E10985272F2A}"/>
              </a:ext>
            </a:extLst>
          </p:cNvPr>
          <p:cNvSpPr>
            <a:spLocks noGrp="1"/>
          </p:cNvSpPr>
          <p:nvPr>
            <p:ph type="title"/>
          </p:nvPr>
        </p:nvSpPr>
        <p:spPr>
          <a:xfrm>
            <a:off x="291341" y="464419"/>
            <a:ext cx="8229600" cy="792088"/>
          </a:xfrm>
        </p:spPr>
        <p:txBody>
          <a:bodyPr>
            <a:normAutofit/>
          </a:bodyPr>
          <a:lstStyle/>
          <a:p>
            <a:r>
              <a:rPr lang="en-US" sz="3200" dirty="0"/>
              <a:t>Why are coral reefs valuable to people?</a:t>
            </a:r>
          </a:p>
        </p:txBody>
      </p:sp>
      <p:sp>
        <p:nvSpPr>
          <p:cNvPr id="3" name="TextBox 2">
            <a:extLst>
              <a:ext uri="{FF2B5EF4-FFF2-40B4-BE49-F238E27FC236}">
                <a16:creationId xmlns:a16="http://schemas.microsoft.com/office/drawing/2014/main" id="{8E77522B-980B-4733-9B31-19D13A69FB67}"/>
              </a:ext>
            </a:extLst>
          </p:cNvPr>
          <p:cNvSpPr txBox="1"/>
          <p:nvPr/>
        </p:nvSpPr>
        <p:spPr>
          <a:xfrm>
            <a:off x="326975" y="1412775"/>
            <a:ext cx="8784976" cy="3360920"/>
          </a:xfrm>
          <a:prstGeom prst="rect">
            <a:avLst/>
          </a:prstGeom>
          <a:noFill/>
        </p:spPr>
        <p:txBody>
          <a:bodyPr wrap="square" rtlCol="0">
            <a:spAutoFit/>
          </a:bodyPr>
          <a:lstStyle/>
          <a:p>
            <a:pPr marL="342900" indent="-342900" algn="l" rtl="0" eaLnBrk="1" fontAlgn="t" latinLnBrk="0" hangingPunct="1">
              <a:lnSpc>
                <a:spcPct val="108000"/>
              </a:lnSpc>
              <a:spcBef>
                <a:spcPts val="0"/>
              </a:spcBef>
              <a:spcAft>
                <a:spcPts val="0"/>
              </a:spcAft>
              <a:buClr>
                <a:srgbClr val="7030A0"/>
              </a:buClr>
              <a:buFont typeface="Arial" panose="020B0604020202020204" pitchFamily="34" charset="0"/>
              <a:buChar char="•"/>
            </a:pP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Fishing: 90% of all fish depend upon coral reefs as nurseries</a:t>
            </a:r>
            <a:r>
              <a:rPr lang="en-US" sz="2000" b="0" i="0" u="none" strike="noStrike" kern="1200" baseline="0" dirty="0">
                <a:solidFill>
                  <a:srgbClr val="352B84"/>
                </a:solidFill>
                <a:effectLst/>
                <a:latin typeface="Lato" panose="020F0502020204030203" pitchFamily="34" charset="0"/>
                <a:ea typeface="Lato" panose="020F0502020204030203" pitchFamily="34" charset="0"/>
                <a:cs typeface="Lato" panose="020F0502020204030203" pitchFamily="34" charset="0"/>
              </a:rPr>
              <a:t> – </a:t>
            </a: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estimated $100million</a:t>
            </a:r>
          </a:p>
          <a:p>
            <a:pPr marL="342900" indent="-342900" algn="l" rtl="0" eaLnBrk="1" fontAlgn="t" latinLnBrk="0" hangingPunct="1">
              <a:lnSpc>
                <a:spcPct val="108000"/>
              </a:lnSpc>
              <a:spcBef>
                <a:spcPts val="0"/>
              </a:spcBef>
              <a:spcAft>
                <a:spcPts val="0"/>
              </a:spcAft>
              <a:buClr>
                <a:srgbClr val="7030A0"/>
              </a:buClr>
              <a:buFont typeface="Arial" panose="020B0604020202020204" pitchFamily="34" charset="0"/>
              <a:buChar char="•"/>
            </a:pPr>
            <a:r>
              <a:rPr lang="en-US" sz="2000" dirty="0">
                <a:solidFill>
                  <a:srgbClr val="352B84"/>
                </a:solidFill>
                <a:latin typeface="Lato" panose="020F0502020204030203" pitchFamily="34" charset="0"/>
                <a:ea typeface="Lato" panose="020F0502020204030203" pitchFamily="34" charset="0"/>
                <a:cs typeface="Lato" panose="020F0502020204030203" pitchFamily="34" charset="0"/>
              </a:rPr>
              <a:t>Tourism: employment</a:t>
            </a:r>
            <a:endPar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endParaRPr>
          </a:p>
          <a:p>
            <a:pPr marL="342900" indent="-342900" algn="l" rtl="0" eaLnBrk="1" fontAlgn="t" latinLnBrk="0" hangingPunct="1">
              <a:lnSpc>
                <a:spcPct val="108000"/>
              </a:lnSpc>
              <a:spcBef>
                <a:spcPts val="0"/>
              </a:spcBef>
              <a:spcAft>
                <a:spcPts val="0"/>
              </a:spcAft>
              <a:buClr>
                <a:srgbClr val="7030A0"/>
              </a:buClr>
              <a:buFont typeface="Arial" panose="020B0604020202020204" pitchFamily="34" charset="0"/>
              <a:buChar char="•"/>
            </a:pP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Diet: fish is a fast becoming a more popular source of lean protein</a:t>
            </a:r>
            <a:endParaRPr lang="en-GB" sz="2000" b="0" i="0" u="none" strike="noStrike" dirty="0">
              <a:effectLst/>
              <a:latin typeface="Lato" panose="020F0502020204030203" pitchFamily="34" charset="0"/>
              <a:ea typeface="Lato" panose="020F0502020204030203" pitchFamily="34" charset="0"/>
              <a:cs typeface="Lato" panose="020F0502020204030203" pitchFamily="34" charset="0"/>
            </a:endParaRPr>
          </a:p>
          <a:p>
            <a:pPr marL="342900" indent="-342900" algn="l" rtl="0" eaLnBrk="1" fontAlgn="t" latinLnBrk="0" hangingPunct="1">
              <a:lnSpc>
                <a:spcPct val="108000"/>
              </a:lnSpc>
              <a:spcBef>
                <a:spcPts val="0"/>
              </a:spcBef>
              <a:spcAft>
                <a:spcPts val="0"/>
              </a:spcAft>
              <a:buClr>
                <a:srgbClr val="7030A0"/>
              </a:buClr>
              <a:buFont typeface="Arial" panose="020B0604020202020204" pitchFamily="34" charset="0"/>
              <a:buChar char="•"/>
            </a:pP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Protection from tropical storms: the waves created by storms break over the reefs reducing damage inland. More than 270 million people live by the coast globally</a:t>
            </a:r>
            <a:endParaRPr lang="en-GB" sz="2000" b="0" i="0" u="none" strike="noStrike" dirty="0">
              <a:effectLst/>
              <a:latin typeface="Lato" panose="020F0502020204030203" pitchFamily="34" charset="0"/>
              <a:ea typeface="Lato" panose="020F0502020204030203" pitchFamily="34" charset="0"/>
              <a:cs typeface="Lato" panose="020F0502020204030203" pitchFamily="34" charset="0"/>
            </a:endParaRPr>
          </a:p>
          <a:p>
            <a:pPr marL="342900" indent="-342900" algn="l" rtl="0" eaLnBrk="1" fontAlgn="t" latinLnBrk="0" hangingPunct="1">
              <a:lnSpc>
                <a:spcPct val="108000"/>
              </a:lnSpc>
              <a:spcBef>
                <a:spcPts val="0"/>
              </a:spcBef>
              <a:spcAft>
                <a:spcPts val="0"/>
              </a:spcAft>
              <a:buClr>
                <a:srgbClr val="7030A0"/>
              </a:buClr>
              <a:buFont typeface="Arial" panose="020B0604020202020204" pitchFamily="34" charset="0"/>
              <a:buChar char="•"/>
            </a:pP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Leisure activities: diving/snorkeling/free diving</a:t>
            </a:r>
            <a:endParaRPr lang="en-GB" sz="2000" b="0" i="0" u="none" strike="noStrike" dirty="0">
              <a:effectLst/>
              <a:latin typeface="Lato" panose="020F0502020204030203" pitchFamily="34" charset="0"/>
              <a:ea typeface="Lato" panose="020F0502020204030203" pitchFamily="34" charset="0"/>
              <a:cs typeface="Lato" panose="020F0502020204030203" pitchFamily="34" charset="0"/>
            </a:endParaRPr>
          </a:p>
          <a:p>
            <a:pPr marL="342900" indent="-342900" algn="l" rtl="0" eaLnBrk="1" fontAlgn="t" latinLnBrk="0" hangingPunct="1">
              <a:lnSpc>
                <a:spcPct val="108000"/>
              </a:lnSpc>
              <a:spcBef>
                <a:spcPts val="0"/>
              </a:spcBef>
              <a:spcAft>
                <a:spcPts val="0"/>
              </a:spcAft>
              <a:buClr>
                <a:srgbClr val="7030A0"/>
              </a:buClr>
              <a:buFont typeface="Arial" panose="020B0604020202020204" pitchFamily="34" charset="0"/>
              <a:buChar char="•"/>
            </a:pP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Medicines: corals are used in medicinal research for cancers and viruses.</a:t>
            </a:r>
            <a:endParaRPr lang="en-GB" sz="2000" b="0" i="0" u="none" strike="noStrike" dirty="0">
              <a:effectLst/>
              <a:latin typeface="Lato" panose="020F0502020204030203" pitchFamily="34" charset="0"/>
              <a:ea typeface="Lato" panose="020F0502020204030203" pitchFamily="34" charset="0"/>
              <a:cs typeface="Lato" panose="020F0502020204030203" pitchFamily="34" charset="0"/>
            </a:endParaRPr>
          </a:p>
          <a:p>
            <a:endParaRPr lang="en-GB" dirty="0"/>
          </a:p>
        </p:txBody>
      </p:sp>
    </p:spTree>
    <p:extLst>
      <p:ext uri="{BB962C8B-B14F-4D97-AF65-F5344CB8AC3E}">
        <p14:creationId xmlns:p14="http://schemas.microsoft.com/office/powerpoint/2010/main" val="33029122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5A7FA-52B9-624E-8E09-E10985272F2A}"/>
              </a:ext>
            </a:extLst>
          </p:cNvPr>
          <p:cNvSpPr>
            <a:spLocks noGrp="1"/>
          </p:cNvSpPr>
          <p:nvPr>
            <p:ph type="title"/>
          </p:nvPr>
        </p:nvSpPr>
        <p:spPr>
          <a:xfrm>
            <a:off x="291340" y="464419"/>
            <a:ext cx="8852659" cy="792088"/>
          </a:xfrm>
        </p:spPr>
        <p:txBody>
          <a:bodyPr>
            <a:normAutofit fontScale="90000"/>
          </a:bodyPr>
          <a:lstStyle/>
          <a:p>
            <a:r>
              <a:rPr lang="en-US" sz="3200" dirty="0"/>
              <a:t>Why are coral reefs valuable to the environment?</a:t>
            </a:r>
          </a:p>
        </p:txBody>
      </p:sp>
      <p:sp>
        <p:nvSpPr>
          <p:cNvPr id="3" name="TextBox 2">
            <a:extLst>
              <a:ext uri="{FF2B5EF4-FFF2-40B4-BE49-F238E27FC236}">
                <a16:creationId xmlns:a16="http://schemas.microsoft.com/office/drawing/2014/main" id="{364FDCCC-1C90-46EC-BADA-1C5E3028C35F}"/>
              </a:ext>
            </a:extLst>
          </p:cNvPr>
          <p:cNvSpPr txBox="1"/>
          <p:nvPr/>
        </p:nvSpPr>
        <p:spPr>
          <a:xfrm>
            <a:off x="291340" y="1340768"/>
            <a:ext cx="8064896" cy="3416320"/>
          </a:xfrm>
          <a:prstGeom prst="rect">
            <a:avLst/>
          </a:prstGeom>
          <a:noFill/>
        </p:spPr>
        <p:txBody>
          <a:bodyPr wrap="square" rtlCol="0">
            <a:spAutoFit/>
          </a:bodyPr>
          <a:lstStyle/>
          <a:p>
            <a:pPr marL="342900" indent="-342900" algn="l" rtl="0" eaLnBrk="1" fontAlgn="t" latinLnBrk="0" hangingPunct="1">
              <a:lnSpc>
                <a:spcPct val="108000"/>
              </a:lnSpc>
              <a:spcBef>
                <a:spcPts val="0"/>
              </a:spcBef>
              <a:spcAft>
                <a:spcPts val="0"/>
              </a:spcAft>
              <a:buClr>
                <a:srgbClr val="7030A0"/>
              </a:buClr>
              <a:buFont typeface="Arial" panose="020B0604020202020204" pitchFamily="34" charset="0"/>
              <a:buChar char="•"/>
            </a:pP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Corals provide the material to create beaches: e.g. parrotfish eat corals, and their excretion creates the white sands seen in tropical beaches.</a:t>
            </a:r>
          </a:p>
          <a:p>
            <a:pPr marL="342900" indent="-342900" algn="l" rtl="0" eaLnBrk="1" fontAlgn="t" latinLnBrk="0" hangingPunct="1">
              <a:lnSpc>
                <a:spcPct val="108000"/>
              </a:lnSpc>
              <a:spcBef>
                <a:spcPts val="0"/>
              </a:spcBef>
              <a:spcAft>
                <a:spcPts val="0"/>
              </a:spcAft>
              <a:buClr>
                <a:srgbClr val="7030A0"/>
              </a:buClr>
              <a:buFont typeface="Arial" panose="020B0604020202020204" pitchFamily="34" charset="0"/>
              <a:buChar char="•"/>
            </a:pPr>
            <a:r>
              <a:rPr lang="en-US" sz="2000" b="0" i="0" u="none" strike="noStrike" dirty="0">
                <a:effectLst/>
                <a:latin typeface="Lato" panose="020F0502020204030203" pitchFamily="34" charset="0"/>
                <a:ea typeface="Lato" panose="020F0502020204030203" pitchFamily="34" charset="0"/>
                <a:cs typeface="Lato" panose="020F0502020204030203" pitchFamily="34" charset="0"/>
              </a:rPr>
              <a:t>Carefully balanced food web: one of the most biodiverse ecosystems in the world</a:t>
            </a:r>
            <a:endParaRPr lang="en-GB" sz="2000" b="0" i="0" u="none" strike="noStrike" dirty="0">
              <a:effectLst/>
              <a:latin typeface="Lato" panose="020F0502020204030203" pitchFamily="34" charset="0"/>
              <a:ea typeface="Lato" panose="020F0502020204030203" pitchFamily="34" charset="0"/>
              <a:cs typeface="Lato" panose="020F0502020204030203" pitchFamily="34" charset="0"/>
            </a:endParaRPr>
          </a:p>
          <a:p>
            <a:pPr marL="342900" indent="-342900" algn="l" rtl="0" eaLnBrk="1" fontAlgn="t" latinLnBrk="0" hangingPunct="1">
              <a:lnSpc>
                <a:spcPct val="108000"/>
              </a:lnSpc>
              <a:spcBef>
                <a:spcPts val="0"/>
              </a:spcBef>
              <a:spcAft>
                <a:spcPts val="0"/>
              </a:spcAft>
              <a:buClr>
                <a:srgbClr val="7030A0"/>
              </a:buClr>
              <a:buFont typeface="Arial" panose="020B0604020202020204" pitchFamily="34" charset="0"/>
              <a:buChar char="•"/>
            </a:pP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Home to a</a:t>
            </a:r>
            <a:r>
              <a:rPr lang="en-US" sz="2000" b="0" i="0" u="none" strike="noStrike" kern="1200" baseline="0" dirty="0">
                <a:solidFill>
                  <a:srgbClr val="352B84"/>
                </a:solidFill>
                <a:effectLst/>
                <a:latin typeface="Lato" panose="020F0502020204030203" pitchFamily="34" charset="0"/>
                <a:ea typeface="Lato" panose="020F0502020204030203" pitchFamily="34" charset="0"/>
                <a:cs typeface="Lato" panose="020F0502020204030203" pitchFamily="34" charset="0"/>
              </a:rPr>
              <a:t> quarter</a:t>
            </a: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 of all global marine life: without coral reefs, the larger species of whales,</a:t>
            </a:r>
            <a:r>
              <a:rPr lang="en-US" sz="2000" b="0" i="0" u="none" strike="noStrike" kern="1200" baseline="0" dirty="0">
                <a:solidFill>
                  <a:srgbClr val="352B84"/>
                </a:solidFill>
                <a:effectLst/>
                <a:latin typeface="Lato" panose="020F0502020204030203" pitchFamily="34" charset="0"/>
                <a:ea typeface="Lato" panose="020F0502020204030203" pitchFamily="34" charset="0"/>
                <a:cs typeface="Lato" panose="020F0502020204030203" pitchFamily="34" charset="0"/>
              </a:rPr>
              <a:t> </a:t>
            </a: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dolphins and sharks would not survive.</a:t>
            </a:r>
            <a:endParaRPr lang="en-GB" sz="2000" b="0" i="0" u="none" strike="noStrike" dirty="0">
              <a:effectLst/>
              <a:latin typeface="Lato" panose="020F0502020204030203" pitchFamily="34" charset="0"/>
              <a:ea typeface="Lato" panose="020F0502020204030203" pitchFamily="34" charset="0"/>
              <a:cs typeface="Lato" panose="020F0502020204030203" pitchFamily="34" charset="0"/>
            </a:endParaRPr>
          </a:p>
          <a:p>
            <a:pPr marL="342900" indent="-342900" algn="l" rtl="0" eaLnBrk="1" fontAlgn="t" latinLnBrk="0" hangingPunct="1">
              <a:lnSpc>
                <a:spcPct val="108000"/>
              </a:lnSpc>
              <a:spcBef>
                <a:spcPts val="0"/>
              </a:spcBef>
              <a:spcAft>
                <a:spcPts val="0"/>
              </a:spcAft>
              <a:buClr>
                <a:srgbClr val="7030A0"/>
              </a:buClr>
              <a:buFont typeface="Arial" panose="020B0604020202020204" pitchFamily="34" charset="0"/>
              <a:buChar char="•"/>
            </a:pP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Corals provide shelter for marine life, e.g. anemones for clown fish.</a:t>
            </a:r>
            <a:endParaRPr lang="en-GB" sz="2000" b="0" i="0" u="none" strike="noStrike" dirty="0">
              <a:effectLst/>
              <a:latin typeface="Lato" panose="020F0502020204030203" pitchFamily="34" charset="0"/>
              <a:ea typeface="Lato" panose="020F0502020204030203" pitchFamily="34" charset="0"/>
              <a:cs typeface="Lato" panose="020F0502020204030203" pitchFamily="34" charset="0"/>
            </a:endParaRPr>
          </a:p>
          <a:p>
            <a:pPr marL="342900" indent="-342900" algn="l" rtl="0" eaLnBrk="1" fontAlgn="t" latinLnBrk="0" hangingPunct="1">
              <a:lnSpc>
                <a:spcPct val="108000"/>
              </a:lnSpc>
              <a:spcBef>
                <a:spcPts val="0"/>
              </a:spcBef>
              <a:spcAft>
                <a:spcPts val="0"/>
              </a:spcAft>
              <a:buClr>
                <a:srgbClr val="7030A0"/>
              </a:buClr>
              <a:buFont typeface="Arial" panose="020B0604020202020204" pitchFamily="34" charset="0"/>
              <a:buChar char="•"/>
            </a:pP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Carefully balanced food web:</a:t>
            </a:r>
            <a:r>
              <a:rPr lang="en-US" sz="2000" b="0" i="0" u="none" strike="noStrike" kern="1200" baseline="0" dirty="0">
                <a:solidFill>
                  <a:srgbClr val="352B84"/>
                </a:solidFill>
                <a:effectLst/>
                <a:latin typeface="Lato" panose="020F0502020204030203" pitchFamily="34" charset="0"/>
                <a:ea typeface="Lato" panose="020F0502020204030203" pitchFamily="34" charset="0"/>
                <a:cs typeface="Lato" panose="020F0502020204030203" pitchFamily="34" charset="0"/>
              </a:rPr>
              <a:t> o</a:t>
            </a:r>
            <a:r>
              <a:rPr lang="en-US" sz="2000" b="0" i="0" u="none" strike="noStrike" kern="1200" dirty="0">
                <a:solidFill>
                  <a:srgbClr val="352B84"/>
                </a:solidFill>
                <a:effectLst/>
                <a:latin typeface="Lato" panose="020F0502020204030203" pitchFamily="34" charset="0"/>
                <a:ea typeface="Lato" panose="020F0502020204030203" pitchFamily="34" charset="0"/>
                <a:cs typeface="Lato" panose="020F0502020204030203" pitchFamily="34" charset="0"/>
              </a:rPr>
              <a:t>ne of the most biodiverse ecosystems in the world. </a:t>
            </a:r>
            <a:endParaRPr lang="en-GB" sz="2000" b="0" i="0" u="none" strike="noStrike"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9282449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3BC5-A208-9344-870D-85A4687A30B4}"/>
              </a:ext>
            </a:extLst>
          </p:cNvPr>
          <p:cNvSpPr>
            <a:spLocks noGrp="1"/>
          </p:cNvSpPr>
          <p:nvPr>
            <p:ph type="title"/>
          </p:nvPr>
        </p:nvSpPr>
        <p:spPr>
          <a:xfrm>
            <a:off x="359024" y="692696"/>
            <a:ext cx="8461448" cy="576064"/>
          </a:xfrm>
        </p:spPr>
        <p:txBody>
          <a:bodyPr>
            <a:normAutofit fontScale="90000"/>
          </a:bodyPr>
          <a:lstStyle/>
          <a:p>
            <a:r>
              <a:rPr lang="en-US" dirty="0"/>
              <a:t>How are coral reefs under threat globally?</a:t>
            </a:r>
          </a:p>
        </p:txBody>
      </p:sp>
      <p:sp>
        <p:nvSpPr>
          <p:cNvPr id="4" name="TextBox 3">
            <a:extLst>
              <a:ext uri="{FF2B5EF4-FFF2-40B4-BE49-F238E27FC236}">
                <a16:creationId xmlns:a16="http://schemas.microsoft.com/office/drawing/2014/main" id="{6C5958AC-D1C1-F542-9897-24E4CFB12112}"/>
              </a:ext>
            </a:extLst>
          </p:cNvPr>
          <p:cNvSpPr txBox="1"/>
          <p:nvPr/>
        </p:nvSpPr>
        <p:spPr>
          <a:xfrm>
            <a:off x="323529" y="4091281"/>
            <a:ext cx="7632848" cy="2506071"/>
          </a:xfrm>
          <a:prstGeom prst="rect">
            <a:avLst/>
          </a:prstGeom>
          <a:solidFill>
            <a:schemeClr val="accent2">
              <a:lumMod val="40000"/>
              <a:lumOff val="60000"/>
            </a:schemeClr>
          </a:solidFill>
          <a:ln>
            <a:noFill/>
          </a:ln>
        </p:spPr>
        <p:txBody>
          <a:bodyPr wrap="square" rtlCol="0">
            <a:spAutoFit/>
          </a:bodyPr>
          <a:lstStyle/>
          <a:p>
            <a:pPr>
              <a:lnSpc>
                <a:spcPct val="108000"/>
              </a:lnSpc>
            </a:pPr>
            <a:r>
              <a:rPr lang="en-GB" sz="2000"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marL="365760" indent="-256032">
              <a:lnSpc>
                <a:spcPct val="108000"/>
              </a:lnSpc>
              <a:spcBef>
                <a:spcPts val="300"/>
              </a:spcBef>
              <a:buClr>
                <a:srgbClr val="26377C"/>
              </a:buClr>
              <a:buFont typeface="Georgia"/>
              <a:buChar char="•"/>
            </a:pPr>
            <a:r>
              <a:rPr lang="en-GB" sz="2000" dirty="0">
                <a:solidFill>
                  <a:srgbClr val="26377C"/>
                </a:solidFill>
                <a:latin typeface="Lato" panose="020F0502020204030203" pitchFamily="34" charset="0"/>
                <a:ea typeface="Lato" panose="020F0502020204030203" pitchFamily="34" charset="0"/>
                <a:cs typeface="Lato" panose="020F0502020204030203" pitchFamily="34" charset="0"/>
              </a:rPr>
              <a:t>Create a mind map of your ideas of what could be threatening coral reefs from your own knowledge as a geographer. Develop each point (top skill).</a:t>
            </a:r>
          </a:p>
          <a:p>
            <a:pPr marL="365760" indent="-256032">
              <a:lnSpc>
                <a:spcPct val="108000"/>
              </a:lnSpc>
              <a:spcBef>
                <a:spcPts val="300"/>
              </a:spcBef>
              <a:buClr>
                <a:srgbClr val="26377C"/>
              </a:buClr>
              <a:buFont typeface="Georgia"/>
              <a:buChar char="•"/>
            </a:pPr>
            <a:r>
              <a:rPr lang="en-GB" sz="2000" dirty="0">
                <a:solidFill>
                  <a:srgbClr val="26377C"/>
                </a:solidFill>
                <a:latin typeface="Lato" panose="020F0502020204030203" pitchFamily="34" charset="0"/>
                <a:ea typeface="Lato" panose="020F0502020204030203" pitchFamily="34" charset="0"/>
                <a:cs typeface="Lato" panose="020F0502020204030203" pitchFamily="34" charset="0"/>
              </a:rPr>
              <a:t>When you have created it, view </a:t>
            </a:r>
            <a:r>
              <a:rPr lang="en-GB" sz="2000" dirty="0">
                <a:solidFill>
                  <a:srgbClr val="26377C"/>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this PowerPoint </a:t>
            </a:r>
            <a:r>
              <a:rPr lang="en-GB" sz="2000" dirty="0">
                <a:solidFill>
                  <a:srgbClr val="26377C"/>
                </a:solidFill>
                <a:latin typeface="Lato" panose="020F0502020204030203" pitchFamily="34" charset="0"/>
                <a:ea typeface="Lato" panose="020F0502020204030203" pitchFamily="34" charset="0"/>
                <a:cs typeface="Lato" panose="020F0502020204030203" pitchFamily="34" charset="0"/>
              </a:rPr>
              <a:t>and use Slide 5, ‘Local-global threats’, to check your developed points.</a:t>
            </a:r>
          </a:p>
          <a:p>
            <a:pPr marL="365760" indent="-256032">
              <a:lnSpc>
                <a:spcPct val="108000"/>
              </a:lnSpc>
              <a:spcBef>
                <a:spcPts val="300"/>
              </a:spcBef>
              <a:buClr>
                <a:srgbClr val="26377C"/>
              </a:buClr>
              <a:buFont typeface="Georgia"/>
              <a:buChar char="•"/>
            </a:pPr>
            <a:r>
              <a:rPr lang="en-GB" sz="2000" dirty="0">
                <a:solidFill>
                  <a:srgbClr val="26377C"/>
                </a:solidFill>
                <a:latin typeface="Lato" panose="020F0502020204030203" pitchFamily="34" charset="0"/>
                <a:ea typeface="Lato" panose="020F0502020204030203" pitchFamily="34" charset="0"/>
                <a:cs typeface="Lato" panose="020F0502020204030203" pitchFamily="34" charset="0"/>
              </a:rPr>
              <a:t>Read more about threats to coral reefs </a:t>
            </a:r>
            <a:r>
              <a:rPr lang="en-GB" sz="2000" dirty="0">
                <a:solidFill>
                  <a:srgbClr val="26377C"/>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here</a:t>
            </a:r>
            <a:r>
              <a:rPr lang="en-GB" sz="2000" dirty="0">
                <a:solidFill>
                  <a:srgbClr val="26377C"/>
                </a:solidFill>
                <a:latin typeface="Lato" panose="020F0502020204030203" pitchFamily="34" charset="0"/>
                <a:ea typeface="Lato" panose="020F0502020204030203" pitchFamily="34" charset="0"/>
                <a:cs typeface="Lato" panose="020F0502020204030203" pitchFamily="34" charset="0"/>
              </a:rPr>
              <a:t>.</a:t>
            </a:r>
          </a:p>
        </p:txBody>
      </p:sp>
      <p:sp>
        <p:nvSpPr>
          <p:cNvPr id="5" name="TextBox 4">
            <a:extLst>
              <a:ext uri="{FF2B5EF4-FFF2-40B4-BE49-F238E27FC236}">
                <a16:creationId xmlns:a16="http://schemas.microsoft.com/office/drawing/2014/main" id="{6B9B585D-2D68-4666-A3F2-A9267A912783}"/>
              </a:ext>
            </a:extLst>
          </p:cNvPr>
          <p:cNvSpPr txBox="1"/>
          <p:nvPr/>
        </p:nvSpPr>
        <p:spPr>
          <a:xfrm>
            <a:off x="381717" y="1355427"/>
            <a:ext cx="7632848" cy="2649187"/>
          </a:xfrm>
          <a:prstGeom prst="rect">
            <a:avLst/>
          </a:prstGeom>
          <a:noFill/>
        </p:spPr>
        <p:txBody>
          <a:bodyPr wrap="square" rtlCol="0">
            <a:spAutoFit/>
          </a:bodyPr>
          <a:lstStyle/>
          <a:p>
            <a:r>
              <a:rPr lang="en-US" sz="2000" dirty="0">
                <a:latin typeface="Lato" panose="020F0502020204030203" pitchFamily="34" charset="0"/>
                <a:ea typeface="Lato" panose="020F0502020204030203" pitchFamily="34" charset="0"/>
                <a:cs typeface="Lato" panose="020F0502020204030203" pitchFamily="34" charset="0"/>
              </a:rPr>
              <a:t>Coral reefs are under threat globally – click the </a:t>
            </a:r>
            <a:r>
              <a:rPr lang="en-US" sz="2000" dirty="0">
                <a:latin typeface="Lato" panose="020F0502020204030203" pitchFamily="34" charset="0"/>
                <a:ea typeface="Lato" panose="020F0502020204030203" pitchFamily="34" charset="0"/>
                <a:cs typeface="Lato" panose="020F0502020204030203" pitchFamily="34" charset="0"/>
                <a:hlinkClick r:id="rId5"/>
              </a:rPr>
              <a:t>link</a:t>
            </a:r>
            <a:r>
              <a:rPr lang="en-US" sz="2000" dirty="0">
                <a:latin typeface="Lato" panose="020F0502020204030203" pitchFamily="34" charset="0"/>
                <a:ea typeface="Lato" panose="020F0502020204030203" pitchFamily="34" charset="0"/>
                <a:cs typeface="Lato" panose="020F0502020204030203" pitchFamily="34" charset="0"/>
              </a:rPr>
              <a:t> to investigate how widespread the threat is.</a:t>
            </a:r>
          </a:p>
          <a:p>
            <a:endParaRPr lang="en-US" sz="2000" dirty="0">
              <a:latin typeface="Lato" panose="020F0502020204030203" pitchFamily="34" charset="0"/>
              <a:ea typeface="Lato" panose="020F0502020204030203" pitchFamily="34" charset="0"/>
              <a:cs typeface="Lato" panose="020F0502020204030203" pitchFamily="34" charset="0"/>
            </a:endParaRPr>
          </a:p>
          <a:p>
            <a:pPr>
              <a:lnSpc>
                <a:spcPct val="108000"/>
              </a:lnSpc>
            </a:pPr>
            <a:r>
              <a:rPr lang="en-US" sz="2000" b="1" dirty="0">
                <a:latin typeface="Lato" panose="020F0502020204030203"/>
              </a:rPr>
              <a:t>Skills alert! Practice exam question</a:t>
            </a:r>
          </a:p>
          <a:p>
            <a:pPr>
              <a:lnSpc>
                <a:spcPct val="108000"/>
              </a:lnSpc>
            </a:pPr>
            <a:r>
              <a:rPr lang="en-US" sz="2000" dirty="0">
                <a:latin typeface="Lato" panose="020F0502020204030203"/>
              </a:rPr>
              <a:t>You could be asked a judgement question on this topic area. Here’s an example: </a:t>
            </a:r>
          </a:p>
          <a:p>
            <a:pPr>
              <a:lnSpc>
                <a:spcPct val="108000"/>
              </a:lnSpc>
            </a:pPr>
            <a:r>
              <a:rPr lang="en-US" sz="2000" i="1" dirty="0">
                <a:solidFill>
                  <a:srgbClr val="26377C"/>
                </a:solidFill>
                <a:latin typeface="Lato" panose="020F0502020204030203"/>
              </a:rPr>
              <a:t>‘Climate change poses the most significant threat to coral reefs globally. To what extent do you agree with this statement?’</a:t>
            </a:r>
            <a:endParaRPr lang="en-GB" sz="2000" i="1" dirty="0">
              <a:solidFill>
                <a:srgbClr val="26377C"/>
              </a:solidFill>
              <a:latin typeface="Lato" panose="020F0502020204030203"/>
            </a:endParaRPr>
          </a:p>
        </p:txBody>
      </p:sp>
      <p:pic>
        <p:nvPicPr>
          <p:cNvPr id="2050" name="Picture 2" descr="100+ Free Alert &amp; Warning Vectors - Pixabay">
            <a:extLst>
              <a:ext uri="{FF2B5EF4-FFF2-40B4-BE49-F238E27FC236}">
                <a16:creationId xmlns:a16="http://schemas.microsoft.com/office/drawing/2014/main" id="{198F0E97-6474-4E9E-8C95-72412186F9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2" y="2132856"/>
            <a:ext cx="501276" cy="41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9178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EF818-FA8B-4340-ACE9-54D900BA53DF}"/>
              </a:ext>
            </a:extLst>
          </p:cNvPr>
          <p:cNvSpPr>
            <a:spLocks noGrp="1"/>
          </p:cNvSpPr>
          <p:nvPr>
            <p:ph type="title"/>
          </p:nvPr>
        </p:nvSpPr>
        <p:spPr>
          <a:xfrm>
            <a:off x="323528" y="476672"/>
            <a:ext cx="8229600" cy="1066800"/>
          </a:xfrm>
        </p:spPr>
        <p:txBody>
          <a:bodyPr>
            <a:normAutofit/>
          </a:bodyPr>
          <a:lstStyle/>
          <a:p>
            <a:r>
              <a:rPr lang="en-US" sz="3200" dirty="0"/>
              <a:t>Health of coral reefs: skills alert</a:t>
            </a:r>
            <a:endParaRPr lang="en-GB" sz="3200" dirty="0"/>
          </a:p>
        </p:txBody>
      </p:sp>
      <p:sp>
        <p:nvSpPr>
          <p:cNvPr id="3" name="Content Placeholder 2">
            <a:extLst>
              <a:ext uri="{FF2B5EF4-FFF2-40B4-BE49-F238E27FC236}">
                <a16:creationId xmlns:a16="http://schemas.microsoft.com/office/drawing/2014/main" id="{E2BF0EE5-4FF1-4331-BB46-FC5F5E917E9D}"/>
              </a:ext>
            </a:extLst>
          </p:cNvPr>
          <p:cNvSpPr>
            <a:spLocks noGrp="1"/>
          </p:cNvSpPr>
          <p:nvPr>
            <p:ph idx="1"/>
          </p:nvPr>
        </p:nvSpPr>
        <p:spPr>
          <a:xfrm>
            <a:off x="2997623" y="1260963"/>
            <a:ext cx="5977753" cy="4472293"/>
          </a:xfrm>
          <a:solidFill>
            <a:schemeClr val="accent2">
              <a:lumMod val="40000"/>
              <a:lumOff val="60000"/>
            </a:schemeClr>
          </a:solidFill>
          <a:ln>
            <a:noFill/>
          </a:ln>
        </p:spPr>
        <p:txBody>
          <a:bodyPr>
            <a:normAutofit lnSpcReduction="10000"/>
          </a:bodyPr>
          <a:lstStyle/>
          <a:p>
            <a:pPr marL="109728" indent="0">
              <a:buNone/>
            </a:pPr>
            <a:r>
              <a:rPr lang="en-US" sz="2000" b="1" dirty="0"/>
              <a:t>Activities</a:t>
            </a:r>
          </a:p>
          <a:p>
            <a:pPr marL="566928" indent="-457200">
              <a:buClr>
                <a:srgbClr val="26377C"/>
              </a:buClr>
              <a:buFont typeface="+mj-lt"/>
              <a:buAutoNum type="arabicPeriod"/>
            </a:pPr>
            <a:r>
              <a:rPr lang="en-US" sz="2000" dirty="0"/>
              <a:t>Open </a:t>
            </a:r>
            <a:r>
              <a:rPr lang="en-US" sz="2000" dirty="0">
                <a:hlinkClick r:id="rId3">
                  <a:extLst>
                    <a:ext uri="{A12FA001-AC4F-418D-AE19-62706E023703}">
                      <ahyp:hlinkClr xmlns:ahyp="http://schemas.microsoft.com/office/drawing/2018/hyperlinkcolor" val="tx"/>
                    </a:ext>
                  </a:extLst>
                </a:hlinkClick>
              </a:rPr>
              <a:t>the PowerPoint </a:t>
            </a:r>
            <a:r>
              <a:rPr lang="en-US" sz="2000" dirty="0"/>
              <a:t>and go to slide 6: ‘Coral reef health’.</a:t>
            </a:r>
          </a:p>
          <a:p>
            <a:pPr marL="658800" indent="-255600">
              <a:lnSpc>
                <a:spcPct val="108000"/>
              </a:lnSpc>
              <a:buClr>
                <a:srgbClr val="26377C"/>
              </a:buClr>
              <a:defRPr/>
            </a:pPr>
            <a:r>
              <a:rPr lang="en-US" sz="2000" dirty="0">
                <a:latin typeface="Lato"/>
                <a:ea typeface="+mn-ea"/>
                <a:cs typeface="+mn-cs"/>
              </a:rPr>
              <a:t>What does this resource show?</a:t>
            </a:r>
          </a:p>
          <a:p>
            <a:pPr marL="658800" indent="-255600">
              <a:lnSpc>
                <a:spcPct val="108000"/>
              </a:lnSpc>
              <a:buClr>
                <a:srgbClr val="26377C"/>
              </a:buClr>
              <a:defRPr/>
            </a:pPr>
            <a:r>
              <a:rPr lang="en-US" sz="2000" dirty="0">
                <a:latin typeface="Lato"/>
                <a:ea typeface="+mn-ea"/>
                <a:cs typeface="+mn-cs"/>
              </a:rPr>
              <a:t>Why can you give reasons for the trend it shows?</a:t>
            </a:r>
          </a:p>
          <a:p>
            <a:pPr marL="658800" indent="-255600">
              <a:lnSpc>
                <a:spcPct val="108000"/>
              </a:lnSpc>
              <a:buClr>
                <a:srgbClr val="26377C"/>
              </a:buClr>
              <a:defRPr/>
            </a:pPr>
            <a:r>
              <a:rPr lang="en-US" sz="2000" dirty="0">
                <a:latin typeface="Lato"/>
                <a:ea typeface="+mn-ea"/>
                <a:cs typeface="+mn-cs"/>
              </a:rPr>
              <a:t>What conclusions can you draw?</a:t>
            </a:r>
          </a:p>
          <a:p>
            <a:pPr marL="566928" indent="-457200">
              <a:lnSpc>
                <a:spcPct val="108000"/>
              </a:lnSpc>
              <a:buClr>
                <a:srgbClr val="26377C"/>
              </a:buClr>
              <a:buFont typeface="+mj-lt"/>
              <a:buAutoNum type="arabicPeriod" startAt="2"/>
              <a:defRPr/>
            </a:pPr>
            <a:r>
              <a:rPr lang="en-GB" sz="2000" dirty="0"/>
              <a:t>Investigate changes to the reef system at </a:t>
            </a:r>
            <a:r>
              <a:rPr lang="en-GB" sz="2000" dirty="0">
                <a:hlinkClick r:id="rId4">
                  <a:extLst>
                    <a:ext uri="{A12FA001-AC4F-418D-AE19-62706E023703}">
                      <ahyp:hlinkClr xmlns:ahyp="http://schemas.microsoft.com/office/drawing/2018/hyperlinkcolor" val="tx"/>
                    </a:ext>
                  </a:extLst>
                </a:hlinkClick>
              </a:rPr>
              <a:t>Discovery Bay</a:t>
            </a:r>
            <a:r>
              <a:rPr lang="en-GB" sz="2000" dirty="0"/>
              <a:t>.</a:t>
            </a:r>
          </a:p>
          <a:p>
            <a:pPr marL="658800" indent="-255600">
              <a:lnSpc>
                <a:spcPct val="108000"/>
              </a:lnSpc>
              <a:buClr>
                <a:srgbClr val="26377C"/>
              </a:buClr>
              <a:defRPr/>
            </a:pPr>
            <a:r>
              <a:rPr lang="en-GB" sz="2000" dirty="0">
                <a:latin typeface="Lato"/>
                <a:ea typeface="+mn-ea"/>
                <a:cs typeface="+mn-cs"/>
              </a:rPr>
              <a:t>List natural and human factors leading to change, or label a copy of the diagram.</a:t>
            </a:r>
          </a:p>
          <a:p>
            <a:pPr marL="658800" indent="-255600">
              <a:lnSpc>
                <a:spcPct val="108000"/>
              </a:lnSpc>
              <a:buClr>
                <a:srgbClr val="26377C"/>
              </a:buClr>
              <a:defRPr/>
            </a:pPr>
            <a:r>
              <a:rPr lang="en-GB" sz="2000" dirty="0">
                <a:latin typeface="Lato"/>
                <a:ea typeface="+mn-ea"/>
                <a:cs typeface="+mn-cs"/>
              </a:rPr>
              <a:t>A tipping point was reached between two ecosystem states – what does this mean, and how can it be managed?</a:t>
            </a:r>
          </a:p>
        </p:txBody>
      </p:sp>
      <p:pic>
        <p:nvPicPr>
          <p:cNvPr id="1026" name="Picture 2" descr="100+ Free Alert &amp; Warning Vectors - Pixabay">
            <a:extLst>
              <a:ext uri="{FF2B5EF4-FFF2-40B4-BE49-F238E27FC236}">
                <a16:creationId xmlns:a16="http://schemas.microsoft.com/office/drawing/2014/main" id="{D52B388E-3F1B-41D2-8869-7A0B387AD3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776705"/>
            <a:ext cx="504056" cy="4200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1540" y="1268760"/>
            <a:ext cx="2458071" cy="4464496"/>
          </a:xfrm>
          <a:prstGeom prst="rect">
            <a:avLst/>
          </a:prstGeom>
          <a:noFill/>
          <a:ln>
            <a:solidFill>
              <a:srgbClr val="B4CE44"/>
            </a:solidFill>
          </a:ln>
        </p:spPr>
        <p:txBody>
          <a:bodyPr wrap="square" rtlCol="0">
            <a:noAutofit/>
          </a:bodyPr>
          <a:lstStyle/>
          <a:p>
            <a:r>
              <a:rPr lang="en-GB" b="1" dirty="0">
                <a:latin typeface="Lato" panose="020F0502020204030203" pitchFamily="34" charset="0"/>
                <a:ea typeface="Lato" panose="020F0502020204030203" pitchFamily="34" charset="0"/>
                <a:cs typeface="Lato" panose="020F0502020204030203" pitchFamily="34" charset="0"/>
              </a:rPr>
              <a:t>Resources</a:t>
            </a:r>
          </a:p>
          <a:p>
            <a:pPr marL="342900" indent="-34290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This </a:t>
            </a:r>
            <a:r>
              <a:rPr lang="en-GB" dirty="0">
                <a:latin typeface="Lato" panose="020F0502020204030203" pitchFamily="34" charset="0"/>
                <a:ea typeface="Lato" panose="020F0502020204030203" pitchFamily="34" charset="0"/>
                <a:cs typeface="Lato" panose="020F0502020204030203" pitchFamily="34" charset="0"/>
                <a:hlinkClick r:id="rId3"/>
              </a:rPr>
              <a:t>PowerPoint </a:t>
            </a:r>
            <a:r>
              <a:rPr lang="en-GB" dirty="0">
                <a:latin typeface="Lato" panose="020F0502020204030203" pitchFamily="34" charset="0"/>
                <a:ea typeface="Lato" panose="020F0502020204030203" pitchFamily="34" charset="0"/>
                <a:cs typeface="Lato" panose="020F0502020204030203" pitchFamily="34" charset="0"/>
              </a:rPr>
              <a:t>from Geography Review is a summary of the range of global threats for specific coral reef locations.</a:t>
            </a:r>
          </a:p>
          <a:p>
            <a:pPr marL="342900" indent="-34290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The </a:t>
            </a:r>
            <a:r>
              <a:rPr lang="en-GB" dirty="0">
                <a:latin typeface="Lato" panose="020F0502020204030203" pitchFamily="34" charset="0"/>
                <a:ea typeface="Lato" panose="020F0502020204030203" pitchFamily="34" charset="0"/>
                <a:cs typeface="Lato" panose="020F0502020204030203" pitchFamily="34" charset="0"/>
                <a:hlinkClick r:id="rId4"/>
              </a:rPr>
              <a:t>Ocean Tipping Points </a:t>
            </a:r>
            <a:r>
              <a:rPr lang="en-GB" dirty="0">
                <a:latin typeface="Lato" panose="020F0502020204030203" pitchFamily="34" charset="0"/>
                <a:ea typeface="Lato" panose="020F0502020204030203" pitchFamily="34" charset="0"/>
                <a:cs typeface="Lato" panose="020F0502020204030203" pitchFamily="34" charset="0"/>
              </a:rPr>
              <a:t>website explores changes to the reef system at Discovery Bay, Jamaica.</a:t>
            </a:r>
          </a:p>
        </p:txBody>
      </p:sp>
    </p:spTree>
    <p:extLst>
      <p:ext uri="{BB962C8B-B14F-4D97-AF65-F5344CB8AC3E}">
        <p14:creationId xmlns:p14="http://schemas.microsoft.com/office/powerpoint/2010/main" val="163585232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1A3-41E4-4459-A2C2-D9CB1C0DE097}"/>
              </a:ext>
            </a:extLst>
          </p:cNvPr>
          <p:cNvSpPr>
            <a:spLocks noGrp="1"/>
          </p:cNvSpPr>
          <p:nvPr>
            <p:ph type="title"/>
          </p:nvPr>
        </p:nvSpPr>
        <p:spPr>
          <a:xfrm>
            <a:off x="323528" y="764704"/>
            <a:ext cx="8229600" cy="504056"/>
          </a:xfrm>
        </p:spPr>
        <p:txBody>
          <a:bodyPr>
            <a:normAutofit fontScale="90000"/>
          </a:bodyPr>
          <a:lstStyle/>
          <a:p>
            <a:r>
              <a:rPr lang="en-US" dirty="0"/>
              <a:t>Geographical concepts: scale </a:t>
            </a:r>
            <a:endParaRPr lang="en-GB" dirty="0"/>
          </a:p>
        </p:txBody>
      </p:sp>
      <p:sp>
        <p:nvSpPr>
          <p:cNvPr id="3" name="Content Placeholder 2">
            <a:extLst>
              <a:ext uri="{FF2B5EF4-FFF2-40B4-BE49-F238E27FC236}">
                <a16:creationId xmlns:a16="http://schemas.microsoft.com/office/drawing/2014/main" id="{E1759CFE-CE48-46B6-8441-A09D0C3E8497}"/>
              </a:ext>
            </a:extLst>
          </p:cNvPr>
          <p:cNvSpPr>
            <a:spLocks noGrp="1"/>
          </p:cNvSpPr>
          <p:nvPr>
            <p:ph idx="1"/>
          </p:nvPr>
        </p:nvSpPr>
        <p:spPr>
          <a:xfrm>
            <a:off x="246348" y="1412776"/>
            <a:ext cx="5765812" cy="990652"/>
          </a:xfrm>
        </p:spPr>
        <p:txBody>
          <a:bodyPr>
            <a:normAutofit lnSpcReduction="10000"/>
          </a:bodyPr>
          <a:lstStyle/>
          <a:p>
            <a:pPr marL="109728" indent="0">
              <a:buNone/>
            </a:pPr>
            <a:r>
              <a:rPr lang="en-US" sz="2000" dirty="0"/>
              <a:t>As geographers we think of scale; this concept can be applied here to coral reefs and the threats they face:</a:t>
            </a:r>
          </a:p>
          <a:p>
            <a:pPr marL="109728" indent="0">
              <a:buNone/>
            </a:pPr>
            <a:endParaRPr lang="en-US" sz="2000" dirty="0"/>
          </a:p>
          <a:p>
            <a:pPr marL="109728" indent="0">
              <a:buNone/>
            </a:pPr>
            <a:endParaRPr lang="en-US" sz="2000" dirty="0"/>
          </a:p>
          <a:p>
            <a:pPr marL="109728" indent="0">
              <a:buNone/>
            </a:pPr>
            <a:endParaRPr lang="en-GB" sz="2000" dirty="0"/>
          </a:p>
        </p:txBody>
      </p:sp>
      <p:sp>
        <p:nvSpPr>
          <p:cNvPr id="6" name="TextBox 5">
            <a:extLst>
              <a:ext uri="{FF2B5EF4-FFF2-40B4-BE49-F238E27FC236}">
                <a16:creationId xmlns:a16="http://schemas.microsoft.com/office/drawing/2014/main" id="{F3BC12EA-7308-4756-A0CF-26EDD180A19C}"/>
              </a:ext>
            </a:extLst>
          </p:cNvPr>
          <p:cNvSpPr txBox="1"/>
          <p:nvPr/>
        </p:nvSpPr>
        <p:spPr>
          <a:xfrm>
            <a:off x="6156176" y="1412775"/>
            <a:ext cx="2741476" cy="2390654"/>
          </a:xfrm>
          <a:prstGeom prst="rect">
            <a:avLst/>
          </a:prstGeom>
          <a:solidFill>
            <a:schemeClr val="accent2">
              <a:lumMod val="40000"/>
              <a:lumOff val="60000"/>
            </a:schemeClr>
          </a:solidFill>
          <a:ln>
            <a:noFill/>
          </a:ln>
        </p:spPr>
        <p:txBody>
          <a:bodyPr wrap="square" rtlCol="0">
            <a:spAutoFit/>
          </a:bodyPr>
          <a:lstStyle/>
          <a:p>
            <a:pPr>
              <a:lnSpc>
                <a:spcPct val="108000"/>
              </a:lnSpc>
            </a:pPr>
            <a:r>
              <a:rPr lang="en-GB" sz="2000"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a:lnSpc>
                <a:spcPct val="108000"/>
              </a:lnSpc>
            </a:pPr>
            <a:r>
              <a:rPr lang="en-GB" sz="2000" dirty="0">
                <a:solidFill>
                  <a:srgbClr val="002060"/>
                </a:solidFill>
                <a:latin typeface="Lato" panose="020F0502020204030203" pitchFamily="34" charset="0"/>
                <a:ea typeface="Lato" panose="020F0502020204030203" pitchFamily="34" charset="0"/>
                <a:cs typeface="Lato" panose="020F0502020204030203" pitchFamily="34" charset="0"/>
              </a:rPr>
              <a:t>Can you sort the threats you’ve learned  about, according to whether they are a local, national or global threat? </a:t>
            </a:r>
          </a:p>
        </p:txBody>
      </p:sp>
      <p:grpSp>
        <p:nvGrpSpPr>
          <p:cNvPr id="18" name="Group 17">
            <a:extLst>
              <a:ext uri="{FF2B5EF4-FFF2-40B4-BE49-F238E27FC236}">
                <a16:creationId xmlns:a16="http://schemas.microsoft.com/office/drawing/2014/main" id="{E08F1E69-7C28-4C43-9CB2-B2FEC5762922}"/>
              </a:ext>
            </a:extLst>
          </p:cNvPr>
          <p:cNvGrpSpPr/>
          <p:nvPr/>
        </p:nvGrpSpPr>
        <p:grpSpPr>
          <a:xfrm>
            <a:off x="395537" y="3428999"/>
            <a:ext cx="5328592" cy="2568937"/>
            <a:chOff x="818010" y="3136281"/>
            <a:chExt cx="6028839" cy="1913187"/>
          </a:xfrm>
        </p:grpSpPr>
        <p:sp>
          <p:nvSpPr>
            <p:cNvPr id="11" name="Oval 10">
              <a:extLst>
                <a:ext uri="{FF2B5EF4-FFF2-40B4-BE49-F238E27FC236}">
                  <a16:creationId xmlns:a16="http://schemas.microsoft.com/office/drawing/2014/main" id="{694B26CA-4C68-4E6F-8FB5-F450D29A32B1}"/>
                </a:ext>
              </a:extLst>
            </p:cNvPr>
            <p:cNvSpPr/>
            <p:nvPr/>
          </p:nvSpPr>
          <p:spPr>
            <a:xfrm>
              <a:off x="5118657" y="3136281"/>
              <a:ext cx="1728192" cy="92333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Local</a:t>
              </a:r>
              <a:endParaRPr lang="en-GB" dirty="0"/>
            </a:p>
          </p:txBody>
        </p:sp>
        <p:sp>
          <p:nvSpPr>
            <p:cNvPr id="12" name="Oval 11">
              <a:extLst>
                <a:ext uri="{FF2B5EF4-FFF2-40B4-BE49-F238E27FC236}">
                  <a16:creationId xmlns:a16="http://schemas.microsoft.com/office/drawing/2014/main" id="{7D74825E-D592-4A61-8911-9D6A0A8F3AFB}"/>
                </a:ext>
              </a:extLst>
            </p:cNvPr>
            <p:cNvSpPr/>
            <p:nvPr/>
          </p:nvSpPr>
          <p:spPr>
            <a:xfrm>
              <a:off x="3347864" y="3212976"/>
              <a:ext cx="2376264" cy="1296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National</a:t>
              </a:r>
              <a:endParaRPr lang="en-GB" dirty="0"/>
            </a:p>
          </p:txBody>
        </p:sp>
        <p:sp>
          <p:nvSpPr>
            <p:cNvPr id="13" name="Oval 12">
              <a:extLst>
                <a:ext uri="{FF2B5EF4-FFF2-40B4-BE49-F238E27FC236}">
                  <a16:creationId xmlns:a16="http://schemas.microsoft.com/office/drawing/2014/main" id="{AFFEAB65-0F8C-48DF-9A4D-019ABF6FDD84}"/>
                </a:ext>
              </a:extLst>
            </p:cNvPr>
            <p:cNvSpPr/>
            <p:nvPr/>
          </p:nvSpPr>
          <p:spPr>
            <a:xfrm>
              <a:off x="818010" y="3177259"/>
              <a:ext cx="3158008" cy="187220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Global</a:t>
              </a:r>
              <a:endParaRPr lang="en-GB" dirty="0"/>
            </a:p>
          </p:txBody>
        </p:sp>
      </p:grpSp>
      <p:grpSp>
        <p:nvGrpSpPr>
          <p:cNvPr id="17" name="Group 16">
            <a:extLst>
              <a:ext uri="{FF2B5EF4-FFF2-40B4-BE49-F238E27FC236}">
                <a16:creationId xmlns:a16="http://schemas.microsoft.com/office/drawing/2014/main" id="{DED79128-B95A-4EA5-A7D6-30AE630CE14C}"/>
              </a:ext>
            </a:extLst>
          </p:cNvPr>
          <p:cNvGrpSpPr/>
          <p:nvPr/>
        </p:nvGrpSpPr>
        <p:grpSpPr>
          <a:xfrm>
            <a:off x="208476" y="2584998"/>
            <a:ext cx="6235732" cy="593524"/>
            <a:chOff x="467544" y="2584998"/>
            <a:chExt cx="6235732" cy="593524"/>
          </a:xfrm>
        </p:grpSpPr>
        <p:sp>
          <p:nvSpPr>
            <p:cNvPr id="14" name="Content Placeholder 2">
              <a:extLst>
                <a:ext uri="{FF2B5EF4-FFF2-40B4-BE49-F238E27FC236}">
                  <a16:creationId xmlns:a16="http://schemas.microsoft.com/office/drawing/2014/main" id="{58B83DEC-CDDC-4F11-94C1-E4304C1CBF89}"/>
                </a:ext>
              </a:extLst>
            </p:cNvPr>
            <p:cNvSpPr txBox="1">
              <a:spLocks/>
            </p:cNvSpPr>
            <p:nvPr/>
          </p:nvSpPr>
          <p:spPr>
            <a:xfrm>
              <a:off x="467544" y="2584998"/>
              <a:ext cx="6235732" cy="593524"/>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en-US" sz="2400" dirty="0"/>
                <a:t>Global               National                  Local </a:t>
              </a:r>
            </a:p>
            <a:p>
              <a:pPr marL="109728" indent="0">
                <a:buFont typeface="Georgia"/>
                <a:buNone/>
              </a:pPr>
              <a:endParaRPr lang="en-US" sz="2400" dirty="0"/>
            </a:p>
            <a:p>
              <a:pPr marL="109728" indent="0">
                <a:buFont typeface="Georgia"/>
                <a:buNone/>
              </a:pPr>
              <a:endParaRPr lang="en-GB" sz="2400" dirty="0"/>
            </a:p>
          </p:txBody>
        </p:sp>
        <p:cxnSp>
          <p:nvCxnSpPr>
            <p:cNvPr id="8" name="Straight Arrow Connector 7">
              <a:extLst>
                <a:ext uri="{FF2B5EF4-FFF2-40B4-BE49-F238E27FC236}">
                  <a16:creationId xmlns:a16="http://schemas.microsoft.com/office/drawing/2014/main" id="{0CAB86A6-20E9-453C-8975-3F89C6B603AF}"/>
                </a:ext>
              </a:extLst>
            </p:cNvPr>
            <p:cNvCxnSpPr>
              <a:cxnSpLocks/>
            </p:cNvCxnSpPr>
            <p:nvPr/>
          </p:nvCxnSpPr>
          <p:spPr>
            <a:xfrm>
              <a:off x="1619672" y="2852936"/>
              <a:ext cx="9361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64C3137-B057-47DE-9114-BEC4E5B7D879}"/>
                </a:ext>
              </a:extLst>
            </p:cNvPr>
            <p:cNvCxnSpPr>
              <a:cxnSpLocks/>
            </p:cNvCxnSpPr>
            <p:nvPr/>
          </p:nvCxnSpPr>
          <p:spPr>
            <a:xfrm>
              <a:off x="3940669" y="2852936"/>
              <a:ext cx="106337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906098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772C-A6E8-4D8F-945B-39972B00A637}"/>
              </a:ext>
            </a:extLst>
          </p:cNvPr>
          <p:cNvSpPr>
            <a:spLocks noGrp="1"/>
          </p:cNvSpPr>
          <p:nvPr>
            <p:ph type="title"/>
          </p:nvPr>
        </p:nvSpPr>
        <p:spPr>
          <a:xfrm>
            <a:off x="323528" y="620688"/>
            <a:ext cx="8229600" cy="432048"/>
          </a:xfrm>
        </p:spPr>
        <p:txBody>
          <a:bodyPr>
            <a:normAutofit fontScale="90000"/>
          </a:bodyPr>
          <a:lstStyle/>
          <a:p>
            <a:r>
              <a:rPr lang="en-US" dirty="0"/>
              <a:t>Skills practice: graphical interpretation</a:t>
            </a:r>
            <a:endParaRPr lang="en-GB" dirty="0"/>
          </a:p>
        </p:txBody>
      </p:sp>
      <p:grpSp>
        <p:nvGrpSpPr>
          <p:cNvPr id="6" name="Group 5">
            <a:extLst>
              <a:ext uri="{FF2B5EF4-FFF2-40B4-BE49-F238E27FC236}">
                <a16:creationId xmlns:a16="http://schemas.microsoft.com/office/drawing/2014/main" id="{ECB2D59B-782D-4FF0-83D0-F7D90381D0C6}"/>
              </a:ext>
            </a:extLst>
          </p:cNvPr>
          <p:cNvGrpSpPr/>
          <p:nvPr/>
        </p:nvGrpSpPr>
        <p:grpSpPr>
          <a:xfrm>
            <a:off x="228016" y="2827481"/>
            <a:ext cx="8687967" cy="3789937"/>
            <a:chOff x="0" y="2844740"/>
            <a:chExt cx="8867730" cy="3737992"/>
          </a:xfrm>
        </p:grpSpPr>
        <p:pic>
          <p:nvPicPr>
            <p:cNvPr id="5" name="Picture 2"/>
            <p:cNvPicPr>
              <a:picLocks noChangeAspect="1" noChangeArrowheads="1"/>
            </p:cNvPicPr>
            <p:nvPr/>
          </p:nvPicPr>
          <p:blipFill>
            <a:blip r:embed="rId3" cstate="print"/>
            <a:srcRect/>
            <a:stretch>
              <a:fillRect/>
            </a:stretch>
          </p:blipFill>
          <p:spPr bwMode="auto">
            <a:xfrm>
              <a:off x="0" y="2844740"/>
              <a:ext cx="7515750" cy="373799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320669" y="3870586"/>
              <a:ext cx="1547061" cy="1686297"/>
            </a:xfrm>
            <a:prstGeom prst="rect">
              <a:avLst/>
            </a:prstGeom>
            <a:noFill/>
            <a:ln w="9525">
              <a:noFill/>
              <a:miter lim="800000"/>
              <a:headEnd/>
              <a:tailEnd/>
            </a:ln>
          </p:spPr>
        </p:pic>
      </p:grpSp>
      <p:sp>
        <p:nvSpPr>
          <p:cNvPr id="3" name="TextBox 2">
            <a:extLst>
              <a:ext uri="{FF2B5EF4-FFF2-40B4-BE49-F238E27FC236}">
                <a16:creationId xmlns:a16="http://schemas.microsoft.com/office/drawing/2014/main" id="{7C8A202F-F270-44BD-909F-1C2CA92DCBDB}"/>
              </a:ext>
            </a:extLst>
          </p:cNvPr>
          <p:cNvSpPr txBox="1"/>
          <p:nvPr/>
        </p:nvSpPr>
        <p:spPr>
          <a:xfrm>
            <a:off x="313657" y="1278389"/>
            <a:ext cx="8580341" cy="1323439"/>
          </a:xfrm>
          <a:prstGeom prst="rect">
            <a:avLst/>
          </a:prstGeom>
          <a:noFill/>
          <a:ln>
            <a:noFill/>
          </a:ln>
        </p:spPr>
        <p:txBody>
          <a:bodyPr wrap="square" rtlCol="0">
            <a:spAutoFit/>
          </a:bodyPr>
          <a:lstStyle/>
          <a:p>
            <a:r>
              <a:rPr lang="en-US" sz="2000" b="1" dirty="0">
                <a:latin typeface="Lato" panose="020F0502020204030203"/>
              </a:rPr>
              <a:t>Skills alert! Practice exam question </a:t>
            </a:r>
          </a:p>
          <a:p>
            <a:r>
              <a:rPr lang="en-US" sz="2000" dirty="0">
                <a:latin typeface="Lato"/>
              </a:rPr>
              <a:t>‘Study the map and key, then analyse the global pattern of EPI of fisheries’.</a:t>
            </a:r>
            <a:endParaRPr lang="en-GB" sz="2000" dirty="0">
              <a:latin typeface="Lato"/>
            </a:endParaRPr>
          </a:p>
          <a:p>
            <a:endParaRPr lang="en-US" sz="2000" b="1" dirty="0">
              <a:latin typeface="Lato" panose="020F0502020204030203"/>
            </a:endParaRPr>
          </a:p>
          <a:p>
            <a:r>
              <a:rPr lang="en-US" sz="2000" dirty="0">
                <a:latin typeface="Lato" panose="020F0502020204030203"/>
              </a:rPr>
              <a:t>If you are not familiar with EPI, read more </a:t>
            </a:r>
            <a:r>
              <a:rPr lang="en-US" sz="2000" dirty="0">
                <a:latin typeface="Lato" panose="020F0502020204030203"/>
                <a:hlinkClick r:id="rId5"/>
              </a:rPr>
              <a:t>here</a:t>
            </a:r>
            <a:endParaRPr lang="en-US" sz="2000" dirty="0">
              <a:latin typeface="Lato" panose="020F0502020204030203"/>
            </a:endParaRPr>
          </a:p>
        </p:txBody>
      </p:sp>
      <p:pic>
        <p:nvPicPr>
          <p:cNvPr id="3074" name="Picture 2" descr="100+ Free Alert &amp; Warning Vectors - Pixabay">
            <a:extLst>
              <a:ext uri="{FF2B5EF4-FFF2-40B4-BE49-F238E27FC236}">
                <a16:creationId xmlns:a16="http://schemas.microsoft.com/office/drawing/2014/main" id="{CBF0B3D1-7E32-4F07-ABFA-1821F2A907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8328" y="1268760"/>
            <a:ext cx="360040" cy="30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42134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772C-A6E8-4D8F-945B-39972B00A637}"/>
              </a:ext>
            </a:extLst>
          </p:cNvPr>
          <p:cNvSpPr>
            <a:spLocks noGrp="1"/>
          </p:cNvSpPr>
          <p:nvPr>
            <p:ph type="title"/>
          </p:nvPr>
        </p:nvSpPr>
        <p:spPr>
          <a:xfrm>
            <a:off x="323528" y="620688"/>
            <a:ext cx="8229600" cy="432048"/>
          </a:xfrm>
        </p:spPr>
        <p:txBody>
          <a:bodyPr>
            <a:normAutofit fontScale="90000"/>
          </a:bodyPr>
          <a:lstStyle/>
          <a:p>
            <a:r>
              <a:rPr lang="en-US" dirty="0"/>
              <a:t>Skills practice: breaking it down</a:t>
            </a:r>
            <a:endParaRPr lang="en-GB" dirty="0"/>
          </a:p>
        </p:txBody>
      </p:sp>
      <p:grpSp>
        <p:nvGrpSpPr>
          <p:cNvPr id="7" name="Group 6">
            <a:extLst>
              <a:ext uri="{FF2B5EF4-FFF2-40B4-BE49-F238E27FC236}">
                <a16:creationId xmlns:a16="http://schemas.microsoft.com/office/drawing/2014/main" id="{0D2D1B4A-D241-4228-9B36-9167531F3838}"/>
              </a:ext>
            </a:extLst>
          </p:cNvPr>
          <p:cNvGrpSpPr/>
          <p:nvPr/>
        </p:nvGrpSpPr>
        <p:grpSpPr>
          <a:xfrm>
            <a:off x="311560" y="2890341"/>
            <a:ext cx="7598476" cy="3707011"/>
            <a:chOff x="321996" y="2402484"/>
            <a:chExt cx="8032056" cy="3869432"/>
          </a:xfrm>
        </p:grpSpPr>
        <p:pic>
          <p:nvPicPr>
            <p:cNvPr id="5" name="Picture 2"/>
            <p:cNvPicPr>
              <a:picLocks noChangeAspect="1" noChangeArrowheads="1"/>
            </p:cNvPicPr>
            <p:nvPr/>
          </p:nvPicPr>
          <p:blipFill>
            <a:blip r:embed="rId3" cstate="print"/>
            <a:srcRect/>
            <a:stretch>
              <a:fillRect/>
            </a:stretch>
          </p:blipFill>
          <p:spPr bwMode="auto">
            <a:xfrm>
              <a:off x="321996" y="2402484"/>
              <a:ext cx="7780028" cy="3869432"/>
            </a:xfrm>
            <a:prstGeom prst="rect">
              <a:avLst/>
            </a:prstGeom>
            <a:noFill/>
            <a:ln w="9525">
              <a:noFill/>
              <a:miter lim="800000"/>
              <a:headEnd/>
              <a:tailEnd/>
            </a:ln>
          </p:spPr>
        </p:pic>
        <p:sp>
          <p:nvSpPr>
            <p:cNvPr id="8" name="TextBox 7">
              <a:extLst>
                <a:ext uri="{FF2B5EF4-FFF2-40B4-BE49-F238E27FC236}">
                  <a16:creationId xmlns:a16="http://schemas.microsoft.com/office/drawing/2014/main" id="{49382A2B-76C2-488C-8B62-842593109668}"/>
                </a:ext>
              </a:extLst>
            </p:cNvPr>
            <p:cNvSpPr txBox="1"/>
            <p:nvPr/>
          </p:nvSpPr>
          <p:spPr>
            <a:xfrm>
              <a:off x="394908" y="3208797"/>
              <a:ext cx="1541762" cy="369332"/>
            </a:xfrm>
            <a:prstGeom prst="rect">
              <a:avLst/>
            </a:prstGeom>
            <a:noFill/>
          </p:spPr>
          <p:txBody>
            <a:bodyPr wrap="square" rtlCol="0">
              <a:spAutoFit/>
            </a:bodyPr>
            <a:lstStyle/>
            <a:p>
              <a:r>
                <a:rPr lang="en-US" dirty="0">
                  <a:latin typeface="Lato" panose="020F0502020204030203"/>
                </a:rPr>
                <a:t>Low scores</a:t>
              </a:r>
              <a:endParaRPr lang="en-GB" dirty="0">
                <a:latin typeface="Lato" panose="020F0502020204030203"/>
              </a:endParaRPr>
            </a:p>
          </p:txBody>
        </p:sp>
        <p:sp>
          <p:nvSpPr>
            <p:cNvPr id="9" name="TextBox 8">
              <a:extLst>
                <a:ext uri="{FF2B5EF4-FFF2-40B4-BE49-F238E27FC236}">
                  <a16:creationId xmlns:a16="http://schemas.microsoft.com/office/drawing/2014/main" id="{D840250C-EA00-4727-BF0E-89415BD3C245}"/>
                </a:ext>
              </a:extLst>
            </p:cNvPr>
            <p:cNvSpPr txBox="1"/>
            <p:nvPr/>
          </p:nvSpPr>
          <p:spPr>
            <a:xfrm>
              <a:off x="3851920" y="5714852"/>
              <a:ext cx="1584176" cy="369332"/>
            </a:xfrm>
            <a:prstGeom prst="rect">
              <a:avLst/>
            </a:prstGeom>
            <a:noFill/>
          </p:spPr>
          <p:txBody>
            <a:bodyPr wrap="square" rtlCol="0">
              <a:spAutoFit/>
            </a:bodyPr>
            <a:lstStyle/>
            <a:p>
              <a:r>
                <a:rPr lang="en-US" dirty="0">
                  <a:latin typeface="Lato" panose="020F0502020204030203"/>
                </a:rPr>
                <a:t>High scores</a:t>
              </a:r>
              <a:endParaRPr lang="en-GB" dirty="0">
                <a:latin typeface="Lato" panose="020F0502020204030203"/>
              </a:endParaRPr>
            </a:p>
          </p:txBody>
        </p:sp>
        <p:sp>
          <p:nvSpPr>
            <p:cNvPr id="10" name="TextBox 9">
              <a:extLst>
                <a:ext uri="{FF2B5EF4-FFF2-40B4-BE49-F238E27FC236}">
                  <a16:creationId xmlns:a16="http://schemas.microsoft.com/office/drawing/2014/main" id="{4104FF2D-FD9A-467F-8975-6C9EE024F90B}"/>
                </a:ext>
              </a:extLst>
            </p:cNvPr>
            <p:cNvSpPr txBox="1"/>
            <p:nvPr/>
          </p:nvSpPr>
          <p:spPr>
            <a:xfrm>
              <a:off x="6950404" y="2881984"/>
              <a:ext cx="1403648" cy="369332"/>
            </a:xfrm>
            <a:prstGeom prst="rect">
              <a:avLst/>
            </a:prstGeom>
            <a:noFill/>
          </p:spPr>
          <p:txBody>
            <a:bodyPr wrap="square" rtlCol="0">
              <a:spAutoFit/>
            </a:bodyPr>
            <a:lstStyle/>
            <a:p>
              <a:r>
                <a:rPr lang="en-US" dirty="0">
                  <a:latin typeface="Lato" panose="020F0502020204030203"/>
                </a:rPr>
                <a:t>Anomalies</a:t>
              </a:r>
              <a:endParaRPr lang="en-GB" dirty="0">
                <a:latin typeface="Lato" panose="020F0502020204030203"/>
              </a:endParaRPr>
            </a:p>
          </p:txBody>
        </p:sp>
        <p:cxnSp>
          <p:nvCxnSpPr>
            <p:cNvPr id="12" name="Straight Arrow Connector 11"/>
            <p:cNvCxnSpPr/>
            <p:nvPr/>
          </p:nvCxnSpPr>
          <p:spPr>
            <a:xfrm>
              <a:off x="899592" y="3554612"/>
              <a:ext cx="3240360" cy="216024"/>
            </a:xfrm>
            <a:prstGeom prst="straightConnector1">
              <a:avLst/>
            </a:prstGeom>
            <a:ln w="28575">
              <a:solidFill>
                <a:srgbClr val="1F3D9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27584" y="3554612"/>
              <a:ext cx="2304256" cy="1800200"/>
            </a:xfrm>
            <a:prstGeom prst="straightConnector1">
              <a:avLst/>
            </a:prstGeom>
            <a:ln w="28575">
              <a:solidFill>
                <a:srgbClr val="1F3D9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419872" y="5066780"/>
              <a:ext cx="792088" cy="720080"/>
            </a:xfrm>
            <a:prstGeom prst="straightConnector1">
              <a:avLst/>
            </a:prstGeom>
            <a:ln w="28575">
              <a:solidFill>
                <a:srgbClr val="1F3D9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11960" y="4202684"/>
              <a:ext cx="72008" cy="1584176"/>
            </a:xfrm>
            <a:prstGeom prst="straightConnector1">
              <a:avLst/>
            </a:prstGeom>
            <a:ln w="28575">
              <a:solidFill>
                <a:srgbClr val="1F3D9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516216" y="3194572"/>
              <a:ext cx="720080" cy="1656184"/>
            </a:xfrm>
            <a:prstGeom prst="straightConnector1">
              <a:avLst/>
            </a:prstGeom>
            <a:ln w="28575">
              <a:solidFill>
                <a:srgbClr val="1F3D9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932040" y="3194572"/>
              <a:ext cx="2232248" cy="648072"/>
            </a:xfrm>
            <a:prstGeom prst="straightConnector1">
              <a:avLst/>
            </a:prstGeom>
            <a:ln w="28575">
              <a:solidFill>
                <a:srgbClr val="1F3D91"/>
              </a:solidFill>
              <a:tailEnd type="arrow"/>
            </a:ln>
          </p:spPr>
          <p:style>
            <a:lnRef idx="1">
              <a:schemeClr val="accent1"/>
            </a:lnRef>
            <a:fillRef idx="0">
              <a:schemeClr val="accent1"/>
            </a:fillRef>
            <a:effectRef idx="0">
              <a:schemeClr val="accent1"/>
            </a:effectRef>
            <a:fontRef idx="minor">
              <a:schemeClr val="tx1"/>
            </a:fontRef>
          </p:style>
        </p:cxnSp>
      </p:grpSp>
      <p:pic>
        <p:nvPicPr>
          <p:cNvPr id="3075" name="Picture 3"/>
          <p:cNvPicPr>
            <a:picLocks noChangeAspect="1" noChangeArrowheads="1"/>
          </p:cNvPicPr>
          <p:nvPr/>
        </p:nvPicPr>
        <p:blipFill>
          <a:blip r:embed="rId4" cstate="print"/>
          <a:srcRect/>
          <a:stretch>
            <a:fillRect/>
          </a:stretch>
        </p:blipFill>
        <p:spPr bwMode="auto">
          <a:xfrm>
            <a:off x="7509627" y="3963631"/>
            <a:ext cx="1547061" cy="1686297"/>
          </a:xfrm>
          <a:prstGeom prst="rect">
            <a:avLst/>
          </a:prstGeom>
          <a:noFill/>
          <a:ln w="9525">
            <a:noFill/>
            <a:miter lim="800000"/>
            <a:headEnd/>
            <a:tailEnd/>
          </a:ln>
        </p:spPr>
      </p:pic>
      <p:sp>
        <p:nvSpPr>
          <p:cNvPr id="4" name="Rectangle 3">
            <a:extLst>
              <a:ext uri="{FF2B5EF4-FFF2-40B4-BE49-F238E27FC236}">
                <a16:creationId xmlns:a16="http://schemas.microsoft.com/office/drawing/2014/main" id="{B411E06D-8BE8-4462-AD37-EC5ED3BEEE39}"/>
              </a:ext>
            </a:extLst>
          </p:cNvPr>
          <p:cNvSpPr/>
          <p:nvPr/>
        </p:nvSpPr>
        <p:spPr>
          <a:xfrm>
            <a:off x="394908" y="1238647"/>
            <a:ext cx="8713596" cy="1686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26377C"/>
                </a:solidFill>
                <a:latin typeface="Lato"/>
              </a:rPr>
              <a:t>How to analyse the map:</a:t>
            </a:r>
          </a:p>
          <a:p>
            <a:pPr marL="342900" indent="-342900">
              <a:buAutoNum type="arabicPeriod"/>
            </a:pPr>
            <a:r>
              <a:rPr lang="en-GB" sz="2000" dirty="0">
                <a:solidFill>
                  <a:srgbClr val="26377C"/>
                </a:solidFill>
                <a:latin typeface="Lato"/>
              </a:rPr>
              <a:t>Look for patterns in the map, for example high or low scores, or any anomalies.</a:t>
            </a:r>
          </a:p>
          <a:p>
            <a:pPr marL="342900" indent="-342900">
              <a:buAutoNum type="arabicPeriod"/>
            </a:pPr>
            <a:r>
              <a:rPr lang="en-US" sz="2000" dirty="0">
                <a:solidFill>
                  <a:srgbClr val="26377C"/>
                </a:solidFill>
                <a:latin typeface="Lato"/>
              </a:rPr>
              <a:t>You could discuss the map using ‘PADL’: P = Pattern; A = Analyse;           D = Data L = Links.</a:t>
            </a:r>
            <a:endParaRPr lang="en-GB" sz="2000" dirty="0">
              <a:solidFill>
                <a:srgbClr val="26377C"/>
              </a:solidFill>
              <a:latin typeface="Lato"/>
            </a:endParaRPr>
          </a:p>
        </p:txBody>
      </p:sp>
    </p:spTree>
    <p:extLst>
      <p:ext uri="{BB962C8B-B14F-4D97-AF65-F5344CB8AC3E}">
        <p14:creationId xmlns:p14="http://schemas.microsoft.com/office/powerpoint/2010/main" val="298042134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59B6-41E1-4CD1-B6EC-61C7B1160960}"/>
              </a:ext>
            </a:extLst>
          </p:cNvPr>
          <p:cNvSpPr>
            <a:spLocks noGrp="1"/>
          </p:cNvSpPr>
          <p:nvPr>
            <p:ph type="title"/>
          </p:nvPr>
        </p:nvSpPr>
        <p:spPr>
          <a:xfrm>
            <a:off x="323528" y="620688"/>
            <a:ext cx="8460940" cy="864096"/>
          </a:xfrm>
        </p:spPr>
        <p:txBody>
          <a:bodyPr>
            <a:normAutofit fontScale="90000"/>
          </a:bodyPr>
          <a:lstStyle/>
          <a:p>
            <a:r>
              <a:rPr lang="en-US" dirty="0"/>
              <a:t>Responses to managing threats to coral reefs</a:t>
            </a:r>
            <a:endParaRPr lang="en-GB" dirty="0"/>
          </a:p>
        </p:txBody>
      </p:sp>
      <p:sp>
        <p:nvSpPr>
          <p:cNvPr id="5" name="TextBox 4">
            <a:extLst>
              <a:ext uri="{FF2B5EF4-FFF2-40B4-BE49-F238E27FC236}">
                <a16:creationId xmlns:a16="http://schemas.microsoft.com/office/drawing/2014/main" id="{210986C0-237B-4123-BC88-AD9F80B9DBA9}"/>
              </a:ext>
            </a:extLst>
          </p:cNvPr>
          <p:cNvSpPr txBox="1"/>
          <p:nvPr/>
        </p:nvSpPr>
        <p:spPr>
          <a:xfrm>
            <a:off x="378398" y="1484784"/>
            <a:ext cx="8765602" cy="5156283"/>
          </a:xfrm>
          <a:prstGeom prst="rect">
            <a:avLst/>
          </a:prstGeom>
          <a:noFill/>
        </p:spPr>
        <p:txBody>
          <a:bodyPr wrap="square">
            <a:spAutoFit/>
          </a:bodyPr>
          <a:lstStyle/>
          <a:p>
            <a:pPr marL="285750" indent="-285750">
              <a:lnSpc>
                <a:spcPct val="108000"/>
              </a:lnSpc>
              <a:spcBef>
                <a:spcPts val="0"/>
              </a:spcBef>
              <a:buClr>
                <a:srgbClr val="7030A0"/>
              </a:buClr>
              <a:buFont typeface="Arial" panose="020B0604020202020204" pitchFamily="34" charset="0"/>
              <a:buChar char="•"/>
            </a:pPr>
            <a:r>
              <a:rPr lang="en-US" sz="1800" dirty="0"/>
              <a:t>Fish sustainably – Maximum Sustainability Yield (MSY)</a:t>
            </a:r>
          </a:p>
          <a:p>
            <a:pPr marL="285750" indent="-285750">
              <a:lnSpc>
                <a:spcPct val="108000"/>
              </a:lnSpc>
              <a:spcBef>
                <a:spcPts val="0"/>
              </a:spcBef>
              <a:buClr>
                <a:srgbClr val="7030A0"/>
              </a:buClr>
              <a:buFont typeface="Arial" panose="020B0604020202020204" pitchFamily="34" charset="0"/>
              <a:buChar char="•"/>
            </a:pPr>
            <a:r>
              <a:rPr lang="en-US" sz="1800" dirty="0"/>
              <a:t>Buy reef-friendly sunscreen</a:t>
            </a:r>
          </a:p>
          <a:p>
            <a:pPr marL="285750" indent="-285750">
              <a:lnSpc>
                <a:spcPct val="108000"/>
              </a:lnSpc>
              <a:spcBef>
                <a:spcPts val="0"/>
              </a:spcBef>
              <a:buClr>
                <a:srgbClr val="7030A0"/>
              </a:buClr>
              <a:buFont typeface="Arial" panose="020B0604020202020204" pitchFamily="34" charset="0"/>
              <a:buChar char="•"/>
            </a:pPr>
            <a:r>
              <a:rPr lang="en-GB" dirty="0"/>
              <a:t>Education – incorporate coral reefs, values and services into the curriculum</a:t>
            </a:r>
          </a:p>
          <a:p>
            <a:pPr marL="285750" indent="-285750">
              <a:lnSpc>
                <a:spcPct val="108000"/>
              </a:lnSpc>
              <a:spcBef>
                <a:spcPts val="0"/>
              </a:spcBef>
              <a:buClr>
                <a:srgbClr val="7030A0"/>
              </a:buClr>
              <a:buFont typeface="Arial" panose="020B0604020202020204" pitchFamily="34" charset="0"/>
              <a:buChar char="•"/>
            </a:pPr>
            <a:r>
              <a:rPr lang="en-GB" dirty="0"/>
              <a:t>Organic farming – using no synthetic chemicals in farming</a:t>
            </a:r>
          </a:p>
          <a:p>
            <a:pPr marL="285750" indent="-285750">
              <a:lnSpc>
                <a:spcPct val="108000"/>
              </a:lnSpc>
              <a:spcBef>
                <a:spcPts val="0"/>
              </a:spcBef>
              <a:buClr>
                <a:srgbClr val="7030A0"/>
              </a:buClr>
              <a:buFont typeface="Arial" panose="020B0604020202020204" pitchFamily="34" charset="0"/>
              <a:buChar char="•"/>
            </a:pPr>
            <a:r>
              <a:rPr lang="en-GB" dirty="0"/>
              <a:t>Responsible diving – ‘take only pictures, leave only bubbles’</a:t>
            </a:r>
          </a:p>
          <a:p>
            <a:pPr marL="285750" indent="-285750">
              <a:lnSpc>
                <a:spcPct val="108000"/>
              </a:lnSpc>
              <a:spcBef>
                <a:spcPts val="0"/>
              </a:spcBef>
              <a:buClr>
                <a:srgbClr val="7030A0"/>
              </a:buClr>
              <a:buFont typeface="Arial" panose="020B0604020202020204" pitchFamily="34" charset="0"/>
              <a:buChar char="•"/>
            </a:pPr>
            <a:r>
              <a:rPr lang="en-GB" dirty="0"/>
              <a:t>Legislation – e.g. </a:t>
            </a:r>
            <a:r>
              <a:rPr lang="en-US" dirty="0"/>
              <a:t>United Nations Convention on the Law of the Sea (UNCLOS)</a:t>
            </a:r>
            <a:endParaRPr lang="en-GB" dirty="0"/>
          </a:p>
          <a:p>
            <a:pPr marL="285750" indent="-285750">
              <a:lnSpc>
                <a:spcPct val="108000"/>
              </a:lnSpc>
              <a:spcBef>
                <a:spcPts val="0"/>
              </a:spcBef>
              <a:buClr>
                <a:srgbClr val="7030A0"/>
              </a:buClr>
              <a:buFont typeface="Arial" panose="020B0604020202020204" pitchFamily="34" charset="0"/>
              <a:buChar char="•"/>
            </a:pPr>
            <a:r>
              <a:rPr lang="en-GB" dirty="0"/>
              <a:t>Coral farming – growing corals in areas where numbers have decreased</a:t>
            </a:r>
          </a:p>
          <a:p>
            <a:pPr marL="285750" indent="-285750">
              <a:lnSpc>
                <a:spcPct val="108000"/>
              </a:lnSpc>
              <a:spcBef>
                <a:spcPts val="0"/>
              </a:spcBef>
              <a:buClr>
                <a:srgbClr val="7030A0"/>
              </a:buClr>
              <a:buFont typeface="Arial" panose="020B0604020202020204" pitchFamily="34" charset="0"/>
              <a:buChar char="•"/>
            </a:pPr>
            <a:r>
              <a:rPr lang="en-GB" dirty="0"/>
              <a:t>Government intervention:</a:t>
            </a:r>
          </a:p>
          <a:p>
            <a:pPr lvl="1">
              <a:lnSpc>
                <a:spcPct val="108000"/>
              </a:lnSpc>
              <a:buClr>
                <a:srgbClr val="7030A0"/>
              </a:buClr>
            </a:pPr>
            <a:r>
              <a:rPr lang="en-GB" dirty="0"/>
              <a:t>Marine Protected Areas (MPAs) – special controls to protect species and habitats</a:t>
            </a:r>
          </a:p>
          <a:p>
            <a:pPr lvl="1">
              <a:lnSpc>
                <a:spcPct val="108000"/>
              </a:lnSpc>
              <a:buClr>
                <a:srgbClr val="7030A0"/>
              </a:buClr>
            </a:pPr>
            <a:r>
              <a:rPr lang="en-GB" dirty="0"/>
              <a:t>Building restrictions on the coastal fringe – tackling issues of coastal squeeze</a:t>
            </a:r>
          </a:p>
          <a:p>
            <a:pPr marL="285750" indent="-285750">
              <a:lnSpc>
                <a:spcPct val="108000"/>
              </a:lnSpc>
              <a:spcBef>
                <a:spcPts val="0"/>
              </a:spcBef>
              <a:buClr>
                <a:srgbClr val="7030A0"/>
              </a:buClr>
              <a:buFont typeface="Arial" panose="020B0604020202020204" pitchFamily="34" charset="0"/>
              <a:buChar char="•"/>
            </a:pPr>
            <a:r>
              <a:rPr lang="en-GB" dirty="0"/>
              <a:t>Tackling climate change:</a:t>
            </a:r>
          </a:p>
          <a:p>
            <a:pPr lvl="1">
              <a:lnSpc>
                <a:spcPct val="108000"/>
              </a:lnSpc>
              <a:buClr>
                <a:srgbClr val="7030A0"/>
              </a:buClr>
            </a:pPr>
            <a:r>
              <a:rPr lang="en-GB" dirty="0"/>
              <a:t>Globally – climate agreements, e.g. COP26</a:t>
            </a:r>
          </a:p>
          <a:p>
            <a:pPr lvl="1">
              <a:lnSpc>
                <a:spcPct val="108000"/>
              </a:lnSpc>
              <a:buClr>
                <a:srgbClr val="7030A0"/>
              </a:buClr>
            </a:pPr>
            <a:r>
              <a:rPr lang="en-GB" dirty="0"/>
              <a:t>Nationally – switch to renewable energy resources, e.g. UK pledge to complete move from petrol vehicles by 2030</a:t>
            </a:r>
          </a:p>
          <a:p>
            <a:pPr lvl="1">
              <a:lnSpc>
                <a:spcPct val="108000"/>
              </a:lnSpc>
              <a:buClr>
                <a:srgbClr val="7030A0"/>
              </a:buClr>
            </a:pPr>
            <a:r>
              <a:rPr lang="en-GB" dirty="0"/>
              <a:t>Locally – reduce energy usage</a:t>
            </a:r>
          </a:p>
          <a:p>
            <a:pPr marL="285750" indent="-285750">
              <a:lnSpc>
                <a:spcPct val="108000"/>
              </a:lnSpc>
              <a:spcBef>
                <a:spcPts val="0"/>
              </a:spcBef>
              <a:buClr>
                <a:srgbClr val="7030A0"/>
              </a:buClr>
              <a:buFont typeface="Arial" panose="020B0604020202020204" pitchFamily="34" charset="0"/>
              <a:buChar char="•"/>
            </a:pPr>
            <a:r>
              <a:rPr lang="en-GB" dirty="0"/>
              <a:t>Responsible tourism – ecotourism</a:t>
            </a:r>
          </a:p>
        </p:txBody>
      </p:sp>
    </p:spTree>
    <p:extLst>
      <p:ext uri="{BB962C8B-B14F-4D97-AF65-F5344CB8AC3E}">
        <p14:creationId xmlns:p14="http://schemas.microsoft.com/office/powerpoint/2010/main" val="235452928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B8E8-61C3-AA4D-A38F-AECAC29EA3F8}"/>
              </a:ext>
            </a:extLst>
          </p:cNvPr>
          <p:cNvSpPr>
            <a:spLocks noGrp="1"/>
          </p:cNvSpPr>
          <p:nvPr>
            <p:ph type="title"/>
          </p:nvPr>
        </p:nvSpPr>
        <p:spPr>
          <a:xfrm>
            <a:off x="251520" y="620688"/>
            <a:ext cx="8229600" cy="451520"/>
          </a:xfrm>
        </p:spPr>
        <p:txBody>
          <a:bodyPr>
            <a:normAutofit fontScale="90000"/>
          </a:bodyPr>
          <a:lstStyle/>
          <a:p>
            <a:r>
              <a:rPr lang="en-US" dirty="0"/>
              <a:t>A level: breadth and depth</a:t>
            </a:r>
          </a:p>
        </p:txBody>
      </p:sp>
      <p:sp>
        <p:nvSpPr>
          <p:cNvPr id="3" name="Content Placeholder 2">
            <a:extLst>
              <a:ext uri="{FF2B5EF4-FFF2-40B4-BE49-F238E27FC236}">
                <a16:creationId xmlns:a16="http://schemas.microsoft.com/office/drawing/2014/main" id="{B99E5EBF-57B6-9740-AE56-5438DDED61CD}"/>
              </a:ext>
            </a:extLst>
          </p:cNvPr>
          <p:cNvSpPr>
            <a:spLocks noGrp="1"/>
          </p:cNvSpPr>
          <p:nvPr>
            <p:ph idx="1"/>
          </p:nvPr>
        </p:nvSpPr>
        <p:spPr>
          <a:xfrm>
            <a:off x="161929" y="1268760"/>
            <a:ext cx="6138263" cy="5112568"/>
          </a:xfrm>
        </p:spPr>
        <p:txBody>
          <a:bodyPr>
            <a:noAutofit/>
          </a:bodyPr>
          <a:lstStyle/>
          <a:p>
            <a:pPr marL="109728" indent="0">
              <a:lnSpc>
                <a:spcPct val="108000"/>
              </a:lnSpc>
              <a:spcBef>
                <a:spcPts val="0"/>
              </a:spcBef>
              <a:buNone/>
            </a:pPr>
            <a:r>
              <a:rPr lang="en-US" sz="1900" dirty="0"/>
              <a:t>At A level you need to have a range of examples and a few case studies that are more in depth. In this last section you will investigate two examples of coral reefs under threat and how each has been managed:</a:t>
            </a:r>
          </a:p>
          <a:p>
            <a:pPr marL="745236" lvl="1" indent="-342900">
              <a:lnSpc>
                <a:spcPct val="108000"/>
              </a:lnSpc>
              <a:spcBef>
                <a:spcPts val="0"/>
              </a:spcBef>
              <a:buFont typeface="+mj-lt"/>
              <a:buAutoNum type="arabicPeriod"/>
            </a:pPr>
            <a:r>
              <a:rPr lang="en-US" sz="1900" dirty="0">
                <a:hlinkClick r:id="rId3" action="ppaction://hlinksldjump"/>
              </a:rPr>
              <a:t>Cayman Islands (Caribbean) </a:t>
            </a:r>
            <a:endParaRPr lang="en-US" sz="1900" dirty="0"/>
          </a:p>
          <a:p>
            <a:pPr marL="745236" lvl="1" indent="-342900">
              <a:lnSpc>
                <a:spcPct val="108000"/>
              </a:lnSpc>
              <a:spcBef>
                <a:spcPts val="0"/>
              </a:spcBef>
              <a:buFont typeface="+mj-lt"/>
              <a:buAutoNum type="arabicPeriod"/>
            </a:pPr>
            <a:r>
              <a:rPr lang="en-US" sz="1900" dirty="0">
                <a:hlinkClick r:id="rId4" action="ppaction://hlinksldjump"/>
              </a:rPr>
              <a:t>Menjangan Island (Indonesia).</a:t>
            </a:r>
            <a:endParaRPr lang="en-US" sz="1900" dirty="0"/>
          </a:p>
          <a:p>
            <a:pPr marL="452628" indent="-342900">
              <a:lnSpc>
                <a:spcPct val="108000"/>
              </a:lnSpc>
              <a:spcBef>
                <a:spcPts val="0"/>
              </a:spcBef>
              <a:buFont typeface="+mj-lt"/>
              <a:buAutoNum type="arabicPeriod"/>
            </a:pPr>
            <a:endParaRPr lang="en-US" sz="1900" dirty="0"/>
          </a:p>
          <a:p>
            <a:pPr marL="452628" indent="-342900">
              <a:lnSpc>
                <a:spcPct val="108000"/>
              </a:lnSpc>
              <a:spcBef>
                <a:spcPts val="0"/>
              </a:spcBef>
              <a:buNone/>
            </a:pPr>
            <a:r>
              <a:rPr lang="en-US" sz="1900" b="1" dirty="0"/>
              <a:t>Investigate on the next two slides: </a:t>
            </a:r>
          </a:p>
          <a:p>
            <a:pPr>
              <a:lnSpc>
                <a:spcPct val="108000"/>
              </a:lnSpc>
              <a:spcBef>
                <a:spcPts val="0"/>
              </a:spcBef>
            </a:pPr>
            <a:r>
              <a:rPr lang="en-US" sz="1900" dirty="0"/>
              <a:t>Which is the most significant threat in each case study?</a:t>
            </a:r>
          </a:p>
          <a:p>
            <a:pPr>
              <a:lnSpc>
                <a:spcPct val="108000"/>
              </a:lnSpc>
              <a:spcBef>
                <a:spcPts val="0"/>
              </a:spcBef>
            </a:pPr>
            <a:r>
              <a:rPr lang="en-US" sz="1900" dirty="0"/>
              <a:t>Evaluate the responses to management of coral reefs in each area:</a:t>
            </a:r>
          </a:p>
          <a:p>
            <a:pPr lvl="1">
              <a:lnSpc>
                <a:spcPct val="108000"/>
              </a:lnSpc>
              <a:spcBef>
                <a:spcPts val="0"/>
              </a:spcBef>
            </a:pPr>
            <a:r>
              <a:rPr lang="en-US" sz="1900" dirty="0">
                <a:solidFill>
                  <a:srgbClr val="26377C"/>
                </a:solidFill>
              </a:rPr>
              <a:t>Local – global issues?</a:t>
            </a:r>
          </a:p>
          <a:p>
            <a:pPr lvl="1">
              <a:lnSpc>
                <a:spcPct val="108000"/>
              </a:lnSpc>
              <a:spcBef>
                <a:spcPts val="0"/>
              </a:spcBef>
            </a:pPr>
            <a:r>
              <a:rPr lang="en-US" sz="1900" dirty="0">
                <a:solidFill>
                  <a:srgbClr val="26377C"/>
                </a:solidFill>
              </a:rPr>
              <a:t>How viable are the programmes?</a:t>
            </a:r>
          </a:p>
          <a:p>
            <a:pPr lvl="1">
              <a:lnSpc>
                <a:spcPct val="108000"/>
              </a:lnSpc>
              <a:spcBef>
                <a:spcPts val="0"/>
              </a:spcBef>
            </a:pPr>
            <a:r>
              <a:rPr lang="en-US" sz="1900" dirty="0">
                <a:solidFill>
                  <a:srgbClr val="26377C"/>
                </a:solidFill>
              </a:rPr>
              <a:t>How applicable to low or high income countries?</a:t>
            </a:r>
          </a:p>
          <a:p>
            <a:pPr lvl="1">
              <a:lnSpc>
                <a:spcPct val="108000"/>
              </a:lnSpc>
              <a:spcBef>
                <a:spcPts val="0"/>
              </a:spcBef>
            </a:pPr>
            <a:r>
              <a:rPr lang="en-US" sz="1900" dirty="0">
                <a:solidFill>
                  <a:srgbClr val="26377C"/>
                </a:solidFill>
              </a:rPr>
              <a:t>Which key players are involved?</a:t>
            </a:r>
          </a:p>
        </p:txBody>
      </p:sp>
      <p:sp>
        <p:nvSpPr>
          <p:cNvPr id="4" name="TextBox 3">
            <a:extLst>
              <a:ext uri="{FF2B5EF4-FFF2-40B4-BE49-F238E27FC236}">
                <a16:creationId xmlns:a16="http://schemas.microsoft.com/office/drawing/2014/main" id="{5A741753-F56F-C745-91EF-FA6D26DB02B2}"/>
              </a:ext>
            </a:extLst>
          </p:cNvPr>
          <p:cNvSpPr txBox="1"/>
          <p:nvPr/>
        </p:nvSpPr>
        <p:spPr>
          <a:xfrm>
            <a:off x="6372200" y="1268760"/>
            <a:ext cx="2602632" cy="3016210"/>
          </a:xfrm>
          <a:prstGeom prst="rect">
            <a:avLst/>
          </a:prstGeom>
          <a:solidFill>
            <a:schemeClr val="accent2">
              <a:lumMod val="40000"/>
              <a:lumOff val="60000"/>
            </a:schemeClr>
          </a:solidFill>
          <a:ln>
            <a:noFill/>
          </a:ln>
        </p:spPr>
        <p:txBody>
          <a:bodyPr wrap="square" rtlCol="0">
            <a:spAutoFit/>
          </a:bodyPr>
          <a:lstStyle/>
          <a:p>
            <a:pPr marL="111600"/>
            <a:r>
              <a:rPr lang="en-GB" sz="1900"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pPr marL="111600"/>
            <a:r>
              <a:rPr lang="en-GB" sz="1900" dirty="0">
                <a:solidFill>
                  <a:srgbClr val="26377C"/>
                </a:solidFill>
                <a:latin typeface="Lato" panose="020F0502020204030203" pitchFamily="34" charset="0"/>
                <a:ea typeface="Lato" panose="020F0502020204030203" pitchFamily="34" charset="0"/>
                <a:cs typeface="Lato" panose="020F0502020204030203" pitchFamily="34" charset="0"/>
              </a:rPr>
              <a:t>Become familiar with two coral reef ecosystems globally:</a:t>
            </a:r>
          </a:p>
          <a:p>
            <a:pPr marL="397350" indent="-285750">
              <a:buFont typeface="Arial" panose="020B0604020202020204" pitchFamily="34" charset="0"/>
              <a:buChar char="•"/>
            </a:pPr>
            <a:r>
              <a:rPr lang="en-GB" sz="1900" dirty="0">
                <a:solidFill>
                  <a:srgbClr val="26377C"/>
                </a:solidFill>
                <a:latin typeface="Lato" panose="020F0502020204030203" pitchFamily="34" charset="0"/>
                <a:ea typeface="Lato" panose="020F0502020204030203" pitchFamily="34" charset="0"/>
                <a:cs typeface="Lato" panose="020F0502020204030203" pitchFamily="34" charset="0"/>
              </a:rPr>
              <a:t>Read through this </a:t>
            </a:r>
            <a:r>
              <a:rPr lang="en-GB" sz="1900" dirty="0">
                <a:solidFill>
                  <a:srgbClr val="26377C"/>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slideshow</a:t>
            </a:r>
            <a:r>
              <a:rPr lang="en-GB" sz="1900" dirty="0">
                <a:solidFill>
                  <a:srgbClr val="26377C"/>
                </a:solidFill>
                <a:latin typeface="Lato" panose="020F0502020204030203" pitchFamily="34" charset="0"/>
                <a:ea typeface="Lato" panose="020F0502020204030203" pitchFamily="34" charset="0"/>
                <a:cs typeface="Lato" panose="020F0502020204030203" pitchFamily="34" charset="0"/>
              </a:rPr>
              <a:t> concerning coral reef restoration in the Caribbean and elsewhere.</a:t>
            </a:r>
          </a:p>
        </p:txBody>
      </p:sp>
    </p:spTree>
    <p:extLst>
      <p:ext uri="{BB962C8B-B14F-4D97-AF65-F5344CB8AC3E}">
        <p14:creationId xmlns:p14="http://schemas.microsoft.com/office/powerpoint/2010/main" val="116635830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6A1C-E7D7-446A-B9EA-288DB6E23038}"/>
              </a:ext>
            </a:extLst>
          </p:cNvPr>
          <p:cNvSpPr>
            <a:spLocks noGrp="1"/>
          </p:cNvSpPr>
          <p:nvPr>
            <p:ph type="title"/>
          </p:nvPr>
        </p:nvSpPr>
        <p:spPr>
          <a:xfrm>
            <a:off x="395536" y="580523"/>
            <a:ext cx="8229600" cy="490736"/>
          </a:xfrm>
        </p:spPr>
        <p:txBody>
          <a:bodyPr>
            <a:normAutofit fontScale="90000"/>
          </a:bodyPr>
          <a:lstStyle/>
          <a:p>
            <a:r>
              <a:rPr lang="en-US" dirty="0"/>
              <a:t>Case study: The Cayman Islands</a:t>
            </a:r>
            <a:endParaRPr lang="en-GB" dirty="0"/>
          </a:p>
        </p:txBody>
      </p:sp>
      <p:sp>
        <p:nvSpPr>
          <p:cNvPr id="4" name="Rectangle 3">
            <a:extLst>
              <a:ext uri="{FF2B5EF4-FFF2-40B4-BE49-F238E27FC236}">
                <a16:creationId xmlns:a16="http://schemas.microsoft.com/office/drawing/2014/main" id="{1287451C-30D4-408E-B81C-816CB9ED20AA}"/>
              </a:ext>
            </a:extLst>
          </p:cNvPr>
          <p:cNvSpPr/>
          <p:nvPr/>
        </p:nvSpPr>
        <p:spPr>
          <a:xfrm>
            <a:off x="6300192" y="3429000"/>
            <a:ext cx="2592288" cy="228639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marL="111600" marR="0" lvl="0" defTabSz="914400" fontAlgn="auto">
              <a:lnSpc>
                <a:spcPct val="88000"/>
              </a:lnSpc>
              <a:spcAft>
                <a:spcPts val="0"/>
              </a:spcAft>
              <a:buClr>
                <a:schemeClr val="accent3"/>
              </a:buClr>
              <a:buSzTx/>
              <a:tabLst/>
              <a:defRPr/>
            </a:pPr>
            <a:r>
              <a:rPr lang="en-US"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pPr marL="111600" lvl="0">
              <a:lnSpc>
                <a:spcPct val="88000"/>
              </a:lnSpc>
              <a:buClr>
                <a:schemeClr val="accent3"/>
              </a:buClr>
              <a:defRPr/>
            </a:pPr>
            <a:r>
              <a:rPr lang="en-US" dirty="0">
                <a:solidFill>
                  <a:srgbClr val="26377C"/>
                </a:solidFill>
                <a:latin typeface="Lato" panose="020F0502020204030203" pitchFamily="34" charset="0"/>
                <a:ea typeface="Lato" panose="020F0502020204030203" pitchFamily="34" charset="0"/>
                <a:cs typeface="Lato" panose="020F0502020204030203" pitchFamily="34" charset="0"/>
              </a:rPr>
              <a:t>Read the article and downloads about the Cayman Islands and consider the positive and negative impacts of tourism, then complete the activities on slide 20. </a:t>
            </a:r>
          </a:p>
        </p:txBody>
      </p:sp>
      <p:sp>
        <p:nvSpPr>
          <p:cNvPr id="5" name="TextBox 4"/>
          <p:cNvSpPr txBox="1"/>
          <p:nvPr/>
        </p:nvSpPr>
        <p:spPr>
          <a:xfrm>
            <a:off x="6290456" y="1069498"/>
            <a:ext cx="2592288" cy="2313454"/>
          </a:xfrm>
          <a:prstGeom prst="rect">
            <a:avLst/>
          </a:prstGeom>
          <a:noFill/>
          <a:ln>
            <a:solidFill>
              <a:srgbClr val="B4CE44"/>
            </a:solidFill>
          </a:ln>
        </p:spPr>
        <p:txBody>
          <a:bodyPr wrap="square" rtlCol="0">
            <a:spAutoFit/>
          </a:bodyPr>
          <a:lstStyle/>
          <a:p>
            <a:pPr marL="111600">
              <a:lnSpc>
                <a:spcPct val="88000"/>
              </a:lnSpc>
              <a:buClr>
                <a:schemeClr val="accent3"/>
              </a:buClr>
              <a:defRPr/>
            </a:pPr>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Resources</a:t>
            </a:r>
          </a:p>
          <a:p>
            <a:pPr marL="454500" lvl="1" indent="-342900">
              <a:lnSpc>
                <a:spcPct val="88000"/>
              </a:lnSpc>
              <a:buClr>
                <a:schemeClr val="accent3"/>
              </a:buClr>
              <a:buFont typeface="+mj-lt"/>
              <a:buAutoNum type="arabicPeriod"/>
              <a:defRPr/>
            </a:pPr>
            <a:r>
              <a:rPr lang="en-GB" dirty="0">
                <a:solidFill>
                  <a:srgbClr val="26377C"/>
                </a:solidFill>
                <a:latin typeface="Lato" panose="020F0502020204030203" pitchFamily="34" charset="0"/>
                <a:ea typeface="Lato" panose="020F0502020204030203" pitchFamily="34" charset="0"/>
                <a:cs typeface="Lato" panose="020F0502020204030203" pitchFamily="34" charset="0"/>
                <a:hlinkClick r:id="rId3"/>
              </a:rPr>
              <a:t>Article about the Cayman Islands</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p>
            <a:pPr marL="454500" lvl="1" indent="-342900">
              <a:lnSpc>
                <a:spcPct val="88000"/>
              </a:lnSpc>
              <a:buClr>
                <a:schemeClr val="accent3"/>
              </a:buClr>
              <a:buFont typeface="+mj-lt"/>
              <a:buAutoNum type="arabicPeriod"/>
              <a:defRPr/>
            </a:pPr>
            <a:r>
              <a:rPr lang="en-GB" dirty="0">
                <a:solidFill>
                  <a:srgbClr val="26377C"/>
                </a:solidFill>
                <a:latin typeface="Lato" panose="020F0502020204030203" pitchFamily="34" charset="0"/>
                <a:ea typeface="Lato" panose="020F0502020204030203" pitchFamily="34" charset="0"/>
                <a:cs typeface="Lato" panose="020F0502020204030203" pitchFamily="34" charset="0"/>
                <a:hlinkClick r:id="rId4"/>
              </a:rPr>
              <a:t>Download A: location</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p>
            <a:pPr marL="454500" lvl="1" indent="-342900">
              <a:lnSpc>
                <a:spcPct val="88000"/>
              </a:lnSpc>
              <a:buClr>
                <a:schemeClr val="accent3"/>
              </a:buClr>
              <a:buFont typeface="+mj-lt"/>
              <a:buAutoNum type="arabicPeriod"/>
              <a:defRPr/>
            </a:pPr>
            <a:r>
              <a:rPr lang="en-GB" dirty="0">
                <a:solidFill>
                  <a:srgbClr val="26377C"/>
                </a:solidFill>
                <a:latin typeface="Lato" panose="020F0502020204030203" pitchFamily="34" charset="0"/>
                <a:ea typeface="Lato" panose="020F0502020204030203" pitchFamily="34" charset="0"/>
                <a:cs typeface="Lato" panose="020F0502020204030203" pitchFamily="34" charset="0"/>
                <a:hlinkClick r:id="rId5"/>
              </a:rPr>
              <a:t>Download B: threats</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p>
            <a:pPr marL="454500" lvl="1" indent="-342900">
              <a:lnSpc>
                <a:spcPct val="88000"/>
              </a:lnSpc>
              <a:buClr>
                <a:schemeClr val="accent3"/>
              </a:buClr>
              <a:buFont typeface="+mj-lt"/>
              <a:buAutoNum type="arabicPeriod"/>
              <a:defRPr/>
            </a:pPr>
            <a:r>
              <a:rPr lang="en-GB" dirty="0">
                <a:solidFill>
                  <a:srgbClr val="26377C"/>
                </a:solidFill>
                <a:latin typeface="Lato" panose="020F0502020204030203" pitchFamily="34" charset="0"/>
                <a:ea typeface="Lato" panose="020F0502020204030203" pitchFamily="34" charset="0"/>
                <a:cs typeface="Lato" panose="020F0502020204030203" pitchFamily="34" charset="0"/>
                <a:hlinkClick r:id="rId6"/>
              </a:rPr>
              <a:t>Download C: prevention</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34F9A288-A7E7-4246-B4DB-28C8EE08B3BA}"/>
              </a:ext>
            </a:extLst>
          </p:cNvPr>
          <p:cNvSpPr txBox="1"/>
          <p:nvPr/>
        </p:nvSpPr>
        <p:spPr>
          <a:xfrm>
            <a:off x="287421" y="1092312"/>
            <a:ext cx="5978085" cy="5000984"/>
          </a:xfrm>
          <a:prstGeom prst="rect">
            <a:avLst/>
          </a:prstGeom>
          <a:noFill/>
        </p:spPr>
        <p:txBody>
          <a:bodyPr wrap="square" rtlCol="0">
            <a:spAutoFit/>
          </a:bodyPr>
          <a:lstStyle/>
          <a:p>
            <a:pPr marL="111600" lvl="0">
              <a:lnSpc>
                <a:spcPct val="88000"/>
              </a:lnSpc>
              <a:buClr>
                <a:schemeClr val="accent3"/>
              </a:buClr>
              <a:defRPr/>
            </a:pPr>
            <a:r>
              <a:rPr lang="en-US" sz="1900" dirty="0">
                <a:solidFill>
                  <a:srgbClr val="26377C"/>
                </a:solidFill>
                <a:latin typeface="Lato" panose="020F0502020204030203" pitchFamily="34" charset="0"/>
                <a:ea typeface="Lato" panose="020F0502020204030203" pitchFamily="34" charset="0"/>
                <a:cs typeface="Lato" panose="020F0502020204030203" pitchFamily="34" charset="0"/>
              </a:rPr>
              <a:t>Tourism plays a crucial role in the Cayman Islands economy:</a:t>
            </a:r>
          </a:p>
          <a:p>
            <a:pPr marL="397350" lvl="0" indent="-285750">
              <a:lnSpc>
                <a:spcPct val="88000"/>
              </a:lnSpc>
              <a:buClr>
                <a:schemeClr val="accent3"/>
              </a:buClr>
              <a:buFont typeface="Arial" panose="020B0604020202020204" pitchFamily="34" charset="0"/>
              <a:buChar char="•"/>
              <a:defRPr/>
            </a:pPr>
            <a:r>
              <a:rPr lang="en-US" sz="1900" dirty="0">
                <a:solidFill>
                  <a:srgbClr val="26377C"/>
                </a:solidFill>
                <a:latin typeface="Lato" panose="020F0502020204030203" pitchFamily="34" charset="0"/>
                <a:ea typeface="Lato" panose="020F0502020204030203" pitchFamily="34" charset="0"/>
                <a:cs typeface="Lato" panose="020F0502020204030203" pitchFamily="34" charset="0"/>
              </a:rPr>
              <a:t>tourism contributes 70% of GDP</a:t>
            </a:r>
          </a:p>
          <a:p>
            <a:pPr marL="397350" lvl="0" indent="-285750">
              <a:lnSpc>
                <a:spcPct val="88000"/>
              </a:lnSpc>
              <a:buClr>
                <a:schemeClr val="accent3"/>
              </a:buClr>
              <a:buFont typeface="Arial" panose="020B0604020202020204" pitchFamily="34" charset="0"/>
              <a:buChar char="•"/>
              <a:defRPr/>
            </a:pPr>
            <a:r>
              <a:rPr lang="en-US" sz="1900" dirty="0">
                <a:solidFill>
                  <a:srgbClr val="26377C"/>
                </a:solidFill>
                <a:latin typeface="Lato" panose="020F0502020204030203" pitchFamily="34" charset="0"/>
                <a:ea typeface="Lato" panose="020F0502020204030203" pitchFamily="34" charset="0"/>
                <a:cs typeface="Lato" panose="020F0502020204030203" pitchFamily="34" charset="0"/>
              </a:rPr>
              <a:t>2.1 million tourist arrivals in 2016, three-quarters from USA</a:t>
            </a:r>
          </a:p>
          <a:p>
            <a:pPr marL="397350" lvl="0" indent="-285750">
              <a:lnSpc>
                <a:spcPct val="88000"/>
              </a:lnSpc>
              <a:buClr>
                <a:schemeClr val="accent3"/>
              </a:buClr>
              <a:buFont typeface="Arial" panose="020B0604020202020204" pitchFamily="34" charset="0"/>
              <a:buChar char="•"/>
              <a:defRPr/>
            </a:pPr>
            <a:r>
              <a:rPr lang="en-US" sz="1900" dirty="0">
                <a:solidFill>
                  <a:srgbClr val="26377C"/>
                </a:solidFill>
                <a:latin typeface="Lato" panose="020F0502020204030203" pitchFamily="34" charset="0"/>
                <a:ea typeface="Lato" panose="020F0502020204030203" pitchFamily="34" charset="0"/>
                <a:cs typeface="Lato" panose="020F0502020204030203" pitchFamily="34" charset="0"/>
              </a:rPr>
              <a:t>10% of direct employment.</a:t>
            </a:r>
          </a:p>
          <a:p>
            <a:pPr marL="111600" lvl="0">
              <a:lnSpc>
                <a:spcPct val="88000"/>
              </a:lnSpc>
              <a:buClr>
                <a:schemeClr val="accent3"/>
              </a:buClr>
              <a:defRPr/>
            </a:pPr>
            <a:endParaRPr lang="en-US" sz="1900" dirty="0">
              <a:solidFill>
                <a:srgbClr val="26377C"/>
              </a:solidFill>
              <a:latin typeface="Lato" panose="020F0502020204030203" pitchFamily="34" charset="0"/>
              <a:ea typeface="Lato" panose="020F0502020204030203" pitchFamily="34" charset="0"/>
              <a:cs typeface="Lato" panose="020F0502020204030203" pitchFamily="34" charset="0"/>
            </a:endParaRPr>
          </a:p>
          <a:p>
            <a:pPr marL="111600" lvl="0">
              <a:lnSpc>
                <a:spcPct val="88000"/>
              </a:lnSpc>
              <a:buClr>
                <a:schemeClr val="accent3"/>
              </a:buClr>
              <a:defRPr/>
            </a:pPr>
            <a:r>
              <a:rPr lang="en-US" sz="1900" dirty="0">
                <a:solidFill>
                  <a:srgbClr val="26377C"/>
                </a:solidFill>
                <a:latin typeface="Lato" panose="020F0502020204030203" pitchFamily="34" charset="0"/>
                <a:ea typeface="Lato" panose="020F0502020204030203" pitchFamily="34" charset="0"/>
                <a:cs typeface="Lato" panose="020F0502020204030203" pitchFamily="34" charset="0"/>
              </a:rPr>
              <a:t>Tourism has a number of negative social and environmental impacts:</a:t>
            </a:r>
          </a:p>
          <a:p>
            <a:pPr marL="397350" lvl="0" indent="-285750">
              <a:lnSpc>
                <a:spcPct val="88000"/>
              </a:lnSpc>
              <a:buClr>
                <a:schemeClr val="accent3"/>
              </a:buClr>
              <a:buFont typeface="Arial" panose="020B0604020202020204" pitchFamily="34" charset="0"/>
              <a:buChar char="•"/>
              <a:defRPr/>
            </a:pPr>
            <a:r>
              <a:rPr lang="en-US" sz="1900" dirty="0">
                <a:solidFill>
                  <a:srgbClr val="26377C"/>
                </a:solidFill>
                <a:latin typeface="Lato" panose="020F0502020204030203" pitchFamily="34" charset="0"/>
                <a:ea typeface="Lato" panose="020F0502020204030203" pitchFamily="34" charset="0"/>
                <a:cs typeface="Lato" panose="020F0502020204030203" pitchFamily="34" charset="0"/>
              </a:rPr>
              <a:t>tourists put pressure on water supplies: the islands depend completely on desalination for their water</a:t>
            </a:r>
          </a:p>
          <a:p>
            <a:pPr marL="397350" lvl="0" indent="-285750">
              <a:lnSpc>
                <a:spcPct val="88000"/>
              </a:lnSpc>
              <a:buClr>
                <a:schemeClr val="accent3"/>
              </a:buClr>
              <a:buFont typeface="Arial" panose="020B0604020202020204" pitchFamily="34" charset="0"/>
              <a:buChar char="•"/>
              <a:defRPr/>
            </a:pPr>
            <a:r>
              <a:rPr lang="en-US" sz="1900" dirty="0">
                <a:solidFill>
                  <a:srgbClr val="26377C"/>
                </a:solidFill>
                <a:latin typeface="Lato" panose="020F0502020204030203" pitchFamily="34" charset="0"/>
                <a:ea typeface="Lato" panose="020F0502020204030203" pitchFamily="34" charset="0"/>
                <a:cs typeface="Lato" panose="020F0502020204030203" pitchFamily="34" charset="0"/>
              </a:rPr>
              <a:t>litter pollution, particularly from cruise liners, affects beaches and marine life</a:t>
            </a:r>
          </a:p>
          <a:p>
            <a:pPr marL="397350" lvl="0" indent="-285750">
              <a:lnSpc>
                <a:spcPct val="88000"/>
              </a:lnSpc>
              <a:buClr>
                <a:schemeClr val="accent3"/>
              </a:buClr>
              <a:buFont typeface="Arial" panose="020B0604020202020204" pitchFamily="34" charset="0"/>
              <a:buChar char="•"/>
              <a:defRPr/>
            </a:pPr>
            <a:r>
              <a:rPr lang="en-US" sz="1900" dirty="0">
                <a:solidFill>
                  <a:srgbClr val="26377C"/>
                </a:solidFill>
                <a:latin typeface="Lato" panose="020F0502020204030203" pitchFamily="34" charset="0"/>
                <a:ea typeface="Lato" panose="020F0502020204030203" pitchFamily="34" charset="0"/>
                <a:cs typeface="Lato" panose="020F0502020204030203" pitchFamily="34" charset="0"/>
              </a:rPr>
              <a:t>new developments for cruise-ship access have destroyed reefs</a:t>
            </a:r>
          </a:p>
          <a:p>
            <a:pPr marL="397350" lvl="0" indent="-285750">
              <a:lnSpc>
                <a:spcPct val="88000"/>
              </a:lnSpc>
              <a:buClr>
                <a:schemeClr val="accent3"/>
              </a:buClr>
              <a:buFont typeface="Arial" panose="020B0604020202020204" pitchFamily="34" charset="0"/>
              <a:buChar char="•"/>
              <a:defRPr/>
            </a:pPr>
            <a:r>
              <a:rPr lang="en-US" sz="1900" dirty="0">
                <a:solidFill>
                  <a:srgbClr val="26377C"/>
                </a:solidFill>
                <a:latin typeface="Lato" panose="020F0502020204030203" pitchFamily="34" charset="0"/>
                <a:ea typeface="Lato" panose="020F0502020204030203" pitchFamily="34" charset="0"/>
                <a:cs typeface="Lato" panose="020F0502020204030203" pitchFamily="34" charset="0"/>
              </a:rPr>
              <a:t>reef destruction by divers and souvenir hunters</a:t>
            </a:r>
          </a:p>
          <a:p>
            <a:pPr marL="397350" lvl="0" indent="-285750">
              <a:lnSpc>
                <a:spcPct val="88000"/>
              </a:lnSpc>
              <a:buClr>
                <a:schemeClr val="accent3"/>
              </a:buClr>
              <a:buFont typeface="Arial" panose="020B0604020202020204" pitchFamily="34" charset="0"/>
              <a:buChar char="•"/>
              <a:defRPr/>
            </a:pPr>
            <a:r>
              <a:rPr lang="en-US" sz="1900" dirty="0">
                <a:solidFill>
                  <a:srgbClr val="26377C"/>
                </a:solidFill>
                <a:latin typeface="Lato" panose="020F0502020204030203" pitchFamily="34" charset="0"/>
                <a:ea typeface="Lato" panose="020F0502020204030203" pitchFamily="34" charset="0"/>
                <a:cs typeface="Lato" panose="020F0502020204030203" pitchFamily="34" charset="0"/>
              </a:rPr>
              <a:t>waves from tourist boats erode the shoreline and disturb mangroves, an important fish nursery.</a:t>
            </a:r>
          </a:p>
          <a:p>
            <a:endParaRPr lang="en-GB" dirty="0"/>
          </a:p>
        </p:txBody>
      </p:sp>
    </p:spTree>
    <p:extLst>
      <p:ext uri="{BB962C8B-B14F-4D97-AF65-F5344CB8AC3E}">
        <p14:creationId xmlns:p14="http://schemas.microsoft.com/office/powerpoint/2010/main" val="237969022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a:xfrm>
            <a:off x="395536" y="692696"/>
            <a:ext cx="8229600" cy="576064"/>
          </a:xfrm>
        </p:spPr>
        <p:txBody>
          <a:bodyPr>
            <a:normAutofit fontScale="90000"/>
          </a:bodyPr>
          <a:lstStyle/>
          <a:p>
            <a:r>
              <a:rPr lang="en-GB" dirty="0"/>
              <a:t>Getting started</a:t>
            </a:r>
          </a:p>
        </p:txBody>
      </p:sp>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a:xfrm>
            <a:off x="395536" y="1412776"/>
            <a:ext cx="7920880" cy="4464496"/>
          </a:xfrm>
        </p:spPr>
        <p:txBody>
          <a:bodyPr>
            <a:normAutofit fontScale="92500"/>
          </a:bodyPr>
          <a:lstStyle/>
          <a:p>
            <a:pPr marL="0" indent="9525">
              <a:buNone/>
            </a:pPr>
            <a:r>
              <a:rPr lang="en-GB" sz="2200" dirty="0"/>
              <a:t>With this GEO resource you will be learning about the location and biodiversity of </a:t>
            </a:r>
            <a:r>
              <a:rPr lang="en-GB" sz="2200" dirty="0">
                <a:hlinkClick r:id="rId2" action="ppaction://hlinksldjump"/>
              </a:rPr>
              <a:t>coral reefs</a:t>
            </a:r>
            <a:r>
              <a:rPr lang="en-GB" sz="2200" dirty="0"/>
              <a:t>, their value to us, and the environment and threats affecting global reefs today. We will also investigate the response to such threats in term of management.</a:t>
            </a:r>
          </a:p>
          <a:p>
            <a:pPr marL="265113" indent="-255588">
              <a:buNone/>
            </a:pPr>
            <a:endParaRPr lang="en-GB" sz="2200" dirty="0"/>
          </a:p>
          <a:p>
            <a:pPr marL="0" indent="0">
              <a:buNone/>
            </a:pPr>
            <a:r>
              <a:rPr lang="en-GB" sz="2200" dirty="0"/>
              <a:t>You’ll need a notepad on which to make notes as you go along, or you could make notes or paste images, etc. on your device.</a:t>
            </a:r>
          </a:p>
          <a:p>
            <a:pPr marL="265113" indent="-255588">
              <a:buNone/>
            </a:pPr>
            <a:endParaRPr lang="en-GB" sz="2200" dirty="0"/>
          </a:p>
          <a:p>
            <a:pPr marL="265113" indent="-255588">
              <a:buNone/>
            </a:pPr>
            <a:r>
              <a:rPr lang="en-GB" sz="2200" dirty="0"/>
              <a:t>You can view these slides:</a:t>
            </a:r>
          </a:p>
          <a:p>
            <a:pPr marL="265113" lvl="0" indent="-255588"/>
            <a:r>
              <a:rPr lang="en-GB" sz="2200" dirty="0"/>
              <a:t>best as a slide-show for any animations, activities and to follow links</a:t>
            </a:r>
          </a:p>
          <a:p>
            <a:pPr marL="265113" lvl="0" indent="-255588"/>
            <a:r>
              <a:rPr lang="en-GB" sz="2200" dirty="0"/>
              <a:t>in ‘normal’ view if you want to add call-outs or extra slides to make notes, paste images or answer questions.</a:t>
            </a:r>
            <a:endParaRPr lang="en-GB" sz="2200" b="1" dirty="0">
              <a:solidFill>
                <a:srgbClr val="FF0000"/>
              </a:solidFill>
            </a:endParaRPr>
          </a:p>
          <a:p>
            <a:endParaRPr lang="en-GB" sz="2400" dirty="0"/>
          </a:p>
        </p:txBody>
      </p:sp>
    </p:spTree>
    <p:extLst>
      <p:ext uri="{BB962C8B-B14F-4D97-AF65-F5344CB8AC3E}">
        <p14:creationId xmlns:p14="http://schemas.microsoft.com/office/powerpoint/2010/main" val="27874277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6A1C-E7D7-446A-B9EA-288DB6E23038}"/>
              </a:ext>
            </a:extLst>
          </p:cNvPr>
          <p:cNvSpPr>
            <a:spLocks noGrp="1"/>
          </p:cNvSpPr>
          <p:nvPr>
            <p:ph type="title"/>
          </p:nvPr>
        </p:nvSpPr>
        <p:spPr>
          <a:xfrm>
            <a:off x="395536" y="764704"/>
            <a:ext cx="8229600" cy="490736"/>
          </a:xfrm>
        </p:spPr>
        <p:txBody>
          <a:bodyPr>
            <a:normAutofit fontScale="90000"/>
          </a:bodyPr>
          <a:lstStyle/>
          <a:p>
            <a:r>
              <a:rPr lang="en-US" dirty="0"/>
              <a:t>Case study: The Cayman Islands</a:t>
            </a:r>
            <a:endParaRPr lang="en-GB" dirty="0"/>
          </a:p>
        </p:txBody>
      </p:sp>
      <p:sp>
        <p:nvSpPr>
          <p:cNvPr id="4" name="Rectangle 3">
            <a:extLst>
              <a:ext uri="{FF2B5EF4-FFF2-40B4-BE49-F238E27FC236}">
                <a16:creationId xmlns:a16="http://schemas.microsoft.com/office/drawing/2014/main" id="{1287451C-30D4-408E-B81C-816CB9ED20AA}"/>
              </a:ext>
            </a:extLst>
          </p:cNvPr>
          <p:cNvSpPr/>
          <p:nvPr/>
        </p:nvSpPr>
        <p:spPr>
          <a:xfrm>
            <a:off x="467544" y="1340768"/>
            <a:ext cx="7488832" cy="5256584"/>
          </a:xfrm>
          <a:prstGeom prst="rect">
            <a:avLst/>
          </a:prstGeom>
          <a:solidFill>
            <a:schemeClr val="accent2">
              <a:lumMod val="40000"/>
              <a:lumOff val="60000"/>
            </a:schemeClr>
          </a:solidFill>
          <a:ln>
            <a:solidFill>
              <a:srgbClr val="26377C"/>
            </a:solidFill>
          </a:ln>
          <a:effectLst/>
        </p:spPr>
        <p:style>
          <a:lnRef idx="1">
            <a:schemeClr val="accent2"/>
          </a:lnRef>
          <a:fillRef idx="3">
            <a:schemeClr val="accent2"/>
          </a:fillRef>
          <a:effectRef idx="2">
            <a:schemeClr val="accent2"/>
          </a:effectRef>
          <a:fontRef idx="minor">
            <a:schemeClr val="lt1"/>
          </a:fontRef>
        </p:style>
        <p:txBody>
          <a:bodyPr wrap="square" rtlCol="0" anchor="t" anchorCtr="0">
            <a:noAutofit/>
          </a:bodyPr>
          <a:lstStyle/>
          <a:p>
            <a:pPr marL="111600" marR="0" lvl="0" defTabSz="914400" fontAlgn="auto">
              <a:lnSpc>
                <a:spcPct val="88000"/>
              </a:lnSpc>
              <a:spcAft>
                <a:spcPts val="0"/>
              </a:spcAft>
              <a:buClr>
                <a:schemeClr val="accent3"/>
              </a:buClr>
              <a:buSzTx/>
              <a:tabLst/>
              <a:defRPr/>
            </a:pPr>
            <a:r>
              <a:rPr lang="en-US" sz="2000" b="1" dirty="0">
                <a:solidFill>
                  <a:srgbClr val="26377C"/>
                </a:solidFill>
                <a:latin typeface="Lato" panose="020F0502020204030203" pitchFamily="34" charset="0"/>
                <a:ea typeface="Lato" panose="020F0502020204030203" pitchFamily="34" charset="0"/>
                <a:cs typeface="Lato" panose="020F0502020204030203" pitchFamily="34" charset="0"/>
              </a:rPr>
              <a:t>Activities</a:t>
            </a:r>
          </a:p>
          <a:p>
            <a:pPr marL="452628" marR="0" lvl="0" indent="-342900" defTabSz="914400" fontAlgn="auto">
              <a:lnSpc>
                <a:spcPct val="88000"/>
              </a:lnSpc>
              <a:spcAft>
                <a:spcPts val="0"/>
              </a:spcAft>
              <a:buClr>
                <a:srgbClr val="26377C"/>
              </a:buClr>
              <a:buSzTx/>
              <a:buFont typeface="+mj-lt"/>
              <a:buAutoNum type="arabicPeriod"/>
              <a:tabLst/>
              <a:defRP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Evaluate the threats posed to corals in the Cayman Island’s reefs.</a:t>
            </a:r>
          </a:p>
          <a:p>
            <a:pPr marL="452628" marR="0" lvl="0" indent="-342900" defTabSz="914400" fontAlgn="auto">
              <a:lnSpc>
                <a:spcPct val="88000"/>
              </a:lnSpc>
              <a:spcAft>
                <a:spcPts val="0"/>
              </a:spcAft>
              <a:buClr>
                <a:srgbClr val="26377C"/>
              </a:buClr>
              <a:buSzTx/>
              <a:buFont typeface="+mj-lt"/>
              <a:buAutoNum type="arabicPeriod"/>
              <a:tabLst/>
              <a:defRP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Download and complete the </a:t>
            </a:r>
            <a:r>
              <a:rPr lang="en-US" sz="2000" dirty="0">
                <a:solidFill>
                  <a:srgbClr val="26377C"/>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table</a:t>
            </a: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 using the information in the article.</a:t>
            </a:r>
          </a:p>
          <a:p>
            <a:pPr marL="452628" marR="0" lvl="0" indent="-342900" defTabSz="914400" fontAlgn="auto">
              <a:lnSpc>
                <a:spcPct val="88000"/>
              </a:lnSpc>
              <a:spcAft>
                <a:spcPts val="0"/>
              </a:spcAft>
              <a:buClr>
                <a:srgbClr val="26377C"/>
              </a:buClr>
              <a:buSzTx/>
              <a:buFont typeface="+mj-lt"/>
              <a:buAutoNum type="arabicPeriod"/>
              <a:tabLst/>
              <a:defRP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What could happen in the future to coral reefs in the Cayman Islands? Think about:</a:t>
            </a:r>
          </a:p>
          <a:p>
            <a:pPr marL="909828" lvl="1" indent="-342900">
              <a:lnSpc>
                <a:spcPct val="88000"/>
              </a:lnSpc>
              <a:buClr>
                <a:srgbClr val="26377C"/>
              </a:buClr>
              <a:buFont typeface="Arial" pitchFamily="34" charset="0"/>
              <a:buChar char="•"/>
              <a:defRP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increasing global wealth or COVID-19</a:t>
            </a:r>
          </a:p>
          <a:p>
            <a:pPr marL="909828" lvl="1" indent="-342900">
              <a:lnSpc>
                <a:spcPct val="88000"/>
              </a:lnSpc>
              <a:buClr>
                <a:srgbClr val="26377C"/>
              </a:buClr>
              <a:buFont typeface="Arial" pitchFamily="34" charset="0"/>
              <a:buChar char="•"/>
              <a:defRP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climate change etc.</a:t>
            </a:r>
          </a:p>
          <a:p>
            <a:pPr marL="909828" lvl="1" indent="-342900">
              <a:lnSpc>
                <a:spcPct val="88000"/>
              </a:lnSpc>
              <a:buClr>
                <a:srgbClr val="26377C"/>
              </a:buClr>
              <a:buFont typeface="Arial" pitchFamily="34" charset="0"/>
              <a:buChar char="•"/>
              <a:defRP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the impacts on these reefs.</a:t>
            </a:r>
            <a:endParaRPr lang="en-GB" sz="2000" b="1" u="sng" dirty="0">
              <a:solidFill>
                <a:srgbClr val="000000"/>
              </a:solidFill>
              <a:latin typeface="Lato"/>
            </a:endParaRPr>
          </a:p>
        </p:txBody>
      </p:sp>
      <p:pic>
        <p:nvPicPr>
          <p:cNvPr id="6" name="Picture 5">
            <a:extLst>
              <a:ext uri="{FF2B5EF4-FFF2-40B4-BE49-F238E27FC236}">
                <a16:creationId xmlns:a16="http://schemas.microsoft.com/office/drawing/2014/main" id="{FD81C744-3B8E-4830-B1DA-D0340EBB9F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81"/>
          <a:stretch/>
        </p:blipFill>
        <p:spPr>
          <a:xfrm>
            <a:off x="2123728" y="4149080"/>
            <a:ext cx="4179965" cy="2330154"/>
          </a:xfrm>
          <a:prstGeom prst="rect">
            <a:avLst/>
          </a:prstGeom>
        </p:spPr>
      </p:pic>
    </p:spTree>
    <p:extLst>
      <p:ext uri="{BB962C8B-B14F-4D97-AF65-F5344CB8AC3E}">
        <p14:creationId xmlns:p14="http://schemas.microsoft.com/office/powerpoint/2010/main" val="148638427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7539B-10D6-49CC-A57D-A92EF58AAD0E}"/>
              </a:ext>
            </a:extLst>
          </p:cNvPr>
          <p:cNvSpPr>
            <a:spLocks noGrp="1"/>
          </p:cNvSpPr>
          <p:nvPr>
            <p:ph type="title"/>
          </p:nvPr>
        </p:nvSpPr>
        <p:spPr>
          <a:xfrm>
            <a:off x="395536" y="692696"/>
            <a:ext cx="8229600" cy="648072"/>
          </a:xfrm>
        </p:spPr>
        <p:txBody>
          <a:bodyPr>
            <a:normAutofit/>
          </a:bodyPr>
          <a:lstStyle/>
          <a:p>
            <a:r>
              <a:rPr lang="en-US" sz="3200" dirty="0"/>
              <a:t>Case study: Menjangan Island </a:t>
            </a:r>
            <a:endParaRPr lang="en-GB" sz="3200" dirty="0"/>
          </a:p>
        </p:txBody>
      </p:sp>
      <p:sp>
        <p:nvSpPr>
          <p:cNvPr id="5" name="Rectangle 4">
            <a:extLst>
              <a:ext uri="{FF2B5EF4-FFF2-40B4-BE49-F238E27FC236}">
                <a16:creationId xmlns:a16="http://schemas.microsoft.com/office/drawing/2014/main" id="{B7E2EA24-B4CD-4B8D-BCC9-6C2D4B92B6A8}"/>
              </a:ext>
            </a:extLst>
          </p:cNvPr>
          <p:cNvSpPr/>
          <p:nvPr/>
        </p:nvSpPr>
        <p:spPr>
          <a:xfrm>
            <a:off x="3923928" y="1477131"/>
            <a:ext cx="4496949" cy="423787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marL="111600">
              <a:lnSpc>
                <a:spcPct val="88000"/>
              </a:lnSpc>
              <a:buClr>
                <a:schemeClr val="accent3"/>
              </a:buClr>
              <a:defRPr/>
            </a:pPr>
            <a:r>
              <a:rPr lang="en-US" sz="2000"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pPr marL="111600">
              <a:lnSpc>
                <a:spcPct val="88000"/>
              </a:lnSpc>
              <a:buClr>
                <a:schemeClr val="accent3"/>
              </a:buClr>
              <a:defRP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Having reviewed the case study summary, answer the following questions:</a:t>
            </a:r>
          </a:p>
          <a:p>
            <a:pPr marL="111600">
              <a:lnSpc>
                <a:spcPct val="88000"/>
              </a:lnSpc>
              <a:buClr>
                <a:schemeClr val="accent3"/>
              </a:buClr>
              <a:defRPr/>
            </a:pPr>
            <a:endParaRPr lang="en-US" sz="2000" dirty="0">
              <a:solidFill>
                <a:srgbClr val="26377C"/>
              </a:solidFill>
              <a:latin typeface="Lato" panose="020F0502020204030203" pitchFamily="34" charset="0"/>
              <a:ea typeface="Lato" panose="020F0502020204030203" pitchFamily="34" charset="0"/>
              <a:cs typeface="Lato" panose="020F0502020204030203" pitchFamily="34" charset="0"/>
            </a:endParaRPr>
          </a:p>
          <a:p>
            <a:pPr marL="568800" indent="-457200">
              <a:lnSpc>
                <a:spcPct val="88000"/>
              </a:lnSpc>
              <a:buClr>
                <a:srgbClr val="26377C"/>
              </a:buClr>
              <a:buFont typeface="+mj-lt"/>
              <a:buAutoNum type="arabicPeriod"/>
              <a:defRP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Which factor could be the most significant threat and why?</a:t>
            </a:r>
          </a:p>
          <a:p>
            <a:pPr marL="568800" indent="-457200">
              <a:lnSpc>
                <a:spcPct val="88000"/>
              </a:lnSpc>
              <a:buClr>
                <a:srgbClr val="26377C"/>
              </a:buClr>
              <a:buFont typeface="+mj-lt"/>
              <a:buAutoNum type="arabicPeriod"/>
              <a:defRPr/>
            </a:pPr>
            <a:endParaRPr lang="en-US" sz="2000" dirty="0">
              <a:solidFill>
                <a:srgbClr val="26377C"/>
              </a:solidFill>
              <a:latin typeface="Lato" panose="020F0502020204030203" pitchFamily="34" charset="0"/>
              <a:ea typeface="Lato" panose="020F0502020204030203" pitchFamily="34" charset="0"/>
              <a:cs typeface="Lato" panose="020F0502020204030203" pitchFamily="34" charset="0"/>
            </a:endParaRPr>
          </a:p>
          <a:p>
            <a:pPr marL="568800" indent="-457200">
              <a:lnSpc>
                <a:spcPct val="88000"/>
              </a:lnSpc>
              <a:buClr>
                <a:srgbClr val="26377C"/>
              </a:buClr>
              <a:buFont typeface="+mj-lt"/>
              <a:buAutoNum type="arabicPeriod"/>
              <a:defRP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What issues could there be in managing coral reefs in a developing country?</a:t>
            </a:r>
          </a:p>
          <a:p>
            <a:pPr marL="568800" indent="-457200">
              <a:lnSpc>
                <a:spcPct val="88000"/>
              </a:lnSpc>
              <a:buClr>
                <a:srgbClr val="26377C"/>
              </a:buClr>
              <a:buFont typeface="+mj-lt"/>
              <a:buAutoNum type="arabicPeriod"/>
              <a:defRPr/>
            </a:pPr>
            <a:endParaRPr lang="en-US" sz="2000" dirty="0">
              <a:solidFill>
                <a:srgbClr val="26377C"/>
              </a:solidFill>
              <a:latin typeface="Lato" panose="020F0502020204030203" pitchFamily="34" charset="0"/>
              <a:ea typeface="Lato" panose="020F0502020204030203" pitchFamily="34" charset="0"/>
              <a:cs typeface="Lato" panose="020F0502020204030203" pitchFamily="34" charset="0"/>
            </a:endParaRPr>
          </a:p>
          <a:p>
            <a:pPr marL="568800" indent="-457200">
              <a:lnSpc>
                <a:spcPct val="88000"/>
              </a:lnSpc>
              <a:buClr>
                <a:srgbClr val="26377C"/>
              </a:buClr>
              <a:buFont typeface="+mj-lt"/>
              <a:buAutoNum type="arabicPeriod"/>
              <a:defRP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Assess the management strategies employed. What more is to be achieved?</a:t>
            </a:r>
            <a:endParaRPr lang="en-GB" sz="2000" dirty="0">
              <a:solidFill>
                <a:srgbClr val="26377C"/>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EC711BC4-883C-4223-9C71-1F4A5B4B53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87"/>
          <a:stretch/>
        </p:blipFill>
        <p:spPr>
          <a:xfrm>
            <a:off x="467835" y="2855336"/>
            <a:ext cx="2952328" cy="2852936"/>
          </a:xfrm>
          <a:prstGeom prst="rect">
            <a:avLst/>
          </a:prstGeom>
        </p:spPr>
      </p:pic>
    </p:spTree>
    <p:extLst>
      <p:ext uri="{BB962C8B-B14F-4D97-AF65-F5344CB8AC3E}">
        <p14:creationId xmlns:p14="http://schemas.microsoft.com/office/powerpoint/2010/main" val="88275367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9F07-6326-C348-A928-C095670B1A43}"/>
              </a:ext>
            </a:extLst>
          </p:cNvPr>
          <p:cNvSpPr>
            <a:spLocks noGrp="1"/>
          </p:cNvSpPr>
          <p:nvPr>
            <p:ph type="title"/>
          </p:nvPr>
        </p:nvSpPr>
        <p:spPr>
          <a:xfrm>
            <a:off x="179512" y="404664"/>
            <a:ext cx="8568952" cy="1354832"/>
          </a:xfrm>
        </p:spPr>
        <p:txBody>
          <a:bodyPr>
            <a:normAutofit/>
          </a:bodyPr>
          <a:lstStyle/>
          <a:p>
            <a:r>
              <a:rPr lang="en-US" sz="3200" dirty="0"/>
              <a:t>The great debate: which area is managing coral reefs more successfully, and why? </a:t>
            </a:r>
          </a:p>
        </p:txBody>
      </p:sp>
      <p:graphicFrame>
        <p:nvGraphicFramePr>
          <p:cNvPr id="6" name="Table 5">
            <a:extLst>
              <a:ext uri="{FF2B5EF4-FFF2-40B4-BE49-F238E27FC236}">
                <a16:creationId xmlns:a16="http://schemas.microsoft.com/office/drawing/2014/main" id="{2E7FBA06-1A6E-A44D-9C20-78F4E83B4B8B}"/>
              </a:ext>
            </a:extLst>
          </p:cNvPr>
          <p:cNvGraphicFramePr>
            <a:graphicFrameLocks noGrp="1"/>
          </p:cNvGraphicFramePr>
          <p:nvPr>
            <p:extLst>
              <p:ext uri="{D42A27DB-BD31-4B8C-83A1-F6EECF244321}">
                <p14:modId xmlns:p14="http://schemas.microsoft.com/office/powerpoint/2010/main" val="2830357644"/>
              </p:ext>
            </p:extLst>
          </p:nvPr>
        </p:nvGraphicFramePr>
        <p:xfrm>
          <a:off x="323527" y="1644103"/>
          <a:ext cx="4258412" cy="4846320"/>
        </p:xfrm>
        <a:graphic>
          <a:graphicData uri="http://schemas.openxmlformats.org/drawingml/2006/table">
            <a:tbl>
              <a:tblPr firstRow="1" bandRow="1">
                <a:tableStyleId>{5940675A-B579-460E-94D1-54222C63F5DA}</a:tableStyleId>
              </a:tblPr>
              <a:tblGrid>
                <a:gridCol w="2129206">
                  <a:extLst>
                    <a:ext uri="{9D8B030D-6E8A-4147-A177-3AD203B41FA5}">
                      <a16:colId xmlns:a16="http://schemas.microsoft.com/office/drawing/2014/main" val="2774975505"/>
                    </a:ext>
                  </a:extLst>
                </a:gridCol>
                <a:gridCol w="2129206">
                  <a:extLst>
                    <a:ext uri="{9D8B030D-6E8A-4147-A177-3AD203B41FA5}">
                      <a16:colId xmlns:a16="http://schemas.microsoft.com/office/drawing/2014/main" val="2931611928"/>
                    </a:ext>
                  </a:extLst>
                </a:gridCol>
              </a:tblGrid>
              <a:tr h="2554979">
                <a:tc>
                  <a:txBody>
                    <a:bodyPr/>
                    <a:lstStyle/>
                    <a:p>
                      <a:r>
                        <a:rPr lang="en-US" dirty="0">
                          <a:solidFill>
                            <a:srgbClr val="26377C"/>
                          </a:solidFill>
                          <a:latin typeface="Lato" panose="020F0502020204030203" pitchFamily="34" charset="77"/>
                        </a:rPr>
                        <a:t>Arguments for the Cayman Islands</a:t>
                      </a:r>
                    </a:p>
                    <a:p>
                      <a:endParaRPr lang="en-US" dirty="0">
                        <a:solidFill>
                          <a:srgbClr val="26377C"/>
                        </a:solidFill>
                        <a:latin typeface="Lato" panose="020F0502020204030203" pitchFamily="34" charset="77"/>
                      </a:endParaRPr>
                    </a:p>
                    <a:p>
                      <a:endParaRPr lang="en-US" dirty="0">
                        <a:solidFill>
                          <a:srgbClr val="26377C"/>
                        </a:solidFill>
                        <a:latin typeface="Lato" panose="020F0502020204030203" pitchFamily="34" charset="77"/>
                      </a:endParaRPr>
                    </a:p>
                    <a:p>
                      <a:endParaRPr lang="en-US" dirty="0">
                        <a:solidFill>
                          <a:srgbClr val="26377C"/>
                        </a:solidFill>
                        <a:latin typeface="Lato" panose="020F0502020204030203" pitchFamily="34" charset="77"/>
                      </a:endParaRPr>
                    </a:p>
                    <a:p>
                      <a:endParaRPr lang="en-US" dirty="0">
                        <a:solidFill>
                          <a:srgbClr val="26377C"/>
                        </a:solidFill>
                        <a:latin typeface="Lato" panose="020F0502020204030203" pitchFamily="34" charset="77"/>
                      </a:endParaRPr>
                    </a:p>
                    <a:p>
                      <a:endParaRPr lang="en-US" dirty="0">
                        <a:solidFill>
                          <a:srgbClr val="26377C"/>
                        </a:solidFill>
                        <a:latin typeface="Lato" panose="020F0502020204030203" pitchFamily="34" charset="77"/>
                      </a:endParaRPr>
                    </a:p>
                    <a:p>
                      <a:endParaRPr lang="en-US" dirty="0">
                        <a:solidFill>
                          <a:srgbClr val="26377C"/>
                        </a:solidFill>
                        <a:latin typeface="Lato" panose="020F0502020204030203" pitchFamily="34" charset="77"/>
                      </a:endParaRPr>
                    </a:p>
                    <a:p>
                      <a:endParaRPr lang="en-US" dirty="0">
                        <a:solidFill>
                          <a:srgbClr val="26377C"/>
                        </a:solidFill>
                        <a:latin typeface="Lato" panose="020F0502020204030203" pitchFamily="34" charset="77"/>
                      </a:endParaRPr>
                    </a:p>
                  </a:txBody>
                  <a:tcPr/>
                </a:tc>
                <a:tc>
                  <a:txBody>
                    <a:bodyPr/>
                    <a:lstStyle/>
                    <a:p>
                      <a:r>
                        <a:rPr lang="en-US" dirty="0">
                          <a:solidFill>
                            <a:srgbClr val="26377C"/>
                          </a:solidFill>
                          <a:latin typeface="Lato" panose="020F0502020204030203" pitchFamily="34" charset="77"/>
                        </a:rPr>
                        <a:t>Arguments for Menjangan Island</a:t>
                      </a:r>
                    </a:p>
                  </a:txBody>
                  <a:tcPr/>
                </a:tc>
                <a:extLst>
                  <a:ext uri="{0D108BD9-81ED-4DB2-BD59-A6C34878D82A}">
                    <a16:rowId xmlns:a16="http://schemas.microsoft.com/office/drawing/2014/main" val="1447674411"/>
                  </a:ext>
                </a:extLst>
              </a:tr>
              <a:tr h="2281231">
                <a:tc gridSpan="2">
                  <a:txBody>
                    <a:bodyPr/>
                    <a:lstStyle/>
                    <a:p>
                      <a:r>
                        <a:rPr lang="en-US" dirty="0">
                          <a:solidFill>
                            <a:srgbClr val="26377C"/>
                          </a:solidFill>
                          <a:latin typeface="Lato" panose="020F0502020204030203" pitchFamily="34" charset="77"/>
                        </a:rPr>
                        <a:t>Overall evaluation…</a:t>
                      </a:r>
                    </a:p>
                    <a:p>
                      <a:endParaRPr lang="en-US" dirty="0">
                        <a:solidFill>
                          <a:srgbClr val="26377C"/>
                        </a:solidFill>
                        <a:latin typeface="Lato" panose="020F0502020204030203" pitchFamily="34" charset="77"/>
                      </a:endParaRPr>
                    </a:p>
                    <a:p>
                      <a:endParaRPr lang="en-US" dirty="0">
                        <a:solidFill>
                          <a:srgbClr val="26377C"/>
                        </a:solidFill>
                        <a:latin typeface="Lato" panose="020F0502020204030203" pitchFamily="34" charset="77"/>
                      </a:endParaRPr>
                    </a:p>
                    <a:p>
                      <a:endParaRPr lang="en-US" dirty="0">
                        <a:solidFill>
                          <a:srgbClr val="26377C"/>
                        </a:solidFill>
                        <a:latin typeface="Lato" panose="020F0502020204030203" pitchFamily="34" charset="77"/>
                      </a:endParaRPr>
                    </a:p>
                    <a:p>
                      <a:endParaRPr lang="en-US" dirty="0">
                        <a:solidFill>
                          <a:srgbClr val="26377C"/>
                        </a:solidFill>
                        <a:latin typeface="Lato" panose="020F0502020204030203" pitchFamily="34" charset="77"/>
                      </a:endParaRPr>
                    </a:p>
                    <a:p>
                      <a:endParaRPr lang="en-US" dirty="0">
                        <a:solidFill>
                          <a:srgbClr val="26377C"/>
                        </a:solidFill>
                        <a:latin typeface="Lato" panose="020F0502020204030203" pitchFamily="34" charset="77"/>
                      </a:endParaRPr>
                    </a:p>
                    <a:p>
                      <a:endParaRPr lang="en-US" dirty="0">
                        <a:solidFill>
                          <a:srgbClr val="26377C"/>
                        </a:solidFill>
                        <a:latin typeface="Lato" panose="020F0502020204030203" pitchFamily="34" charset="77"/>
                      </a:endParaRPr>
                    </a:p>
                    <a:p>
                      <a:endParaRPr lang="en-US" dirty="0">
                        <a:solidFill>
                          <a:srgbClr val="26377C"/>
                        </a:solidFill>
                        <a:latin typeface="Lato" panose="020F0502020204030203" pitchFamily="34" charset="77"/>
                      </a:endParaRPr>
                    </a:p>
                  </a:txBody>
                  <a:tcPr/>
                </a:tc>
                <a:tc hMerge="1">
                  <a:txBody>
                    <a:bodyPr/>
                    <a:lstStyle/>
                    <a:p>
                      <a:endParaRPr lang="en-US" dirty="0"/>
                    </a:p>
                  </a:txBody>
                  <a:tcPr/>
                </a:tc>
                <a:extLst>
                  <a:ext uri="{0D108BD9-81ED-4DB2-BD59-A6C34878D82A}">
                    <a16:rowId xmlns:a16="http://schemas.microsoft.com/office/drawing/2014/main" val="3794645874"/>
                  </a:ext>
                </a:extLst>
              </a:tr>
            </a:tbl>
          </a:graphicData>
        </a:graphic>
      </p:graphicFrame>
      <p:sp>
        <p:nvSpPr>
          <p:cNvPr id="7" name="TextBox 6">
            <a:extLst>
              <a:ext uri="{FF2B5EF4-FFF2-40B4-BE49-F238E27FC236}">
                <a16:creationId xmlns:a16="http://schemas.microsoft.com/office/drawing/2014/main" id="{A8E3C741-EAA4-5A40-BFE7-7EAB7819E8F6}"/>
              </a:ext>
            </a:extLst>
          </p:cNvPr>
          <p:cNvSpPr txBox="1"/>
          <p:nvPr/>
        </p:nvSpPr>
        <p:spPr>
          <a:xfrm>
            <a:off x="4860032" y="1644103"/>
            <a:ext cx="4176464" cy="3893374"/>
          </a:xfrm>
          <a:prstGeom prst="rect">
            <a:avLst/>
          </a:prstGeom>
          <a:solidFill>
            <a:schemeClr val="accent2">
              <a:lumMod val="40000"/>
              <a:lumOff val="60000"/>
            </a:schemeClr>
          </a:solidFill>
          <a:ln>
            <a:noFill/>
          </a:ln>
        </p:spPr>
        <p:txBody>
          <a:bodyPr wrap="square" rtlCol="0">
            <a:spAutoFit/>
          </a:bodyPr>
          <a:lstStyle/>
          <a:p>
            <a:pPr marL="111600"/>
            <a:r>
              <a:rPr lang="en-GB" sz="1900" b="1" dirty="0">
                <a:solidFill>
                  <a:srgbClr val="26377C"/>
                </a:solidFill>
                <a:latin typeface="Lato" panose="020F0502020204030203" pitchFamily="34" charset="77"/>
                <a:ea typeface="Lato" panose="020F0502020204030203" pitchFamily="34" charset="0"/>
                <a:cs typeface="Lato" panose="020F0502020204030203" pitchFamily="34" charset="0"/>
              </a:rPr>
              <a:t>Activity</a:t>
            </a:r>
          </a:p>
          <a:p>
            <a:pPr marL="111600"/>
            <a:r>
              <a:rPr lang="en-US" sz="1900" dirty="0">
                <a:solidFill>
                  <a:srgbClr val="26377C"/>
                </a:solidFill>
                <a:latin typeface="Lato" panose="020F0502020204030203" pitchFamily="34" charset="77"/>
              </a:rPr>
              <a:t>Finally, to complete this enquiry, produce an evaluation table to assess management techniques across two geographically different areas globally.</a:t>
            </a:r>
          </a:p>
          <a:p>
            <a:pPr marL="367200" indent="-255600">
              <a:buFont typeface="Arial" panose="020B0604020202020204" pitchFamily="34" charset="0"/>
              <a:buChar char="•"/>
            </a:pPr>
            <a:r>
              <a:rPr lang="en-US" sz="1900" dirty="0">
                <a:solidFill>
                  <a:srgbClr val="26377C"/>
                </a:solidFill>
                <a:latin typeface="Lato" panose="020F0502020204030203" pitchFamily="34" charset="77"/>
              </a:rPr>
              <a:t>First analyse and list the management successes for each location.</a:t>
            </a:r>
          </a:p>
          <a:p>
            <a:pPr marL="367200" indent="-255600">
              <a:buFont typeface="Arial" panose="020B0604020202020204" pitchFamily="34" charset="0"/>
              <a:buChar char="•"/>
            </a:pPr>
            <a:r>
              <a:rPr lang="en-US" sz="1900" dirty="0">
                <a:solidFill>
                  <a:srgbClr val="26377C"/>
                </a:solidFill>
                <a:latin typeface="Lato" panose="020F0502020204030203" pitchFamily="34" charset="77"/>
              </a:rPr>
              <a:t>In the ‘overall evaluation’ box you should give your own conclusions based on the evidence you have encountered in this enquiry.</a:t>
            </a:r>
          </a:p>
        </p:txBody>
      </p:sp>
    </p:spTree>
    <p:extLst>
      <p:ext uri="{BB962C8B-B14F-4D97-AF65-F5344CB8AC3E}">
        <p14:creationId xmlns:p14="http://schemas.microsoft.com/office/powerpoint/2010/main" val="240729009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7DBA-D7E2-4F48-94E5-78D3BBFE8501}"/>
              </a:ext>
            </a:extLst>
          </p:cNvPr>
          <p:cNvSpPr>
            <a:spLocks noGrp="1"/>
          </p:cNvSpPr>
          <p:nvPr>
            <p:ph type="title"/>
          </p:nvPr>
        </p:nvSpPr>
        <p:spPr>
          <a:xfrm>
            <a:off x="467544" y="548680"/>
            <a:ext cx="8229600" cy="504056"/>
          </a:xfrm>
        </p:spPr>
        <p:txBody>
          <a:bodyPr>
            <a:normAutofit fontScale="90000"/>
          </a:bodyPr>
          <a:lstStyle/>
          <a:p>
            <a:r>
              <a:rPr lang="en-US" dirty="0"/>
              <a:t>Summary</a:t>
            </a:r>
          </a:p>
        </p:txBody>
      </p:sp>
      <p:sp>
        <p:nvSpPr>
          <p:cNvPr id="6" name="TextBox 5">
            <a:extLst>
              <a:ext uri="{FF2B5EF4-FFF2-40B4-BE49-F238E27FC236}">
                <a16:creationId xmlns:a16="http://schemas.microsoft.com/office/drawing/2014/main" id="{9309FE56-A647-40C7-850C-9D002EF8FACC}"/>
              </a:ext>
            </a:extLst>
          </p:cNvPr>
          <p:cNvSpPr txBox="1"/>
          <p:nvPr/>
        </p:nvSpPr>
        <p:spPr>
          <a:xfrm>
            <a:off x="467544" y="1124744"/>
            <a:ext cx="8280920" cy="5152885"/>
          </a:xfrm>
          <a:prstGeom prst="rect">
            <a:avLst/>
          </a:prstGeom>
          <a:noFill/>
        </p:spPr>
        <p:txBody>
          <a:bodyPr wrap="square" rtlCol="0">
            <a:spAutoFit/>
          </a:bodyPr>
          <a:lstStyle/>
          <a:p>
            <a:pPr marL="285750" indent="-285750">
              <a:lnSpc>
                <a:spcPct val="108000"/>
              </a:lnSpc>
              <a:buClr>
                <a:schemeClr val="accent3"/>
              </a:buClr>
              <a:buFont typeface="Arial" panose="020B0604020202020204" pitchFamily="34" charset="0"/>
              <a:buChar char="•"/>
            </a:pPr>
            <a:r>
              <a:rPr lang="en-US" dirty="0">
                <a:solidFill>
                  <a:srgbClr val="26377C"/>
                </a:solidFill>
                <a:latin typeface="Lato"/>
              </a:rPr>
              <a:t>Coral reefs are among the most biodiverse ecosystems in the world. They are highly valuable biologically, socially and economically.</a:t>
            </a:r>
          </a:p>
          <a:p>
            <a:pPr marL="285750" indent="-285750">
              <a:lnSpc>
                <a:spcPct val="108000"/>
              </a:lnSpc>
              <a:buClr>
                <a:schemeClr val="accent3"/>
              </a:buClr>
              <a:buFont typeface="Arial" panose="020B0604020202020204" pitchFamily="34" charset="0"/>
              <a:buChar char="•"/>
            </a:pPr>
            <a:r>
              <a:rPr lang="en-US" dirty="0">
                <a:solidFill>
                  <a:srgbClr val="26377C"/>
                </a:solidFill>
                <a:latin typeface="Lato"/>
              </a:rPr>
              <a:t>Coral reefs are found within the tropics.</a:t>
            </a:r>
          </a:p>
          <a:p>
            <a:pPr marL="285750" indent="-285750">
              <a:lnSpc>
                <a:spcPct val="108000"/>
              </a:lnSpc>
              <a:buClr>
                <a:schemeClr val="accent3"/>
              </a:buClr>
              <a:buFont typeface="Arial" panose="020B0604020202020204" pitchFamily="34" charset="0"/>
              <a:buChar char="•"/>
            </a:pPr>
            <a:r>
              <a:rPr lang="en-US" dirty="0">
                <a:solidFill>
                  <a:srgbClr val="26377C"/>
                </a:solidFill>
                <a:latin typeface="Lato"/>
              </a:rPr>
              <a:t>There are three types of coral reefs; fringing, barrier and atoll reefs.</a:t>
            </a:r>
          </a:p>
          <a:p>
            <a:pPr marL="285750" indent="-285750">
              <a:lnSpc>
                <a:spcPct val="108000"/>
              </a:lnSpc>
              <a:buClr>
                <a:schemeClr val="accent3"/>
              </a:buClr>
              <a:buFont typeface="Arial" panose="020B0604020202020204" pitchFamily="34" charset="0"/>
              <a:buChar char="•"/>
            </a:pPr>
            <a:r>
              <a:rPr lang="en-US" dirty="0">
                <a:solidFill>
                  <a:srgbClr val="26377C"/>
                </a:solidFill>
                <a:latin typeface="Lato"/>
              </a:rPr>
              <a:t>Corals are living organisms.</a:t>
            </a:r>
          </a:p>
          <a:p>
            <a:pPr marL="285750" indent="-285750">
              <a:lnSpc>
                <a:spcPct val="108000"/>
              </a:lnSpc>
              <a:buClr>
                <a:schemeClr val="accent3"/>
              </a:buClr>
              <a:buFont typeface="Arial" panose="020B0604020202020204" pitchFamily="34" charset="0"/>
              <a:buChar char="•"/>
            </a:pPr>
            <a:r>
              <a:rPr lang="en-US" dirty="0">
                <a:solidFill>
                  <a:srgbClr val="26377C"/>
                </a:solidFill>
                <a:latin typeface="Lato"/>
              </a:rPr>
              <a:t>Coral reefs are threatened globally, from mostly anthropogenic causes. Tourism, population increase and climate change have irreparably altered marine habitats. Climate change is also caused by human activity, which may have led to a rise in El Niño events. </a:t>
            </a:r>
          </a:p>
          <a:p>
            <a:pPr marL="285750" indent="-285750">
              <a:lnSpc>
                <a:spcPct val="108000"/>
              </a:lnSpc>
              <a:buClr>
                <a:schemeClr val="accent3"/>
              </a:buClr>
              <a:buFont typeface="Arial" panose="020B0604020202020204" pitchFamily="34" charset="0"/>
              <a:buChar char="•"/>
            </a:pPr>
            <a:r>
              <a:rPr lang="en-US" dirty="0">
                <a:solidFill>
                  <a:srgbClr val="26377C"/>
                </a:solidFill>
                <a:latin typeface="Lato"/>
              </a:rPr>
              <a:t>The impacts of such destruction has long term implications for a sustainable food supply, protection from increasingly stronger tropical storms and industries such as tourism.</a:t>
            </a:r>
          </a:p>
          <a:p>
            <a:pPr marL="285750" indent="-285750">
              <a:lnSpc>
                <a:spcPct val="108000"/>
              </a:lnSpc>
              <a:buClr>
                <a:schemeClr val="accent3"/>
              </a:buClr>
              <a:buFont typeface="Arial" panose="020B0604020202020204" pitchFamily="34" charset="0"/>
              <a:buChar char="•"/>
            </a:pPr>
            <a:r>
              <a:rPr lang="en-US" dirty="0">
                <a:solidFill>
                  <a:srgbClr val="26377C"/>
                </a:solidFill>
                <a:latin typeface="Lato"/>
              </a:rPr>
              <a:t>Coral reefs are being managed, mostly through local schemes, protecting smaller areas. The interconnectedness of the marine ecosystem is a challenge for global management, owing to the transient nature of species and habitats. There are strengths and weaknesses to both example strategies used across the two case studies; Menjangan Island and the Cayman Islands.</a:t>
            </a:r>
            <a:endParaRPr lang="en-GB" dirty="0">
              <a:solidFill>
                <a:srgbClr val="26377C"/>
              </a:solidFill>
              <a:latin typeface="Lato"/>
            </a:endParaRPr>
          </a:p>
        </p:txBody>
      </p:sp>
    </p:spTree>
    <p:extLst>
      <p:ext uri="{BB962C8B-B14F-4D97-AF65-F5344CB8AC3E}">
        <p14:creationId xmlns:p14="http://schemas.microsoft.com/office/powerpoint/2010/main" val="281337832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907504"/>
          </a:xfrm>
        </p:spPr>
        <p:txBody>
          <a:bodyPr>
            <a:normAutofit/>
          </a:bodyPr>
          <a:lstStyle/>
          <a:p>
            <a:pPr algn="l"/>
            <a:r>
              <a:rPr lang="en-GB" sz="3200" b="1" dirty="0"/>
              <a:t>Taking it further</a:t>
            </a:r>
          </a:p>
        </p:txBody>
      </p:sp>
      <p:sp>
        <p:nvSpPr>
          <p:cNvPr id="3" name="Content Placeholder 2"/>
          <p:cNvSpPr>
            <a:spLocks noGrp="1"/>
          </p:cNvSpPr>
          <p:nvPr>
            <p:ph idx="1"/>
          </p:nvPr>
        </p:nvSpPr>
        <p:spPr>
          <a:xfrm>
            <a:off x="251520" y="1543541"/>
            <a:ext cx="4608512" cy="4333731"/>
          </a:xfrm>
        </p:spPr>
        <p:txBody>
          <a:bodyPr>
            <a:normAutofit/>
          </a:bodyPr>
          <a:lstStyle/>
          <a:p>
            <a:pPr marL="431800" indent="-342900">
              <a:lnSpc>
                <a:spcPct val="108000"/>
              </a:lnSpc>
              <a:spcBef>
                <a:spcPts val="0"/>
              </a:spcBef>
              <a:buNone/>
            </a:pPr>
            <a:r>
              <a:rPr lang="en-US" sz="2000" b="1" dirty="0"/>
              <a:t>Ted talks: </a:t>
            </a:r>
          </a:p>
          <a:p>
            <a:pPr marL="431800" indent="-342900">
              <a:lnSpc>
                <a:spcPct val="108000"/>
              </a:lnSpc>
              <a:spcBef>
                <a:spcPts val="0"/>
              </a:spcBef>
              <a:buFont typeface="Arial" pitchFamily="34" charset="0"/>
              <a:buChar char="•"/>
            </a:pPr>
            <a:r>
              <a:rPr lang="en-US" sz="2000" dirty="0"/>
              <a:t>Could fish social networks save coral reefs? </a:t>
            </a:r>
            <a:r>
              <a:rPr lang="en-US" sz="2000" dirty="0">
                <a:hlinkClick r:id="rId3"/>
              </a:rPr>
              <a:t>Video 1</a:t>
            </a:r>
            <a:endParaRPr lang="en-US" sz="2000" dirty="0"/>
          </a:p>
          <a:p>
            <a:pPr marL="431800" indent="-342900">
              <a:lnSpc>
                <a:spcPct val="108000"/>
              </a:lnSpc>
              <a:spcBef>
                <a:spcPts val="0"/>
              </a:spcBef>
              <a:buFont typeface="Arial" pitchFamily="34" charset="0"/>
              <a:buChar char="•"/>
            </a:pPr>
            <a:r>
              <a:rPr lang="en-US" sz="2000" dirty="0"/>
              <a:t>Why I still have hope for coral reefs </a:t>
            </a:r>
            <a:r>
              <a:rPr lang="en-US" sz="2000" dirty="0">
                <a:hlinkClick r:id="rId4"/>
              </a:rPr>
              <a:t>Video 2</a:t>
            </a:r>
            <a:endParaRPr lang="en-US" sz="2000" dirty="0"/>
          </a:p>
          <a:p>
            <a:pPr marL="88900" indent="0">
              <a:lnSpc>
                <a:spcPct val="108000"/>
              </a:lnSpc>
              <a:spcBef>
                <a:spcPts val="0"/>
              </a:spcBef>
              <a:buNone/>
            </a:pPr>
            <a:endParaRPr lang="en-US" sz="2000" dirty="0"/>
          </a:p>
          <a:p>
            <a:pPr marL="431800" indent="-342900">
              <a:lnSpc>
                <a:spcPct val="108000"/>
              </a:lnSpc>
              <a:spcBef>
                <a:spcPts val="0"/>
              </a:spcBef>
              <a:buNone/>
            </a:pPr>
            <a:r>
              <a:rPr lang="en-US" sz="2000" b="1" dirty="0">
                <a:solidFill>
                  <a:srgbClr val="1F3D91"/>
                </a:solidFill>
              </a:rPr>
              <a:t>Weblinks:</a:t>
            </a:r>
            <a:endParaRPr lang="en-US" sz="2000" b="1" dirty="0">
              <a:solidFill>
                <a:srgbClr val="1F3D91"/>
              </a:solidFill>
              <a:hlinkClick r:id="rId5">
                <a:extLst>
                  <a:ext uri="{A12FA001-AC4F-418D-AE19-62706E023703}">
                    <ahyp:hlinkClr xmlns:ahyp="http://schemas.microsoft.com/office/drawing/2018/hyperlinkcolor" val="tx"/>
                  </a:ext>
                </a:extLst>
              </a:hlinkClick>
            </a:endParaRPr>
          </a:p>
          <a:p>
            <a:pPr marL="431800" indent="-342900">
              <a:lnSpc>
                <a:spcPct val="108000"/>
              </a:lnSpc>
              <a:spcBef>
                <a:spcPts val="0"/>
              </a:spcBef>
              <a:buFont typeface="Arial" pitchFamily="34" charset="0"/>
              <a:buChar char="•"/>
            </a:pPr>
            <a:r>
              <a:rPr lang="en-US" sz="2000" dirty="0">
                <a:solidFill>
                  <a:srgbClr val="67AFBD"/>
                </a:solidFill>
                <a:hlinkClick r:id="rId5">
                  <a:extLst>
                    <a:ext uri="{A12FA001-AC4F-418D-AE19-62706E023703}">
                      <ahyp:hlinkClr xmlns:ahyp="http://schemas.microsoft.com/office/drawing/2018/hyperlinkcolor" val="tx"/>
                    </a:ext>
                  </a:extLst>
                </a:hlinkClick>
              </a:rPr>
              <a:t>Weblink 1: </a:t>
            </a:r>
            <a:r>
              <a:rPr lang="en-US" sz="2000" dirty="0"/>
              <a:t>Fish behaviour modified by increasing boat traffic – the effect of noise pollution</a:t>
            </a:r>
          </a:p>
          <a:p>
            <a:pPr marL="431800" indent="-342900">
              <a:lnSpc>
                <a:spcPct val="108000"/>
              </a:lnSpc>
              <a:spcBef>
                <a:spcPts val="0"/>
              </a:spcBef>
              <a:buFont typeface="Arial" pitchFamily="34" charset="0"/>
              <a:buChar char="•"/>
            </a:pPr>
            <a:r>
              <a:rPr lang="en-US" sz="2000" dirty="0">
                <a:hlinkClick r:id="rId6"/>
              </a:rPr>
              <a:t>Weblink 2:</a:t>
            </a:r>
            <a:r>
              <a:rPr lang="en-US" sz="2000" dirty="0"/>
              <a:t> The Climate Press – the future of global warming.</a:t>
            </a:r>
            <a:endParaRPr lang="en-GB" sz="2000" dirty="0"/>
          </a:p>
        </p:txBody>
      </p:sp>
      <p:sp>
        <p:nvSpPr>
          <p:cNvPr id="4" name="Content Placeholder 5">
            <a:extLst>
              <a:ext uri="{FF2B5EF4-FFF2-40B4-BE49-F238E27FC236}">
                <a16:creationId xmlns:a16="http://schemas.microsoft.com/office/drawing/2014/main" id="{4C51F777-905F-8B40-B55C-4C87E7C10E31}"/>
              </a:ext>
            </a:extLst>
          </p:cNvPr>
          <p:cNvSpPr txBox="1">
            <a:spLocks/>
          </p:cNvSpPr>
          <p:nvPr/>
        </p:nvSpPr>
        <p:spPr>
          <a:xfrm>
            <a:off x="5023998" y="1570717"/>
            <a:ext cx="4012497" cy="3946515"/>
          </a:xfrm>
          <a:prstGeom prst="rect">
            <a:avLst/>
          </a:prstGeom>
          <a:solidFill>
            <a:srgbClr val="EDDAEE"/>
          </a:solidFill>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11600" indent="0">
              <a:lnSpc>
                <a:spcPct val="108000"/>
              </a:lnSpc>
              <a:buFont typeface="Georgia"/>
              <a:buNone/>
            </a:pPr>
            <a:r>
              <a:rPr lang="en-GB" sz="2000" b="1" dirty="0">
                <a:solidFill>
                  <a:srgbClr val="243D91"/>
                </a:solidFill>
              </a:rPr>
              <a:t>Reflection</a:t>
            </a:r>
            <a:endParaRPr lang="en-GB" sz="2000" dirty="0"/>
          </a:p>
          <a:p>
            <a:pPr marL="367200" indent="-255600">
              <a:lnSpc>
                <a:spcPct val="108000"/>
              </a:lnSpc>
            </a:pPr>
            <a:r>
              <a:rPr lang="en-GB" sz="2000" dirty="0"/>
              <a:t>What problems does this new research on noise pollution pose for the tourism industry?</a:t>
            </a:r>
          </a:p>
          <a:p>
            <a:pPr marL="367200" indent="-255600">
              <a:lnSpc>
                <a:spcPct val="108000"/>
              </a:lnSpc>
            </a:pPr>
            <a:r>
              <a:rPr lang="en-GB" sz="2000" dirty="0"/>
              <a:t>With more frequent bleaching events, are we past the tipping point in protecting coral reefs?</a:t>
            </a:r>
          </a:p>
          <a:p>
            <a:pPr marL="367200" indent="-255600">
              <a:lnSpc>
                <a:spcPct val="108000"/>
              </a:lnSpc>
            </a:pPr>
            <a:r>
              <a:rPr lang="en-GB" sz="2000" dirty="0"/>
              <a:t>With changing political powers in US/UK, how far will ecopolitics play a role in the near future?</a:t>
            </a:r>
          </a:p>
        </p:txBody>
      </p:sp>
    </p:spTree>
    <p:extLst>
      <p:ext uri="{BB962C8B-B14F-4D97-AF65-F5344CB8AC3E}">
        <p14:creationId xmlns:p14="http://schemas.microsoft.com/office/powerpoint/2010/main" val="416112445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8DAA-2DDB-FB4F-AD24-0C71147A602E}"/>
              </a:ext>
            </a:extLst>
          </p:cNvPr>
          <p:cNvSpPr>
            <a:spLocks noGrp="1"/>
          </p:cNvSpPr>
          <p:nvPr>
            <p:ph type="title"/>
          </p:nvPr>
        </p:nvSpPr>
        <p:spPr>
          <a:xfrm>
            <a:off x="467544" y="620688"/>
            <a:ext cx="8229600" cy="634752"/>
          </a:xfrm>
        </p:spPr>
        <p:txBody>
          <a:bodyPr>
            <a:normAutofit fontScale="90000"/>
          </a:bodyPr>
          <a:lstStyle/>
          <a:p>
            <a:r>
              <a:rPr lang="en-US" dirty="0"/>
              <a:t>Glossary (1)</a:t>
            </a:r>
          </a:p>
        </p:txBody>
      </p:sp>
      <p:sp>
        <p:nvSpPr>
          <p:cNvPr id="3" name="Content Placeholder 2">
            <a:extLst>
              <a:ext uri="{FF2B5EF4-FFF2-40B4-BE49-F238E27FC236}">
                <a16:creationId xmlns:a16="http://schemas.microsoft.com/office/drawing/2014/main" id="{B859920E-8AA3-4248-9F85-DFAD0E25CC92}"/>
              </a:ext>
            </a:extLst>
          </p:cNvPr>
          <p:cNvSpPr>
            <a:spLocks noGrp="1"/>
          </p:cNvSpPr>
          <p:nvPr>
            <p:ph idx="1"/>
          </p:nvPr>
        </p:nvSpPr>
        <p:spPr>
          <a:xfrm>
            <a:off x="251520" y="1340768"/>
            <a:ext cx="8424936" cy="5112568"/>
          </a:xfrm>
        </p:spPr>
        <p:txBody>
          <a:bodyPr>
            <a:noAutofit/>
          </a:bodyPr>
          <a:lstStyle/>
          <a:p>
            <a:pPr marL="265113" indent="-255588"/>
            <a:r>
              <a:rPr lang="en-US" sz="1800" b="1" dirty="0">
                <a:latin typeface="Lato"/>
              </a:rPr>
              <a:t>Atoll reef </a:t>
            </a:r>
            <a:r>
              <a:rPr lang="en-US" sz="1800" dirty="0">
                <a:latin typeface="Lato"/>
              </a:rPr>
              <a:t>– roughly circular reef systems surrounding a central lagoon</a:t>
            </a:r>
          </a:p>
          <a:p>
            <a:pPr marL="265113" indent="-255588"/>
            <a:r>
              <a:rPr lang="en-US" sz="1800" b="1" dirty="0">
                <a:latin typeface="Lato"/>
              </a:rPr>
              <a:t>Barrier reef </a:t>
            </a:r>
            <a:r>
              <a:rPr lang="en-US" sz="1800" dirty="0">
                <a:latin typeface="Lato"/>
              </a:rPr>
              <a:t>– extensive linear reef complexes that develop parallel to the shore, separated from it by a lagoon.</a:t>
            </a:r>
          </a:p>
          <a:p>
            <a:pPr marL="265113" indent="-255588"/>
            <a:r>
              <a:rPr lang="en-US" sz="1800" b="1" dirty="0">
                <a:latin typeface="Lato"/>
              </a:rPr>
              <a:t>Coral polyp </a:t>
            </a:r>
            <a:r>
              <a:rPr lang="en-US" sz="1800" dirty="0">
                <a:latin typeface="Lato"/>
              </a:rPr>
              <a:t>– </a:t>
            </a:r>
            <a:r>
              <a:rPr lang="en-US" sz="1800" b="0" i="0" dirty="0">
                <a:solidFill>
                  <a:srgbClr val="1F3D91"/>
                </a:solidFill>
                <a:effectLst/>
                <a:latin typeface="Lato"/>
              </a:rPr>
              <a:t>the animals primarily responsible for building reefs, can take many forms: large reef building colonies, graceful flowing fans and even small, solitary organisms. </a:t>
            </a:r>
            <a:endParaRPr lang="en-US" sz="1800" dirty="0">
              <a:solidFill>
                <a:srgbClr val="1F3D91"/>
              </a:solidFill>
              <a:latin typeface="Lato"/>
            </a:endParaRPr>
          </a:p>
          <a:p>
            <a:pPr marL="265113" indent="-255588"/>
            <a:r>
              <a:rPr lang="en-US" sz="1800" b="1" dirty="0">
                <a:latin typeface="Lato"/>
              </a:rPr>
              <a:t>Coral reefs </a:t>
            </a:r>
            <a:r>
              <a:rPr lang="en-US" sz="1800" dirty="0">
                <a:latin typeface="Lato"/>
              </a:rPr>
              <a:t>– large underwater ecosystem </a:t>
            </a:r>
            <a:r>
              <a:rPr lang="en-GB" sz="1800" dirty="0">
                <a:latin typeface="Lato"/>
              </a:rPr>
              <a:t>characterised</a:t>
            </a:r>
            <a:r>
              <a:rPr lang="en-US" sz="1800" dirty="0">
                <a:latin typeface="Lato"/>
              </a:rPr>
              <a:t> by reef-building corals.</a:t>
            </a:r>
          </a:p>
          <a:p>
            <a:pPr marL="265113" indent="-255588"/>
            <a:r>
              <a:rPr lang="en-US" sz="1800" b="1" dirty="0">
                <a:latin typeface="Lato"/>
              </a:rPr>
              <a:t>Ecosystem</a:t>
            </a:r>
            <a:r>
              <a:rPr lang="en-US" sz="1800" dirty="0">
                <a:latin typeface="Lato"/>
              </a:rPr>
              <a:t> – system in which organisms interact with each other and the environment.</a:t>
            </a:r>
          </a:p>
          <a:p>
            <a:pPr marL="265113" indent="-255588"/>
            <a:r>
              <a:rPr lang="en-US" sz="1800" b="1" dirty="0">
                <a:latin typeface="Lato"/>
              </a:rPr>
              <a:t>ENSO </a:t>
            </a:r>
            <a:r>
              <a:rPr lang="en-US" sz="1800" dirty="0">
                <a:latin typeface="Lato"/>
              </a:rPr>
              <a:t>– El Niño Southern Oscillation. A recurring climate pattern involving changes in the temperature of waters in the central and eastern tropical Pacific Ocean. On periods ranging from about three to seven years, the surface waters across a large swath of the tropical Pacific Ocean warm or cool by anywhere from 1°C to 3°C, compared to normal. </a:t>
            </a:r>
          </a:p>
          <a:p>
            <a:pPr marL="265113" indent="-255588"/>
            <a:r>
              <a:rPr lang="en-US" sz="1800" b="1" dirty="0">
                <a:latin typeface="Lato"/>
              </a:rPr>
              <a:t>Fringing reef </a:t>
            </a:r>
            <a:r>
              <a:rPr lang="en-US" sz="1800" dirty="0">
                <a:latin typeface="Lato"/>
              </a:rPr>
              <a:t>– grows directly from a shore with no area of open water between the beach and the inshore edge of the reef. This is the most common type of reef.</a:t>
            </a:r>
          </a:p>
          <a:p>
            <a:pPr marL="265113" indent="-255588"/>
            <a:endParaRPr lang="en-US" sz="1800" dirty="0">
              <a:latin typeface="Lato"/>
            </a:endParaRPr>
          </a:p>
        </p:txBody>
      </p:sp>
      <p:sp>
        <p:nvSpPr>
          <p:cNvPr id="4" name="Action Button: Back or Previous 4">
            <a:hlinkClick r:id="" action="ppaction://hlinkshowjump?jump=lastslideviewed" highlightClick="1"/>
            <a:extLst>
              <a:ext uri="{FF2B5EF4-FFF2-40B4-BE49-F238E27FC236}">
                <a16:creationId xmlns:a16="http://schemas.microsoft.com/office/drawing/2014/main" id="{44529617-5EE0-46A2-B2AD-BB7AC7F48803}"/>
              </a:ext>
            </a:extLst>
          </p:cNvPr>
          <p:cNvSpPr/>
          <p:nvPr/>
        </p:nvSpPr>
        <p:spPr>
          <a:xfrm>
            <a:off x="8367089" y="764704"/>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734970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8DAA-2DDB-FB4F-AD24-0C71147A602E}"/>
              </a:ext>
            </a:extLst>
          </p:cNvPr>
          <p:cNvSpPr>
            <a:spLocks noGrp="1"/>
          </p:cNvSpPr>
          <p:nvPr>
            <p:ph type="title"/>
          </p:nvPr>
        </p:nvSpPr>
        <p:spPr>
          <a:xfrm>
            <a:off x="467544" y="620688"/>
            <a:ext cx="8229600" cy="634752"/>
          </a:xfrm>
        </p:spPr>
        <p:txBody>
          <a:bodyPr>
            <a:normAutofit fontScale="90000"/>
          </a:bodyPr>
          <a:lstStyle/>
          <a:p>
            <a:r>
              <a:rPr lang="en-US" dirty="0"/>
              <a:t>Glossary (2)</a:t>
            </a:r>
          </a:p>
        </p:txBody>
      </p:sp>
      <p:sp>
        <p:nvSpPr>
          <p:cNvPr id="3" name="Content Placeholder 2">
            <a:extLst>
              <a:ext uri="{FF2B5EF4-FFF2-40B4-BE49-F238E27FC236}">
                <a16:creationId xmlns:a16="http://schemas.microsoft.com/office/drawing/2014/main" id="{B859920E-8AA3-4248-9F85-DFAD0E25CC92}"/>
              </a:ext>
            </a:extLst>
          </p:cNvPr>
          <p:cNvSpPr>
            <a:spLocks noGrp="1"/>
          </p:cNvSpPr>
          <p:nvPr>
            <p:ph idx="1"/>
          </p:nvPr>
        </p:nvSpPr>
        <p:spPr>
          <a:xfrm>
            <a:off x="251520" y="1340768"/>
            <a:ext cx="8424936" cy="4896544"/>
          </a:xfrm>
        </p:spPr>
        <p:txBody>
          <a:bodyPr>
            <a:noAutofit/>
          </a:bodyPr>
          <a:lstStyle/>
          <a:p>
            <a:pPr marL="265113" indent="-255588"/>
            <a:r>
              <a:rPr lang="en-US" sz="1800" b="1" dirty="0">
                <a:latin typeface="Lato"/>
              </a:rPr>
              <a:t>Ocean acidification </a:t>
            </a:r>
            <a:r>
              <a:rPr lang="en-US" sz="1800" dirty="0">
                <a:latin typeface="Lato"/>
              </a:rPr>
              <a:t>– about 30% of the CO</a:t>
            </a:r>
            <a:r>
              <a:rPr lang="en-US" sz="1800" dirty="0">
                <a:latin typeface="Lato"/>
                <a:cs typeface="Times New Roman" panose="02020603050405020304" pitchFamily="18" charset="0"/>
              </a:rPr>
              <a:t>² that has been released into the atmosphere has diffused into the ocean through direct chemical exchange.</a:t>
            </a:r>
            <a:endParaRPr lang="en-US" sz="1800" dirty="0">
              <a:latin typeface="Lato"/>
            </a:endParaRPr>
          </a:p>
          <a:p>
            <a:pPr marL="265113" indent="-255588"/>
            <a:r>
              <a:rPr lang="en-US" sz="1800" b="1" dirty="0">
                <a:latin typeface="Lato"/>
              </a:rPr>
              <a:t>Thermal expansion </a:t>
            </a:r>
            <a:r>
              <a:rPr lang="en-US" sz="1800" dirty="0">
                <a:latin typeface="Lato"/>
              </a:rPr>
              <a:t>– when water warms it expands. About half the past century’s rise in sea level is thought to be attributable to warmer oceans.</a:t>
            </a:r>
          </a:p>
          <a:p>
            <a:pPr marL="265113" indent="-255588"/>
            <a:r>
              <a:rPr lang="en-US" sz="1800" b="1" dirty="0">
                <a:latin typeface="Lato"/>
              </a:rPr>
              <a:t>Symbiotic</a:t>
            </a:r>
            <a:r>
              <a:rPr lang="en-US" sz="1800" dirty="0">
                <a:latin typeface="Lato"/>
              </a:rPr>
              <a:t> – having an interdependent relationship that is mutually beneficial.</a:t>
            </a:r>
          </a:p>
          <a:p>
            <a:pPr marL="265113" indent="-255588"/>
            <a:endParaRPr lang="en-US" sz="1800" dirty="0">
              <a:latin typeface="Lato"/>
            </a:endParaRPr>
          </a:p>
          <a:p>
            <a:pPr marL="265113" indent="-255588"/>
            <a:endParaRPr lang="en-US" sz="1800" dirty="0">
              <a:latin typeface="Lato"/>
            </a:endParaRPr>
          </a:p>
        </p:txBody>
      </p:sp>
      <p:sp>
        <p:nvSpPr>
          <p:cNvPr id="4" name="Action Button: Back or Previous 4">
            <a:hlinkClick r:id="" action="ppaction://hlinkshowjump?jump=lastslideviewed" highlightClick="1"/>
            <a:extLst>
              <a:ext uri="{FF2B5EF4-FFF2-40B4-BE49-F238E27FC236}">
                <a16:creationId xmlns:a16="http://schemas.microsoft.com/office/drawing/2014/main" id="{44529617-5EE0-46A2-B2AD-BB7AC7F48803}"/>
              </a:ext>
            </a:extLst>
          </p:cNvPr>
          <p:cNvSpPr/>
          <p:nvPr/>
        </p:nvSpPr>
        <p:spPr>
          <a:xfrm>
            <a:off x="8367089" y="764704"/>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39873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29600" cy="720080"/>
          </a:xfrm>
        </p:spPr>
        <p:txBody>
          <a:bodyPr>
            <a:normAutofit/>
          </a:bodyPr>
          <a:lstStyle/>
          <a:p>
            <a:r>
              <a:rPr lang="en-GB" sz="3200" b="1" dirty="0"/>
              <a:t>Links</a:t>
            </a:r>
          </a:p>
        </p:txBody>
      </p:sp>
      <p:sp>
        <p:nvSpPr>
          <p:cNvPr id="5" name="Text Placeholder 4"/>
          <p:cNvSpPr>
            <a:spLocks noGrp="1"/>
          </p:cNvSpPr>
          <p:nvPr>
            <p:ph type="body" idx="1"/>
          </p:nvPr>
        </p:nvSpPr>
        <p:spPr>
          <a:xfrm>
            <a:off x="467544" y="1268760"/>
            <a:ext cx="4040188" cy="432048"/>
          </a:xfrm>
        </p:spPr>
        <p:txBody>
          <a:bodyPr>
            <a:normAutofit lnSpcReduction="10000"/>
          </a:bodyPr>
          <a:lstStyle/>
          <a:p>
            <a:r>
              <a:rPr lang="en-GB" dirty="0"/>
              <a:t>From the awarding bodies</a:t>
            </a:r>
          </a:p>
        </p:txBody>
      </p:sp>
      <p:sp>
        <p:nvSpPr>
          <p:cNvPr id="6" name="Text Placeholder 5"/>
          <p:cNvSpPr>
            <a:spLocks noGrp="1"/>
          </p:cNvSpPr>
          <p:nvPr>
            <p:ph type="body" sz="quarter" idx="3"/>
          </p:nvPr>
        </p:nvSpPr>
        <p:spPr>
          <a:xfrm>
            <a:off x="5148064" y="1196752"/>
            <a:ext cx="3168352" cy="504056"/>
          </a:xfrm>
        </p:spPr>
        <p:txBody>
          <a:bodyPr>
            <a:normAutofit/>
          </a:bodyPr>
          <a:lstStyle/>
          <a:p>
            <a:r>
              <a:rPr lang="en-GB" dirty="0"/>
              <a:t>Further research</a:t>
            </a:r>
          </a:p>
        </p:txBody>
      </p:sp>
      <p:sp>
        <p:nvSpPr>
          <p:cNvPr id="4" name="Content Placeholder 3"/>
          <p:cNvSpPr>
            <a:spLocks noGrp="1"/>
          </p:cNvSpPr>
          <p:nvPr>
            <p:ph sz="quarter" idx="4"/>
          </p:nvPr>
        </p:nvSpPr>
        <p:spPr>
          <a:xfrm>
            <a:off x="5004048" y="1844824"/>
            <a:ext cx="3744416" cy="3744416"/>
          </a:xfrm>
          <a:solidFill>
            <a:schemeClr val="bg1"/>
          </a:solidFill>
        </p:spPr>
        <p:txBody>
          <a:bodyPr>
            <a:noAutofit/>
          </a:bodyPr>
          <a:lstStyle/>
          <a:p>
            <a:pPr marL="367200" indent="-255600"/>
            <a:r>
              <a:rPr lang="en-US" sz="1800" dirty="0"/>
              <a:t>Try this 360</a:t>
            </a:r>
            <a:r>
              <a:rPr lang="en-US" sz="1800" baseline="30000" dirty="0"/>
              <a:t>0</a:t>
            </a:r>
            <a:r>
              <a:rPr lang="en-US" sz="1800" dirty="0"/>
              <a:t> </a:t>
            </a:r>
            <a:r>
              <a:rPr lang="en-US" sz="1800" dirty="0">
                <a:hlinkClick r:id="rId3"/>
              </a:rPr>
              <a:t>virtual reef tour</a:t>
            </a:r>
            <a:r>
              <a:rPr lang="en-US" sz="1800" dirty="0"/>
              <a:t> or </a:t>
            </a:r>
            <a:r>
              <a:rPr lang="en-GB" sz="1800" u="sng" dirty="0">
                <a:hlinkClick r:id="rId4"/>
              </a:rPr>
              <a:t>Cayman reef webcam</a:t>
            </a:r>
            <a:endParaRPr lang="en-US" sz="1800" dirty="0"/>
          </a:p>
          <a:p>
            <a:r>
              <a:rPr lang="en-US" sz="1800" dirty="0"/>
              <a:t>BBC: </a:t>
            </a:r>
            <a:r>
              <a:rPr lang="en-US" sz="1800" dirty="0">
                <a:hlinkClick r:id="rId5"/>
              </a:rPr>
              <a:t>Blue Planet II</a:t>
            </a:r>
            <a:r>
              <a:rPr lang="en-US" sz="1800" dirty="0"/>
              <a:t>  (Episode 3)</a:t>
            </a:r>
          </a:p>
          <a:p>
            <a:r>
              <a:rPr lang="en-US" sz="1800" dirty="0">
                <a:hlinkClick r:id="rId6"/>
              </a:rPr>
              <a:t>Deaths of Earth’s coral reefs documentary </a:t>
            </a:r>
            <a:r>
              <a:rPr lang="en-US" sz="1800" dirty="0"/>
              <a:t>(2018)</a:t>
            </a:r>
          </a:p>
          <a:p>
            <a:r>
              <a:rPr lang="en-US" sz="1800" dirty="0"/>
              <a:t>ICUN: </a:t>
            </a:r>
            <a:r>
              <a:rPr lang="en-US" sz="1800" dirty="0">
                <a:hlinkClick r:id="rId7"/>
              </a:rPr>
              <a:t>Plastic in oceans </a:t>
            </a:r>
            <a:endParaRPr lang="en-US" sz="1800" dirty="0"/>
          </a:p>
          <a:p>
            <a:r>
              <a:rPr lang="en-US" sz="1800" dirty="0">
                <a:hlinkClick r:id="rId8"/>
              </a:rPr>
              <a:t>Reef Creature Identification </a:t>
            </a:r>
            <a:r>
              <a:rPr lang="en-US" sz="1800" dirty="0"/>
              <a:t>  (P. Humann and N Deloach)</a:t>
            </a:r>
          </a:p>
          <a:p>
            <a:r>
              <a:rPr lang="en-US" sz="1800" dirty="0"/>
              <a:t>Coral reefs: A very short introduction (C. Sheppard)</a:t>
            </a:r>
          </a:p>
          <a:p>
            <a:r>
              <a:rPr lang="en-US" sz="1800" dirty="0"/>
              <a:t>The Greenpeace book of coral reefs (N Hannah and S. Wells).</a:t>
            </a:r>
          </a:p>
        </p:txBody>
      </p:sp>
      <p:graphicFrame>
        <p:nvGraphicFramePr>
          <p:cNvPr id="8" name="Content Placeholder 7">
            <a:extLst>
              <a:ext uri="{FF2B5EF4-FFF2-40B4-BE49-F238E27FC236}">
                <a16:creationId xmlns:a16="http://schemas.microsoft.com/office/drawing/2014/main" id="{A7C51562-103C-C94B-B01C-4D1BEE393A51}"/>
              </a:ext>
            </a:extLst>
          </p:cNvPr>
          <p:cNvGraphicFramePr>
            <a:graphicFrameLocks/>
          </p:cNvGraphicFramePr>
          <p:nvPr>
            <p:extLst>
              <p:ext uri="{D42A27DB-BD31-4B8C-83A1-F6EECF244321}">
                <p14:modId xmlns:p14="http://schemas.microsoft.com/office/powerpoint/2010/main" val="3188960697"/>
              </p:ext>
            </p:extLst>
          </p:nvPr>
        </p:nvGraphicFramePr>
        <p:xfrm>
          <a:off x="395536" y="1844824"/>
          <a:ext cx="4464496" cy="4351353"/>
        </p:xfrm>
        <a:graphic>
          <a:graphicData uri="http://schemas.openxmlformats.org/drawingml/2006/table">
            <a:tbl>
              <a:tblPr firstRow="1" bandRow="1">
                <a:tableStyleId>{5C22544A-7EE6-4342-B048-85BDC9FD1C3A}</a:tableStyleId>
              </a:tblPr>
              <a:tblGrid>
                <a:gridCol w="921245">
                  <a:extLst>
                    <a:ext uri="{9D8B030D-6E8A-4147-A177-3AD203B41FA5}">
                      <a16:colId xmlns:a16="http://schemas.microsoft.com/office/drawing/2014/main" val="20000"/>
                    </a:ext>
                  </a:extLst>
                </a:gridCol>
                <a:gridCol w="3543251">
                  <a:extLst>
                    <a:ext uri="{9D8B030D-6E8A-4147-A177-3AD203B41FA5}">
                      <a16:colId xmlns:a16="http://schemas.microsoft.com/office/drawing/2014/main" val="20001"/>
                    </a:ext>
                  </a:extLst>
                </a:gridCol>
              </a:tblGrid>
              <a:tr h="375444">
                <a:tc>
                  <a:txBody>
                    <a:bodyPr/>
                    <a:lstStyle/>
                    <a:p>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600" dirty="0">
                          <a:latin typeface="Lato" panose="020F0502020204030203" pitchFamily="34" charset="0"/>
                          <a:ea typeface="Lato" panose="020F0502020204030203" pitchFamily="34" charset="0"/>
                          <a:cs typeface="Lato" panose="020F0502020204030203" pitchFamily="34" charset="0"/>
                        </a:rPr>
                        <a:t>Topic</a:t>
                      </a:r>
                    </a:p>
                  </a:txBody>
                  <a:tcPr/>
                </a:tc>
                <a:extLst>
                  <a:ext uri="{0D108BD9-81ED-4DB2-BD59-A6C34878D82A}">
                    <a16:rowId xmlns:a16="http://schemas.microsoft.com/office/drawing/2014/main" val="10000"/>
                  </a:ext>
                </a:extLst>
              </a:tr>
              <a:tr h="588865">
                <a:tc>
                  <a:txBody>
                    <a:bodyPr/>
                    <a:lstStyle/>
                    <a:p>
                      <a:r>
                        <a:rPr lang="en-GB" sz="1600" dirty="0">
                          <a:latin typeface="Lato"/>
                          <a:ea typeface="Lato" panose="020F0502020204030203" pitchFamily="34" charset="0"/>
                          <a:cs typeface="Lato" panose="020F0502020204030203" pitchFamily="34" charset="0"/>
                          <a:hlinkClick r:id="rId9"/>
                        </a:rPr>
                        <a:t>AQA</a:t>
                      </a:r>
                      <a:endParaRPr lang="en-GB" sz="16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600" kern="1200" dirty="0">
                          <a:solidFill>
                            <a:schemeClr val="dk1"/>
                          </a:solidFill>
                          <a:latin typeface="Lato" panose="020F0502020204030203" pitchFamily="34" charset="0"/>
                          <a:ea typeface="Lato" panose="020F0502020204030203" pitchFamily="34" charset="0"/>
                          <a:cs typeface="Lato" panose="020F0502020204030203" pitchFamily="34" charset="0"/>
                        </a:rPr>
                        <a:t>3.1.3.3 Coastal landform development</a:t>
                      </a:r>
                    </a:p>
                  </a:txBody>
                  <a:tcPr/>
                </a:tc>
                <a:extLst>
                  <a:ext uri="{0D108BD9-81ED-4DB2-BD59-A6C34878D82A}">
                    <a16:rowId xmlns:a16="http://schemas.microsoft.com/office/drawing/2014/main" val="10001"/>
                  </a:ext>
                </a:extLst>
              </a:tr>
              <a:tr h="1085842">
                <a:tc>
                  <a:txBody>
                    <a:bodyPr/>
                    <a:lstStyle/>
                    <a:p>
                      <a:r>
                        <a:rPr lang="en-GB" sz="1600" dirty="0">
                          <a:latin typeface="Lato"/>
                          <a:ea typeface="Lato" panose="020F0502020204030203" pitchFamily="34" charset="0"/>
                          <a:cs typeface="Lato" panose="020F0502020204030203" pitchFamily="34" charset="0"/>
                          <a:hlinkClick r:id="rId10"/>
                        </a:rPr>
                        <a:t>Eduqas</a:t>
                      </a:r>
                      <a:endParaRPr lang="en-GB" sz="1600" dirty="0">
                        <a:latin typeface="Lato"/>
                        <a:ea typeface="Lato" panose="020F0502020204030203" pitchFamily="34" charset="0"/>
                        <a:cs typeface="Lato" panose="020F0502020204030203" pitchFamily="34" charset="0"/>
                      </a:endParaRPr>
                    </a:p>
                  </a:txBody>
                  <a:tcPr/>
                </a:tc>
                <a:tc>
                  <a:txBody>
                    <a:bodyPr/>
                    <a:lstStyle/>
                    <a:p>
                      <a:r>
                        <a:rPr lang="en-GB" sz="1600" dirty="0">
                          <a:latin typeface="Lato" panose="020F0502020204030203" pitchFamily="34" charset="0"/>
                          <a:ea typeface="Lato" panose="020F0502020204030203" pitchFamily="34" charset="0"/>
                          <a:cs typeface="Lato" panose="020F0502020204030203" pitchFamily="34" charset="0"/>
                        </a:rPr>
                        <a:t>2.1.9. Carbon cycles</a:t>
                      </a:r>
                    </a:p>
                    <a:p>
                      <a:r>
                        <a:rPr lang="en-GB" sz="1600" dirty="0">
                          <a:latin typeface="Lato" panose="020F0502020204030203" pitchFamily="34" charset="0"/>
                          <a:ea typeface="Lato" panose="020F0502020204030203" pitchFamily="34" charset="0"/>
                          <a:cs typeface="Lato" panose="020F0502020204030203" pitchFamily="34" charset="0"/>
                        </a:rPr>
                        <a:t>2.2.6 -2.1.10 Global governance of oceans</a:t>
                      </a:r>
                    </a:p>
                    <a:p>
                      <a:r>
                        <a:rPr lang="en-GB" sz="1600" dirty="0">
                          <a:latin typeface="Lato" panose="020F0502020204030203" pitchFamily="34" charset="0"/>
                          <a:ea typeface="Lato" panose="020F0502020204030203" pitchFamily="34" charset="0"/>
                          <a:cs typeface="Lato" panose="020F0502020204030203" pitchFamily="34" charset="0"/>
                        </a:rPr>
                        <a:t>3.2 Ecosystems</a:t>
                      </a:r>
                    </a:p>
                  </a:txBody>
                  <a:tcPr/>
                </a:tc>
                <a:extLst>
                  <a:ext uri="{0D108BD9-81ED-4DB2-BD59-A6C34878D82A}">
                    <a16:rowId xmlns:a16="http://schemas.microsoft.com/office/drawing/2014/main" val="10002"/>
                  </a:ext>
                </a:extLst>
              </a:tr>
              <a:tr h="588865">
                <a:tc>
                  <a:txBody>
                    <a:bodyPr/>
                    <a:lstStyle/>
                    <a:p>
                      <a:r>
                        <a:rPr lang="en-GB" sz="1600" dirty="0">
                          <a:latin typeface="Lato"/>
                          <a:ea typeface="Lato" panose="020F0502020204030203" pitchFamily="34" charset="0"/>
                          <a:cs typeface="Lato" panose="020F0502020204030203" pitchFamily="34" charset="0"/>
                          <a:hlinkClick r:id="rId11"/>
                        </a:rPr>
                        <a:t>Edexcel</a:t>
                      </a:r>
                      <a:endParaRPr lang="en-GB" sz="1600" dirty="0">
                        <a:latin typeface="Lato"/>
                        <a:ea typeface="Lato" panose="020F0502020204030203" pitchFamily="34" charset="0"/>
                        <a:cs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dk1"/>
                          </a:solidFill>
                          <a:latin typeface="Lato" panose="020F0502020204030203" pitchFamily="34" charset="0"/>
                          <a:ea typeface="Lato" panose="020F0502020204030203" pitchFamily="34" charset="0"/>
                          <a:cs typeface="Lato" panose="020F0502020204030203" pitchFamily="34" charset="0"/>
                        </a:rPr>
                        <a:t>2B.9 Coastal flooding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dk1"/>
                          </a:solidFill>
                          <a:latin typeface="Lato" panose="020F0502020204030203" pitchFamily="34" charset="0"/>
                          <a:ea typeface="Lato" panose="020F0502020204030203" pitchFamily="34" charset="0"/>
                          <a:cs typeface="Lato" panose="020F0502020204030203" pitchFamily="34" charset="0"/>
                        </a:rPr>
                        <a:t>6.2 Biological processes on carbon</a:t>
                      </a:r>
                      <a:endParaRPr kumimoji="0" lang="en-GB" sz="1600"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3"/>
                  </a:ext>
                </a:extLst>
              </a:tr>
              <a:tr h="875529">
                <a:tc>
                  <a:txBody>
                    <a:bodyPr/>
                    <a:lstStyle/>
                    <a:p>
                      <a:r>
                        <a:rPr lang="en-GB" sz="1600" dirty="0">
                          <a:latin typeface="Lato"/>
                          <a:ea typeface="Lato" panose="020F0502020204030203" pitchFamily="34" charset="0"/>
                          <a:cs typeface="Lato" panose="020F0502020204030203" pitchFamily="34" charset="0"/>
                          <a:hlinkClick r:id="rId12"/>
                        </a:rPr>
                        <a:t>OCR</a:t>
                      </a:r>
                      <a:endParaRPr lang="en-GB" sz="16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kern="1200" dirty="0">
                          <a:solidFill>
                            <a:schemeClr val="dk1"/>
                          </a:solidFill>
                          <a:latin typeface="Lato" panose="020F0502020204030203" pitchFamily="34" charset="0"/>
                          <a:ea typeface="Lato" panose="020F0502020204030203" pitchFamily="34" charset="0"/>
                          <a:cs typeface="Lato" panose="020F0502020204030203" pitchFamily="34" charset="0"/>
                        </a:rPr>
                        <a:t>4. b. Coastal management</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kern="1200" dirty="0">
                          <a:solidFill>
                            <a:schemeClr val="dk1"/>
                          </a:solidFill>
                          <a:latin typeface="Lato" panose="020F0502020204030203" pitchFamily="34" charset="0"/>
                          <a:ea typeface="Lato" panose="020F0502020204030203" pitchFamily="34" charset="0"/>
                          <a:cs typeface="Lato" panose="020F0502020204030203" pitchFamily="34" charset="0"/>
                        </a:rPr>
                        <a:t>1.c. Carbon and water cycles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kern="1200" dirty="0">
                          <a:solidFill>
                            <a:schemeClr val="dk1"/>
                          </a:solidFill>
                          <a:latin typeface="Lato" panose="020F0502020204030203" pitchFamily="34" charset="0"/>
                          <a:ea typeface="Lato" panose="020F0502020204030203" pitchFamily="34" charset="0"/>
                          <a:cs typeface="Lato" panose="020F0502020204030203" pitchFamily="34" charset="0"/>
                        </a:rPr>
                        <a:t>3. 3 Exploring Oceans</a:t>
                      </a:r>
                    </a:p>
                  </a:txBody>
                  <a:tcPr/>
                </a:tc>
                <a:extLst>
                  <a:ext uri="{0D108BD9-81ED-4DB2-BD59-A6C34878D82A}">
                    <a16:rowId xmlns:a16="http://schemas.microsoft.com/office/drawing/2014/main" val="10004"/>
                  </a:ext>
                </a:extLst>
              </a:tr>
              <a:tr h="836808">
                <a:tc>
                  <a:txBody>
                    <a:bodyPr/>
                    <a:lstStyle/>
                    <a:p>
                      <a:r>
                        <a:rPr kumimoji="0" lang="en-GB" sz="1600" u="sng" kern="1200" dirty="0">
                          <a:solidFill>
                            <a:schemeClr val="dk1"/>
                          </a:solidFill>
                          <a:latin typeface="Lato"/>
                          <a:ea typeface="+mn-ea"/>
                          <a:cs typeface="+mn-cs"/>
                          <a:hlinkClick r:id="rId13"/>
                        </a:rPr>
                        <a:t>WJEC</a:t>
                      </a:r>
                      <a:endParaRPr lang="en-GB" sz="16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dk1"/>
                          </a:solidFill>
                          <a:latin typeface="Lato" panose="020F0502020204030203" pitchFamily="34" charset="0"/>
                          <a:ea typeface="Lato" panose="020F0502020204030203" pitchFamily="34" charset="0"/>
                          <a:cs typeface="Lato" panose="020F0502020204030203" pitchFamily="34" charset="0"/>
                        </a:rPr>
                        <a:t>1.1.7 Coastal environments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dk1"/>
                          </a:solidFill>
                          <a:latin typeface="Lato" panose="020F0502020204030203" pitchFamily="34" charset="0"/>
                          <a:ea typeface="Lato" panose="020F0502020204030203" pitchFamily="34" charset="0"/>
                          <a:cs typeface="Lato" panose="020F0502020204030203" pitchFamily="34" charset="0"/>
                        </a:rPr>
                        <a:t>3.2.6-19 Global governance of oceans</a:t>
                      </a:r>
                      <a:endParaRPr kumimoji="0" lang="en-GB" sz="1600"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5"/>
                  </a:ext>
                </a:extLst>
              </a:tr>
            </a:tbl>
          </a:graphicData>
        </a:graphic>
      </p:graphicFrame>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797-5DD7-4E33-A163-0E5B93187626}"/>
              </a:ext>
            </a:extLst>
          </p:cNvPr>
          <p:cNvSpPr>
            <a:spLocks noGrp="1"/>
          </p:cNvSpPr>
          <p:nvPr>
            <p:ph type="title"/>
          </p:nvPr>
        </p:nvSpPr>
        <p:spPr>
          <a:xfrm>
            <a:off x="272287" y="476672"/>
            <a:ext cx="8229600" cy="1066800"/>
          </a:xfrm>
        </p:spPr>
        <p:txBody>
          <a:bodyPr>
            <a:normAutofit/>
          </a:bodyPr>
          <a:lstStyle/>
          <a:p>
            <a:r>
              <a:rPr lang="en-GB" sz="3200" dirty="0"/>
              <a:t>Acknowledgements</a:t>
            </a:r>
          </a:p>
        </p:txBody>
      </p:sp>
      <p:sp>
        <p:nvSpPr>
          <p:cNvPr id="3" name="Content Placeholder 2">
            <a:extLst>
              <a:ext uri="{FF2B5EF4-FFF2-40B4-BE49-F238E27FC236}">
                <a16:creationId xmlns:a16="http://schemas.microsoft.com/office/drawing/2014/main" id="{99CFE4DF-8D8F-4532-84F9-5CF2D06E30CF}"/>
              </a:ext>
            </a:extLst>
          </p:cNvPr>
          <p:cNvSpPr>
            <a:spLocks noGrp="1"/>
          </p:cNvSpPr>
          <p:nvPr>
            <p:ph idx="1"/>
          </p:nvPr>
        </p:nvSpPr>
        <p:spPr>
          <a:xfrm>
            <a:off x="238426" y="1313178"/>
            <a:ext cx="8726062" cy="4492086"/>
          </a:xfrm>
        </p:spPr>
        <p:txBody>
          <a:bodyPr>
            <a:normAutofit/>
          </a:bodyPr>
          <a:lstStyle/>
          <a:p>
            <a:pPr marL="0" indent="0">
              <a:spcBef>
                <a:spcPts val="0"/>
              </a:spcBef>
              <a:spcAft>
                <a:spcPts val="600"/>
              </a:spcAft>
              <a:buNone/>
            </a:pPr>
            <a:r>
              <a:rPr lang="en-GB" sz="1900" dirty="0"/>
              <a:t>This presentation has been written by Helena Maxfield, Teacher of Geography, Merchant Taylors’ School.</a:t>
            </a:r>
          </a:p>
          <a:p>
            <a:pPr marL="0" indent="0">
              <a:spcBef>
                <a:spcPts val="0"/>
              </a:spcBef>
              <a:spcAft>
                <a:spcPts val="600"/>
              </a:spcAft>
              <a:buNone/>
            </a:pPr>
            <a:endParaRPr lang="en-GB" sz="1900" dirty="0"/>
          </a:p>
          <a:p>
            <a:pPr marL="0" indent="0">
              <a:spcBef>
                <a:spcPts val="0"/>
              </a:spcBef>
              <a:spcAft>
                <a:spcPts val="600"/>
              </a:spcAft>
              <a:buNone/>
            </a:pPr>
            <a:r>
              <a:rPr lang="en-GB" sz="1700" b="1" dirty="0"/>
              <a:t>Figures</a:t>
            </a:r>
          </a:p>
          <a:p>
            <a:pPr marL="0" indent="0">
              <a:spcAft>
                <a:spcPts val="600"/>
              </a:spcAft>
              <a:buNone/>
            </a:pPr>
            <a:r>
              <a:rPr lang="en-GB" sz="1700" b="1" dirty="0"/>
              <a:t>Slide 5: </a:t>
            </a:r>
            <a:r>
              <a:rPr lang="en-GB" sz="1700" dirty="0">
                <a:hlinkClick r:id="rId2"/>
              </a:rPr>
              <a:t>GRID-Arendal</a:t>
            </a:r>
            <a:endParaRPr lang="en-GB" sz="1700" dirty="0"/>
          </a:p>
          <a:p>
            <a:pPr marL="0" indent="0">
              <a:spcAft>
                <a:spcPts val="600"/>
              </a:spcAft>
              <a:buNone/>
            </a:pPr>
            <a:r>
              <a:rPr lang="en-GB" sz="1700" b="1" dirty="0"/>
              <a:t>Slide 6: </a:t>
            </a:r>
            <a:r>
              <a:rPr lang="en-US" sz="1700" dirty="0">
                <a:hlinkClick r:id="rId3"/>
              </a:rPr>
              <a:t>National Geographic</a:t>
            </a:r>
            <a:r>
              <a:rPr lang="en-US" sz="1700" dirty="0"/>
              <a:t> </a:t>
            </a:r>
          </a:p>
          <a:p>
            <a:pPr marL="0" indent="0">
              <a:spcAft>
                <a:spcPts val="600"/>
              </a:spcAft>
              <a:buNone/>
            </a:pPr>
            <a:r>
              <a:rPr lang="en-GB" sz="1700" b="1" dirty="0"/>
              <a:t>Slide 7: </a:t>
            </a:r>
            <a:r>
              <a:rPr lang="fr-FR" sz="1700" dirty="0">
                <a:hlinkClick r:id="rId4"/>
              </a:rPr>
              <a:t>Pixabay</a:t>
            </a:r>
            <a:r>
              <a:rPr lang="fr-FR" sz="1700" dirty="0"/>
              <a:t>; </a:t>
            </a:r>
            <a:r>
              <a:rPr lang="fr-FR" sz="1700" dirty="0">
                <a:hlinkClick r:id="rId5"/>
              </a:rPr>
              <a:t>Gregoire Dubois</a:t>
            </a:r>
            <a:endParaRPr lang="fr-FR" sz="1700" b="1" dirty="0"/>
          </a:p>
          <a:p>
            <a:pPr marL="0" indent="0">
              <a:spcAft>
                <a:spcPts val="600"/>
              </a:spcAft>
              <a:buNone/>
            </a:pPr>
            <a:r>
              <a:rPr lang="en-GB" sz="1700" b="1" dirty="0"/>
              <a:t>Slide 8: </a:t>
            </a:r>
            <a:r>
              <a:rPr lang="en-GB" sz="1700" dirty="0">
                <a:hlinkClick r:id="rId6"/>
              </a:rPr>
              <a:t>David Stanley</a:t>
            </a:r>
            <a:r>
              <a:rPr lang="en-GB" sz="1700" dirty="0"/>
              <a:t>; </a:t>
            </a:r>
            <a:r>
              <a:rPr lang="en-GB" sz="1700" dirty="0">
                <a:hlinkClick r:id="rId7"/>
              </a:rPr>
              <a:t>dany13</a:t>
            </a:r>
            <a:r>
              <a:rPr lang="en-GB" sz="1700" dirty="0"/>
              <a:t>; </a:t>
            </a:r>
            <a:r>
              <a:rPr lang="en-GB" sz="1700" dirty="0">
                <a:hlinkClick r:id="rId8"/>
              </a:rPr>
              <a:t>eutrophication&amp;hypoxia</a:t>
            </a:r>
            <a:endParaRPr lang="en-GB" sz="1700" b="1" dirty="0"/>
          </a:p>
          <a:p>
            <a:pPr marL="0" indent="0">
              <a:spcAft>
                <a:spcPts val="600"/>
              </a:spcAft>
              <a:buNone/>
            </a:pPr>
            <a:r>
              <a:rPr lang="en-GB" sz="1700" b="1" dirty="0"/>
              <a:t>Slide 15: </a:t>
            </a:r>
            <a:r>
              <a:rPr lang="en-GB" sz="1700" dirty="0">
                <a:hlinkClick r:id="rId9"/>
              </a:rPr>
              <a:t>Wikimedia</a:t>
            </a:r>
            <a:endParaRPr lang="en-GB" sz="1700" dirty="0"/>
          </a:p>
          <a:p>
            <a:pPr marL="0" indent="0">
              <a:spcAft>
                <a:spcPts val="600"/>
              </a:spcAft>
              <a:buNone/>
            </a:pPr>
            <a:r>
              <a:rPr lang="en-GB" sz="1700" b="1" dirty="0"/>
              <a:t>Slide 16: </a:t>
            </a:r>
            <a:r>
              <a:rPr lang="en-GB" sz="1700" dirty="0">
                <a:hlinkClick r:id="rId9"/>
              </a:rPr>
              <a:t>Wikimedia</a:t>
            </a:r>
            <a:endParaRPr lang="en-GB" sz="1700" b="1" dirty="0"/>
          </a:p>
          <a:p>
            <a:pPr marL="0" indent="0">
              <a:spcAft>
                <a:spcPts val="600"/>
              </a:spcAft>
              <a:buNone/>
            </a:pPr>
            <a:r>
              <a:rPr lang="en-GB" sz="1700" b="1" dirty="0"/>
              <a:t>Slide 20: </a:t>
            </a:r>
            <a:r>
              <a:rPr lang="en-GB" sz="1700" dirty="0"/>
              <a:t>Shutterstock/Warren Metcalf</a:t>
            </a:r>
          </a:p>
          <a:p>
            <a:pPr marL="0" indent="0">
              <a:spcAft>
                <a:spcPts val="600"/>
              </a:spcAft>
              <a:buNone/>
            </a:pPr>
            <a:r>
              <a:rPr lang="en-GB" sz="1700" b="1" dirty="0"/>
              <a:t>Slide 21: </a:t>
            </a:r>
            <a:r>
              <a:rPr lang="en-GB" sz="1700" dirty="0">
                <a:hlinkClick r:id="rId10"/>
              </a:rPr>
              <a:t>Amelia Isa</a:t>
            </a:r>
            <a:endParaRPr lang="en-GB" sz="1700" dirty="0"/>
          </a:p>
          <a:p>
            <a:pPr marL="0" indent="0">
              <a:buNone/>
            </a:pPr>
            <a:endParaRPr lang="en-GB" sz="1700" b="1" dirty="0"/>
          </a:p>
          <a:p>
            <a:pPr marL="0" indent="0">
              <a:buNone/>
            </a:pPr>
            <a:endParaRPr lang="en-GB" sz="1700" b="1" dirty="0"/>
          </a:p>
        </p:txBody>
      </p:sp>
    </p:spTree>
    <p:extLst>
      <p:ext uri="{BB962C8B-B14F-4D97-AF65-F5344CB8AC3E}">
        <p14:creationId xmlns:p14="http://schemas.microsoft.com/office/powerpoint/2010/main" val="183337085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B6E0B4B-A96B-7D4E-A68B-3F09C9EF2D7D}"/>
              </a:ext>
            </a:extLst>
          </p:cNvPr>
          <p:cNvSpPr/>
          <p:nvPr/>
        </p:nvSpPr>
        <p:spPr>
          <a:xfrm>
            <a:off x="2159733" y="3248980"/>
            <a:ext cx="1800199" cy="9435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367425" y="1412776"/>
            <a:ext cx="2527596" cy="3312368"/>
          </a:xfrm>
          <a:solidFill>
            <a:schemeClr val="accent2">
              <a:lumMod val="40000"/>
              <a:lumOff val="60000"/>
            </a:schemeClr>
          </a:solidFill>
          <a:ln>
            <a:noFill/>
          </a:ln>
          <a:effectLst/>
        </p:spPr>
        <p:txBody>
          <a:bodyPr>
            <a:noAutofit/>
          </a:bodyPr>
          <a:lstStyle/>
          <a:p>
            <a:r>
              <a:rPr lang="en-GB" sz="2000" dirty="0"/>
              <a:t>Activity</a:t>
            </a:r>
            <a:br>
              <a:rPr lang="en-GB" sz="2000" dirty="0"/>
            </a:br>
            <a:r>
              <a:rPr lang="en-GB" sz="2000" b="0" dirty="0"/>
              <a:t>You have probably covered </a:t>
            </a:r>
            <a:r>
              <a:rPr lang="en-GB" sz="2000" b="0" dirty="0">
                <a:hlinkClick r:id="rId2" action="ppaction://hlinksldjump">
                  <a:extLst>
                    <a:ext uri="{A12FA001-AC4F-418D-AE19-62706E023703}">
                      <ahyp:hlinkClr xmlns:ahyp="http://schemas.microsoft.com/office/drawing/2018/hyperlinkcolor" val="tx"/>
                    </a:ext>
                  </a:extLst>
                </a:hlinkClick>
              </a:rPr>
              <a:t>ecosystems</a:t>
            </a:r>
            <a:r>
              <a:rPr lang="en-GB" sz="2000" b="0" dirty="0"/>
              <a:t> before. Create a mind map of what you know about ecosystems, to include locations, examples and biotic/abiotic factors.</a:t>
            </a:r>
          </a:p>
        </p:txBody>
      </p:sp>
      <p:sp>
        <p:nvSpPr>
          <p:cNvPr id="3" name="Subtitle 2"/>
          <p:cNvSpPr>
            <a:spLocks noGrp="1"/>
          </p:cNvSpPr>
          <p:nvPr>
            <p:ph type="subTitle" idx="1"/>
          </p:nvPr>
        </p:nvSpPr>
        <p:spPr>
          <a:xfrm>
            <a:off x="2159733" y="4136875"/>
            <a:ext cx="1800200" cy="660277"/>
          </a:xfrm>
        </p:spPr>
        <p:txBody>
          <a:bodyPr>
            <a:normAutofit fontScale="85000" lnSpcReduction="10000"/>
          </a:bodyPr>
          <a:lstStyle/>
          <a:p>
            <a:pPr>
              <a:lnSpc>
                <a:spcPct val="108000"/>
              </a:lnSpc>
            </a:pPr>
            <a:r>
              <a:rPr lang="en-US" dirty="0">
                <a:solidFill>
                  <a:srgbClr val="243D91"/>
                </a:solidFill>
              </a:rPr>
              <a:t>E</a:t>
            </a:r>
            <a:r>
              <a:rPr lang="en-GB" dirty="0">
                <a:solidFill>
                  <a:srgbClr val="243D91"/>
                </a:solidFill>
              </a:rPr>
              <a:t>cosystems</a:t>
            </a:r>
          </a:p>
        </p:txBody>
      </p:sp>
      <p:sp>
        <p:nvSpPr>
          <p:cNvPr id="11" name="Callout: Bent Line 10">
            <a:extLst>
              <a:ext uri="{FF2B5EF4-FFF2-40B4-BE49-F238E27FC236}">
                <a16:creationId xmlns:a16="http://schemas.microsoft.com/office/drawing/2014/main" id="{36245B9D-C6DA-475F-8BC2-BBB43017B12A}"/>
              </a:ext>
            </a:extLst>
          </p:cNvPr>
          <p:cNvSpPr/>
          <p:nvPr/>
        </p:nvSpPr>
        <p:spPr>
          <a:xfrm>
            <a:off x="4459213" y="1916832"/>
            <a:ext cx="1408931" cy="1332148"/>
          </a:xfrm>
          <a:prstGeom prst="borderCallout2">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5A45F9A1-0876-4F87-A853-5CDC927384FA}"/>
              </a:ext>
            </a:extLst>
          </p:cNvPr>
          <p:cNvSpPr txBox="1">
            <a:spLocks/>
          </p:cNvSpPr>
          <p:nvPr/>
        </p:nvSpPr>
        <p:spPr>
          <a:xfrm>
            <a:off x="395536" y="692696"/>
            <a:ext cx="8229600" cy="576064"/>
          </a:xfrm>
          <a:prstGeom prst="rect">
            <a:avLst/>
          </a:prstGeom>
        </p:spPr>
        <p:txBody>
          <a:bodyPr vert="horz" anchor="ctr">
            <a:normAutofit fontScale="90000" lnSpcReduction="20000"/>
          </a:bodyPr>
          <a:lstStyle>
            <a:lvl1pPr algn="l" rtl="0" eaLnBrk="1" latinLnBrk="0" hangingPunct="1">
              <a:spcBef>
                <a:spcPct val="0"/>
              </a:spcBef>
              <a:buNone/>
              <a:defRPr kumimoji="0" sz="4000" b="1"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dirty="0"/>
              <a:t>Ecosystems mind map</a:t>
            </a:r>
          </a:p>
        </p:txBody>
      </p:sp>
    </p:spTree>
    <p:extLst>
      <p:ext uri="{BB962C8B-B14F-4D97-AF65-F5344CB8AC3E}">
        <p14:creationId xmlns:p14="http://schemas.microsoft.com/office/powerpoint/2010/main" val="30592691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B6E0B4B-A96B-7D4E-A68B-3F09C9EF2D7D}"/>
              </a:ext>
            </a:extLst>
          </p:cNvPr>
          <p:cNvSpPr/>
          <p:nvPr/>
        </p:nvSpPr>
        <p:spPr>
          <a:xfrm>
            <a:off x="3563888" y="3501008"/>
            <a:ext cx="2055399" cy="7642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1520" y="437625"/>
            <a:ext cx="8640960" cy="1368152"/>
          </a:xfrm>
        </p:spPr>
        <p:txBody>
          <a:bodyPr>
            <a:noAutofit/>
          </a:bodyPr>
          <a:lstStyle/>
          <a:p>
            <a:r>
              <a:rPr lang="en-GB" sz="3200" b="1" dirty="0"/>
              <a:t>These are some things you may have mapped</a:t>
            </a:r>
          </a:p>
        </p:txBody>
      </p:sp>
      <p:sp>
        <p:nvSpPr>
          <p:cNvPr id="3" name="Subtitle 2"/>
          <p:cNvSpPr>
            <a:spLocks noGrp="1"/>
          </p:cNvSpPr>
          <p:nvPr>
            <p:ph type="subTitle" idx="1"/>
          </p:nvPr>
        </p:nvSpPr>
        <p:spPr>
          <a:xfrm>
            <a:off x="3851920" y="3717032"/>
            <a:ext cx="1584176" cy="444253"/>
          </a:xfrm>
        </p:spPr>
        <p:txBody>
          <a:bodyPr>
            <a:normAutofit fontScale="70000" lnSpcReduction="20000"/>
          </a:bodyPr>
          <a:lstStyle/>
          <a:p>
            <a:pPr>
              <a:lnSpc>
                <a:spcPct val="108000"/>
              </a:lnSpc>
            </a:pPr>
            <a:r>
              <a:rPr lang="en-GB" b="1" dirty="0">
                <a:solidFill>
                  <a:srgbClr val="243D91"/>
                </a:solidFill>
              </a:rPr>
              <a:t>Ecosystems</a:t>
            </a:r>
          </a:p>
        </p:txBody>
      </p:sp>
      <p:sp>
        <p:nvSpPr>
          <p:cNvPr id="5" name="Title 1">
            <a:extLst>
              <a:ext uri="{FF2B5EF4-FFF2-40B4-BE49-F238E27FC236}">
                <a16:creationId xmlns:a16="http://schemas.microsoft.com/office/drawing/2014/main" id="{8F979BA8-8077-8340-9A93-F51DD28E1523}"/>
              </a:ext>
            </a:extLst>
          </p:cNvPr>
          <p:cNvSpPr txBox="1">
            <a:spLocks/>
          </p:cNvSpPr>
          <p:nvPr/>
        </p:nvSpPr>
        <p:spPr>
          <a:xfrm>
            <a:off x="251520" y="4221088"/>
            <a:ext cx="3379603" cy="2160240"/>
          </a:xfrm>
          <a:prstGeom prst="rect">
            <a:avLst/>
          </a:prstGeom>
        </p:spPr>
        <p:txBody>
          <a:bodyPr vert="horz" anchor="ctr">
            <a:noAutofit/>
          </a:bodyPr>
          <a:lstStyle>
            <a:lvl1pPr algn="l" rtl="0" eaLnBrk="1" latinLnBrk="0" hangingPunct="1">
              <a:spcBef>
                <a:spcPct val="0"/>
              </a:spcBef>
              <a:buNone/>
              <a:defRPr kumimoji="0" sz="4000" b="1"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sz="2000" dirty="0"/>
              <a:t>Location:</a:t>
            </a:r>
            <a:r>
              <a:rPr lang="en-US" sz="2000" b="0" dirty="0"/>
              <a:t> large-scale ecosystems tend to be found in particular areas; tropical rainforests in between the tropics, deserts at higher latitudes north or south of the tropics.</a:t>
            </a:r>
            <a:endParaRPr lang="en-GB" sz="2000" b="0" dirty="0"/>
          </a:p>
        </p:txBody>
      </p:sp>
      <p:sp>
        <p:nvSpPr>
          <p:cNvPr id="6" name="Title 1">
            <a:extLst>
              <a:ext uri="{FF2B5EF4-FFF2-40B4-BE49-F238E27FC236}">
                <a16:creationId xmlns:a16="http://schemas.microsoft.com/office/drawing/2014/main" id="{735BABB1-DF71-D54F-BAA3-4596AF6753CD}"/>
              </a:ext>
            </a:extLst>
          </p:cNvPr>
          <p:cNvSpPr txBox="1">
            <a:spLocks/>
          </p:cNvSpPr>
          <p:nvPr/>
        </p:nvSpPr>
        <p:spPr>
          <a:xfrm>
            <a:off x="3851920" y="1641985"/>
            <a:ext cx="5256584" cy="1152128"/>
          </a:xfrm>
          <a:prstGeom prst="rect">
            <a:avLst/>
          </a:prstGeom>
        </p:spPr>
        <p:txBody>
          <a:bodyPr vert="horz" anchor="ctr">
            <a:noAutofit/>
          </a:bodyPr>
          <a:lstStyle>
            <a:lvl1pPr algn="l" rtl="0" eaLnBrk="1" latinLnBrk="0" hangingPunct="1">
              <a:spcBef>
                <a:spcPct val="0"/>
              </a:spcBef>
              <a:buNone/>
              <a:defRPr kumimoji="0" sz="4000" b="1"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sz="2000" dirty="0"/>
              <a:t>Definition of ecosystems: </a:t>
            </a:r>
            <a:r>
              <a:rPr lang="en-GB" sz="2000" b="0" dirty="0"/>
              <a:t>a community of plants and animals that interact with non-living matter in balance with each other.</a:t>
            </a:r>
          </a:p>
        </p:txBody>
      </p:sp>
      <p:sp>
        <p:nvSpPr>
          <p:cNvPr id="7" name="Title 1">
            <a:extLst>
              <a:ext uri="{FF2B5EF4-FFF2-40B4-BE49-F238E27FC236}">
                <a16:creationId xmlns:a16="http://schemas.microsoft.com/office/drawing/2014/main" id="{EC7C4F39-D20A-124A-BE9A-43E3602E6838}"/>
              </a:ext>
            </a:extLst>
          </p:cNvPr>
          <p:cNvSpPr txBox="1">
            <a:spLocks/>
          </p:cNvSpPr>
          <p:nvPr/>
        </p:nvSpPr>
        <p:spPr>
          <a:xfrm>
            <a:off x="5724128" y="3140968"/>
            <a:ext cx="3096345" cy="3384376"/>
          </a:xfrm>
          <a:prstGeom prst="rect">
            <a:avLst/>
          </a:prstGeom>
        </p:spPr>
        <p:txBody>
          <a:bodyPr vert="horz" anchor="ctr">
            <a:noAutofit/>
          </a:bodyPr>
          <a:lstStyle>
            <a:lvl1pPr algn="l" rtl="0" eaLnBrk="1" latinLnBrk="0" hangingPunct="1">
              <a:spcBef>
                <a:spcPct val="0"/>
              </a:spcBef>
              <a:buNone/>
              <a:defRPr kumimoji="0" sz="4000" b="1"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sz="2000" dirty="0"/>
              <a:t>Biotic and abiotic components:</a:t>
            </a:r>
            <a:r>
              <a:rPr lang="en-GB" sz="2000" b="0" dirty="0"/>
              <a:t> </a:t>
            </a:r>
          </a:p>
          <a:p>
            <a:pPr marL="367200" indent="-255600">
              <a:buFont typeface="Arial" pitchFamily="34" charset="0"/>
              <a:buChar char="•"/>
            </a:pPr>
            <a:r>
              <a:rPr lang="en-GB" sz="2000" b="0" dirty="0"/>
              <a:t>biotic – anything living, flora and fauna, including detritivores.</a:t>
            </a:r>
          </a:p>
          <a:p>
            <a:pPr marL="367200" indent="-255600">
              <a:buFont typeface="Arial" pitchFamily="34" charset="0"/>
              <a:buChar char="•"/>
            </a:pPr>
            <a:r>
              <a:rPr lang="en-GB" sz="2000" b="0" dirty="0"/>
              <a:t>abiotic – non-living key components, including bedrock, climate, soils.</a:t>
            </a:r>
          </a:p>
          <a:p>
            <a:pPr marL="111600"/>
            <a:r>
              <a:rPr lang="en-GB" sz="2000" b="0" dirty="0"/>
              <a:t>Think about how </a:t>
            </a:r>
            <a:br>
              <a:rPr lang="en-GB" sz="2000" b="0" dirty="0"/>
            </a:br>
            <a:r>
              <a:rPr lang="en-GB" sz="2000" b="0" dirty="0"/>
              <a:t>these interact.</a:t>
            </a:r>
          </a:p>
        </p:txBody>
      </p:sp>
      <p:sp>
        <p:nvSpPr>
          <p:cNvPr id="8" name="Title 1">
            <a:extLst>
              <a:ext uri="{FF2B5EF4-FFF2-40B4-BE49-F238E27FC236}">
                <a16:creationId xmlns:a16="http://schemas.microsoft.com/office/drawing/2014/main" id="{464B4F4B-7C10-E94E-808F-D54C766FF576}"/>
              </a:ext>
            </a:extLst>
          </p:cNvPr>
          <p:cNvSpPr txBox="1">
            <a:spLocks/>
          </p:cNvSpPr>
          <p:nvPr/>
        </p:nvSpPr>
        <p:spPr>
          <a:xfrm>
            <a:off x="732092" y="1641985"/>
            <a:ext cx="3230422" cy="1728192"/>
          </a:xfrm>
          <a:prstGeom prst="rect">
            <a:avLst/>
          </a:prstGeom>
        </p:spPr>
        <p:txBody>
          <a:bodyPr vert="horz" anchor="ctr">
            <a:noAutofit/>
          </a:bodyPr>
          <a:lstStyle>
            <a:lvl1pPr algn="l" rtl="0" eaLnBrk="1" latinLnBrk="0" hangingPunct="1">
              <a:spcBef>
                <a:spcPct val="0"/>
              </a:spcBef>
              <a:buNone/>
              <a:defRPr kumimoji="0" sz="4000" b="1"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sz="2000" dirty="0"/>
              <a:t>Named examples of ecosystems: </a:t>
            </a:r>
            <a:r>
              <a:rPr lang="en-GB" sz="2000" b="0" dirty="0"/>
              <a:t>tropical rainforests, deserts, savannah grasslands, tundra, coral reefs.</a:t>
            </a:r>
            <a:endParaRPr lang="en-GB" sz="2000" dirty="0"/>
          </a:p>
        </p:txBody>
      </p:sp>
      <p:cxnSp>
        <p:nvCxnSpPr>
          <p:cNvPr id="10" name="Straight Arrow Connector 9">
            <a:extLst>
              <a:ext uri="{FF2B5EF4-FFF2-40B4-BE49-F238E27FC236}">
                <a16:creationId xmlns:a16="http://schemas.microsoft.com/office/drawing/2014/main" id="{2EA0059C-37AD-4CD5-89C2-EAC24FF114FD}"/>
              </a:ext>
            </a:extLst>
          </p:cNvPr>
          <p:cNvCxnSpPr>
            <a:cxnSpLocks/>
          </p:cNvCxnSpPr>
          <p:nvPr/>
        </p:nvCxnSpPr>
        <p:spPr>
          <a:xfrm flipH="1" flipV="1">
            <a:off x="3321296" y="3104962"/>
            <a:ext cx="969722" cy="3960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434952F5-ECD6-4AE1-963B-B76F24714411}"/>
              </a:ext>
            </a:extLst>
          </p:cNvPr>
          <p:cNvCxnSpPr/>
          <p:nvPr/>
        </p:nvCxnSpPr>
        <p:spPr>
          <a:xfrm flipV="1">
            <a:off x="4788024" y="2697030"/>
            <a:ext cx="681689" cy="8039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A734C8DB-DC8D-4B4B-8BDF-3B507F4D8B4B}"/>
              </a:ext>
            </a:extLst>
          </p:cNvPr>
          <p:cNvCxnSpPr/>
          <p:nvPr/>
        </p:nvCxnSpPr>
        <p:spPr>
          <a:xfrm flipH="1">
            <a:off x="3203848" y="4221088"/>
            <a:ext cx="864096" cy="7200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00B37C04-7FFA-434E-857D-68C6A5ED7F2B}"/>
              </a:ext>
            </a:extLst>
          </p:cNvPr>
          <p:cNvCxnSpPr/>
          <p:nvPr/>
        </p:nvCxnSpPr>
        <p:spPr>
          <a:xfrm>
            <a:off x="5004048" y="4221088"/>
            <a:ext cx="825706" cy="49185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501524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linds(horizontal)">
                                      <p:cBhvr>
                                        <p:cTn id="2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allAtOnce"/>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51069"/>
            <a:ext cx="8229600" cy="584775"/>
          </a:xfrm>
        </p:spPr>
        <p:txBody>
          <a:bodyPr>
            <a:normAutofit/>
          </a:bodyPr>
          <a:lstStyle/>
          <a:p>
            <a:r>
              <a:rPr lang="en-GB" sz="3200" dirty="0"/>
              <a:t>What are coral reefs?</a:t>
            </a:r>
            <a:endParaRPr lang="en-GB" sz="3200" b="1" dirty="0"/>
          </a:p>
        </p:txBody>
      </p:sp>
      <p:sp>
        <p:nvSpPr>
          <p:cNvPr id="9" name="TextBox 8">
            <a:extLst>
              <a:ext uri="{FF2B5EF4-FFF2-40B4-BE49-F238E27FC236}">
                <a16:creationId xmlns:a16="http://schemas.microsoft.com/office/drawing/2014/main" id="{DB2DCD2B-D5F8-BD45-BA1D-A5E0F6855ADE}"/>
              </a:ext>
            </a:extLst>
          </p:cNvPr>
          <p:cNvSpPr txBox="1"/>
          <p:nvPr/>
        </p:nvSpPr>
        <p:spPr>
          <a:xfrm>
            <a:off x="2338535" y="6435771"/>
            <a:ext cx="4329452" cy="338554"/>
          </a:xfrm>
          <a:prstGeom prst="rect">
            <a:avLst/>
          </a:prstGeom>
          <a:noFill/>
        </p:spPr>
        <p:txBody>
          <a:bodyPr wrap="square" rtlCol="0">
            <a:spAutoFit/>
          </a:bodyPr>
          <a:lstStyle/>
          <a:p>
            <a:pPr algn="ctr"/>
            <a:r>
              <a:rPr lang="en-GB" sz="1600" dirty="0">
                <a:solidFill>
                  <a:srgbClr val="26377C"/>
                </a:solidFill>
                <a:latin typeface="Lato" panose="020F0502020204030203" pitchFamily="34" charset="0"/>
                <a:ea typeface="Lato" panose="020F0502020204030203" pitchFamily="34" charset="0"/>
                <a:cs typeface="Lato" panose="020F0502020204030203" pitchFamily="34" charset="0"/>
              </a:rPr>
              <a:t>Map showing location of coral reefs globally</a:t>
            </a:r>
          </a:p>
        </p:txBody>
      </p:sp>
      <p:pic>
        <p:nvPicPr>
          <p:cNvPr id="1026" name="Picture 2" descr="Distribution of coldwater and tropical coral reefs | Flickr">
            <a:hlinkClick r:id="rId3"/>
            <a:extLst>
              <a:ext uri="{FF2B5EF4-FFF2-40B4-BE49-F238E27FC236}">
                <a16:creationId xmlns:a16="http://schemas.microsoft.com/office/drawing/2014/main" id="{B8B55B53-F7EB-4EEB-923F-4542FA8AC5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4347539"/>
            <a:ext cx="4745982" cy="20882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60405E2-8AEB-40A3-B828-1B6EC99F099E}"/>
              </a:ext>
            </a:extLst>
          </p:cNvPr>
          <p:cNvSpPr/>
          <p:nvPr/>
        </p:nvSpPr>
        <p:spPr>
          <a:xfrm>
            <a:off x="101876" y="1340768"/>
            <a:ext cx="9042124" cy="3055452"/>
          </a:xfrm>
          <a:prstGeom prst="rect">
            <a:avLst/>
          </a:prstGeom>
        </p:spPr>
        <p:txBody>
          <a:bodyPr wrap="square">
            <a:spAutoFit/>
          </a:bodyPr>
          <a:lstStyle/>
          <a:p>
            <a:pPr marL="367200" indent="-255600">
              <a:lnSpc>
                <a:spcPct val="108000"/>
              </a:lnSpc>
              <a:buClr>
                <a:srgbClr val="A04DA3"/>
              </a:buClr>
              <a:buFont typeface="Georgia"/>
              <a:buChar char="•"/>
              <a:defRPr/>
            </a:pPr>
            <a:r>
              <a:rPr lang="en-US" sz="2000" dirty="0">
                <a:solidFill>
                  <a:srgbClr val="26377C"/>
                </a:solidFill>
                <a:latin typeface="Lato"/>
              </a:rPr>
              <a:t>Coral reefs are marine ecosystems found on the edges of land where corals accumulate; they cover around 284,300km</a:t>
            </a:r>
            <a:r>
              <a:rPr lang="en-US" sz="2000" dirty="0">
                <a:solidFill>
                  <a:srgbClr val="26377C"/>
                </a:solidFill>
                <a:latin typeface="Times New Roman" panose="02020603050405020304" pitchFamily="18" charset="0"/>
                <a:cs typeface="Times New Roman" panose="02020603050405020304" pitchFamily="18" charset="0"/>
              </a:rPr>
              <a:t>²</a:t>
            </a:r>
            <a:r>
              <a:rPr lang="en-US" sz="2000" dirty="0">
                <a:solidFill>
                  <a:srgbClr val="26377C"/>
                </a:solidFill>
                <a:latin typeface="Lato" panose="020F0502020204030203"/>
              </a:rPr>
              <a:t> globally.</a:t>
            </a:r>
          </a:p>
          <a:p>
            <a:pPr marL="367200" marR="0" lvl="0" indent="-255600" algn="l" defTabSz="914400" rtl="0" eaLnBrk="1" fontAlgn="auto" latinLnBrk="0" hangingPunct="1">
              <a:lnSpc>
                <a:spcPct val="108000"/>
              </a:lnSpc>
              <a:spcAft>
                <a:spcPts val="0"/>
              </a:spcAft>
              <a:buClr>
                <a:srgbClr val="A04DA3"/>
              </a:buClr>
              <a:buSzTx/>
              <a:buFont typeface="Georgia"/>
              <a:buChar char="•"/>
              <a:tabLst/>
              <a:defRPr/>
            </a:pPr>
            <a:r>
              <a:rPr lang="en-US" sz="2000" dirty="0">
                <a:solidFill>
                  <a:srgbClr val="26377C"/>
                </a:solidFill>
                <a:latin typeface="Lato" panose="020F0502020204030203"/>
              </a:rPr>
              <a:t>Most warm-water reefs are found between 30° north and south of the equator, typically where water temperatures do not drop below 16°C, growing faster in temperatures nearer 25°C.</a:t>
            </a:r>
          </a:p>
          <a:p>
            <a:pPr marL="367200" lvl="0" indent="-255600">
              <a:lnSpc>
                <a:spcPct val="108000"/>
              </a:lnSpc>
              <a:buClr>
                <a:srgbClr val="A04DA3"/>
              </a:buClr>
              <a:buFont typeface="Georgia"/>
              <a:buChar char="•"/>
              <a:defRPr/>
            </a:pPr>
            <a:r>
              <a:rPr lang="en-US" sz="2000" dirty="0">
                <a:solidFill>
                  <a:srgbClr val="26377C"/>
                </a:solidFill>
                <a:latin typeface="Lato" panose="020F0502020204030203"/>
              </a:rPr>
              <a:t>Coral reefs can develop at rates of between 1–100cm/year, depending on the conditions.</a:t>
            </a:r>
          </a:p>
          <a:p>
            <a:pPr marL="367200" lvl="0" indent="-255600">
              <a:lnSpc>
                <a:spcPct val="108000"/>
              </a:lnSpc>
              <a:buClr>
                <a:srgbClr val="A04DA3"/>
              </a:buClr>
              <a:buFont typeface="Georgia"/>
              <a:buChar char="•"/>
              <a:defRPr/>
            </a:pPr>
            <a:r>
              <a:rPr lang="en-US" sz="2000" dirty="0">
                <a:solidFill>
                  <a:srgbClr val="26377C"/>
                </a:solidFill>
                <a:latin typeface="Lato" panose="020F0502020204030203"/>
              </a:rPr>
              <a:t>Coral reefs can form large structures over time and are some of the largest and oldest ecosystems on Earth, e.g. Australia’s Great Barrier Reef.</a:t>
            </a:r>
          </a:p>
        </p:txBody>
      </p:sp>
    </p:spTree>
    <p:extLst>
      <p:ext uri="{BB962C8B-B14F-4D97-AF65-F5344CB8AC3E}">
        <p14:creationId xmlns:p14="http://schemas.microsoft.com/office/powerpoint/2010/main" val="331460836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04010"/>
            <a:ext cx="7973478" cy="647748"/>
          </a:xfrm>
        </p:spPr>
        <p:txBody>
          <a:bodyPr>
            <a:normAutofit/>
          </a:bodyPr>
          <a:lstStyle/>
          <a:p>
            <a:r>
              <a:rPr lang="en-GB" sz="3200" b="1" dirty="0"/>
              <a:t>Exploring coral reefs</a:t>
            </a:r>
          </a:p>
        </p:txBody>
      </p:sp>
      <p:sp>
        <p:nvSpPr>
          <p:cNvPr id="11" name="Rectangle 10">
            <a:extLst>
              <a:ext uri="{FF2B5EF4-FFF2-40B4-BE49-F238E27FC236}">
                <a16:creationId xmlns:a16="http://schemas.microsoft.com/office/drawing/2014/main" id="{7E9B85B4-E755-44E0-A00E-C0CF1AD92EA5}"/>
              </a:ext>
            </a:extLst>
          </p:cNvPr>
          <p:cNvSpPr/>
          <p:nvPr/>
        </p:nvSpPr>
        <p:spPr>
          <a:xfrm>
            <a:off x="395536" y="4581129"/>
            <a:ext cx="7277410" cy="162917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indent="9525">
              <a:lnSpc>
                <a:spcPct val="80000"/>
              </a:lnSpc>
              <a:spcBef>
                <a:spcPts val="300"/>
              </a:spcBef>
              <a:buClr>
                <a:schemeClr val="accent3"/>
              </a:buClr>
            </a:pPr>
            <a:r>
              <a:rPr lang="en-US" sz="2000" b="1" dirty="0">
                <a:solidFill>
                  <a:srgbClr val="26377C"/>
                </a:solidFill>
                <a:latin typeface="Lato" panose="020F0502020204030203" pitchFamily="34" charset="0"/>
                <a:ea typeface="Lato" panose="020F0502020204030203" pitchFamily="34" charset="0"/>
                <a:cs typeface="Lato" panose="020F0502020204030203" pitchFamily="34" charset="0"/>
              </a:rPr>
              <a:t>Activities</a:t>
            </a:r>
          </a:p>
          <a:p>
            <a:pPr marL="342900" indent="-342900">
              <a:lnSpc>
                <a:spcPct val="80000"/>
              </a:lnSpc>
              <a:spcBef>
                <a:spcPts val="300"/>
              </a:spcBef>
              <a:buClr>
                <a:schemeClr val="accent3"/>
              </a:buClr>
              <a:buFont typeface="Arial" panose="020B0604020202020204" pitchFamily="34" charset="0"/>
              <a:buChar cha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Watch this </a:t>
            </a:r>
            <a:r>
              <a:rPr lang="en-US" sz="2000" dirty="0">
                <a:solidFill>
                  <a:srgbClr val="26377C"/>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National Geographic video</a:t>
            </a: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 and take notes on the five key points about coral reefs.</a:t>
            </a:r>
          </a:p>
          <a:p>
            <a:pPr marL="342900" indent="-342900">
              <a:lnSpc>
                <a:spcPct val="80000"/>
              </a:lnSpc>
              <a:spcBef>
                <a:spcPts val="300"/>
              </a:spcBef>
              <a:buClr>
                <a:schemeClr val="accent3"/>
              </a:buClr>
              <a:buFont typeface="Arial" panose="020B0604020202020204" pitchFamily="34" charset="0"/>
              <a:buChar cha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Draw a sketch of a polyp and label its functions.</a:t>
            </a:r>
          </a:p>
          <a:p>
            <a:pPr marL="342900" indent="-342900">
              <a:lnSpc>
                <a:spcPct val="80000"/>
              </a:lnSpc>
              <a:spcBef>
                <a:spcPts val="300"/>
              </a:spcBef>
              <a:buClr>
                <a:schemeClr val="accent3"/>
              </a:buClr>
              <a:buFont typeface="Arial" panose="020B0604020202020204" pitchFamily="34" charset="0"/>
              <a:buChar char="•"/>
            </a:pPr>
            <a:r>
              <a:rPr lang="en-US" sz="2000" dirty="0">
                <a:solidFill>
                  <a:srgbClr val="26377C"/>
                </a:solidFill>
                <a:latin typeface="Lato" panose="020F0502020204030203" pitchFamily="34" charset="0"/>
                <a:ea typeface="Lato" panose="020F0502020204030203" pitchFamily="34" charset="0"/>
                <a:cs typeface="Lato" panose="020F0502020204030203" pitchFamily="34" charset="0"/>
              </a:rPr>
              <a:t>How can you tell the age of coral reefs?</a:t>
            </a:r>
          </a:p>
        </p:txBody>
      </p:sp>
      <p:pic>
        <p:nvPicPr>
          <p:cNvPr id="5" name="Picture 4">
            <a:extLst>
              <a:ext uri="{FF2B5EF4-FFF2-40B4-BE49-F238E27FC236}">
                <a16:creationId xmlns:a16="http://schemas.microsoft.com/office/drawing/2014/main" id="{5344C939-21E6-4C35-94C6-88294A43A33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840504" y="1485108"/>
            <a:ext cx="3619928" cy="2287752"/>
          </a:xfrm>
          <a:prstGeom prst="rect">
            <a:avLst/>
          </a:prstGeom>
        </p:spPr>
      </p:pic>
      <p:pic>
        <p:nvPicPr>
          <p:cNvPr id="1026" name="Picture 2">
            <a:hlinkClick r:id="rId3"/>
          </p:cNvPr>
          <p:cNvPicPr>
            <a:picLocks noChangeAspect="1" noChangeArrowheads="1"/>
          </p:cNvPicPr>
          <p:nvPr/>
        </p:nvPicPr>
        <p:blipFill>
          <a:blip r:embed="rId5" cstate="print"/>
          <a:srcRect/>
          <a:stretch>
            <a:fillRect/>
          </a:stretch>
        </p:blipFill>
        <p:spPr bwMode="auto">
          <a:xfrm>
            <a:off x="521831" y="1485108"/>
            <a:ext cx="4036836" cy="2287752"/>
          </a:xfrm>
          <a:prstGeom prst="rect">
            <a:avLst/>
          </a:prstGeom>
          <a:noFill/>
          <a:ln w="9525">
            <a:noFill/>
            <a:miter lim="800000"/>
            <a:headEnd/>
            <a:tailEnd/>
          </a:ln>
        </p:spPr>
      </p:pic>
    </p:spTree>
    <p:extLst>
      <p:ext uri="{BB962C8B-B14F-4D97-AF65-F5344CB8AC3E}">
        <p14:creationId xmlns:p14="http://schemas.microsoft.com/office/powerpoint/2010/main" val="138070803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CFF2-E146-C24D-91AC-8356746EDA66}"/>
              </a:ext>
            </a:extLst>
          </p:cNvPr>
          <p:cNvSpPr>
            <a:spLocks noGrp="1"/>
          </p:cNvSpPr>
          <p:nvPr>
            <p:ph type="title"/>
          </p:nvPr>
        </p:nvSpPr>
        <p:spPr>
          <a:xfrm>
            <a:off x="484367" y="548679"/>
            <a:ext cx="8229600" cy="714005"/>
          </a:xfrm>
        </p:spPr>
        <p:txBody>
          <a:bodyPr>
            <a:normAutofit/>
          </a:bodyPr>
          <a:lstStyle/>
          <a:p>
            <a:r>
              <a:rPr lang="en-US" sz="3200" dirty="0"/>
              <a:t>The development of coral reefs</a:t>
            </a:r>
          </a:p>
        </p:txBody>
      </p:sp>
      <p:sp>
        <p:nvSpPr>
          <p:cNvPr id="7" name="Content Placeholder 6">
            <a:extLst>
              <a:ext uri="{FF2B5EF4-FFF2-40B4-BE49-F238E27FC236}">
                <a16:creationId xmlns:a16="http://schemas.microsoft.com/office/drawing/2014/main" id="{125CBAC1-5F9A-452A-B9EA-4DF79F441D6A}"/>
              </a:ext>
            </a:extLst>
          </p:cNvPr>
          <p:cNvSpPr>
            <a:spLocks noGrp="1"/>
          </p:cNvSpPr>
          <p:nvPr>
            <p:ph sz="half" idx="2"/>
          </p:nvPr>
        </p:nvSpPr>
        <p:spPr>
          <a:xfrm>
            <a:off x="395536" y="1262684"/>
            <a:ext cx="6264696" cy="5478684"/>
          </a:xfrm>
        </p:spPr>
        <p:txBody>
          <a:bodyPr>
            <a:normAutofit/>
          </a:bodyPr>
          <a:lstStyle/>
          <a:p>
            <a:pPr marL="360000">
              <a:lnSpc>
                <a:spcPct val="109000"/>
              </a:lnSpc>
              <a:spcBef>
                <a:spcPts val="0"/>
              </a:spcBef>
            </a:pPr>
            <a:r>
              <a:rPr lang="en-US" sz="2000" dirty="0"/>
              <a:t>Coral reefs are made up of calcium carbonate</a:t>
            </a:r>
            <a:r>
              <a:rPr lang="en-GB" sz="2000" dirty="0"/>
              <a:t> (limestone); this is absorbed from the water by each polyp</a:t>
            </a:r>
            <a:r>
              <a:rPr lang="en-US" sz="2000" dirty="0"/>
              <a:t> and coralline algae.</a:t>
            </a:r>
          </a:p>
          <a:p>
            <a:pPr marL="360000">
              <a:lnSpc>
                <a:spcPct val="109000"/>
              </a:lnSpc>
              <a:spcBef>
                <a:spcPts val="0"/>
              </a:spcBef>
            </a:pPr>
            <a:r>
              <a:rPr lang="en-US" sz="2000" dirty="0"/>
              <a:t>Most of the coral structure is dead, made up of skeletons that the living reefs builds onto.</a:t>
            </a:r>
          </a:p>
          <a:p>
            <a:pPr marL="360000">
              <a:lnSpc>
                <a:spcPct val="109000"/>
              </a:lnSpc>
              <a:spcBef>
                <a:spcPts val="0"/>
              </a:spcBef>
            </a:pPr>
            <a:r>
              <a:rPr lang="en-US" sz="2000" dirty="0"/>
              <a:t>Tropical coral polyps have inside them small, </a:t>
            </a:r>
            <a:r>
              <a:rPr lang="en-US" sz="2000" dirty="0">
                <a:hlinkClick r:id="rId3" action="ppaction://hlinksldjump"/>
              </a:rPr>
              <a:t>symbiotic</a:t>
            </a:r>
            <a:r>
              <a:rPr lang="en-US" sz="2000" dirty="0"/>
              <a:t> algae (called zooxanthellae). The zooxanthellae gain food and safety from the polyp, and the polyp can make food from the algae via photosynthesis.</a:t>
            </a:r>
          </a:p>
          <a:p>
            <a:pPr marL="360000">
              <a:lnSpc>
                <a:spcPct val="109000"/>
              </a:lnSpc>
              <a:spcBef>
                <a:spcPts val="0"/>
              </a:spcBef>
            </a:pPr>
            <a:r>
              <a:rPr lang="en-GB" sz="2000" dirty="0"/>
              <a:t>Corals therefore need sunlight to photosynthesise and are found in shallow waters up to 30m deep.</a:t>
            </a:r>
          </a:p>
          <a:p>
            <a:pPr marL="360000">
              <a:lnSpc>
                <a:spcPct val="109000"/>
              </a:lnSpc>
              <a:spcBef>
                <a:spcPts val="0"/>
              </a:spcBef>
            </a:pPr>
            <a:r>
              <a:rPr lang="en-GB" sz="2000" dirty="0"/>
              <a:t>Coral reefs also develop in waters clear of sediment and away from river mouths.</a:t>
            </a:r>
          </a:p>
        </p:txBody>
      </p:sp>
      <p:sp>
        <p:nvSpPr>
          <p:cNvPr id="15" name="Text Placeholder 14">
            <a:extLst>
              <a:ext uri="{FF2B5EF4-FFF2-40B4-BE49-F238E27FC236}">
                <a16:creationId xmlns:a16="http://schemas.microsoft.com/office/drawing/2014/main" id="{5EEE3C0B-301D-4CB6-A355-3C89C9DAF556}"/>
              </a:ext>
            </a:extLst>
          </p:cNvPr>
          <p:cNvSpPr>
            <a:spLocks noGrp="1"/>
          </p:cNvSpPr>
          <p:nvPr>
            <p:ph type="body" sz="quarter" idx="3"/>
          </p:nvPr>
        </p:nvSpPr>
        <p:spPr>
          <a:xfrm>
            <a:off x="6540682" y="2852937"/>
            <a:ext cx="2375774" cy="360039"/>
          </a:xfrm>
        </p:spPr>
        <p:txBody>
          <a:bodyPr>
            <a:normAutofit/>
          </a:bodyPr>
          <a:lstStyle/>
          <a:p>
            <a:r>
              <a:rPr lang="en-US" sz="1600" dirty="0"/>
              <a:t>Coral polyps feeding</a:t>
            </a:r>
            <a:endParaRPr lang="en-GB" sz="1600" dirty="0"/>
          </a:p>
        </p:txBody>
      </p:sp>
      <p:pic>
        <p:nvPicPr>
          <p:cNvPr id="2050" name="Picture 2" descr="coral, acropora, reef, ocean, sea, nature, underwater, wildlife | Piqsels">
            <a:extLst>
              <a:ext uri="{FF2B5EF4-FFF2-40B4-BE49-F238E27FC236}">
                <a16:creationId xmlns:a16="http://schemas.microsoft.com/office/drawing/2014/main" id="{4C07F0D5-C42F-4C29-9EE2-2C1E4012E62C}"/>
              </a:ext>
            </a:extLst>
          </p:cNvPr>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6540682" y="1231197"/>
            <a:ext cx="2423796" cy="162174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06157D3-5EE3-4465-A720-8D7189FA9DA6}"/>
              </a:ext>
            </a:extLst>
          </p:cNvPr>
          <p:cNvSpPr txBox="1"/>
          <p:nvPr/>
        </p:nvSpPr>
        <p:spPr>
          <a:xfrm>
            <a:off x="6536762" y="5174810"/>
            <a:ext cx="1864402" cy="584775"/>
          </a:xfrm>
          <a:prstGeom prst="rect">
            <a:avLst/>
          </a:prstGeom>
          <a:noFill/>
        </p:spPr>
        <p:txBody>
          <a:bodyPr wrap="square" rtlCol="0">
            <a:spAutoFit/>
          </a:bodyPr>
          <a:lstStyle/>
          <a:p>
            <a:r>
              <a:rPr lang="en-US" sz="1600" b="1" dirty="0">
                <a:latin typeface="Lato" panose="020F0502020204030203"/>
              </a:rPr>
              <a:t>Corals in shallow, </a:t>
            </a:r>
            <a:br>
              <a:rPr lang="en-US" sz="1600" b="1" dirty="0">
                <a:latin typeface="Lato" panose="020F0502020204030203"/>
              </a:rPr>
            </a:br>
            <a:r>
              <a:rPr lang="en-US" sz="1600" b="1" dirty="0">
                <a:latin typeface="Lato" panose="020F0502020204030203"/>
              </a:rPr>
              <a:t>clear water</a:t>
            </a:r>
            <a:endParaRPr lang="en-GB" sz="1600" b="1" dirty="0">
              <a:latin typeface="Lato" panose="020F0502020204030203"/>
            </a:endParaRPr>
          </a:p>
        </p:txBody>
      </p:sp>
      <p:pic>
        <p:nvPicPr>
          <p:cNvPr id="3" name="Picture 2" descr="Coral reef, Sharm El Sheikh, Egypt | Gregoire Dubois | Flickr">
            <a:extLst>
              <a:ext uri="{FF2B5EF4-FFF2-40B4-BE49-F238E27FC236}">
                <a16:creationId xmlns:a16="http://schemas.microsoft.com/office/drawing/2014/main" id="{A46F38F1-446F-4CB9-8C18-B47DF9B5D8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6762" y="3535455"/>
            <a:ext cx="2427716" cy="163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67759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CFF2-E146-C24D-91AC-8356746EDA66}"/>
              </a:ext>
            </a:extLst>
          </p:cNvPr>
          <p:cNvSpPr>
            <a:spLocks noGrp="1"/>
          </p:cNvSpPr>
          <p:nvPr>
            <p:ph type="title"/>
          </p:nvPr>
        </p:nvSpPr>
        <p:spPr>
          <a:xfrm>
            <a:off x="323528" y="476672"/>
            <a:ext cx="8229600" cy="1066800"/>
          </a:xfrm>
        </p:spPr>
        <p:txBody>
          <a:bodyPr>
            <a:normAutofit/>
          </a:bodyPr>
          <a:lstStyle/>
          <a:p>
            <a:r>
              <a:rPr lang="en-US" sz="3200" dirty="0"/>
              <a:t>Types of coral reefs</a:t>
            </a:r>
          </a:p>
        </p:txBody>
      </p:sp>
      <p:sp>
        <p:nvSpPr>
          <p:cNvPr id="6" name="Text Placeholder 5">
            <a:extLst>
              <a:ext uri="{FF2B5EF4-FFF2-40B4-BE49-F238E27FC236}">
                <a16:creationId xmlns:a16="http://schemas.microsoft.com/office/drawing/2014/main" id="{0A5530EB-2C7A-4592-A8BB-9A01E50CA732}"/>
              </a:ext>
            </a:extLst>
          </p:cNvPr>
          <p:cNvSpPr>
            <a:spLocks noGrp="1"/>
          </p:cNvSpPr>
          <p:nvPr>
            <p:ph type="body" idx="1"/>
          </p:nvPr>
        </p:nvSpPr>
        <p:spPr>
          <a:xfrm>
            <a:off x="340566" y="1400398"/>
            <a:ext cx="3923458" cy="864096"/>
          </a:xfrm>
        </p:spPr>
        <p:txBody>
          <a:bodyPr>
            <a:noAutofit/>
          </a:bodyPr>
          <a:lstStyle/>
          <a:p>
            <a:r>
              <a:rPr lang="en-US" sz="2000" b="0" dirty="0"/>
              <a:t>There are three types of coral reefs: </a:t>
            </a:r>
            <a:r>
              <a:rPr lang="en-US" sz="2000" b="0" dirty="0">
                <a:hlinkClick r:id="rId3"/>
              </a:rPr>
              <a:t>click here </a:t>
            </a:r>
            <a:r>
              <a:rPr lang="en-US" sz="2000" b="0" dirty="0"/>
              <a:t>to find out more.</a:t>
            </a:r>
            <a:endParaRPr lang="en-GB" sz="2000" b="0" dirty="0"/>
          </a:p>
        </p:txBody>
      </p:sp>
      <p:sp>
        <p:nvSpPr>
          <p:cNvPr id="15" name="Text Placeholder 14">
            <a:extLst>
              <a:ext uri="{FF2B5EF4-FFF2-40B4-BE49-F238E27FC236}">
                <a16:creationId xmlns:a16="http://schemas.microsoft.com/office/drawing/2014/main" id="{5EEE3C0B-301D-4CB6-A355-3C89C9DAF556}"/>
              </a:ext>
            </a:extLst>
          </p:cNvPr>
          <p:cNvSpPr>
            <a:spLocks noGrp="1"/>
          </p:cNvSpPr>
          <p:nvPr>
            <p:ph type="body" sz="quarter" idx="3"/>
          </p:nvPr>
        </p:nvSpPr>
        <p:spPr>
          <a:xfrm>
            <a:off x="4600122" y="6165304"/>
            <a:ext cx="3047825" cy="330579"/>
          </a:xfrm>
        </p:spPr>
        <p:txBody>
          <a:bodyPr>
            <a:normAutofit fontScale="92500"/>
          </a:bodyPr>
          <a:lstStyle/>
          <a:p>
            <a:pPr algn="ctr"/>
            <a:r>
              <a:rPr lang="en-US" sz="1600" dirty="0"/>
              <a:t>An </a:t>
            </a:r>
            <a:r>
              <a:rPr lang="en-US" sz="1600" dirty="0">
                <a:hlinkClick r:id="rId4" action="ppaction://hlinksldjump"/>
              </a:rPr>
              <a:t>atoll reef </a:t>
            </a:r>
            <a:r>
              <a:rPr lang="en-US" sz="1600" dirty="0"/>
              <a:t>in French Polynesia</a:t>
            </a:r>
            <a:endParaRPr lang="en-GB" sz="1600" dirty="0"/>
          </a:p>
        </p:txBody>
      </p:sp>
      <p:sp>
        <p:nvSpPr>
          <p:cNvPr id="20" name="TextBox 19">
            <a:extLst>
              <a:ext uri="{FF2B5EF4-FFF2-40B4-BE49-F238E27FC236}">
                <a16:creationId xmlns:a16="http://schemas.microsoft.com/office/drawing/2014/main" id="{406157D3-5EE3-4465-A720-8D7189FA9DA6}"/>
              </a:ext>
            </a:extLst>
          </p:cNvPr>
          <p:cNvSpPr txBox="1"/>
          <p:nvPr/>
        </p:nvSpPr>
        <p:spPr>
          <a:xfrm>
            <a:off x="27276" y="6174243"/>
            <a:ext cx="3752636" cy="338554"/>
          </a:xfrm>
          <a:prstGeom prst="rect">
            <a:avLst/>
          </a:prstGeom>
          <a:noFill/>
        </p:spPr>
        <p:txBody>
          <a:bodyPr wrap="square" rtlCol="0">
            <a:spAutoFit/>
          </a:bodyPr>
          <a:lstStyle/>
          <a:p>
            <a:pPr algn="ctr"/>
            <a:r>
              <a:rPr lang="en-US" sz="1600" b="1" dirty="0">
                <a:latin typeface="Lato" panose="020F0502020204030203"/>
              </a:rPr>
              <a:t>The Great </a:t>
            </a:r>
            <a:r>
              <a:rPr lang="en-US" sz="1600" b="1" dirty="0">
                <a:latin typeface="Lato" panose="020F0502020204030203"/>
                <a:hlinkClick r:id="rId4" action="ppaction://hlinksldjump"/>
              </a:rPr>
              <a:t>Barrier Reef</a:t>
            </a:r>
            <a:r>
              <a:rPr lang="en-US" sz="1600" b="1" dirty="0">
                <a:latin typeface="Lato" panose="020F0502020204030203"/>
              </a:rPr>
              <a:t>, Australia</a:t>
            </a:r>
            <a:endParaRPr lang="en-GB" sz="1600" b="1" dirty="0">
              <a:latin typeface="Lato" panose="020F0502020204030203"/>
            </a:endParaRPr>
          </a:p>
        </p:txBody>
      </p:sp>
      <p:pic>
        <p:nvPicPr>
          <p:cNvPr id="3076" name="Picture 4">
            <a:extLst>
              <a:ext uri="{FF2B5EF4-FFF2-40B4-BE49-F238E27FC236}">
                <a16:creationId xmlns:a16="http://schemas.microsoft.com/office/drawing/2014/main" id="{6160D0DB-1ECC-47A5-AE49-D368AD9AB49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2" r="773"/>
          <a:stretch/>
        </p:blipFill>
        <p:spPr bwMode="auto">
          <a:xfrm>
            <a:off x="4752392" y="1400398"/>
            <a:ext cx="3312368" cy="216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5CCDFB-B936-438E-B87B-0CDB83961F3E}"/>
              </a:ext>
            </a:extLst>
          </p:cNvPr>
          <p:cNvSpPr txBox="1"/>
          <p:nvPr/>
        </p:nvSpPr>
        <p:spPr>
          <a:xfrm>
            <a:off x="4528114" y="3560398"/>
            <a:ext cx="3036701" cy="338554"/>
          </a:xfrm>
          <a:prstGeom prst="rect">
            <a:avLst/>
          </a:prstGeom>
          <a:noFill/>
        </p:spPr>
        <p:txBody>
          <a:bodyPr wrap="square" rtlCol="0">
            <a:spAutoFit/>
          </a:bodyPr>
          <a:lstStyle/>
          <a:p>
            <a:pPr algn="ctr"/>
            <a:r>
              <a:rPr lang="en-US" sz="1600" b="1" dirty="0">
                <a:latin typeface="Lato" panose="020F0502020204030203"/>
              </a:rPr>
              <a:t>A </a:t>
            </a:r>
            <a:r>
              <a:rPr lang="en-US" sz="1600" b="1" dirty="0">
                <a:latin typeface="Lato" panose="020F0502020204030203"/>
                <a:hlinkClick r:id="rId4" action="ppaction://hlinksldjump"/>
              </a:rPr>
              <a:t>fringing reef </a:t>
            </a:r>
            <a:r>
              <a:rPr lang="en-US" sz="1600" b="1" dirty="0">
                <a:latin typeface="Lato" panose="020F0502020204030203"/>
              </a:rPr>
              <a:t>in Seychelles</a:t>
            </a:r>
            <a:endParaRPr lang="en-GB" sz="1600" b="1" dirty="0">
              <a:latin typeface="Lato" panose="020F0502020204030203"/>
            </a:endParaRPr>
          </a:p>
        </p:txBody>
      </p:sp>
      <p:pic>
        <p:nvPicPr>
          <p:cNvPr id="3078" name="Picture 6">
            <a:extLst>
              <a:ext uri="{FF2B5EF4-FFF2-40B4-BE49-F238E27FC236}">
                <a16:creationId xmlns:a16="http://schemas.microsoft.com/office/drawing/2014/main" id="{EA512E73-F252-43C4-92E8-AA09402A5CA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71" b="-771"/>
          <a:stretch/>
        </p:blipFill>
        <p:spPr bwMode="auto">
          <a:xfrm>
            <a:off x="421941" y="3983303"/>
            <a:ext cx="3348000" cy="21932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05502EF-7893-4D75-AC37-B5130D9AF37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488" b="-1488"/>
          <a:stretch/>
        </p:blipFill>
        <p:spPr>
          <a:xfrm>
            <a:off x="4752392" y="3980313"/>
            <a:ext cx="3348000" cy="2224277"/>
          </a:xfrm>
          <a:prstGeom prst="rect">
            <a:avLst/>
          </a:prstGeom>
        </p:spPr>
      </p:pic>
    </p:spTree>
    <p:extLst>
      <p:ext uri="{BB962C8B-B14F-4D97-AF65-F5344CB8AC3E}">
        <p14:creationId xmlns:p14="http://schemas.microsoft.com/office/powerpoint/2010/main" val="364909648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5A7FA-52B9-624E-8E09-E10985272F2A}"/>
              </a:ext>
            </a:extLst>
          </p:cNvPr>
          <p:cNvSpPr>
            <a:spLocks noGrp="1"/>
          </p:cNvSpPr>
          <p:nvPr>
            <p:ph type="title"/>
          </p:nvPr>
        </p:nvSpPr>
        <p:spPr>
          <a:xfrm>
            <a:off x="443039" y="609861"/>
            <a:ext cx="8229600" cy="792088"/>
          </a:xfrm>
        </p:spPr>
        <p:txBody>
          <a:bodyPr>
            <a:normAutofit/>
          </a:bodyPr>
          <a:lstStyle/>
          <a:p>
            <a:r>
              <a:rPr lang="en-US" sz="3200" dirty="0"/>
              <a:t>Why are coral reefs valuable?</a:t>
            </a:r>
          </a:p>
        </p:txBody>
      </p:sp>
      <p:sp>
        <p:nvSpPr>
          <p:cNvPr id="3" name="Content Placeholder 2">
            <a:extLst>
              <a:ext uri="{FF2B5EF4-FFF2-40B4-BE49-F238E27FC236}">
                <a16:creationId xmlns:a16="http://schemas.microsoft.com/office/drawing/2014/main" id="{E3A55FDC-9C9E-D244-ACDD-B832CA1B2A5C}"/>
              </a:ext>
            </a:extLst>
          </p:cNvPr>
          <p:cNvSpPr>
            <a:spLocks noGrp="1"/>
          </p:cNvSpPr>
          <p:nvPr>
            <p:ph idx="1"/>
          </p:nvPr>
        </p:nvSpPr>
        <p:spPr>
          <a:xfrm>
            <a:off x="443039" y="1371227"/>
            <a:ext cx="8409620" cy="874830"/>
          </a:xfrm>
        </p:spPr>
        <p:txBody>
          <a:bodyPr>
            <a:noAutofit/>
          </a:bodyPr>
          <a:lstStyle/>
          <a:p>
            <a:pPr marL="0" indent="0">
              <a:buNone/>
            </a:pPr>
            <a:r>
              <a:rPr lang="en-US" sz="2000" dirty="0"/>
              <a:t>Coral reefs are very important ecosystems – their value is estimated at $10 trillion a year.</a:t>
            </a:r>
          </a:p>
        </p:txBody>
      </p:sp>
      <p:sp>
        <p:nvSpPr>
          <p:cNvPr id="4" name="TextBox 3">
            <a:extLst>
              <a:ext uri="{FF2B5EF4-FFF2-40B4-BE49-F238E27FC236}">
                <a16:creationId xmlns:a16="http://schemas.microsoft.com/office/drawing/2014/main" id="{0D9D0DE4-9B82-964D-86E6-54D0F65F1D8F}"/>
              </a:ext>
            </a:extLst>
          </p:cNvPr>
          <p:cNvSpPr txBox="1"/>
          <p:nvPr/>
        </p:nvSpPr>
        <p:spPr>
          <a:xfrm>
            <a:off x="471361" y="4797152"/>
            <a:ext cx="7479016" cy="1631216"/>
          </a:xfrm>
          <a:prstGeom prst="rect">
            <a:avLst/>
          </a:prstGeom>
          <a:solidFill>
            <a:schemeClr val="accent2">
              <a:lumMod val="40000"/>
              <a:lumOff val="60000"/>
            </a:schemeClr>
          </a:solidFill>
          <a:ln>
            <a:noFill/>
          </a:ln>
        </p:spPr>
        <p:txBody>
          <a:bodyPr wrap="square" rtlCol="0">
            <a:spAutoFit/>
          </a:bodyPr>
          <a:lstStyle/>
          <a:p>
            <a:r>
              <a:rPr lang="en-GB" sz="2000" b="1" dirty="0">
                <a:solidFill>
                  <a:srgbClr val="002060"/>
                </a:solidFill>
                <a:latin typeface="Lato" panose="020F0502020204030203" pitchFamily="34" charset="0"/>
                <a:ea typeface="Lato" panose="020F0502020204030203" pitchFamily="34" charset="0"/>
                <a:cs typeface="Lato" panose="020F0502020204030203" pitchFamily="34" charset="0"/>
              </a:rPr>
              <a:t>Activity</a:t>
            </a:r>
          </a:p>
          <a:p>
            <a:pPr marL="367200" indent="-285750">
              <a:buFont typeface="Arial" panose="020B0604020202020204" pitchFamily="34" charset="0"/>
              <a:buChar char="•"/>
            </a:pPr>
            <a:r>
              <a:rPr lang="en-GB" sz="2000" dirty="0">
                <a:solidFill>
                  <a:srgbClr val="26377C"/>
                </a:solidFill>
                <a:latin typeface="Lato" panose="020F0502020204030203" pitchFamily="34" charset="0"/>
                <a:ea typeface="Lato" panose="020F0502020204030203" pitchFamily="34" charset="0"/>
                <a:cs typeface="Lato" panose="020F0502020204030203" pitchFamily="34" charset="0"/>
              </a:rPr>
              <a:t>Can you think of what makes up the value of coral reefs to us and the environment: its ecosystem services? Complete the table above. Assess your answers using slides </a:t>
            </a:r>
            <a:r>
              <a:rPr lang="en-GB" sz="2000" dirty="0">
                <a:solidFill>
                  <a:srgbClr val="26377C"/>
                </a:solidFill>
                <a:latin typeface="Lato" panose="020F0502020204030203" pitchFamily="34" charset="0"/>
                <a:ea typeface="Lato" panose="020F0502020204030203" pitchFamily="34" charset="0"/>
                <a:cs typeface="Lato" panose="020F0502020204030203" pitchFamily="34" charset="0"/>
                <a:hlinkClick r:id="rId3" action="ppaction://hlinksldjump">
                  <a:extLst>
                    <a:ext uri="{A12FA001-AC4F-418D-AE19-62706E023703}">
                      <ahyp:hlinkClr xmlns:ahyp="http://schemas.microsoft.com/office/drawing/2018/hyperlinkcolor" val="tx"/>
                    </a:ext>
                  </a:extLst>
                </a:hlinkClick>
              </a:rPr>
              <a:t>10</a:t>
            </a:r>
            <a:r>
              <a:rPr lang="en-GB" sz="2000" dirty="0">
                <a:solidFill>
                  <a:srgbClr val="26377C"/>
                </a:solidFill>
                <a:latin typeface="Lato" panose="020F0502020204030203" pitchFamily="34" charset="0"/>
                <a:ea typeface="Lato" panose="020F0502020204030203" pitchFamily="34" charset="0"/>
                <a:cs typeface="Lato" panose="020F0502020204030203" pitchFamily="34" charset="0"/>
              </a:rPr>
              <a:t> and </a:t>
            </a:r>
            <a:r>
              <a:rPr lang="en-GB" sz="2000" dirty="0">
                <a:solidFill>
                  <a:srgbClr val="26377C"/>
                </a:solidFill>
                <a:latin typeface="Lato" panose="020F0502020204030203" pitchFamily="34" charset="0"/>
                <a:ea typeface="Lato" panose="020F0502020204030203" pitchFamily="34" charset="0"/>
                <a:cs typeface="Lato" panose="020F0502020204030203" pitchFamily="34" charset="0"/>
                <a:hlinkClick r:id="rId4" action="ppaction://hlinksldjump">
                  <a:extLst>
                    <a:ext uri="{A12FA001-AC4F-418D-AE19-62706E023703}">
                      <ahyp:hlinkClr xmlns:ahyp="http://schemas.microsoft.com/office/drawing/2018/hyperlinkcolor" val="tx"/>
                    </a:ext>
                  </a:extLst>
                </a:hlinkClick>
              </a:rPr>
              <a:t>11</a:t>
            </a:r>
            <a:endParaRPr lang="en-GB" sz="2000" dirty="0">
              <a:solidFill>
                <a:srgbClr val="26377C"/>
              </a:solidFill>
              <a:latin typeface="Lato" panose="020F0502020204030203" pitchFamily="34" charset="0"/>
              <a:ea typeface="Lato" panose="020F0502020204030203" pitchFamily="34" charset="0"/>
              <a:cs typeface="Lato" panose="020F0502020204030203" pitchFamily="34" charset="0"/>
            </a:endParaRPr>
          </a:p>
          <a:p>
            <a:pPr marL="367200" indent="-285750">
              <a:buFont typeface="Arial" panose="020B0604020202020204" pitchFamily="34" charset="0"/>
              <a:buChar char="•"/>
            </a:pPr>
            <a:r>
              <a:rPr lang="en-GB" sz="2000" dirty="0">
                <a:solidFill>
                  <a:srgbClr val="26377C"/>
                </a:solidFill>
                <a:latin typeface="Lato" panose="020F0502020204030203" pitchFamily="34" charset="0"/>
                <a:ea typeface="Lato" panose="020F0502020204030203" pitchFamily="34" charset="0"/>
                <a:cs typeface="Lato" panose="020F0502020204030203" pitchFamily="34" charset="0"/>
              </a:rPr>
              <a:t>To help, read through this </a:t>
            </a:r>
            <a:r>
              <a:rPr lang="en-GB" sz="2000" dirty="0">
                <a:solidFill>
                  <a:srgbClr val="26377C"/>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information on the NOAA website</a:t>
            </a:r>
            <a:r>
              <a:rPr lang="en-GB" sz="2000" dirty="0">
                <a:solidFill>
                  <a:srgbClr val="26377C"/>
                </a:solidFill>
                <a:latin typeface="Lato" panose="020F0502020204030203" pitchFamily="34" charset="0"/>
                <a:ea typeface="Lato" panose="020F0502020204030203" pitchFamily="34" charset="0"/>
                <a:cs typeface="Lato" panose="020F0502020204030203" pitchFamily="34" charset="0"/>
              </a:rPr>
              <a:t>.</a:t>
            </a:r>
          </a:p>
        </p:txBody>
      </p:sp>
      <p:graphicFrame>
        <p:nvGraphicFramePr>
          <p:cNvPr id="6" name="Table 6">
            <a:extLst>
              <a:ext uri="{FF2B5EF4-FFF2-40B4-BE49-F238E27FC236}">
                <a16:creationId xmlns:a16="http://schemas.microsoft.com/office/drawing/2014/main" id="{E9B52860-DC5D-476C-AE3E-3E8C1575EE68}"/>
              </a:ext>
            </a:extLst>
          </p:cNvPr>
          <p:cNvGraphicFramePr>
            <a:graphicFrameLocks noGrp="1"/>
          </p:cNvGraphicFramePr>
          <p:nvPr>
            <p:extLst>
              <p:ext uri="{D42A27DB-BD31-4B8C-83A1-F6EECF244321}">
                <p14:modId xmlns:p14="http://schemas.microsoft.com/office/powerpoint/2010/main" val="3961974254"/>
              </p:ext>
            </p:extLst>
          </p:nvPr>
        </p:nvGraphicFramePr>
        <p:xfrm>
          <a:off x="471361" y="2224759"/>
          <a:ext cx="7479016" cy="2464684"/>
        </p:xfrm>
        <a:graphic>
          <a:graphicData uri="http://schemas.openxmlformats.org/drawingml/2006/table">
            <a:tbl>
              <a:tblPr firstRow="1" bandRow="1">
                <a:effectLst/>
                <a:tableStyleId>{69C7853C-536D-4A76-A0AE-DD22124D55A5}</a:tableStyleId>
              </a:tblPr>
              <a:tblGrid>
                <a:gridCol w="3698415">
                  <a:extLst>
                    <a:ext uri="{9D8B030D-6E8A-4147-A177-3AD203B41FA5}">
                      <a16:colId xmlns:a16="http://schemas.microsoft.com/office/drawing/2014/main" val="2462891113"/>
                    </a:ext>
                  </a:extLst>
                </a:gridCol>
                <a:gridCol w="3780601">
                  <a:extLst>
                    <a:ext uri="{9D8B030D-6E8A-4147-A177-3AD203B41FA5}">
                      <a16:colId xmlns:a16="http://schemas.microsoft.com/office/drawing/2014/main" val="1306683070"/>
                    </a:ext>
                  </a:extLst>
                </a:gridCol>
              </a:tblGrid>
              <a:tr h="742944">
                <a:tc>
                  <a:txBody>
                    <a:bodyPr/>
                    <a:lstStyle/>
                    <a:p>
                      <a:r>
                        <a:rPr lang="en-US" dirty="0"/>
                        <a:t>Value of coral reefs to people</a:t>
                      </a:r>
                      <a:endParaRPr lang="en-GB" dirty="0"/>
                    </a:p>
                  </a:txBody>
                  <a:tcPr/>
                </a:tc>
                <a:tc>
                  <a:txBody>
                    <a:bodyPr/>
                    <a:lstStyle/>
                    <a:p>
                      <a:r>
                        <a:rPr lang="en-US" dirty="0"/>
                        <a:t>Value of coral reefs to the environment</a:t>
                      </a:r>
                      <a:endParaRPr lang="en-GB" dirty="0"/>
                    </a:p>
                  </a:txBody>
                  <a:tcPr/>
                </a:tc>
                <a:extLst>
                  <a:ext uri="{0D108BD9-81ED-4DB2-BD59-A6C34878D82A}">
                    <a16:rowId xmlns:a16="http://schemas.microsoft.com/office/drawing/2014/main" val="419182614"/>
                  </a:ext>
                </a:extLst>
              </a:tr>
              <a:tr h="43043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46091871"/>
                  </a:ext>
                </a:extLst>
              </a:tr>
              <a:tr h="43043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832354631"/>
                  </a:ext>
                </a:extLst>
              </a:tr>
              <a:tr h="43043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215521225"/>
                  </a:ext>
                </a:extLst>
              </a:tr>
              <a:tr h="43043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219719670"/>
                  </a:ext>
                </a:extLst>
              </a:tr>
            </a:tbl>
          </a:graphicData>
        </a:graphic>
      </p:graphicFrame>
    </p:spTree>
    <p:extLst>
      <p:ext uri="{BB962C8B-B14F-4D97-AF65-F5344CB8AC3E}">
        <p14:creationId xmlns:p14="http://schemas.microsoft.com/office/powerpoint/2010/main" val="158591352"/>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34</TotalTime>
  <Words>3219</Words>
  <Application>Microsoft Office PowerPoint</Application>
  <PresentationFormat>On-screen Show (4:3)</PresentationFormat>
  <Paragraphs>311</Paragraphs>
  <Slides>28</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Georgia</vt:lpstr>
      <vt:lpstr>Lato</vt:lpstr>
      <vt:lpstr>Times New Roman</vt:lpstr>
      <vt:lpstr>Wingdings 2</vt:lpstr>
      <vt:lpstr>GA presentation template</vt:lpstr>
      <vt:lpstr>PowerPoint Presentation</vt:lpstr>
      <vt:lpstr>Getting started</vt:lpstr>
      <vt:lpstr>Activity You have probably covered ecosystems before. Create a mind map of what you know about ecosystems, to include locations, examples and biotic/abiotic factors.</vt:lpstr>
      <vt:lpstr>These are some things you may have mapped</vt:lpstr>
      <vt:lpstr>What are coral reefs?</vt:lpstr>
      <vt:lpstr>Exploring coral reefs</vt:lpstr>
      <vt:lpstr>The development of coral reefs</vt:lpstr>
      <vt:lpstr>Types of coral reefs</vt:lpstr>
      <vt:lpstr>Why are coral reefs valuable?</vt:lpstr>
      <vt:lpstr>Why are coral reefs valuable to people?</vt:lpstr>
      <vt:lpstr>Why are coral reefs valuable to the environment?</vt:lpstr>
      <vt:lpstr>How are coral reefs under threat globally?</vt:lpstr>
      <vt:lpstr>Health of coral reefs: skills alert</vt:lpstr>
      <vt:lpstr>Geographical concepts: scale </vt:lpstr>
      <vt:lpstr>Skills practice: graphical interpretation</vt:lpstr>
      <vt:lpstr>Skills practice: breaking it down</vt:lpstr>
      <vt:lpstr>Responses to managing threats to coral reefs</vt:lpstr>
      <vt:lpstr>A level: breadth and depth</vt:lpstr>
      <vt:lpstr>Case study: The Cayman Islands</vt:lpstr>
      <vt:lpstr>Case study: The Cayman Islands</vt:lpstr>
      <vt:lpstr>Case study: Menjangan Island </vt:lpstr>
      <vt:lpstr>The great debate: which area is managing coral reefs more successfully, and why? </vt:lpstr>
      <vt:lpstr>Summary</vt:lpstr>
      <vt:lpstr>Taking it further</vt:lpstr>
      <vt:lpstr>Glossary (1)</vt:lpstr>
      <vt:lpstr>Glossary (2)</vt:lpstr>
      <vt:lpstr>Links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rmcateer</dc:creator>
  <cp:lastModifiedBy>Emmalene Thomas</cp:lastModifiedBy>
  <cp:revision>278</cp:revision>
  <dcterms:created xsi:type="dcterms:W3CDTF">2014-10-30T10:42:22Z</dcterms:created>
  <dcterms:modified xsi:type="dcterms:W3CDTF">2023-12-01T14:46:48Z</dcterms:modified>
</cp:coreProperties>
</file>