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sldIdLst>
    <p:sldId id="428" r:id="rId2"/>
    <p:sldId id="429" r:id="rId3"/>
    <p:sldId id="261" r:id="rId4"/>
    <p:sldId id="451" r:id="rId5"/>
    <p:sldId id="456" r:id="rId6"/>
    <p:sldId id="452" r:id="rId7"/>
    <p:sldId id="453" r:id="rId8"/>
    <p:sldId id="454" r:id="rId9"/>
    <p:sldId id="455" r:id="rId10"/>
    <p:sldId id="436" r:id="rId11"/>
    <p:sldId id="457" r:id="rId12"/>
    <p:sldId id="45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26377C"/>
    <a:srgbClr val="26367D"/>
    <a:srgbClr val="26377D"/>
    <a:srgbClr val="3DB4E6"/>
    <a:srgbClr val="5CC1EA"/>
    <a:srgbClr val="B48086"/>
    <a:srgbClr val="B4CE44"/>
    <a:srgbClr val="243D91"/>
    <a:srgbClr val="1F3D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40" autoAdjust="0"/>
  </p:normalViewPr>
  <p:slideViewPr>
    <p:cSldViewPr>
      <p:cViewPr varScale="1">
        <p:scale>
          <a:sx n="78" d="100"/>
          <a:sy n="78" d="100"/>
        </p:scale>
        <p:origin x="826"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944747-CDB7-4F98-827F-A214E0B4E219}" type="datetimeFigureOut">
              <a:rPr lang="en-GB" smtClean="0"/>
              <a:pPr/>
              <a:t>16/11/2022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99001A-258F-4C21-BFC1-1432480F8C34}"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FSC own the graphic</a:t>
            </a:r>
          </a:p>
        </p:txBody>
      </p:sp>
      <p:sp>
        <p:nvSpPr>
          <p:cNvPr id="4" name="Slide Number Placeholder 3"/>
          <p:cNvSpPr>
            <a:spLocks noGrp="1"/>
          </p:cNvSpPr>
          <p:nvPr>
            <p:ph type="sldNum" sz="quarter" idx="10"/>
          </p:nvPr>
        </p:nvSpPr>
        <p:spPr/>
        <p:txBody>
          <a:bodyPr/>
          <a:lstStyle/>
          <a:p>
            <a:fld id="{DDFDF31E-03DE-40B1-B638-1ED3F34D9D2A}" type="slidenum">
              <a:rPr lang="en-GB" smtClean="0"/>
              <a:pPr/>
              <a:t>3</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3DB4E6"/>
        </a:solidFill>
        <a:effectLst/>
      </p:bgPr>
    </p:bg>
    <p:spTree>
      <p:nvGrpSpPr>
        <p:cNvPr id="1" name=""/>
        <p:cNvGrpSpPr/>
        <p:nvPr/>
      </p:nvGrpSpPr>
      <p:grpSpPr>
        <a:xfrm>
          <a:off x="0" y="0"/>
          <a:ext cx="0" cy="0"/>
          <a:chOff x="0" y="0"/>
          <a:chExt cx="0" cy="0"/>
        </a:xfrm>
      </p:grpSpPr>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251520" y="5373216"/>
            <a:ext cx="7812360" cy="648072"/>
          </a:xfrm>
        </p:spPr>
        <p:txBody>
          <a:bodyPr>
            <a:normAutofit/>
          </a:bodyPr>
          <a:lstStyle>
            <a:lvl1pPr marL="442913" indent="0" algn="l">
              <a:buNone/>
              <a:defRPr sz="36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lgn="ctr"/>
            <a:endParaRPr lang="en-GB" b="1" dirty="0">
              <a:solidFill>
                <a:srgbClr val="243D91"/>
              </a:solidFill>
            </a:endParaRPr>
          </a:p>
        </p:txBody>
      </p:sp>
      <p:pic>
        <p:nvPicPr>
          <p:cNvPr id="3" name="Picture 2">
            <a:extLst>
              <a:ext uri="{FF2B5EF4-FFF2-40B4-BE49-F238E27FC236}">
                <a16:creationId xmlns:a16="http://schemas.microsoft.com/office/drawing/2014/main" id="{330C7DD3-57ED-4B77-8ED1-8C9D1761F01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2657"/>
          <a:stretch/>
        </p:blipFill>
        <p:spPr>
          <a:xfrm>
            <a:off x="4788024" y="0"/>
            <a:ext cx="4355976" cy="5079664"/>
          </a:xfrm>
          <a:prstGeom prst="rect">
            <a:avLst/>
          </a:prstGeom>
        </p:spPr>
      </p:pic>
      <p:pic>
        <p:nvPicPr>
          <p:cNvPr id="5" name="Picture 4">
            <a:extLst>
              <a:ext uri="{FF2B5EF4-FFF2-40B4-BE49-F238E27FC236}">
                <a16:creationId xmlns:a16="http://schemas.microsoft.com/office/drawing/2014/main" id="{8A829D30-31FD-48B4-B358-5B263B36C02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58985"/>
          <a:stretch/>
        </p:blipFill>
        <p:spPr>
          <a:xfrm>
            <a:off x="417" y="25734"/>
            <a:ext cx="3076339" cy="5015656"/>
          </a:xfrm>
          <a:prstGeom prst="rect">
            <a:avLst/>
          </a:prstGeom>
        </p:spPr>
      </p:pic>
    </p:spTree>
    <p:extLst>
      <p:ext uri="{BB962C8B-B14F-4D97-AF65-F5344CB8AC3E}">
        <p14:creationId xmlns:p14="http://schemas.microsoft.com/office/powerpoint/2010/main" val="672912163"/>
      </p:ext>
    </p:extLst>
  </p:cSld>
  <p:clrMapOvr>
    <a:masterClrMapping/>
  </p:clrMapOvr>
  <p:transition spd="slow"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a:bodyPr>
          <a:lstStyle>
            <a:lvl1pPr>
              <a:defRPr sz="3600" b="1">
                <a:solidFill>
                  <a:srgbClr val="26377D"/>
                </a:solidFill>
                <a:latin typeface="Lato" panose="020F0502020204030203" pitchFamily="34" charset="0"/>
                <a:ea typeface="Lato" panose="020F0502020204030203" pitchFamily="34" charset="0"/>
                <a:cs typeface="Lato" panose="020F0502020204030203" pitchFamily="34" charset="0"/>
              </a:defRPr>
            </a:lvl1pPr>
          </a:lstStyle>
          <a:p>
            <a:r>
              <a:rPr kumimoji="0" lang="en-US" dirty="0"/>
              <a:t>Click to edit Master title style</a:t>
            </a:r>
          </a:p>
        </p:txBody>
      </p:sp>
      <p:sp>
        <p:nvSpPr>
          <p:cNvPr id="3" name="Content Placeholder 2"/>
          <p:cNvSpPr>
            <a:spLocks noGrp="1"/>
          </p:cNvSpPr>
          <p:nvPr>
            <p:ph idx="1"/>
          </p:nvPr>
        </p:nvSpPr>
        <p:spPr>
          <a:xfrm>
            <a:off x="457200" y="1844824"/>
            <a:ext cx="8219256" cy="4729712"/>
          </a:xfrm>
        </p:spPr>
        <p:txBody>
          <a:bodyPr/>
          <a:lstStyle>
            <a:lvl1pPr>
              <a:defRPr>
                <a:solidFill>
                  <a:srgbClr val="26377C"/>
                </a:solidFill>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vl5pPr>
              <a:defRPr>
                <a:latin typeface="Lato" panose="020F0502020204030203" pitchFamily="34" charset="0"/>
                <a:ea typeface="Lato" panose="020F0502020204030203" pitchFamily="34" charset="0"/>
                <a:cs typeface="Lato" panose="020F0502020204030203"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2039999302"/>
      </p:ext>
    </p:extLst>
  </p:cSld>
  <p:clrMapOvr>
    <a:masterClrMapping/>
  </p:clrMapOvr>
  <p:transition spd="slow"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26377C"/>
                </a:solidFill>
                <a:latin typeface="Lato" panose="020F0502020204030203" pitchFamily="34" charset="0"/>
                <a:ea typeface="Lato" panose="020F0502020204030203" pitchFamily="34" charset="0"/>
                <a:cs typeface="Lato" panose="020F0502020204030203"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1714337E-A7D0-4213-A95F-88F0680C7011}" type="datetimeFigureOut">
              <a:rPr lang="en-GB" smtClean="0"/>
              <a:pPr/>
              <a:t>16/11/2022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06A62CD-E6A4-48B0-8740-9FCE98EC987B}" type="slidenum">
              <a:rPr lang="en-GB" smtClean="0"/>
              <a:pPr/>
              <a:t>‹#›</a:t>
            </a:fld>
            <a:endParaRPr lang="en-GB" dirty="0"/>
          </a:p>
        </p:txBody>
      </p:sp>
    </p:spTree>
    <p:extLst>
      <p:ext uri="{BB962C8B-B14F-4D97-AF65-F5344CB8AC3E}">
        <p14:creationId xmlns:p14="http://schemas.microsoft.com/office/powerpoint/2010/main" val="2543989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rgbClr val="26377C"/>
                </a:solidFill>
                <a:latin typeface="Lato" panose="020F0502020204030203" pitchFamily="34" charset="0"/>
                <a:ea typeface="Lato" panose="020F0502020204030203" pitchFamily="34" charset="0"/>
                <a:cs typeface="Lato" panose="020F0502020204030203"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26377C"/>
                </a:solidFill>
                <a:latin typeface="Lato" panose="020F0502020204030203" pitchFamily="34" charset="0"/>
                <a:ea typeface="Lato" panose="020F0502020204030203" pitchFamily="34" charset="0"/>
                <a:cs typeface="Lato"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26377C"/>
                </a:solidFill>
                <a:latin typeface="Lato" panose="020F0502020204030203" pitchFamily="34" charset="0"/>
                <a:ea typeface="Lato" panose="020F0502020204030203" pitchFamily="34" charset="0"/>
                <a:cs typeface="Lato" panose="020F0502020204030203" pitchFamily="34" charset="0"/>
              </a:defRPr>
            </a:lvl1pPr>
            <a:lvl2pPr>
              <a:defRPr sz="2000">
                <a:latin typeface="Lato" panose="020F0502020204030203" pitchFamily="34" charset="0"/>
                <a:ea typeface="Lato" panose="020F0502020204030203" pitchFamily="34" charset="0"/>
                <a:cs typeface="Lato" panose="020F0502020204030203" pitchFamily="34" charset="0"/>
              </a:defRPr>
            </a:lvl2pPr>
            <a:lvl3pPr>
              <a:defRPr sz="1800">
                <a:latin typeface="Lato" panose="020F0502020204030203" pitchFamily="34" charset="0"/>
                <a:ea typeface="Lato" panose="020F0502020204030203" pitchFamily="34" charset="0"/>
                <a:cs typeface="Lato" panose="020F0502020204030203" pitchFamily="34" charset="0"/>
              </a:defRPr>
            </a:lvl3pPr>
            <a:lvl4pPr>
              <a:defRPr sz="1600">
                <a:latin typeface="Lato" panose="020F0502020204030203" pitchFamily="34" charset="0"/>
                <a:ea typeface="Lato" panose="020F0502020204030203" pitchFamily="34" charset="0"/>
                <a:cs typeface="Lato" panose="020F0502020204030203" pitchFamily="34" charset="0"/>
              </a:defRPr>
            </a:lvl4pPr>
            <a:lvl5pPr>
              <a:defRPr sz="1600">
                <a:latin typeface="Lato" panose="020F0502020204030203" pitchFamily="34" charset="0"/>
                <a:ea typeface="Lato" panose="020F0502020204030203" pitchFamily="34" charset="0"/>
                <a:cs typeface="Lato" panose="020F0502020204030203"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26377C"/>
                </a:solidFill>
                <a:latin typeface="Lato" panose="020F0502020204030203" pitchFamily="34" charset="0"/>
                <a:ea typeface="Lato" panose="020F0502020204030203" pitchFamily="34" charset="0"/>
                <a:cs typeface="Lato"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26377C"/>
                </a:solidFill>
                <a:latin typeface="Lato" panose="020F0502020204030203" pitchFamily="34" charset="0"/>
                <a:ea typeface="Lato" panose="020F0502020204030203" pitchFamily="34" charset="0"/>
                <a:cs typeface="Lato" panose="020F0502020204030203" pitchFamily="34" charset="0"/>
              </a:defRPr>
            </a:lvl1pPr>
            <a:lvl2pPr>
              <a:defRPr sz="2000">
                <a:latin typeface="Lato" panose="020F0502020204030203" pitchFamily="34" charset="0"/>
                <a:ea typeface="Lato" panose="020F0502020204030203" pitchFamily="34" charset="0"/>
                <a:cs typeface="Lato" panose="020F0502020204030203" pitchFamily="34" charset="0"/>
              </a:defRPr>
            </a:lvl2pPr>
            <a:lvl3pPr>
              <a:defRPr sz="1800">
                <a:latin typeface="Lato" panose="020F0502020204030203" pitchFamily="34" charset="0"/>
                <a:ea typeface="Lato" panose="020F0502020204030203" pitchFamily="34" charset="0"/>
                <a:cs typeface="Lato" panose="020F0502020204030203" pitchFamily="34" charset="0"/>
              </a:defRPr>
            </a:lvl3pPr>
            <a:lvl4pPr>
              <a:defRPr sz="1600">
                <a:latin typeface="Lato" panose="020F0502020204030203" pitchFamily="34" charset="0"/>
                <a:ea typeface="Lato" panose="020F0502020204030203" pitchFamily="34" charset="0"/>
                <a:cs typeface="Lato" panose="020F0502020204030203" pitchFamily="34" charset="0"/>
              </a:defRPr>
            </a:lvl4pPr>
            <a:lvl5pPr>
              <a:defRPr sz="1600">
                <a:latin typeface="Lato" panose="020F0502020204030203" pitchFamily="34" charset="0"/>
                <a:ea typeface="Lato" panose="020F0502020204030203" pitchFamily="34" charset="0"/>
                <a:cs typeface="Lato" panose="020F0502020204030203"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1714337E-A7D0-4213-A95F-88F0680C7011}" type="datetimeFigureOut">
              <a:rPr lang="en-GB" smtClean="0"/>
              <a:pPr/>
              <a:t>16/11/2022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06A62CD-E6A4-48B0-8740-9FCE98EC987B}" type="slidenum">
              <a:rPr lang="en-GB" smtClean="0"/>
              <a:pPr/>
              <a:t>‹#›</a:t>
            </a:fld>
            <a:endParaRPr lang="en-GB" dirty="0"/>
          </a:p>
        </p:txBody>
      </p:sp>
    </p:spTree>
    <p:extLst>
      <p:ext uri="{BB962C8B-B14F-4D97-AF65-F5344CB8AC3E}">
        <p14:creationId xmlns:p14="http://schemas.microsoft.com/office/powerpoint/2010/main" val="1030337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lstStyle>
            <a:lvl1pPr>
              <a:defRPr>
                <a:solidFill>
                  <a:srgbClr val="26377C"/>
                </a:solidFill>
              </a:defRPr>
            </a:lvl1pPr>
          </a:lstStyle>
          <a:p>
            <a:r>
              <a:rPr kumimoji="0" lang="en-US" dirty="0"/>
              <a:t>Click to edit Master title style</a:t>
            </a:r>
          </a:p>
        </p:txBody>
      </p:sp>
      <p:sp>
        <p:nvSpPr>
          <p:cNvPr id="3" name="Content Placeholder 2"/>
          <p:cNvSpPr>
            <a:spLocks noGrp="1"/>
          </p:cNvSpPr>
          <p:nvPr>
            <p:ph idx="1"/>
          </p:nvPr>
        </p:nvSpPr>
        <p:spPr>
          <a:xfrm>
            <a:off x="457200" y="1844824"/>
            <a:ext cx="8219256" cy="4729712"/>
          </a:xfrm>
        </p:spPr>
        <p:txBody>
          <a:bodyPr/>
          <a:lstStyle>
            <a:lvl1pPr>
              <a:defRPr>
                <a:solidFill>
                  <a:srgbClr val="26377C"/>
                </a:solidFill>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masterClrMapping/>
  </p:clrMapOvr>
  <p:transition spd="slow"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lstStyle>
            <a:lvl1pPr>
              <a:defRPr>
                <a:solidFill>
                  <a:srgbClr val="26377C"/>
                </a:solidFill>
              </a:defRPr>
            </a:lvl1pPr>
          </a:lstStyle>
          <a:p>
            <a:r>
              <a:rPr kumimoji="0" lang="en-US" dirty="0"/>
              <a:t>Click to edit Master title style</a:t>
            </a:r>
          </a:p>
        </p:txBody>
      </p:sp>
      <p:sp>
        <p:nvSpPr>
          <p:cNvPr id="3" name="Content Placeholder 2"/>
          <p:cNvSpPr>
            <a:spLocks noGrp="1"/>
          </p:cNvSpPr>
          <p:nvPr>
            <p:ph idx="1"/>
          </p:nvPr>
        </p:nvSpPr>
        <p:spPr>
          <a:xfrm>
            <a:off x="457200" y="1844824"/>
            <a:ext cx="8219256" cy="4729712"/>
          </a:xfrm>
        </p:spPr>
        <p:txBody>
          <a:bodyPr/>
          <a:lstStyle>
            <a:lvl1pPr>
              <a:defRPr>
                <a:solidFill>
                  <a:srgbClr val="26377C"/>
                </a:solidFill>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masterClrMapping/>
  </p:clrMapOvr>
  <p:transition spd="slow" advClick="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rgbClr val="5CC1EA">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rgbClr val="26377C"/>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rgbClr val="5CC1E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rgbClr val="5CC1E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rgbClr val="5CC1EA">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67544" y="692696"/>
            <a:ext cx="8229600" cy="10668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457200" y="1844824"/>
            <a:ext cx="8229600" cy="472971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3" name="Picture 2">
            <a:extLst>
              <a:ext uri="{FF2B5EF4-FFF2-40B4-BE49-F238E27FC236}">
                <a16:creationId xmlns:a16="http://schemas.microsoft.com/office/drawing/2014/main" id="{FF906B60-73E5-4CF0-939D-1B44CEA32C0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rot="16200000">
            <a:off x="7916463" y="5612916"/>
            <a:ext cx="1230167" cy="1260000"/>
          </a:xfrm>
          <a:prstGeom prst="rect">
            <a:avLst/>
          </a:prstGeom>
        </p:spPr>
      </p:pic>
      <p:sp>
        <p:nvSpPr>
          <p:cNvPr id="18" name="TextBox 17">
            <a:extLst>
              <a:ext uri="{FF2B5EF4-FFF2-40B4-BE49-F238E27FC236}">
                <a16:creationId xmlns:a16="http://schemas.microsoft.com/office/drawing/2014/main" id="{2639B632-8234-46EE-9C4F-C6AD7011E9C6}"/>
              </a:ext>
            </a:extLst>
          </p:cNvPr>
          <p:cNvSpPr txBox="1"/>
          <p:nvPr userDrawn="1"/>
        </p:nvSpPr>
        <p:spPr>
          <a:xfrm flipH="1">
            <a:off x="0" y="6611779"/>
            <a:ext cx="2627784" cy="246221"/>
          </a:xfrm>
          <a:prstGeom prst="rect">
            <a:avLst/>
          </a:prstGeom>
          <a:noFill/>
        </p:spPr>
        <p:txBody>
          <a:bodyPr wrap="square" rtlCol="0">
            <a:spAutoFit/>
          </a:bodyPr>
          <a:lstStyle/>
          <a:p>
            <a:r>
              <a:rPr lang="en-GB" sz="1000" dirty="0">
                <a:solidFill>
                  <a:srgbClr val="26377C"/>
                </a:solidFill>
                <a:latin typeface="Lato" panose="020F0502020204030203" pitchFamily="34" charset="0"/>
                <a:ea typeface="Lato" panose="020F0502020204030203" pitchFamily="34" charset="0"/>
                <a:cs typeface="Lato" panose="020F0502020204030203" pitchFamily="34" charset="0"/>
              </a:rPr>
              <a:t>© Geographical Association, 2022</a:t>
            </a:r>
          </a:p>
        </p:txBody>
      </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7" r:id="rId3"/>
    <p:sldLayoutId id="2147483778" r:id="rId4"/>
    <p:sldLayoutId id="2147483770" r:id="rId5"/>
    <p:sldLayoutId id="2147483771" r:id="rId6"/>
  </p:sldLayoutIdLst>
  <p:transition spd="slow" advClick="0"/>
  <p:txStyles>
    <p:titleStyle>
      <a:lvl1pPr algn="l" rtl="0" eaLnBrk="1" latinLnBrk="0" hangingPunct="1">
        <a:spcBef>
          <a:spcPct val="0"/>
        </a:spcBef>
        <a:buNone/>
        <a:defRPr kumimoji="0" sz="4000" kern="1200">
          <a:solidFill>
            <a:schemeClr val="tx2"/>
          </a:solidFill>
          <a:latin typeface="Lato" panose="020F0502020204030203" pitchFamily="34" charset="0"/>
          <a:ea typeface="Lato" panose="020F0502020204030203" pitchFamily="34" charset="0"/>
          <a:cs typeface="Lato" panose="020F0502020204030203" pitchFamily="34" charset="0"/>
        </a:defRPr>
      </a:lvl1pPr>
    </p:titleStyle>
    <p:bodyStyle>
      <a:lvl1pPr marL="365760" indent="-256032" algn="l" rtl="0" eaLnBrk="1" latinLnBrk="0" hangingPunct="1">
        <a:spcBef>
          <a:spcPts val="300"/>
        </a:spcBef>
        <a:buClr>
          <a:schemeClr val="accent3"/>
        </a:buClr>
        <a:buFont typeface="Georgia"/>
        <a:buChar char="•"/>
        <a:defRPr kumimoji="0" sz="2800" kern="1200">
          <a:solidFill>
            <a:srgbClr val="243D91"/>
          </a:solidFill>
          <a:latin typeface="Lato" panose="020F0502020204030203" pitchFamily="34" charset="0"/>
          <a:ea typeface="Lato" panose="020F0502020204030203" pitchFamily="34" charset="0"/>
          <a:cs typeface="Lato" panose="020F0502020204030203" pitchFamily="34" charset="0"/>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Lato" panose="020F0502020204030203" pitchFamily="34" charset="0"/>
          <a:ea typeface="Lato" panose="020F0502020204030203" pitchFamily="34" charset="0"/>
          <a:cs typeface="Lato" panose="020F0502020204030203" pitchFamily="34" charset="0"/>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Lato" panose="020F0502020204030203" pitchFamily="34" charset="0"/>
          <a:ea typeface="Lato" panose="020F0502020204030203" pitchFamily="34" charset="0"/>
          <a:cs typeface="Lato" panose="020F0502020204030203" pitchFamily="34" charset="0"/>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Lato" panose="020F0502020204030203" pitchFamily="34" charset="0"/>
          <a:ea typeface="Lato" panose="020F0502020204030203" pitchFamily="34" charset="0"/>
          <a:cs typeface="Lato" panose="020F0502020204030203" pitchFamily="34" charset="0"/>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Lato" panose="020F0502020204030203" pitchFamily="34" charset="0"/>
          <a:ea typeface="Lato" panose="020F0502020204030203" pitchFamily="34" charset="0"/>
          <a:cs typeface="Lato" panose="020F0502020204030203"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ocr.org.uk/Images/207307-specification-accredited-gcse-geography-b-j384.pdf" TargetMode="External"/><Relationship Id="rId13" Type="http://schemas.openxmlformats.org/officeDocument/2006/relationships/hyperlink" Target="https://www.bbc.co.uk/programmes/p076w7g5" TargetMode="External"/><Relationship Id="rId3" Type="http://schemas.openxmlformats.org/officeDocument/2006/relationships/hyperlink" Target="https://qualifications.pearson.com/content/dam/pdf/GCSE/Geography-A/2016/specification-and-sample-assessments/Geography_A_Issue3%20GCSE%20(9-1)%20Specification.pdf" TargetMode="External"/><Relationship Id="rId7" Type="http://schemas.openxmlformats.org/officeDocument/2006/relationships/hyperlink" Target="https://www.ocr.org.uk/Images/207306-specification-accredited-gcse-geography-a-j383.pdf" TargetMode="External"/><Relationship Id="rId12" Type="http://schemas.openxmlformats.org/officeDocument/2006/relationships/slide" Target="slide11.xml"/><Relationship Id="rId2" Type="http://schemas.openxmlformats.org/officeDocument/2006/relationships/hyperlink" Target="https://filestore.aqa.org.uk/resources/geography/specifications/AQA-8035-SP-2016.PDF" TargetMode="External"/><Relationship Id="rId16" Type="http://schemas.openxmlformats.org/officeDocument/2006/relationships/hyperlink" Target="https://www.epa.gov/ghgemissions/global-greenhouse-gas-emissions-data" TargetMode="External"/><Relationship Id="rId1" Type="http://schemas.openxmlformats.org/officeDocument/2006/relationships/slideLayout" Target="../slideLayouts/slideLayout4.xml"/><Relationship Id="rId6" Type="http://schemas.openxmlformats.org/officeDocument/2006/relationships/hyperlink" Target="https://www.eduqas.co.uk/qualifications/geography-gcse-b/" TargetMode="External"/><Relationship Id="rId11" Type="http://schemas.openxmlformats.org/officeDocument/2006/relationships/hyperlink" Target="https://timeforgeography.co.uk/videos_list/climate-change/human-causes-climate-change/" TargetMode="External"/><Relationship Id="rId5" Type="http://schemas.openxmlformats.org/officeDocument/2006/relationships/hyperlink" Target="https://www.eduqas.co.uk/qualifications/geography-gcse-a/" TargetMode="External"/><Relationship Id="rId15" Type="http://schemas.openxmlformats.org/officeDocument/2006/relationships/hyperlink" Target="https://www.bbc.co.uk/bitesize/guides/zx234j6/revision/1" TargetMode="External"/><Relationship Id="rId10" Type="http://schemas.openxmlformats.org/officeDocument/2006/relationships/hyperlink" Target="https://ccea.org.uk/geography" TargetMode="External"/><Relationship Id="rId4" Type="http://schemas.openxmlformats.org/officeDocument/2006/relationships/hyperlink" Target="https://qualifications.pearson.com/content/dam/pdf/GCSE/Geography-B/2016/specification-and-sample-assessments/Specification_GCSE_L1-L2_Geography_B.pdf" TargetMode="External"/><Relationship Id="rId9" Type="http://schemas.openxmlformats.org/officeDocument/2006/relationships/hyperlink" Target="https://www.wjec.co.uk/media/mlyil2jr/wjec-gcse-geography-spec-from-2016-e.pdf" TargetMode="External"/><Relationship Id="rId14" Type="http://schemas.openxmlformats.org/officeDocument/2006/relationships/hyperlink" Target="https://www.metoffice.gov.uk/weather/climate-change/what-is-climate-chang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issuu.com/gemmasou/docs/issuu.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941168"/>
            <a:ext cx="9144000" cy="1392560"/>
          </a:xfrm>
        </p:spPr>
        <p:txBody>
          <a:bodyPr>
            <a:normAutofit/>
          </a:bodyPr>
          <a:lstStyle/>
          <a:p>
            <a:r>
              <a:rPr lang="en-GB" sz="4000" b="1" dirty="0"/>
              <a:t>Everyday stories of climate change</a:t>
            </a:r>
          </a:p>
        </p:txBody>
      </p:sp>
    </p:spTree>
    <p:extLst>
      <p:ext uri="{BB962C8B-B14F-4D97-AF65-F5344CB8AC3E}">
        <p14:creationId xmlns:p14="http://schemas.microsoft.com/office/powerpoint/2010/main" val="3530805346"/>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595" y="404664"/>
            <a:ext cx="8229600" cy="877993"/>
          </a:xfrm>
        </p:spPr>
        <p:txBody>
          <a:bodyPr/>
          <a:lstStyle/>
          <a:p>
            <a:r>
              <a:rPr lang="en-GB" b="1" dirty="0"/>
              <a:t>Links</a:t>
            </a:r>
            <a:endParaRPr lang="en-GB" dirty="0"/>
          </a:p>
        </p:txBody>
      </p:sp>
      <p:sp>
        <p:nvSpPr>
          <p:cNvPr id="3" name="Text Placeholder 2"/>
          <p:cNvSpPr>
            <a:spLocks noGrp="1"/>
          </p:cNvSpPr>
          <p:nvPr>
            <p:ph type="body" idx="1"/>
          </p:nvPr>
        </p:nvSpPr>
        <p:spPr>
          <a:xfrm>
            <a:off x="454595" y="980728"/>
            <a:ext cx="4040188" cy="639762"/>
          </a:xfrm>
        </p:spPr>
        <p:txBody>
          <a:bodyPr>
            <a:normAutofit/>
          </a:bodyPr>
          <a:lstStyle/>
          <a:p>
            <a:r>
              <a:rPr lang="en-GB" dirty="0"/>
              <a:t>From the awarding bodies</a:t>
            </a:r>
          </a:p>
        </p:txBody>
      </p:sp>
      <p:sp>
        <p:nvSpPr>
          <p:cNvPr id="5" name="Text Placeholder 4"/>
          <p:cNvSpPr>
            <a:spLocks noGrp="1"/>
          </p:cNvSpPr>
          <p:nvPr>
            <p:ph type="body" sz="quarter" idx="3"/>
          </p:nvPr>
        </p:nvSpPr>
        <p:spPr>
          <a:xfrm>
            <a:off x="4860032" y="980728"/>
            <a:ext cx="4041775" cy="639762"/>
          </a:xfrm>
        </p:spPr>
        <p:txBody>
          <a:bodyPr/>
          <a:lstStyle/>
          <a:p>
            <a:r>
              <a:rPr lang="en-GB" dirty="0"/>
              <a:t>Find out more</a:t>
            </a:r>
          </a:p>
        </p:txBody>
      </p:sp>
      <p:graphicFrame>
        <p:nvGraphicFramePr>
          <p:cNvPr id="8" name="Content Placeholder 7">
            <a:extLst>
              <a:ext uri="{FF2B5EF4-FFF2-40B4-BE49-F238E27FC236}">
                <a16:creationId xmlns:a16="http://schemas.microsoft.com/office/drawing/2014/main" id="{86372802-C47F-19CA-42E0-F4A51C567C7C}"/>
              </a:ext>
            </a:extLst>
          </p:cNvPr>
          <p:cNvGraphicFramePr>
            <a:graphicFrameLocks noGrp="1"/>
          </p:cNvGraphicFramePr>
          <p:nvPr>
            <p:ph sz="half" idx="2"/>
            <p:extLst>
              <p:ext uri="{D42A27DB-BD31-4B8C-83A1-F6EECF244321}">
                <p14:modId xmlns:p14="http://schemas.microsoft.com/office/powerpoint/2010/main" val="3813037699"/>
              </p:ext>
            </p:extLst>
          </p:nvPr>
        </p:nvGraphicFramePr>
        <p:xfrm>
          <a:off x="557695" y="1700808"/>
          <a:ext cx="4158321" cy="4886530"/>
        </p:xfrm>
        <a:graphic>
          <a:graphicData uri="http://schemas.openxmlformats.org/drawingml/2006/table">
            <a:tbl>
              <a:tblPr firstRow="1" bandRow="1">
                <a:tableStyleId>{5C22544A-7EE6-4342-B048-85BDC9FD1C3A}</a:tableStyleId>
              </a:tblPr>
              <a:tblGrid>
                <a:gridCol w="1147124">
                  <a:extLst>
                    <a:ext uri="{9D8B030D-6E8A-4147-A177-3AD203B41FA5}">
                      <a16:colId xmlns:a16="http://schemas.microsoft.com/office/drawing/2014/main" val="20000"/>
                    </a:ext>
                  </a:extLst>
                </a:gridCol>
                <a:gridCol w="3011197">
                  <a:extLst>
                    <a:ext uri="{9D8B030D-6E8A-4147-A177-3AD203B41FA5}">
                      <a16:colId xmlns:a16="http://schemas.microsoft.com/office/drawing/2014/main" val="20001"/>
                    </a:ext>
                  </a:extLst>
                </a:gridCol>
              </a:tblGrid>
              <a:tr h="398186">
                <a:tc>
                  <a:txBody>
                    <a:bodyPr/>
                    <a:lstStyle/>
                    <a:p>
                      <a:endParaRPr lang="en-GB" sz="1600" dirty="0">
                        <a:latin typeface="Lato" panose="020F0502020204030203" pitchFamily="34" charset="0"/>
                        <a:ea typeface="Lato" panose="020F0502020204030203" pitchFamily="34" charset="0"/>
                        <a:cs typeface="Lato" panose="020F0502020204030203" pitchFamily="34" charset="0"/>
                      </a:endParaRPr>
                    </a:p>
                  </a:txBody>
                  <a:tcPr/>
                </a:tc>
                <a:tc>
                  <a:txBody>
                    <a:bodyPr/>
                    <a:lstStyle/>
                    <a:p>
                      <a:r>
                        <a:rPr lang="en-GB" sz="1600" dirty="0">
                          <a:latin typeface="Lato" panose="020F0502020204030203" pitchFamily="34" charset="0"/>
                          <a:ea typeface="Lato" panose="020F0502020204030203" pitchFamily="34" charset="0"/>
                          <a:cs typeface="Lato" panose="020F0502020204030203" pitchFamily="34" charset="0"/>
                        </a:rPr>
                        <a:t>Topic</a:t>
                      </a:r>
                    </a:p>
                  </a:txBody>
                  <a:tcPr/>
                </a:tc>
                <a:extLst>
                  <a:ext uri="{0D108BD9-81ED-4DB2-BD59-A6C34878D82A}">
                    <a16:rowId xmlns:a16="http://schemas.microsoft.com/office/drawing/2014/main" val="10000"/>
                  </a:ext>
                </a:extLst>
              </a:tr>
              <a:tr h="398186">
                <a:tc>
                  <a:txBody>
                    <a:bodyPr/>
                    <a:lstStyle/>
                    <a:p>
                      <a:r>
                        <a:rPr lang="en-GB" sz="1600" dirty="0">
                          <a:latin typeface="Lato" panose="020F0502020204030203" pitchFamily="34" charset="0"/>
                          <a:ea typeface="Lato" panose="020F0502020204030203" pitchFamily="34" charset="0"/>
                          <a:cs typeface="Lato" panose="020F0502020204030203" pitchFamily="34" charset="0"/>
                          <a:hlinkClick r:id="rId2"/>
                        </a:rPr>
                        <a:t>AQA</a:t>
                      </a:r>
                      <a:endParaRPr lang="en-GB" sz="1600" dirty="0">
                        <a:latin typeface="Lato" panose="020F0502020204030203" pitchFamily="34" charset="0"/>
                        <a:ea typeface="Lato" panose="020F0502020204030203" pitchFamily="34" charset="0"/>
                        <a:cs typeface="Lato" panose="020F0502020204030203" pitchFamily="34" charset="0"/>
                      </a:endParaRPr>
                    </a:p>
                  </a:txBody>
                  <a:tcPr/>
                </a:tc>
                <a:tc>
                  <a:txBody>
                    <a:bodyPr/>
                    <a:lstStyle/>
                    <a:p>
                      <a:pPr marL="0" algn="l" rtl="0" eaLnBrk="1" latinLnBrk="0" hangingPunct="1"/>
                      <a:r>
                        <a:rPr kumimoji="0" lang="en-GB" sz="1600" kern="1200" dirty="0">
                          <a:solidFill>
                            <a:srgbClr val="26377C"/>
                          </a:solidFill>
                          <a:latin typeface="Lato" panose="020F0502020204030203" pitchFamily="34" charset="0"/>
                          <a:ea typeface="Lato" panose="020F0502020204030203" pitchFamily="34" charset="0"/>
                          <a:cs typeface="Lato" panose="020F0502020204030203" pitchFamily="34" charset="0"/>
                        </a:rPr>
                        <a:t>3.1.1.4 Climate change</a:t>
                      </a:r>
                    </a:p>
                  </a:txBody>
                  <a:tcPr/>
                </a:tc>
                <a:extLst>
                  <a:ext uri="{0D108BD9-81ED-4DB2-BD59-A6C34878D82A}">
                    <a16:rowId xmlns:a16="http://schemas.microsoft.com/office/drawing/2014/main" val="10001"/>
                  </a:ext>
                </a:extLst>
              </a:tr>
              <a:tr h="556370">
                <a:tc>
                  <a:txBody>
                    <a:bodyPr/>
                    <a:lstStyle/>
                    <a:p>
                      <a:r>
                        <a:rPr lang="en-GB" sz="1600" dirty="0">
                          <a:latin typeface="Lato" panose="020F0502020204030203" pitchFamily="34" charset="0"/>
                          <a:ea typeface="Lato" panose="020F0502020204030203" pitchFamily="34" charset="0"/>
                          <a:cs typeface="Lato" panose="020F0502020204030203" pitchFamily="34" charset="0"/>
                          <a:hlinkClick r:id="rId3"/>
                        </a:rPr>
                        <a:t>Edexcel A</a:t>
                      </a:r>
                      <a:endParaRPr lang="en-GB" sz="1600" dirty="0">
                        <a:latin typeface="Lato" panose="020F0502020204030203" pitchFamily="34" charset="0"/>
                        <a:ea typeface="Lato" panose="020F0502020204030203" pitchFamily="34" charset="0"/>
                        <a:cs typeface="Lato" panose="020F0502020204030203" pitchFamily="34" charset="0"/>
                      </a:endParaRPr>
                    </a:p>
                  </a:txBody>
                  <a:tcPr/>
                </a:tc>
                <a:tc>
                  <a:txBody>
                    <a:bodyPr/>
                    <a:lstStyle/>
                    <a:p>
                      <a:r>
                        <a:rPr lang="en-GB" sz="1600" dirty="0">
                          <a:solidFill>
                            <a:srgbClr val="26377C"/>
                          </a:solidFill>
                          <a:latin typeface="Lato" panose="020F0502020204030203" pitchFamily="34" charset="0"/>
                          <a:ea typeface="Lato" panose="020F0502020204030203" pitchFamily="34" charset="0"/>
                          <a:cs typeface="Lato" panose="020F0502020204030203" pitchFamily="34" charset="0"/>
                        </a:rPr>
                        <a:t>2.3 Climate change and human activity</a:t>
                      </a:r>
                    </a:p>
                  </a:txBody>
                  <a:tcPr/>
                </a:tc>
                <a:extLst>
                  <a:ext uri="{0D108BD9-81ED-4DB2-BD59-A6C34878D82A}">
                    <a16:rowId xmlns:a16="http://schemas.microsoft.com/office/drawing/2014/main" val="10002"/>
                  </a:ext>
                </a:extLst>
              </a:tr>
              <a:tr h="556370">
                <a:tc>
                  <a:txBody>
                    <a:bodyPr/>
                    <a:lstStyle/>
                    <a:p>
                      <a:r>
                        <a:rPr lang="en-GB" sz="1600" dirty="0">
                          <a:latin typeface="Lato" panose="020F0502020204030203" pitchFamily="34" charset="0"/>
                          <a:ea typeface="Lato" panose="020F0502020204030203" pitchFamily="34" charset="0"/>
                          <a:cs typeface="Lato" panose="020F0502020204030203" pitchFamily="34" charset="0"/>
                          <a:hlinkClick r:id="rId4"/>
                        </a:rPr>
                        <a:t>Edexcel B</a:t>
                      </a:r>
                      <a:endParaRPr lang="en-GB" sz="1600" dirty="0">
                        <a:latin typeface="Lato" panose="020F0502020204030203" pitchFamily="34" charset="0"/>
                        <a:ea typeface="Lato" panose="020F0502020204030203" pitchFamily="34" charset="0"/>
                        <a:cs typeface="Lato" panose="020F0502020204030203" pitchFamily="34" charset="0"/>
                      </a:endParaRPr>
                    </a:p>
                  </a:txBody>
                  <a:tcPr/>
                </a:tc>
                <a:tc>
                  <a:txBody>
                    <a:bodyPr/>
                    <a:lstStyle/>
                    <a:p>
                      <a:r>
                        <a:rPr lang="en-GB" sz="1600" dirty="0">
                          <a:solidFill>
                            <a:srgbClr val="26377C"/>
                          </a:solidFill>
                          <a:latin typeface="Lato" panose="020F0502020204030203" pitchFamily="34" charset="0"/>
                          <a:ea typeface="Lato" panose="020F0502020204030203" pitchFamily="34" charset="0"/>
                          <a:cs typeface="Lato" panose="020F0502020204030203" pitchFamily="34" charset="0"/>
                        </a:rPr>
                        <a:t>1.3 Climate change and human activity</a:t>
                      </a:r>
                    </a:p>
                  </a:txBody>
                  <a:tcPr/>
                </a:tc>
                <a:extLst>
                  <a:ext uri="{0D108BD9-81ED-4DB2-BD59-A6C34878D82A}">
                    <a16:rowId xmlns:a16="http://schemas.microsoft.com/office/drawing/2014/main" val="10003"/>
                  </a:ext>
                </a:extLst>
              </a:tr>
              <a:tr h="398186">
                <a:tc>
                  <a:txBody>
                    <a:bodyPr/>
                    <a:lstStyle/>
                    <a:p>
                      <a:r>
                        <a:rPr lang="en-GB" sz="1600" dirty="0">
                          <a:latin typeface="Lato" panose="020F0502020204030203" pitchFamily="34" charset="0"/>
                          <a:ea typeface="Lato" panose="020F0502020204030203" pitchFamily="34" charset="0"/>
                          <a:cs typeface="Lato" panose="020F0502020204030203" pitchFamily="34" charset="0"/>
                          <a:hlinkClick r:id="rId5"/>
                        </a:rPr>
                        <a:t>Eduqas A</a:t>
                      </a:r>
                      <a:endParaRPr lang="en-GB" sz="1600" dirty="0">
                        <a:latin typeface="Lato" panose="020F0502020204030203" pitchFamily="34" charset="0"/>
                        <a:ea typeface="Lato" panose="020F0502020204030203" pitchFamily="34" charset="0"/>
                        <a:cs typeface="Lato" panose="020F0502020204030203" pitchFamily="34" charset="0"/>
                      </a:endParaRPr>
                    </a:p>
                  </a:txBody>
                  <a:tcPr/>
                </a:tc>
                <a:tc>
                  <a:txBody>
                    <a:bodyPr/>
                    <a:lstStyle/>
                    <a:p>
                      <a:r>
                        <a:rPr lang="en-GB" sz="1600" dirty="0">
                          <a:solidFill>
                            <a:srgbClr val="26377C"/>
                          </a:solidFill>
                          <a:latin typeface="Lato" panose="020F0502020204030203" pitchFamily="34" charset="0"/>
                          <a:ea typeface="Lato" panose="020F0502020204030203" pitchFamily="34" charset="0"/>
                          <a:cs typeface="Lato" panose="020F0502020204030203" pitchFamily="34" charset="0"/>
                        </a:rPr>
                        <a:t>5.1.2</a:t>
                      </a:r>
                      <a:r>
                        <a:rPr lang="en-GB" sz="1600" baseline="0" dirty="0">
                          <a:solidFill>
                            <a:srgbClr val="26377C"/>
                          </a:solidFill>
                          <a:latin typeface="Lato" panose="020F0502020204030203" pitchFamily="34" charset="0"/>
                          <a:ea typeface="Lato" panose="020F0502020204030203" pitchFamily="34" charset="0"/>
                          <a:cs typeface="Lato" panose="020F0502020204030203" pitchFamily="34" charset="0"/>
                        </a:rPr>
                        <a:t> Causes of climate change</a:t>
                      </a:r>
                      <a:endParaRPr lang="en-GB" sz="1600" dirty="0">
                        <a:solidFill>
                          <a:srgbClr val="26377C"/>
                        </a:solidFill>
                        <a:latin typeface="Lato" panose="020F0502020204030203" pitchFamily="34" charset="0"/>
                        <a:ea typeface="Lato" panose="020F0502020204030203" pitchFamily="34" charset="0"/>
                        <a:cs typeface="Lato" panose="020F0502020204030203" pitchFamily="34" charset="0"/>
                      </a:endParaRPr>
                    </a:p>
                  </a:txBody>
                  <a:tcPr/>
                </a:tc>
                <a:extLst>
                  <a:ext uri="{0D108BD9-81ED-4DB2-BD59-A6C34878D82A}">
                    <a16:rowId xmlns:a16="http://schemas.microsoft.com/office/drawing/2014/main" val="10004"/>
                  </a:ext>
                </a:extLst>
              </a:tr>
              <a:tr h="556370">
                <a:tc>
                  <a:txBody>
                    <a:bodyPr/>
                    <a:lstStyle/>
                    <a:p>
                      <a:r>
                        <a:rPr kumimoji="0" lang="en-GB" sz="1600" kern="1200" dirty="0">
                          <a:solidFill>
                            <a:schemeClr val="dk1"/>
                          </a:solidFill>
                          <a:latin typeface="Lato" panose="020F0502020204030203" pitchFamily="34" charset="0"/>
                          <a:ea typeface="Lato" panose="020F0502020204030203" pitchFamily="34" charset="0"/>
                          <a:cs typeface="Lato" panose="020F0502020204030203" pitchFamily="34" charset="0"/>
                          <a:hlinkClick r:id="rId6"/>
                        </a:rPr>
                        <a:t>Eduqas B</a:t>
                      </a:r>
                      <a:endParaRPr lang="en-GB" sz="1600" dirty="0">
                        <a:latin typeface="Lato" panose="020F0502020204030203" pitchFamily="34" charset="0"/>
                        <a:ea typeface="Lato" panose="020F0502020204030203" pitchFamily="34" charset="0"/>
                        <a:cs typeface="Lato" panose="020F0502020204030203" pitchFamily="34" charset="0"/>
                      </a:endParaRPr>
                    </a:p>
                  </a:txBody>
                  <a:tcPr/>
                </a:tc>
                <a:tc>
                  <a:txBody>
                    <a:bodyPr/>
                    <a:lstStyle/>
                    <a:p>
                      <a:pPr marL="0" algn="l" rtl="0" eaLnBrk="1" latinLnBrk="0" hangingPunct="1"/>
                      <a:r>
                        <a:rPr kumimoji="0" lang="en-GB" sz="1600" kern="1200" dirty="0">
                          <a:solidFill>
                            <a:srgbClr val="26377C"/>
                          </a:solidFill>
                          <a:latin typeface="Lato" panose="020F0502020204030203" pitchFamily="34" charset="0"/>
                          <a:ea typeface="Lato" panose="020F0502020204030203" pitchFamily="34" charset="0"/>
                          <a:cs typeface="Lato" panose="020F0502020204030203" pitchFamily="34" charset="0"/>
                        </a:rPr>
                        <a:t>2.4: Climate change - cause and effect</a:t>
                      </a:r>
                    </a:p>
                  </a:txBody>
                  <a:tcPr/>
                </a:tc>
                <a:extLst>
                  <a:ext uri="{0D108BD9-81ED-4DB2-BD59-A6C34878D82A}">
                    <a16:rowId xmlns:a16="http://schemas.microsoft.com/office/drawing/2014/main" val="10005"/>
                  </a:ext>
                </a:extLst>
              </a:tr>
              <a:tr h="398186">
                <a:tc>
                  <a:txBody>
                    <a:bodyPr/>
                    <a:lstStyle/>
                    <a:p>
                      <a:r>
                        <a:rPr lang="en-GB" sz="1600" dirty="0">
                          <a:latin typeface="Lato" panose="020F0502020204030203" pitchFamily="34" charset="0"/>
                          <a:ea typeface="Lato" panose="020F0502020204030203" pitchFamily="34" charset="0"/>
                          <a:cs typeface="Lato" panose="020F0502020204030203" pitchFamily="34" charset="0"/>
                          <a:hlinkClick r:id="rId7"/>
                        </a:rPr>
                        <a:t>OCR A</a:t>
                      </a:r>
                      <a:endParaRPr lang="en-GB" sz="1600" dirty="0">
                        <a:latin typeface="Lato" panose="020F0502020204030203" pitchFamily="34" charset="0"/>
                        <a:ea typeface="Lato" panose="020F0502020204030203" pitchFamily="34" charset="0"/>
                        <a:cs typeface="Lato" panose="020F0502020204030203" pitchFamily="34" charset="0"/>
                      </a:endParaRPr>
                    </a:p>
                  </a:txBody>
                  <a:tcPr/>
                </a:tc>
                <a:tc>
                  <a:txBody>
                    <a:bodyPr/>
                    <a:lstStyle/>
                    <a:p>
                      <a:r>
                        <a:rPr lang="en-GB" sz="1600" dirty="0">
                          <a:solidFill>
                            <a:srgbClr val="26377C"/>
                          </a:solidFill>
                          <a:latin typeface="Lato" panose="020F0502020204030203" pitchFamily="34" charset="0"/>
                          <a:ea typeface="Lato" panose="020F0502020204030203" pitchFamily="34" charset="0"/>
                          <a:cs typeface="Lato" panose="020F0502020204030203" pitchFamily="34" charset="0"/>
                        </a:rPr>
                        <a:t>2.3.1/2</a:t>
                      </a:r>
                      <a:r>
                        <a:rPr lang="en-GB" sz="1600" baseline="0" dirty="0">
                          <a:solidFill>
                            <a:srgbClr val="26377C"/>
                          </a:solidFill>
                          <a:latin typeface="Lato" panose="020F0502020204030203" pitchFamily="34" charset="0"/>
                          <a:ea typeface="Lato" panose="020F0502020204030203" pitchFamily="34" charset="0"/>
                          <a:cs typeface="Lato" panose="020F0502020204030203" pitchFamily="34" charset="0"/>
                        </a:rPr>
                        <a:t> Climate change</a:t>
                      </a:r>
                      <a:endParaRPr lang="en-GB" sz="1600" dirty="0">
                        <a:solidFill>
                          <a:srgbClr val="26377C"/>
                        </a:solidFill>
                        <a:latin typeface="Lato" panose="020F0502020204030203" pitchFamily="34" charset="0"/>
                        <a:ea typeface="Lato" panose="020F0502020204030203" pitchFamily="34" charset="0"/>
                        <a:cs typeface="Lato" panose="020F0502020204030203" pitchFamily="34" charset="0"/>
                      </a:endParaRPr>
                    </a:p>
                  </a:txBody>
                  <a:tcPr/>
                </a:tc>
                <a:extLst>
                  <a:ext uri="{0D108BD9-81ED-4DB2-BD59-A6C34878D82A}">
                    <a16:rowId xmlns:a16="http://schemas.microsoft.com/office/drawing/2014/main" val="10006"/>
                  </a:ext>
                </a:extLst>
              </a:tr>
              <a:tr h="506299">
                <a:tc>
                  <a:txBody>
                    <a:bodyPr/>
                    <a:lstStyle/>
                    <a:p>
                      <a:r>
                        <a:rPr lang="en-GB" sz="1600" dirty="0">
                          <a:latin typeface="Lato" panose="020F0502020204030203" pitchFamily="34" charset="0"/>
                          <a:ea typeface="Lato" panose="020F0502020204030203" pitchFamily="34" charset="0"/>
                          <a:cs typeface="Lato" panose="020F0502020204030203" pitchFamily="34" charset="0"/>
                          <a:hlinkClick r:id="rId8"/>
                        </a:rPr>
                        <a:t>OCR B</a:t>
                      </a:r>
                      <a:endParaRPr lang="en-GB" sz="1600" dirty="0">
                        <a:latin typeface="Lato" panose="020F0502020204030203" pitchFamily="34" charset="0"/>
                        <a:ea typeface="Lato" panose="020F0502020204030203" pitchFamily="34" charset="0"/>
                        <a:cs typeface="Lato" panose="020F0502020204030203" pitchFamily="34" charset="0"/>
                      </a:endParaRPr>
                    </a:p>
                  </a:txBody>
                  <a:tcPr/>
                </a:tc>
                <a:tc>
                  <a:txBody>
                    <a:bodyPr/>
                    <a:lstStyle/>
                    <a:p>
                      <a:r>
                        <a:rPr lang="en-GB" sz="1600" dirty="0">
                          <a:solidFill>
                            <a:srgbClr val="26377C"/>
                          </a:solidFill>
                          <a:latin typeface="Lato" panose="020F0502020204030203" pitchFamily="34" charset="0"/>
                          <a:ea typeface="Lato" panose="020F0502020204030203" pitchFamily="34" charset="0"/>
                          <a:cs typeface="Lato" panose="020F0502020204030203" pitchFamily="34" charset="0"/>
                        </a:rPr>
                        <a:t>2.1 Climate change – human activity</a:t>
                      </a:r>
                    </a:p>
                  </a:txBody>
                  <a:tcPr/>
                </a:tc>
                <a:extLst>
                  <a:ext uri="{0D108BD9-81ED-4DB2-BD59-A6C34878D82A}">
                    <a16:rowId xmlns:a16="http://schemas.microsoft.com/office/drawing/2014/main" val="10007"/>
                  </a:ext>
                </a:extLst>
              </a:tr>
              <a:tr h="556370">
                <a:tc>
                  <a:txBody>
                    <a:bodyPr/>
                    <a:lstStyle/>
                    <a:p>
                      <a:r>
                        <a:rPr lang="en-GB" sz="1600" dirty="0">
                          <a:latin typeface="Lato" panose="020F0502020204030203" pitchFamily="34" charset="0"/>
                          <a:ea typeface="Lato" panose="020F0502020204030203" pitchFamily="34" charset="0"/>
                          <a:cs typeface="Lato" panose="020F0502020204030203" pitchFamily="34" charset="0"/>
                          <a:hlinkClick r:id="rId9"/>
                        </a:rPr>
                        <a:t>WJEC</a:t>
                      </a:r>
                      <a:endParaRPr lang="en-GB" sz="1600" dirty="0">
                        <a:latin typeface="Lato" panose="020F0502020204030203" pitchFamily="34" charset="0"/>
                        <a:ea typeface="Lato" panose="020F0502020204030203" pitchFamily="34" charset="0"/>
                        <a:cs typeface="Lato" panose="020F0502020204030203" pitchFamily="34" charset="0"/>
                      </a:endParaRPr>
                    </a:p>
                  </a:txBody>
                  <a:tcPr/>
                </a:tc>
                <a:tc>
                  <a:txBody>
                    <a:bodyPr/>
                    <a:lstStyle/>
                    <a:p>
                      <a:r>
                        <a:rPr lang="en-GB" sz="1600" dirty="0">
                          <a:solidFill>
                            <a:srgbClr val="26377C"/>
                          </a:solidFill>
                          <a:latin typeface="Lato" panose="020F0502020204030203" pitchFamily="34" charset="0"/>
                          <a:ea typeface="Lato" panose="020F0502020204030203" pitchFamily="34" charset="0"/>
                          <a:cs typeface="Lato" panose="020F0502020204030203" pitchFamily="34" charset="0"/>
                        </a:rPr>
                        <a:t>5.1.1/2</a:t>
                      </a:r>
                      <a:r>
                        <a:rPr lang="en-GB" sz="1600" baseline="0" dirty="0">
                          <a:solidFill>
                            <a:srgbClr val="26377C"/>
                          </a:solidFill>
                          <a:latin typeface="Lato" panose="020F0502020204030203" pitchFamily="34" charset="0"/>
                          <a:ea typeface="Lato" panose="020F0502020204030203" pitchFamily="34" charset="0"/>
                          <a:cs typeface="Lato" panose="020F0502020204030203" pitchFamily="34" charset="0"/>
                        </a:rPr>
                        <a:t> Evidence/causes of climate change</a:t>
                      </a:r>
                      <a:endParaRPr lang="en-GB" sz="1600" dirty="0">
                        <a:solidFill>
                          <a:srgbClr val="26377C"/>
                        </a:solidFill>
                        <a:latin typeface="Lato" panose="020F0502020204030203" pitchFamily="34" charset="0"/>
                        <a:ea typeface="Lato" panose="020F0502020204030203" pitchFamily="34" charset="0"/>
                        <a:cs typeface="Lato" panose="020F0502020204030203" pitchFamily="34" charset="0"/>
                      </a:endParaRPr>
                    </a:p>
                  </a:txBody>
                  <a:tcPr/>
                </a:tc>
                <a:extLst>
                  <a:ext uri="{0D108BD9-81ED-4DB2-BD59-A6C34878D82A}">
                    <a16:rowId xmlns:a16="http://schemas.microsoft.com/office/drawing/2014/main" val="2299319836"/>
                  </a:ext>
                </a:extLst>
              </a:tr>
              <a:tr h="398186">
                <a:tc>
                  <a:txBody>
                    <a:bodyPr/>
                    <a:lstStyle/>
                    <a:p>
                      <a:r>
                        <a:rPr lang="en-GB" sz="1600" dirty="0">
                          <a:latin typeface="Lato" panose="020F0502020204030203" pitchFamily="34" charset="0"/>
                          <a:ea typeface="Lato" panose="020F0502020204030203" pitchFamily="34" charset="0"/>
                          <a:cs typeface="Lato" panose="020F0502020204030203" pitchFamily="34" charset="0"/>
                          <a:hlinkClick r:id="rId10"/>
                        </a:rPr>
                        <a:t>CCEA</a:t>
                      </a:r>
                      <a:endParaRPr lang="en-GB" sz="1600" dirty="0">
                        <a:latin typeface="Lato" panose="020F0502020204030203" pitchFamily="34" charset="0"/>
                        <a:ea typeface="Lato" panose="020F0502020204030203" pitchFamily="34" charset="0"/>
                        <a:cs typeface="Lato" panose="020F0502020204030203" pitchFamily="34" charset="0"/>
                      </a:endParaRPr>
                    </a:p>
                  </a:txBody>
                  <a:tcPr/>
                </a:tc>
                <a:tc>
                  <a:txBody>
                    <a:bodyPr/>
                    <a:lstStyle/>
                    <a:p>
                      <a:r>
                        <a:rPr lang="en-GB" sz="1600" dirty="0">
                          <a:solidFill>
                            <a:srgbClr val="26377C"/>
                          </a:solidFill>
                          <a:latin typeface="Lato" panose="020F0502020204030203" pitchFamily="34" charset="0"/>
                          <a:ea typeface="Lato" panose="020F0502020204030203" pitchFamily="34" charset="0"/>
                          <a:cs typeface="Lato" panose="020F0502020204030203" pitchFamily="34" charset="0"/>
                        </a:rPr>
                        <a:t>D: Causes of climate change.</a:t>
                      </a:r>
                    </a:p>
                  </a:txBody>
                  <a:tcPr/>
                </a:tc>
                <a:extLst>
                  <a:ext uri="{0D108BD9-81ED-4DB2-BD59-A6C34878D82A}">
                    <a16:rowId xmlns:a16="http://schemas.microsoft.com/office/drawing/2014/main" val="10009"/>
                  </a:ext>
                </a:extLst>
              </a:tr>
            </a:tbl>
          </a:graphicData>
        </a:graphic>
      </p:graphicFrame>
      <p:sp>
        <p:nvSpPr>
          <p:cNvPr id="12" name="Content Placeholder 5">
            <a:extLst>
              <a:ext uri="{FF2B5EF4-FFF2-40B4-BE49-F238E27FC236}">
                <a16:creationId xmlns:a16="http://schemas.microsoft.com/office/drawing/2014/main" id="{CE46BC18-E6FA-FAEC-0902-F627FAD69987}"/>
              </a:ext>
            </a:extLst>
          </p:cNvPr>
          <p:cNvSpPr>
            <a:spLocks noGrp="1"/>
          </p:cNvSpPr>
          <p:nvPr>
            <p:ph sz="quarter" idx="4"/>
          </p:nvPr>
        </p:nvSpPr>
        <p:spPr>
          <a:xfrm>
            <a:off x="4841506" y="1700808"/>
            <a:ext cx="3528392" cy="4140697"/>
          </a:xfrm>
          <a:solidFill>
            <a:schemeClr val="bg1"/>
          </a:solidFill>
          <a:ln>
            <a:solidFill>
              <a:srgbClr val="1F3D91"/>
            </a:solidFill>
          </a:ln>
        </p:spPr>
        <p:txBody>
          <a:bodyPr>
            <a:normAutofit fontScale="92500" lnSpcReduction="20000"/>
          </a:bodyPr>
          <a:lstStyle/>
          <a:p>
            <a:pPr marL="273050" indent="-255588">
              <a:lnSpc>
                <a:spcPct val="118000"/>
              </a:lnSpc>
              <a:spcBef>
                <a:spcPts val="0"/>
              </a:spcBef>
            </a:pPr>
            <a:r>
              <a:rPr lang="en-GB" sz="2000" dirty="0"/>
              <a:t>Time for geography has a great summary of the </a:t>
            </a:r>
            <a:r>
              <a:rPr lang="en-GB" sz="2000" dirty="0">
                <a:hlinkClick r:id="rId11"/>
              </a:rPr>
              <a:t>human causes of climate change</a:t>
            </a:r>
            <a:r>
              <a:rPr lang="en-GB" sz="2000" dirty="0"/>
              <a:t>. It uses the term </a:t>
            </a:r>
            <a:r>
              <a:rPr lang="en-GB" sz="2000" dirty="0">
                <a:hlinkClick r:id="rId12" action="ppaction://hlinksldjump"/>
              </a:rPr>
              <a:t>climate forcings</a:t>
            </a:r>
            <a:r>
              <a:rPr lang="en-GB" sz="2000" dirty="0"/>
              <a:t>.</a:t>
            </a:r>
          </a:p>
          <a:p>
            <a:pPr marL="273050" indent="-255588">
              <a:lnSpc>
                <a:spcPct val="118000"/>
              </a:lnSpc>
              <a:spcBef>
                <a:spcPts val="0"/>
              </a:spcBef>
            </a:pPr>
            <a:r>
              <a:rPr lang="en-GB" sz="2000" dirty="0">
                <a:hlinkClick r:id="rId13"/>
              </a:rPr>
              <a:t>David Attenborough</a:t>
            </a:r>
            <a:r>
              <a:rPr lang="en-GB" sz="2000" dirty="0"/>
              <a:t> talks about the impact of climate change for all of us.</a:t>
            </a:r>
          </a:p>
          <a:p>
            <a:pPr marL="273050" indent="-255588">
              <a:lnSpc>
                <a:spcPct val="118000"/>
              </a:lnSpc>
              <a:spcBef>
                <a:spcPts val="0"/>
              </a:spcBef>
            </a:pPr>
            <a:r>
              <a:rPr lang="en-GB" sz="2000" dirty="0"/>
              <a:t>Evidence, causes and impacts of climate change from the </a:t>
            </a:r>
            <a:r>
              <a:rPr lang="en-GB" sz="2000" dirty="0">
                <a:hlinkClick r:id="rId14"/>
              </a:rPr>
              <a:t>Met Office</a:t>
            </a:r>
            <a:r>
              <a:rPr lang="en-GB" sz="2000" dirty="0"/>
              <a:t>.</a:t>
            </a:r>
          </a:p>
          <a:p>
            <a:pPr marL="273050" indent="-255588">
              <a:lnSpc>
                <a:spcPct val="118000"/>
              </a:lnSpc>
              <a:spcBef>
                <a:spcPts val="0"/>
              </a:spcBef>
            </a:pPr>
            <a:r>
              <a:rPr lang="en-GB" sz="2000" dirty="0"/>
              <a:t>To finish with, check </a:t>
            </a:r>
            <a:r>
              <a:rPr lang="en-GB" sz="2000" dirty="0">
                <a:hlinkClick r:id="rId15"/>
              </a:rPr>
              <a:t>Bitesize </a:t>
            </a:r>
            <a:r>
              <a:rPr lang="en-GB" sz="2000" dirty="0"/>
              <a:t>and watch </a:t>
            </a:r>
            <a:r>
              <a:rPr lang="en-GB" sz="2000" dirty="0">
                <a:hlinkClick r:id="rId16"/>
              </a:rPr>
              <a:t>climate change in 60 seconds</a:t>
            </a:r>
            <a:r>
              <a:rPr lang="en-GB" sz="2000" dirty="0"/>
              <a:t>.</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864096"/>
          </a:xfrm>
        </p:spPr>
        <p:txBody>
          <a:bodyPr/>
          <a:lstStyle/>
          <a:p>
            <a:r>
              <a:rPr lang="en-GB" b="1" dirty="0"/>
              <a:t>Glossary</a:t>
            </a:r>
            <a:endParaRPr lang="en-GB" dirty="0"/>
          </a:p>
        </p:txBody>
      </p:sp>
      <p:sp>
        <p:nvSpPr>
          <p:cNvPr id="4" name="Action Button: Back or Previous 3">
            <a:hlinkClick r:id="" action="ppaction://hlinkshowjump?jump=lastslideviewed" highlightClick="1"/>
            <a:extLst>
              <a:ext uri="{FF2B5EF4-FFF2-40B4-BE49-F238E27FC236}">
                <a16:creationId xmlns:a16="http://schemas.microsoft.com/office/drawing/2014/main" id="{F4DB0CA6-3B1D-0E49-BCAA-34088612FA34}"/>
              </a:ext>
            </a:extLst>
          </p:cNvPr>
          <p:cNvSpPr/>
          <p:nvPr/>
        </p:nvSpPr>
        <p:spPr>
          <a:xfrm>
            <a:off x="8244408" y="764704"/>
            <a:ext cx="576064"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457200" y="1556792"/>
            <a:ext cx="8219256" cy="4896544"/>
          </a:xfrm>
        </p:spPr>
        <p:txBody>
          <a:bodyPr>
            <a:normAutofit/>
          </a:bodyPr>
          <a:lstStyle/>
          <a:p>
            <a:r>
              <a:rPr lang="en-GB" sz="2400" b="1" dirty="0"/>
              <a:t>Adaptation</a:t>
            </a:r>
            <a:r>
              <a:rPr lang="en-GB" sz="2400" dirty="0"/>
              <a:t>: adjusting natural or human systems in response to the impacts of a hazard (such as climate change)</a:t>
            </a:r>
            <a:endParaRPr lang="en-GB" sz="2400" b="1" dirty="0"/>
          </a:p>
          <a:p>
            <a:r>
              <a:rPr lang="en-GB" sz="2400" dirty="0"/>
              <a:t>Climate </a:t>
            </a:r>
            <a:r>
              <a:rPr lang="en-GB" sz="2400" b="1" dirty="0" err="1"/>
              <a:t>forcings</a:t>
            </a:r>
            <a:r>
              <a:rPr lang="en-GB" sz="2400" dirty="0"/>
              <a:t>: factors that upset the global energy budget and cause climate change.</a:t>
            </a:r>
          </a:p>
        </p:txBody>
      </p:sp>
    </p:spTree>
    <p:extLst>
      <p:ext uri="{BB962C8B-B14F-4D97-AF65-F5344CB8AC3E}">
        <p14:creationId xmlns:p14="http://schemas.microsoft.com/office/powerpoint/2010/main" val="1802754107"/>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2797-5DD7-4E33-A163-0E5B93187626}"/>
              </a:ext>
            </a:extLst>
          </p:cNvPr>
          <p:cNvSpPr>
            <a:spLocks noGrp="1"/>
          </p:cNvSpPr>
          <p:nvPr>
            <p:ph type="title"/>
          </p:nvPr>
        </p:nvSpPr>
        <p:spPr>
          <a:xfrm>
            <a:off x="524363" y="476672"/>
            <a:ext cx="8229600" cy="1066800"/>
          </a:xfrm>
        </p:spPr>
        <p:txBody>
          <a:bodyPr/>
          <a:lstStyle/>
          <a:p>
            <a:r>
              <a:rPr lang="en-GB" dirty="0"/>
              <a:t>Acknowledgements</a:t>
            </a:r>
          </a:p>
        </p:txBody>
      </p:sp>
      <p:sp>
        <p:nvSpPr>
          <p:cNvPr id="3" name="Content Placeholder 2">
            <a:extLst>
              <a:ext uri="{FF2B5EF4-FFF2-40B4-BE49-F238E27FC236}">
                <a16:creationId xmlns:a16="http://schemas.microsoft.com/office/drawing/2014/main" id="{99CFE4DF-8D8F-4532-84F9-5CF2D06E30CF}"/>
              </a:ext>
            </a:extLst>
          </p:cNvPr>
          <p:cNvSpPr>
            <a:spLocks noGrp="1"/>
          </p:cNvSpPr>
          <p:nvPr>
            <p:ph idx="1"/>
          </p:nvPr>
        </p:nvSpPr>
        <p:spPr>
          <a:xfrm>
            <a:off x="524363" y="1313178"/>
            <a:ext cx="7936069" cy="5068150"/>
          </a:xfrm>
        </p:spPr>
        <p:txBody>
          <a:bodyPr>
            <a:normAutofit/>
          </a:bodyPr>
          <a:lstStyle/>
          <a:p>
            <a:pPr marL="0" indent="0">
              <a:buNone/>
            </a:pPr>
            <a:r>
              <a:rPr lang="en-GB" sz="2000" dirty="0"/>
              <a:t>This presentation and the stories in </a:t>
            </a:r>
            <a:r>
              <a:rPr lang="en-GB" sz="2000" i="1" dirty="0"/>
              <a:t>Everyday Stories of Climate Change</a:t>
            </a:r>
            <a:r>
              <a:rPr lang="en-GB" sz="2000" dirty="0"/>
              <a:t> </a:t>
            </a:r>
            <a:r>
              <a:rPr lang="en-US" sz="2000" dirty="0"/>
              <a:t>are based on research by Adeeba Nuraina Risha (BRAC University), Dr Gemma Sou (RMIT University) and Associate Professor Gina Ziervogel (University of Cape Town).</a:t>
            </a:r>
            <a:endParaRPr lang="en-GB" sz="2000" dirty="0"/>
          </a:p>
          <a:p>
            <a:pPr marL="0" indent="0">
              <a:buNone/>
            </a:pPr>
            <a:endParaRPr lang="en-GB" sz="2000" dirty="0"/>
          </a:p>
          <a:p>
            <a:pPr marL="0" indent="0">
              <a:buNone/>
            </a:pPr>
            <a:r>
              <a:rPr lang="en-GB" sz="2000" b="1" dirty="0"/>
              <a:t>All illustrations © Gemma Sou.</a:t>
            </a:r>
          </a:p>
        </p:txBody>
      </p:sp>
    </p:spTree>
    <p:extLst>
      <p:ext uri="{BB962C8B-B14F-4D97-AF65-F5344CB8AC3E}">
        <p14:creationId xmlns:p14="http://schemas.microsoft.com/office/powerpoint/2010/main" val="183337085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013A-A0F5-477F-B3B4-21A2C2F8C5C8}"/>
              </a:ext>
            </a:extLst>
          </p:cNvPr>
          <p:cNvSpPr>
            <a:spLocks noGrp="1"/>
          </p:cNvSpPr>
          <p:nvPr>
            <p:ph type="title"/>
          </p:nvPr>
        </p:nvSpPr>
        <p:spPr>
          <a:xfrm>
            <a:off x="467544" y="404664"/>
            <a:ext cx="8229600" cy="1066800"/>
          </a:xfrm>
        </p:spPr>
        <p:txBody>
          <a:bodyPr>
            <a:normAutofit/>
          </a:bodyPr>
          <a:lstStyle/>
          <a:p>
            <a:r>
              <a:rPr lang="en-GB" dirty="0"/>
              <a:t>Getting started</a:t>
            </a:r>
          </a:p>
        </p:txBody>
      </p:sp>
      <p:sp>
        <p:nvSpPr>
          <p:cNvPr id="3" name="Content Placeholder 2">
            <a:extLst>
              <a:ext uri="{FF2B5EF4-FFF2-40B4-BE49-F238E27FC236}">
                <a16:creationId xmlns:a16="http://schemas.microsoft.com/office/drawing/2014/main" id="{FC8DDB97-4EB7-4FDA-A049-48DEA45A5DC7}"/>
              </a:ext>
            </a:extLst>
          </p:cNvPr>
          <p:cNvSpPr>
            <a:spLocks noGrp="1"/>
          </p:cNvSpPr>
          <p:nvPr>
            <p:ph idx="1"/>
          </p:nvPr>
        </p:nvSpPr>
        <p:spPr/>
        <p:txBody>
          <a:bodyPr>
            <a:normAutofit/>
          </a:bodyPr>
          <a:lstStyle/>
          <a:p>
            <a:pPr marL="109728" indent="0">
              <a:buNone/>
            </a:pPr>
            <a:r>
              <a:rPr lang="en-GB" sz="2400" dirty="0"/>
              <a:t>The questions to consider in this PowerPoint presentation relate to a graphic novella, </a:t>
            </a:r>
            <a:r>
              <a:rPr lang="en-GB" sz="2400" i="1" dirty="0">
                <a:hlinkClick r:id="rId2" action="ppaction://hlinksldjump"/>
              </a:rPr>
              <a:t>Everyday Stories of Climate Change</a:t>
            </a:r>
            <a:r>
              <a:rPr lang="en-GB" sz="2400" dirty="0"/>
              <a:t>. </a:t>
            </a:r>
          </a:p>
          <a:p>
            <a:pPr marL="109728" indent="0">
              <a:buNone/>
            </a:pPr>
            <a:endParaRPr lang="en-GB" sz="2400" dirty="0"/>
          </a:p>
          <a:p>
            <a:pPr marL="109728" indent="0">
              <a:buNone/>
            </a:pPr>
            <a:r>
              <a:rPr lang="en-GB" sz="2400" dirty="0"/>
              <a:t>As you read the novella, you’ll need a notepad on which to make notes as you go along, or you could make notes, paste images, etc. on your device.</a:t>
            </a:r>
          </a:p>
        </p:txBody>
      </p:sp>
    </p:spTree>
    <p:extLst>
      <p:ext uri="{BB962C8B-B14F-4D97-AF65-F5344CB8AC3E}">
        <p14:creationId xmlns:p14="http://schemas.microsoft.com/office/powerpoint/2010/main" val="27874277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396" y="433264"/>
            <a:ext cx="8229600" cy="907504"/>
          </a:xfrm>
        </p:spPr>
        <p:txBody>
          <a:bodyPr>
            <a:normAutofit/>
          </a:bodyPr>
          <a:lstStyle/>
          <a:p>
            <a:pPr algn="l"/>
            <a:r>
              <a:rPr lang="en-US" sz="3600" b="1" dirty="0"/>
              <a:t>Everyday impacts of climate change</a:t>
            </a:r>
            <a:endParaRPr lang="en-GB" sz="3600" b="1" dirty="0"/>
          </a:p>
        </p:txBody>
      </p:sp>
      <p:sp>
        <p:nvSpPr>
          <p:cNvPr id="3" name="Content Placeholder 2"/>
          <p:cNvSpPr>
            <a:spLocks noGrp="1"/>
          </p:cNvSpPr>
          <p:nvPr>
            <p:ph idx="1"/>
          </p:nvPr>
        </p:nvSpPr>
        <p:spPr>
          <a:xfrm>
            <a:off x="395536" y="1531451"/>
            <a:ext cx="8257403" cy="4777869"/>
          </a:xfrm>
        </p:spPr>
        <p:txBody>
          <a:bodyPr>
            <a:normAutofit/>
          </a:bodyPr>
          <a:lstStyle/>
          <a:p>
            <a:pPr marL="109728" indent="0">
              <a:lnSpc>
                <a:spcPct val="118000"/>
              </a:lnSpc>
              <a:buNone/>
            </a:pPr>
            <a:r>
              <a:rPr lang="en-US" sz="2400" dirty="0">
                <a:solidFill>
                  <a:srgbClr val="26367D"/>
                </a:solidFill>
              </a:rPr>
              <a:t>When we talk about climate change, we often use abstract ideas such as, ‘the planet is warming’ or ‘rainfall is becoming more unpredictable’. How do these changes impact the daily lives of ordinary families across the world? In </a:t>
            </a:r>
            <a:r>
              <a:rPr lang="en-US" sz="2400" i="1" dirty="0">
                <a:solidFill>
                  <a:srgbClr val="26367D"/>
                </a:solidFill>
              </a:rPr>
              <a:t>Everyday Stories of Climate Change</a:t>
            </a:r>
            <a:r>
              <a:rPr lang="en-US" sz="2400" dirty="0">
                <a:solidFill>
                  <a:srgbClr val="26367D"/>
                </a:solidFill>
              </a:rPr>
              <a:t> you will travel to Bangladesh, South Africa, Bolivia, Puerto Rico, and Barbuda to discover how families experience the impacts of climate change, and their strategies to adapt and recover. </a:t>
            </a:r>
            <a:endParaRPr lang="en-GB" sz="2400" dirty="0">
              <a:solidFill>
                <a:srgbClr val="26367D"/>
              </a:solidFill>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013A-A0F5-477F-B3B4-21A2C2F8C5C8}"/>
              </a:ext>
            </a:extLst>
          </p:cNvPr>
          <p:cNvSpPr>
            <a:spLocks noGrp="1"/>
          </p:cNvSpPr>
          <p:nvPr>
            <p:ph type="title"/>
          </p:nvPr>
        </p:nvSpPr>
        <p:spPr>
          <a:xfrm>
            <a:off x="467544" y="404664"/>
            <a:ext cx="8229600" cy="1066800"/>
          </a:xfrm>
        </p:spPr>
        <p:txBody>
          <a:bodyPr>
            <a:normAutofit/>
          </a:bodyPr>
          <a:lstStyle/>
          <a:p>
            <a:r>
              <a:rPr lang="en-US" dirty="0"/>
              <a:t>Reading the stories</a:t>
            </a:r>
            <a:endParaRPr lang="en-GB" dirty="0"/>
          </a:p>
        </p:txBody>
      </p:sp>
      <p:sp>
        <p:nvSpPr>
          <p:cNvPr id="3" name="Content Placeholder 2">
            <a:extLst>
              <a:ext uri="{FF2B5EF4-FFF2-40B4-BE49-F238E27FC236}">
                <a16:creationId xmlns:a16="http://schemas.microsoft.com/office/drawing/2014/main" id="{FC8DDB97-4EB7-4FDA-A049-48DEA45A5DC7}"/>
              </a:ext>
            </a:extLst>
          </p:cNvPr>
          <p:cNvSpPr>
            <a:spLocks noGrp="1"/>
          </p:cNvSpPr>
          <p:nvPr>
            <p:ph idx="1"/>
          </p:nvPr>
        </p:nvSpPr>
        <p:spPr>
          <a:xfrm>
            <a:off x="457200" y="1939648"/>
            <a:ext cx="8219256" cy="4729712"/>
          </a:xfrm>
        </p:spPr>
        <p:txBody>
          <a:bodyPr>
            <a:normAutofit/>
          </a:bodyPr>
          <a:lstStyle/>
          <a:p>
            <a:pPr marL="109728" indent="0">
              <a:buNone/>
            </a:pPr>
            <a:endParaRPr lang="en-GB" sz="2400" dirty="0">
              <a:hlinkClick r:id="rId2"/>
            </a:endParaRPr>
          </a:p>
          <a:p>
            <a:pPr marL="109728" indent="0">
              <a:buNone/>
            </a:pPr>
            <a:endParaRPr lang="en-GB" sz="2400" dirty="0">
              <a:hlinkClick r:id="rId2"/>
            </a:endParaRPr>
          </a:p>
          <a:p>
            <a:pPr marL="109728" indent="0">
              <a:buNone/>
            </a:pPr>
            <a:endParaRPr lang="en-GB" sz="2400" dirty="0">
              <a:hlinkClick r:id="rId2"/>
            </a:endParaRPr>
          </a:p>
          <a:p>
            <a:pPr marL="109728" indent="0">
              <a:buNone/>
            </a:pPr>
            <a:endParaRPr lang="en-GB" sz="2400" dirty="0">
              <a:hlinkClick r:id="rId2"/>
            </a:endParaRPr>
          </a:p>
          <a:p>
            <a:pPr marL="109728" indent="0">
              <a:buNone/>
            </a:pPr>
            <a:endParaRPr lang="en-GB" sz="2400" dirty="0">
              <a:hlinkClick r:id="rId2"/>
            </a:endParaRPr>
          </a:p>
          <a:p>
            <a:pPr marL="109728" indent="0">
              <a:buNone/>
            </a:pPr>
            <a:endParaRPr lang="en-GB" sz="2400" dirty="0">
              <a:hlinkClick r:id="rId2"/>
            </a:endParaRPr>
          </a:p>
          <a:p>
            <a:pPr marL="109728" indent="0">
              <a:buNone/>
            </a:pPr>
            <a:endParaRPr lang="en-GB" sz="2400" dirty="0">
              <a:hlinkClick r:id="rId2"/>
            </a:endParaRPr>
          </a:p>
          <a:p>
            <a:pPr marL="109728" indent="0">
              <a:buNone/>
            </a:pPr>
            <a:endParaRPr lang="en-GB" sz="2400" dirty="0">
              <a:hlinkClick r:id="rId2"/>
            </a:endParaRPr>
          </a:p>
          <a:p>
            <a:pPr marL="109728" indent="0">
              <a:buNone/>
            </a:pPr>
            <a:endParaRPr lang="en-GB" sz="2400" dirty="0">
              <a:hlinkClick r:id="rId2"/>
            </a:endParaRPr>
          </a:p>
          <a:p>
            <a:pPr marL="109728" indent="0" algn="ctr">
              <a:buNone/>
            </a:pPr>
            <a:endParaRPr lang="en-GB" sz="2400" dirty="0">
              <a:hlinkClick r:id="rId2"/>
            </a:endParaRPr>
          </a:p>
          <a:p>
            <a:pPr marL="109728" indent="0" algn="ctr">
              <a:buNone/>
            </a:pPr>
            <a:r>
              <a:rPr lang="en-GB" sz="2400" dirty="0">
                <a:hlinkClick r:id="rId2"/>
              </a:rPr>
              <a:t>Read the novella</a:t>
            </a:r>
            <a:r>
              <a:rPr lang="en-GB" sz="2400" dirty="0"/>
              <a:t> and make notes as you read.</a:t>
            </a:r>
          </a:p>
        </p:txBody>
      </p:sp>
      <p:pic>
        <p:nvPicPr>
          <p:cNvPr id="5" name="Picture 4">
            <a:hlinkClick r:id="rId2"/>
            <a:extLst>
              <a:ext uri="{FF2B5EF4-FFF2-40B4-BE49-F238E27FC236}">
                <a16:creationId xmlns:a16="http://schemas.microsoft.com/office/drawing/2014/main" id="{747295BF-E6A0-579C-4365-16B79F5787F2}"/>
              </a:ext>
            </a:extLst>
          </p:cNvPr>
          <p:cNvPicPr>
            <a:picLocks noChangeAspect="1"/>
          </p:cNvPicPr>
          <p:nvPr/>
        </p:nvPicPr>
        <p:blipFill>
          <a:blip r:embed="rId3" cstate="print">
            <a:extLst>
              <a:ext uri="{28A0092B-C50C-407E-A947-70E740481C1C}">
                <a14:useLocalDpi xmlns:a14="http://schemas.microsoft.com/office/drawing/2010/main" val="0"/>
              </a:ext>
            </a:extLst>
          </a:blip>
          <a:srcRect t="5116" b="5116"/>
          <a:stretch/>
        </p:blipFill>
        <p:spPr>
          <a:xfrm>
            <a:off x="899592" y="1268760"/>
            <a:ext cx="7344816" cy="4678238"/>
          </a:xfrm>
          <a:prstGeom prst="rect">
            <a:avLst/>
          </a:prstGeom>
        </p:spPr>
      </p:pic>
    </p:spTree>
    <p:extLst>
      <p:ext uri="{BB962C8B-B14F-4D97-AF65-F5344CB8AC3E}">
        <p14:creationId xmlns:p14="http://schemas.microsoft.com/office/powerpoint/2010/main" val="39113654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013A-A0F5-477F-B3B4-21A2C2F8C5C8}"/>
              </a:ext>
            </a:extLst>
          </p:cNvPr>
          <p:cNvSpPr>
            <a:spLocks noGrp="1"/>
          </p:cNvSpPr>
          <p:nvPr>
            <p:ph type="title"/>
          </p:nvPr>
        </p:nvSpPr>
        <p:spPr>
          <a:xfrm>
            <a:off x="467544" y="634008"/>
            <a:ext cx="8229600" cy="1066800"/>
          </a:xfrm>
        </p:spPr>
        <p:txBody>
          <a:bodyPr>
            <a:noAutofit/>
          </a:bodyPr>
          <a:lstStyle/>
          <a:p>
            <a:r>
              <a:rPr lang="en-US" dirty="0"/>
              <a:t>Discussion points: Climate change and the world</a:t>
            </a:r>
            <a:endParaRPr lang="en-GB" dirty="0"/>
          </a:p>
        </p:txBody>
      </p:sp>
      <p:sp>
        <p:nvSpPr>
          <p:cNvPr id="3" name="Content Placeholder 2">
            <a:extLst>
              <a:ext uri="{FF2B5EF4-FFF2-40B4-BE49-F238E27FC236}">
                <a16:creationId xmlns:a16="http://schemas.microsoft.com/office/drawing/2014/main" id="{FC8DDB97-4EB7-4FDA-A049-48DEA45A5DC7}"/>
              </a:ext>
            </a:extLst>
          </p:cNvPr>
          <p:cNvSpPr>
            <a:spLocks noGrp="1"/>
          </p:cNvSpPr>
          <p:nvPr>
            <p:ph idx="1"/>
          </p:nvPr>
        </p:nvSpPr>
        <p:spPr>
          <a:xfrm>
            <a:off x="395536" y="1916832"/>
            <a:ext cx="3600400" cy="4009632"/>
          </a:xfrm>
        </p:spPr>
        <p:txBody>
          <a:bodyPr>
            <a:normAutofit/>
          </a:bodyPr>
          <a:lstStyle/>
          <a:p>
            <a:pPr marL="566928" indent="-457200">
              <a:buAutoNum type="arabicPeriod"/>
            </a:pPr>
            <a:r>
              <a:rPr lang="en-GB" sz="2200" dirty="0"/>
              <a:t>What is climate change?</a:t>
            </a:r>
          </a:p>
          <a:p>
            <a:pPr marL="566928" indent="-457200">
              <a:buAutoNum type="arabicPeriod"/>
            </a:pPr>
            <a:r>
              <a:rPr lang="en-GB" sz="2200" dirty="0"/>
              <a:t>Does climate change affect all regions on Earth equally?</a:t>
            </a:r>
          </a:p>
          <a:p>
            <a:pPr marL="566928" indent="-457200">
              <a:buAutoNum type="arabicPeriod"/>
            </a:pPr>
            <a:r>
              <a:rPr lang="en-GB" sz="2200" dirty="0"/>
              <a:t>What kind of map is displayed on the teacher’s wall? What is its significance?</a:t>
            </a:r>
          </a:p>
        </p:txBody>
      </p:sp>
      <p:pic>
        <p:nvPicPr>
          <p:cNvPr id="5" name="Picture 4">
            <a:extLst>
              <a:ext uri="{FF2B5EF4-FFF2-40B4-BE49-F238E27FC236}">
                <a16:creationId xmlns:a16="http://schemas.microsoft.com/office/drawing/2014/main" id="{A388E53D-8354-A3F8-759C-FE768F0348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1952275"/>
            <a:ext cx="4176465" cy="3196112"/>
          </a:xfrm>
          <a:prstGeom prst="rect">
            <a:avLst/>
          </a:prstGeom>
        </p:spPr>
      </p:pic>
    </p:spTree>
    <p:extLst>
      <p:ext uri="{BB962C8B-B14F-4D97-AF65-F5344CB8AC3E}">
        <p14:creationId xmlns:p14="http://schemas.microsoft.com/office/powerpoint/2010/main" val="90441047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013A-A0F5-477F-B3B4-21A2C2F8C5C8}"/>
              </a:ext>
            </a:extLst>
          </p:cNvPr>
          <p:cNvSpPr>
            <a:spLocks noGrp="1"/>
          </p:cNvSpPr>
          <p:nvPr>
            <p:ph type="title"/>
          </p:nvPr>
        </p:nvSpPr>
        <p:spPr>
          <a:xfrm>
            <a:off x="467544" y="332656"/>
            <a:ext cx="8229600" cy="1066800"/>
          </a:xfrm>
        </p:spPr>
        <p:txBody>
          <a:bodyPr>
            <a:normAutofit/>
          </a:bodyPr>
          <a:lstStyle/>
          <a:p>
            <a:r>
              <a:rPr lang="en-US" dirty="0"/>
              <a:t>Discussion points: Impacts</a:t>
            </a:r>
            <a:endParaRPr lang="en-GB" dirty="0"/>
          </a:p>
        </p:txBody>
      </p:sp>
      <p:sp>
        <p:nvSpPr>
          <p:cNvPr id="3" name="Content Placeholder 2">
            <a:extLst>
              <a:ext uri="{FF2B5EF4-FFF2-40B4-BE49-F238E27FC236}">
                <a16:creationId xmlns:a16="http://schemas.microsoft.com/office/drawing/2014/main" id="{FC8DDB97-4EB7-4FDA-A049-48DEA45A5DC7}"/>
              </a:ext>
            </a:extLst>
          </p:cNvPr>
          <p:cNvSpPr>
            <a:spLocks noGrp="1"/>
          </p:cNvSpPr>
          <p:nvPr>
            <p:ph idx="1"/>
          </p:nvPr>
        </p:nvSpPr>
        <p:spPr>
          <a:xfrm>
            <a:off x="385192" y="1700808"/>
            <a:ext cx="4978896" cy="4729712"/>
          </a:xfrm>
        </p:spPr>
        <p:txBody>
          <a:bodyPr>
            <a:normAutofit lnSpcReduction="10000"/>
          </a:bodyPr>
          <a:lstStyle/>
          <a:p>
            <a:pPr marL="566928" indent="-457200">
              <a:buAutoNum type="arabicPeriod"/>
            </a:pPr>
            <a:r>
              <a:rPr lang="en-GB" sz="2200" dirty="0"/>
              <a:t>How does climate change impact the everyday lives of families?</a:t>
            </a:r>
          </a:p>
          <a:p>
            <a:pPr marL="566928" indent="-457200">
              <a:buAutoNum type="arabicPeriod"/>
            </a:pPr>
            <a:r>
              <a:rPr lang="en-GB" sz="2200" dirty="0"/>
              <a:t>Extension: Categorise the impacts into social, economic, political, cultural, environmental and psychological short- and long-term.</a:t>
            </a:r>
          </a:p>
          <a:p>
            <a:pPr marL="566928" indent="-457200">
              <a:buAutoNum type="arabicPeriod"/>
            </a:pPr>
            <a:r>
              <a:rPr lang="en-GB" sz="2200" dirty="0"/>
              <a:t>How and why do different characters experience climate change impacts differently? You might like to create a table with different rows to represent gender, age, disability, race and ethnicity.</a:t>
            </a:r>
          </a:p>
          <a:p>
            <a:pPr marL="109728" indent="0">
              <a:buNone/>
            </a:pPr>
            <a:endParaRPr lang="en-GB" sz="2200" dirty="0"/>
          </a:p>
        </p:txBody>
      </p:sp>
      <p:pic>
        <p:nvPicPr>
          <p:cNvPr id="5" name="Picture 4">
            <a:extLst>
              <a:ext uri="{FF2B5EF4-FFF2-40B4-BE49-F238E27FC236}">
                <a16:creationId xmlns:a16="http://schemas.microsoft.com/office/drawing/2014/main" id="{AF959537-9487-8C83-DC14-1E98A9BF19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088" y="1749797"/>
            <a:ext cx="3545783" cy="3365336"/>
          </a:xfrm>
          <a:prstGeom prst="rect">
            <a:avLst/>
          </a:prstGeom>
        </p:spPr>
      </p:pic>
    </p:spTree>
    <p:extLst>
      <p:ext uri="{BB962C8B-B14F-4D97-AF65-F5344CB8AC3E}">
        <p14:creationId xmlns:p14="http://schemas.microsoft.com/office/powerpoint/2010/main" val="5960829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013A-A0F5-477F-B3B4-21A2C2F8C5C8}"/>
              </a:ext>
            </a:extLst>
          </p:cNvPr>
          <p:cNvSpPr>
            <a:spLocks noGrp="1"/>
          </p:cNvSpPr>
          <p:nvPr>
            <p:ph type="title"/>
          </p:nvPr>
        </p:nvSpPr>
        <p:spPr>
          <a:xfrm>
            <a:off x="467544" y="620688"/>
            <a:ext cx="8229600" cy="1066800"/>
          </a:xfrm>
        </p:spPr>
        <p:txBody>
          <a:bodyPr>
            <a:noAutofit/>
          </a:bodyPr>
          <a:lstStyle/>
          <a:p>
            <a:r>
              <a:rPr lang="en-US" dirty="0"/>
              <a:t>Discussion points: Adaptation and recovery</a:t>
            </a:r>
            <a:endParaRPr lang="en-GB" dirty="0"/>
          </a:p>
        </p:txBody>
      </p:sp>
      <p:sp>
        <p:nvSpPr>
          <p:cNvPr id="3" name="Content Placeholder 2">
            <a:extLst>
              <a:ext uri="{FF2B5EF4-FFF2-40B4-BE49-F238E27FC236}">
                <a16:creationId xmlns:a16="http://schemas.microsoft.com/office/drawing/2014/main" id="{FC8DDB97-4EB7-4FDA-A049-48DEA45A5DC7}"/>
              </a:ext>
            </a:extLst>
          </p:cNvPr>
          <p:cNvSpPr>
            <a:spLocks noGrp="1"/>
          </p:cNvSpPr>
          <p:nvPr>
            <p:ph idx="1"/>
          </p:nvPr>
        </p:nvSpPr>
        <p:spPr>
          <a:xfrm>
            <a:off x="395536" y="1844824"/>
            <a:ext cx="5688632" cy="4320480"/>
          </a:xfrm>
        </p:spPr>
        <p:txBody>
          <a:bodyPr>
            <a:noAutofit/>
          </a:bodyPr>
          <a:lstStyle/>
          <a:p>
            <a:pPr marL="566928" indent="-457200">
              <a:buAutoNum type="arabicPeriod"/>
            </a:pPr>
            <a:r>
              <a:rPr lang="en-US" sz="2100" dirty="0"/>
              <a:t>Define the difference between climate change </a:t>
            </a:r>
            <a:r>
              <a:rPr lang="en-US" sz="2100" dirty="0">
                <a:hlinkClick r:id="rId2" action="ppaction://hlinksldjump"/>
              </a:rPr>
              <a:t>adaptation</a:t>
            </a:r>
            <a:r>
              <a:rPr lang="en-US" sz="2100" dirty="0"/>
              <a:t> and recovery from climate change impacts.</a:t>
            </a:r>
          </a:p>
          <a:p>
            <a:pPr marL="566928" indent="-457200">
              <a:buAutoNum type="arabicPeriod"/>
            </a:pPr>
            <a:r>
              <a:rPr lang="en-US" sz="2100" dirty="0"/>
              <a:t>Describe how people adapt to and recover from climate change in Bangladesh, South Africa, Bolivia, Puerto Rico and Barbuda.</a:t>
            </a:r>
          </a:p>
          <a:p>
            <a:pPr marL="566928" indent="-457200">
              <a:buAutoNum type="arabicPeriod"/>
            </a:pPr>
            <a:r>
              <a:rPr lang="en-US" sz="2100" dirty="0"/>
              <a:t>Outline the resources families used to adapt to and recover from climate change impacts.</a:t>
            </a:r>
          </a:p>
          <a:p>
            <a:pPr marL="566928" indent="-457200">
              <a:buAutoNum type="arabicPeriod"/>
            </a:pPr>
            <a:r>
              <a:rPr lang="en-US" sz="2100" dirty="0"/>
              <a:t>Explain some of the challenges that the families faced when trying to put in place sustainable climate change adaptation measures.</a:t>
            </a:r>
            <a:endParaRPr lang="en-GB" sz="2100" dirty="0"/>
          </a:p>
        </p:txBody>
      </p:sp>
      <p:pic>
        <p:nvPicPr>
          <p:cNvPr id="5" name="Picture 4">
            <a:extLst>
              <a:ext uri="{FF2B5EF4-FFF2-40B4-BE49-F238E27FC236}">
                <a16:creationId xmlns:a16="http://schemas.microsoft.com/office/drawing/2014/main" id="{B31E6596-757B-D523-D597-A2EB2443E7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2160" y="1844824"/>
            <a:ext cx="2923024" cy="2551003"/>
          </a:xfrm>
          <a:prstGeom prst="rect">
            <a:avLst/>
          </a:prstGeom>
        </p:spPr>
      </p:pic>
    </p:spTree>
    <p:extLst>
      <p:ext uri="{BB962C8B-B14F-4D97-AF65-F5344CB8AC3E}">
        <p14:creationId xmlns:p14="http://schemas.microsoft.com/office/powerpoint/2010/main" val="324975749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013A-A0F5-477F-B3B4-21A2C2F8C5C8}"/>
              </a:ext>
            </a:extLst>
          </p:cNvPr>
          <p:cNvSpPr>
            <a:spLocks noGrp="1"/>
          </p:cNvSpPr>
          <p:nvPr>
            <p:ph type="title"/>
          </p:nvPr>
        </p:nvSpPr>
        <p:spPr>
          <a:xfrm>
            <a:off x="467544" y="634008"/>
            <a:ext cx="8568952" cy="1066800"/>
          </a:xfrm>
        </p:spPr>
        <p:txBody>
          <a:bodyPr>
            <a:noAutofit/>
          </a:bodyPr>
          <a:lstStyle/>
          <a:p>
            <a:r>
              <a:rPr lang="en-US" dirty="0"/>
              <a:t>Discussion points: Improving adaptation and recovery</a:t>
            </a:r>
            <a:endParaRPr lang="en-GB" dirty="0"/>
          </a:p>
        </p:txBody>
      </p:sp>
      <p:sp>
        <p:nvSpPr>
          <p:cNvPr id="3" name="Content Placeholder 2">
            <a:extLst>
              <a:ext uri="{FF2B5EF4-FFF2-40B4-BE49-F238E27FC236}">
                <a16:creationId xmlns:a16="http://schemas.microsoft.com/office/drawing/2014/main" id="{FC8DDB97-4EB7-4FDA-A049-48DEA45A5DC7}"/>
              </a:ext>
            </a:extLst>
          </p:cNvPr>
          <p:cNvSpPr>
            <a:spLocks noGrp="1"/>
          </p:cNvSpPr>
          <p:nvPr>
            <p:ph idx="1"/>
          </p:nvPr>
        </p:nvSpPr>
        <p:spPr>
          <a:xfrm>
            <a:off x="385192" y="1939648"/>
            <a:ext cx="5266928" cy="4729712"/>
          </a:xfrm>
        </p:spPr>
        <p:txBody>
          <a:bodyPr>
            <a:normAutofit/>
          </a:bodyPr>
          <a:lstStyle/>
          <a:p>
            <a:pPr marL="566928" indent="-457200">
              <a:buAutoNum type="arabicPeriod"/>
            </a:pPr>
            <a:r>
              <a:rPr lang="en-GB" sz="2200" dirty="0"/>
              <a:t>Identify who is responsible for climate change adaptation and recovery across the five neighbourhoods.</a:t>
            </a:r>
          </a:p>
          <a:p>
            <a:pPr marL="566928" indent="-457200">
              <a:buAutoNum type="arabicPeriod"/>
            </a:pPr>
            <a:r>
              <a:rPr lang="en-GB" sz="2200" dirty="0"/>
              <a:t>Suggest how the families can collaborate with other families in the neighbourhood to better adapt and recover.</a:t>
            </a:r>
          </a:p>
          <a:p>
            <a:pPr marL="566928" indent="-457200">
              <a:buAutoNum type="arabicPeriod"/>
            </a:pPr>
            <a:r>
              <a:rPr lang="en-GB" sz="2200" dirty="0"/>
              <a:t>Discuss how local, national and foreign governments might better support low-income families to adapt to climate change and recover from its impacts.</a:t>
            </a:r>
          </a:p>
        </p:txBody>
      </p:sp>
      <p:pic>
        <p:nvPicPr>
          <p:cNvPr id="5" name="Picture 4">
            <a:extLst>
              <a:ext uri="{FF2B5EF4-FFF2-40B4-BE49-F238E27FC236}">
                <a16:creationId xmlns:a16="http://schemas.microsoft.com/office/drawing/2014/main" id="{5673B765-67D5-9925-2459-2DA3D6BDB1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4128" y="2021255"/>
            <a:ext cx="3249528" cy="3682798"/>
          </a:xfrm>
          <a:prstGeom prst="rect">
            <a:avLst/>
          </a:prstGeom>
        </p:spPr>
      </p:pic>
    </p:spTree>
    <p:extLst>
      <p:ext uri="{BB962C8B-B14F-4D97-AF65-F5344CB8AC3E}">
        <p14:creationId xmlns:p14="http://schemas.microsoft.com/office/powerpoint/2010/main" val="461120750"/>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013A-A0F5-477F-B3B4-21A2C2F8C5C8}"/>
              </a:ext>
            </a:extLst>
          </p:cNvPr>
          <p:cNvSpPr>
            <a:spLocks noGrp="1"/>
          </p:cNvSpPr>
          <p:nvPr>
            <p:ph type="title"/>
          </p:nvPr>
        </p:nvSpPr>
        <p:spPr>
          <a:xfrm>
            <a:off x="563216" y="404664"/>
            <a:ext cx="8352928" cy="1512168"/>
          </a:xfrm>
        </p:spPr>
        <p:txBody>
          <a:bodyPr>
            <a:noAutofit/>
          </a:bodyPr>
          <a:lstStyle/>
          <a:p>
            <a:r>
              <a:rPr lang="en-US" dirty="0"/>
              <a:t>Discussion points: Representing climate change experiences</a:t>
            </a:r>
            <a:endParaRPr lang="en-GB" dirty="0"/>
          </a:p>
        </p:txBody>
      </p:sp>
      <p:pic>
        <p:nvPicPr>
          <p:cNvPr id="5" name="Picture 4">
            <a:extLst>
              <a:ext uri="{FF2B5EF4-FFF2-40B4-BE49-F238E27FC236}">
                <a16:creationId xmlns:a16="http://schemas.microsoft.com/office/drawing/2014/main" id="{50DC01FC-F08B-F451-7332-C57BD6C802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67944" y="1628800"/>
            <a:ext cx="4769454" cy="2520280"/>
          </a:xfrm>
          <a:prstGeom prst="rect">
            <a:avLst/>
          </a:prstGeom>
        </p:spPr>
      </p:pic>
      <p:sp>
        <p:nvSpPr>
          <p:cNvPr id="3" name="Content Placeholder 2">
            <a:extLst>
              <a:ext uri="{FF2B5EF4-FFF2-40B4-BE49-F238E27FC236}">
                <a16:creationId xmlns:a16="http://schemas.microsoft.com/office/drawing/2014/main" id="{FC8DDB97-4EB7-4FDA-A049-48DEA45A5DC7}"/>
              </a:ext>
            </a:extLst>
          </p:cNvPr>
          <p:cNvSpPr>
            <a:spLocks noGrp="1"/>
          </p:cNvSpPr>
          <p:nvPr>
            <p:ph idx="1"/>
          </p:nvPr>
        </p:nvSpPr>
        <p:spPr>
          <a:xfrm>
            <a:off x="548044" y="2708920"/>
            <a:ext cx="5104076" cy="3672408"/>
          </a:xfrm>
          <a:solidFill>
            <a:schemeClr val="bg1"/>
          </a:solidFill>
        </p:spPr>
        <p:txBody>
          <a:bodyPr>
            <a:normAutofit lnSpcReduction="10000"/>
          </a:bodyPr>
          <a:lstStyle/>
          <a:p>
            <a:pPr marL="566928" indent="-457200">
              <a:buAutoNum type="arabicPeriod"/>
            </a:pPr>
            <a:r>
              <a:rPr lang="en-GB" sz="2200" dirty="0"/>
              <a:t>How does the comic’s portrayal of people impacted by climate change compare to that in mainstream media representations?</a:t>
            </a:r>
          </a:p>
          <a:p>
            <a:pPr marL="566928" indent="-457200">
              <a:buAutoNum type="arabicPeriod"/>
            </a:pPr>
            <a:r>
              <a:rPr lang="en-GB" sz="2200" dirty="0"/>
              <a:t>If you created a comic about climate change, who would be your main characters and why?</a:t>
            </a:r>
          </a:p>
          <a:p>
            <a:pPr marL="566928" indent="-457200">
              <a:buAutoNum type="arabicPeriod"/>
            </a:pPr>
            <a:r>
              <a:rPr lang="en-GB" sz="2200" dirty="0"/>
              <a:t>If you created a comic about climate change, what would you like the reader to take away from it and why?</a:t>
            </a:r>
          </a:p>
        </p:txBody>
      </p:sp>
    </p:spTree>
    <p:extLst>
      <p:ext uri="{BB962C8B-B14F-4D97-AF65-F5344CB8AC3E}">
        <p14:creationId xmlns:p14="http://schemas.microsoft.com/office/powerpoint/2010/main" val="3160176844"/>
      </p:ext>
    </p:extLst>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 presentation template">
  <a:themeElements>
    <a:clrScheme name="Custom 1">
      <a:dk1>
        <a:srgbClr val="352B84"/>
      </a:dk1>
      <a:lt1>
        <a:sysClr val="window" lastClr="FFFFFF"/>
      </a:lt1>
      <a:dk2>
        <a:srgbClr val="1F3D91"/>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712</Words>
  <Application>Microsoft Office PowerPoint</Application>
  <PresentationFormat>On-screen Show (4:3)</PresentationFormat>
  <Paragraphs>75</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Georgia</vt:lpstr>
      <vt:lpstr>Lato</vt:lpstr>
      <vt:lpstr>Wingdings 2</vt:lpstr>
      <vt:lpstr>GA presentation template</vt:lpstr>
      <vt:lpstr>PowerPoint Presentation</vt:lpstr>
      <vt:lpstr>Getting started</vt:lpstr>
      <vt:lpstr>Everyday impacts of climate change</vt:lpstr>
      <vt:lpstr>Reading the stories</vt:lpstr>
      <vt:lpstr>Discussion points: Climate change and the world</vt:lpstr>
      <vt:lpstr>Discussion points: Impacts</vt:lpstr>
      <vt:lpstr>Discussion points: Adaptation and recovery</vt:lpstr>
      <vt:lpstr>Discussion points: Improving adaptation and recovery</vt:lpstr>
      <vt:lpstr>Discussion points: Representing climate change experiences</vt:lpstr>
      <vt:lpstr>Links</vt:lpstr>
      <vt:lpstr>Glossary</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rmcateer</dc:creator>
  <cp:lastModifiedBy>Anna Grandfield</cp:lastModifiedBy>
  <cp:revision>77</cp:revision>
  <dcterms:created xsi:type="dcterms:W3CDTF">2014-10-30T10:42:22Z</dcterms:created>
  <dcterms:modified xsi:type="dcterms:W3CDTF">2022-11-16T12:21:04Z</dcterms:modified>
</cp:coreProperties>
</file>