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23"/>
  </p:notesMasterIdLst>
  <p:sldIdLst>
    <p:sldId id="428" r:id="rId5"/>
    <p:sldId id="435" r:id="rId6"/>
    <p:sldId id="436" r:id="rId7"/>
    <p:sldId id="437" r:id="rId8"/>
    <p:sldId id="429" r:id="rId9"/>
    <p:sldId id="431" r:id="rId10"/>
    <p:sldId id="438" r:id="rId11"/>
    <p:sldId id="441" r:id="rId12"/>
    <p:sldId id="433" r:id="rId13"/>
    <p:sldId id="432" r:id="rId14"/>
    <p:sldId id="439" r:id="rId15"/>
    <p:sldId id="440" r:id="rId16"/>
    <p:sldId id="444" r:id="rId17"/>
    <p:sldId id="445" r:id="rId18"/>
    <p:sldId id="446" r:id="rId19"/>
    <p:sldId id="442" r:id="rId20"/>
    <p:sldId id="430"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7C"/>
    <a:srgbClr val="1F3D91"/>
    <a:srgbClr val="243D91"/>
    <a:srgbClr val="3DB4E6"/>
    <a:srgbClr val="5CC1EA"/>
    <a:srgbClr val="B48086"/>
    <a:srgbClr val="B4CE44"/>
    <a:srgbClr val="002060"/>
    <a:srgbClr val="BFCAEF"/>
    <a:srgbClr val="88F6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87584" autoAdjust="0"/>
  </p:normalViewPr>
  <p:slideViewPr>
    <p:cSldViewPr>
      <p:cViewPr varScale="1">
        <p:scale>
          <a:sx n="58" d="100"/>
          <a:sy n="58" d="100"/>
        </p:scale>
        <p:origin x="1576"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sc-bl-server\BL%20Resources\5.%20Education\1.%20Teaching%20Resources\2.%20Geography%20GCSE\5.%20Cities\Supporting\Dispersion%20Graph.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file:///\\fsc-bl-server\BL%20Resources\5.%20Education\1.%20Teaching%20Resources\2.%20Geography%20GCSE\5.%20Cities\Supporting\Dispersion%20Graph.xlsx"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3" Type="http://schemas.openxmlformats.org/officeDocument/2006/relationships/oleObject" Target="file:///\\fsc-bl-server\BL%20Resources\5.%20Education\1.%20Teaching%20Resources\2.%20Geography%20GCSE\5.%20Cities\Supporting\Dispersion%20Graph.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peasland\AppData\Local\Temp\Duncanrigg%20rivers%20data%202019.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peasland\AppData\Local\Temp\Duncanrigg%20rivers%20data%202019.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peasland\AppData\Local\Temp\Duncanrigg%20rivers%20data%202019.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fsc-bl-server\BL%20Resources\5.%20Education\1.%20Teaching%20Resources\1.%20Geography%20A%20Level\1.%20NEA\3.%20Workshops\Data%20presentation\Data%20to%20present.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r.peasland\Desktop\Met\1993-2018%20Blencathra%20Met%20averag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r>
              <a:rPr lang="en-GB" dirty="0">
                <a:solidFill>
                  <a:srgbClr val="26377C"/>
                </a:solidFill>
                <a:latin typeface="Lato" panose="020F0502020204030203"/>
              </a:rPr>
              <a:t>Average Environmental Quality Scores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'all data for fun (2)'!$L$30:$M$30</c:f>
              <c:strCache>
                <c:ptCount val="2"/>
                <c:pt idx="0">
                  <c:v>St Aidans</c:v>
                </c:pt>
                <c:pt idx="1">
                  <c:v>Stanwix</c:v>
                </c:pt>
              </c:strCache>
            </c:strRef>
          </c:cat>
          <c:val>
            <c:numRef>
              <c:f>'all data for fun (2)'!$L$31:$M$31</c:f>
              <c:numCache>
                <c:formatCode>General</c:formatCode>
                <c:ptCount val="2"/>
                <c:pt idx="0">
                  <c:v>50.833333333333336</c:v>
                </c:pt>
                <c:pt idx="1">
                  <c:v>56.32</c:v>
                </c:pt>
              </c:numCache>
            </c:numRef>
          </c:val>
          <c:extLst>
            <c:ext xmlns:c16="http://schemas.microsoft.com/office/drawing/2014/chart" uri="{C3380CC4-5D6E-409C-BE32-E72D297353CC}">
              <c16:uniqueId val="{00000000-5337-48E0-A9A9-CE9F8E84875F}"/>
            </c:ext>
          </c:extLst>
        </c:ser>
        <c:dLbls>
          <c:showLegendKey val="0"/>
          <c:showVal val="0"/>
          <c:showCatName val="0"/>
          <c:showSerName val="0"/>
          <c:showPercent val="0"/>
          <c:showBubbleSize val="0"/>
        </c:dLbls>
        <c:gapWidth val="219"/>
        <c:overlap val="-27"/>
        <c:axId val="448606415"/>
        <c:axId val="404897551"/>
      </c:barChart>
      <c:catAx>
        <c:axId val="448606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404897551"/>
        <c:crosses val="autoZero"/>
        <c:auto val="1"/>
        <c:lblAlgn val="ctr"/>
        <c:lblOffset val="100"/>
        <c:noMultiLvlLbl val="0"/>
      </c:catAx>
      <c:valAx>
        <c:axId val="404897551"/>
        <c:scaling>
          <c:orientation val="minMax"/>
          <c:max val="70"/>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US" dirty="0">
                    <a:solidFill>
                      <a:srgbClr val="26377C"/>
                    </a:solidFill>
                    <a:latin typeface="Lato" panose="020F0502020204030203"/>
                  </a:rPr>
                  <a:t>Environmental Quality score  </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448606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2">
          <a:lumMod val="50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rgbClr val="26377C"/>
                </a:solidFill>
                <a:latin typeface="Lato" panose="020F0502020204030203"/>
                <a:ea typeface="+mn-ea"/>
                <a:cs typeface="+mn-cs"/>
              </a:defRPr>
            </a:pPr>
            <a:r>
              <a:rPr lang="en-GB" sz="1100" dirty="0">
                <a:solidFill>
                  <a:srgbClr val="26377C"/>
                </a:solidFill>
                <a:latin typeface="Lato" panose="020F0502020204030203"/>
              </a:rPr>
              <a:t>Environmental</a:t>
            </a:r>
            <a:r>
              <a:rPr lang="en-GB" sz="1100" baseline="0" dirty="0">
                <a:solidFill>
                  <a:srgbClr val="26377C"/>
                </a:solidFill>
                <a:latin typeface="Lato" panose="020F0502020204030203"/>
              </a:rPr>
              <a:t> Quality Scores </a:t>
            </a:r>
          </a:p>
          <a:p>
            <a:pPr>
              <a:defRPr sz="1100">
                <a:solidFill>
                  <a:srgbClr val="26377C"/>
                </a:solidFill>
                <a:latin typeface="Lato" panose="020F0502020204030203"/>
              </a:defRPr>
            </a:pPr>
            <a:r>
              <a:rPr lang="en-GB" sz="1100" baseline="0" dirty="0">
                <a:solidFill>
                  <a:srgbClr val="26377C"/>
                </a:solidFill>
                <a:latin typeface="Lato" panose="020F0502020204030203"/>
              </a:rPr>
              <a:t>in </a:t>
            </a:r>
            <a:r>
              <a:rPr lang="en-GB" sz="1100" dirty="0">
                <a:solidFill>
                  <a:srgbClr val="26377C"/>
                </a:solidFill>
                <a:latin typeface="Lato" panose="020F0502020204030203"/>
              </a:rPr>
              <a:t>St Aidan’s and Stanwix</a:t>
            </a:r>
          </a:p>
        </c:rich>
      </c:tx>
      <c:layout>
        <c:manualLayout>
          <c:xMode val="edge"/>
          <c:yMode val="edge"/>
          <c:x val="0.21431791463230296"/>
          <c:y val="5.8597655816020446E-3"/>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rgbClr val="26377C"/>
              </a:solidFill>
              <a:latin typeface="Lato" panose="020F0502020204030203"/>
              <a:ea typeface="+mn-ea"/>
              <a:cs typeface="+mn-cs"/>
            </a:defRPr>
          </a:pPr>
          <a:endParaRPr lang="en-US"/>
        </a:p>
      </c:txPr>
    </c:title>
    <c:autoTitleDeleted val="0"/>
    <c:plotArea>
      <c:layout>
        <c:manualLayout>
          <c:layoutTarget val="inner"/>
          <c:xMode val="edge"/>
          <c:yMode val="edge"/>
          <c:x val="0.12788587867194567"/>
          <c:y val="9.6636984733284331E-2"/>
          <c:w val="0.76900091492021483"/>
          <c:h val="0.80905783179523705"/>
        </c:manualLayout>
      </c:layout>
      <c:scatterChart>
        <c:scatterStyle val="lineMarker"/>
        <c:varyColors val="0"/>
        <c:ser>
          <c:idx val="2"/>
          <c:order val="0"/>
          <c:spPr>
            <a:ln w="19050" cap="rnd">
              <a:noFill/>
              <a:round/>
            </a:ln>
            <a:effectLst/>
          </c:spPr>
          <c:marker>
            <c:symbol val="circle"/>
            <c:size val="5"/>
            <c:spPr>
              <a:solidFill>
                <a:schemeClr val="accent3"/>
              </a:solidFill>
              <a:ln w="9525">
                <a:solidFill>
                  <a:schemeClr val="accent3"/>
                </a:solidFill>
              </a:ln>
              <a:effectLst/>
            </c:spPr>
          </c:marker>
          <c:xVal>
            <c:numRef>
              <c:f>'all data for fun (2)'!$A$2:$A$11</c:f>
              <c:numCache>
                <c:formatCode>General</c:formatCode>
                <c:ptCount val="10"/>
                <c:pt idx="0">
                  <c:v>1</c:v>
                </c:pt>
                <c:pt idx="1">
                  <c:v>1</c:v>
                </c:pt>
                <c:pt idx="2">
                  <c:v>1</c:v>
                </c:pt>
                <c:pt idx="3">
                  <c:v>1</c:v>
                </c:pt>
                <c:pt idx="4">
                  <c:v>1</c:v>
                </c:pt>
                <c:pt idx="5">
                  <c:v>1.1000000000000001</c:v>
                </c:pt>
                <c:pt idx="6">
                  <c:v>1.1000000000000001</c:v>
                </c:pt>
                <c:pt idx="7">
                  <c:v>1.1000000000000001</c:v>
                </c:pt>
                <c:pt idx="8">
                  <c:v>1</c:v>
                </c:pt>
                <c:pt idx="9">
                  <c:v>1</c:v>
                </c:pt>
              </c:numCache>
            </c:numRef>
          </c:xVal>
          <c:yVal>
            <c:numRef>
              <c:f>'all data for fun (2)'!$B$2:$B$11</c:f>
              <c:numCache>
                <c:formatCode>General</c:formatCode>
                <c:ptCount val="10"/>
                <c:pt idx="0">
                  <c:v>43</c:v>
                </c:pt>
                <c:pt idx="2">
                  <c:v>45</c:v>
                </c:pt>
                <c:pt idx="3">
                  <c:v>49</c:v>
                </c:pt>
                <c:pt idx="4">
                  <c:v>42</c:v>
                </c:pt>
                <c:pt idx="5">
                  <c:v>65</c:v>
                </c:pt>
                <c:pt idx="6">
                  <c:v>42</c:v>
                </c:pt>
                <c:pt idx="7">
                  <c:v>45</c:v>
                </c:pt>
                <c:pt idx="8">
                  <c:v>53</c:v>
                </c:pt>
                <c:pt idx="9">
                  <c:v>41</c:v>
                </c:pt>
              </c:numCache>
            </c:numRef>
          </c:yVal>
          <c:smooth val="0"/>
          <c:extLst>
            <c:ext xmlns:c16="http://schemas.microsoft.com/office/drawing/2014/chart" uri="{C3380CC4-5D6E-409C-BE32-E72D297353CC}">
              <c16:uniqueId val="{00000000-32E0-4F82-992F-83D9204AF27A}"/>
            </c:ext>
          </c:extLst>
        </c:ser>
        <c:ser>
          <c:idx val="0"/>
          <c:order val="1"/>
          <c:spPr>
            <a:ln w="19050" cap="rnd">
              <a:noFill/>
              <a:round/>
            </a:ln>
            <a:effectLst/>
          </c:spPr>
          <c:marker>
            <c:symbol val="circle"/>
            <c:size val="5"/>
            <c:spPr>
              <a:solidFill>
                <a:schemeClr val="bg1">
                  <a:alpha val="96000"/>
                </a:schemeClr>
              </a:solidFill>
              <a:ln w="22225" cap="sq">
                <a:solidFill>
                  <a:schemeClr val="accent1">
                    <a:alpha val="69000"/>
                  </a:schemeClr>
                </a:solidFill>
                <a:bevel/>
              </a:ln>
              <a:effectLst/>
            </c:spPr>
          </c:marker>
          <c:xVal>
            <c:numRef>
              <c:f>'all data for fun (2)'!$A$2:$A$26</c:f>
              <c:numCache>
                <c:formatCode>General</c:formatCode>
                <c:ptCount val="25"/>
                <c:pt idx="0">
                  <c:v>1</c:v>
                </c:pt>
                <c:pt idx="1">
                  <c:v>1</c:v>
                </c:pt>
                <c:pt idx="2">
                  <c:v>1</c:v>
                </c:pt>
                <c:pt idx="3">
                  <c:v>1</c:v>
                </c:pt>
                <c:pt idx="4">
                  <c:v>1</c:v>
                </c:pt>
                <c:pt idx="5">
                  <c:v>1.1000000000000001</c:v>
                </c:pt>
                <c:pt idx="6">
                  <c:v>1.1000000000000001</c:v>
                </c:pt>
                <c:pt idx="7">
                  <c:v>1.1000000000000001</c:v>
                </c:pt>
                <c:pt idx="8">
                  <c:v>1</c:v>
                </c:pt>
                <c:pt idx="9">
                  <c:v>1</c:v>
                </c:pt>
                <c:pt idx="10">
                  <c:v>1</c:v>
                </c:pt>
                <c:pt idx="11">
                  <c:v>1</c:v>
                </c:pt>
                <c:pt idx="12">
                  <c:v>1</c:v>
                </c:pt>
                <c:pt idx="13">
                  <c:v>1.1000000000000001</c:v>
                </c:pt>
                <c:pt idx="14">
                  <c:v>1</c:v>
                </c:pt>
                <c:pt idx="15">
                  <c:v>1</c:v>
                </c:pt>
                <c:pt idx="16">
                  <c:v>1</c:v>
                </c:pt>
                <c:pt idx="17">
                  <c:v>1.1000000000000001</c:v>
                </c:pt>
                <c:pt idx="18">
                  <c:v>1</c:v>
                </c:pt>
                <c:pt idx="19">
                  <c:v>1.2</c:v>
                </c:pt>
                <c:pt idx="20">
                  <c:v>1.2</c:v>
                </c:pt>
                <c:pt idx="21">
                  <c:v>1</c:v>
                </c:pt>
                <c:pt idx="22">
                  <c:v>1</c:v>
                </c:pt>
                <c:pt idx="23">
                  <c:v>1</c:v>
                </c:pt>
                <c:pt idx="24">
                  <c:v>1.1000000000000001</c:v>
                </c:pt>
              </c:numCache>
            </c:numRef>
          </c:xVal>
          <c:yVal>
            <c:numRef>
              <c:f>'all data for fun (2)'!$B$2:$B$26</c:f>
              <c:numCache>
                <c:formatCode>General</c:formatCode>
                <c:ptCount val="25"/>
                <c:pt idx="0">
                  <c:v>43</c:v>
                </c:pt>
                <c:pt idx="2">
                  <c:v>45</c:v>
                </c:pt>
                <c:pt idx="3">
                  <c:v>49</c:v>
                </c:pt>
                <c:pt idx="4">
                  <c:v>42</c:v>
                </c:pt>
                <c:pt idx="5">
                  <c:v>65</c:v>
                </c:pt>
                <c:pt idx="6">
                  <c:v>42</c:v>
                </c:pt>
                <c:pt idx="7">
                  <c:v>45</c:v>
                </c:pt>
                <c:pt idx="8">
                  <c:v>53</c:v>
                </c:pt>
                <c:pt idx="9">
                  <c:v>41</c:v>
                </c:pt>
                <c:pt idx="10">
                  <c:v>46</c:v>
                </c:pt>
                <c:pt idx="11">
                  <c:v>44</c:v>
                </c:pt>
                <c:pt idx="12">
                  <c:v>62</c:v>
                </c:pt>
                <c:pt idx="13">
                  <c:v>46</c:v>
                </c:pt>
                <c:pt idx="14">
                  <c:v>54</c:v>
                </c:pt>
                <c:pt idx="15">
                  <c:v>65</c:v>
                </c:pt>
                <c:pt idx="16">
                  <c:v>48</c:v>
                </c:pt>
                <c:pt idx="17">
                  <c:v>53</c:v>
                </c:pt>
                <c:pt idx="18">
                  <c:v>55</c:v>
                </c:pt>
                <c:pt idx="19">
                  <c:v>46</c:v>
                </c:pt>
                <c:pt idx="20">
                  <c:v>45</c:v>
                </c:pt>
                <c:pt idx="21">
                  <c:v>51</c:v>
                </c:pt>
                <c:pt idx="22">
                  <c:v>68</c:v>
                </c:pt>
                <c:pt idx="23">
                  <c:v>58</c:v>
                </c:pt>
                <c:pt idx="24" formatCode="0.0">
                  <c:v>54</c:v>
                </c:pt>
              </c:numCache>
            </c:numRef>
          </c:yVal>
          <c:smooth val="0"/>
          <c:extLst>
            <c:ext xmlns:c16="http://schemas.microsoft.com/office/drawing/2014/chart" uri="{C3380CC4-5D6E-409C-BE32-E72D297353CC}">
              <c16:uniqueId val="{00000001-32E0-4F82-992F-83D9204AF27A}"/>
            </c:ext>
          </c:extLst>
        </c:ser>
        <c:ser>
          <c:idx val="1"/>
          <c:order val="2"/>
          <c:spPr>
            <a:ln w="25400" cap="rnd">
              <a:noFill/>
              <a:round/>
            </a:ln>
            <a:effectLst/>
          </c:spPr>
          <c:marker>
            <c:symbol val="circle"/>
            <c:size val="5"/>
            <c:spPr>
              <a:solidFill>
                <a:schemeClr val="bg1"/>
              </a:solidFill>
              <a:ln w="22225">
                <a:solidFill>
                  <a:schemeClr val="accent2"/>
                </a:solidFill>
              </a:ln>
              <a:effectLst/>
            </c:spPr>
          </c:marker>
          <c:xVal>
            <c:numRef>
              <c:f>'all data for fun (2)'!$C$2:$C$26</c:f>
              <c:numCache>
                <c:formatCode>General</c:formatCode>
                <c:ptCount val="25"/>
                <c:pt idx="0">
                  <c:v>2</c:v>
                </c:pt>
                <c:pt idx="1">
                  <c:v>2</c:v>
                </c:pt>
                <c:pt idx="2">
                  <c:v>2</c:v>
                </c:pt>
                <c:pt idx="3">
                  <c:v>2</c:v>
                </c:pt>
                <c:pt idx="4">
                  <c:v>2</c:v>
                </c:pt>
                <c:pt idx="5">
                  <c:v>2.1</c:v>
                </c:pt>
                <c:pt idx="6">
                  <c:v>2</c:v>
                </c:pt>
                <c:pt idx="7">
                  <c:v>2.1</c:v>
                </c:pt>
                <c:pt idx="8">
                  <c:v>2.2000000000000002</c:v>
                </c:pt>
                <c:pt idx="9">
                  <c:v>2</c:v>
                </c:pt>
                <c:pt idx="10">
                  <c:v>2.1</c:v>
                </c:pt>
                <c:pt idx="11">
                  <c:v>2</c:v>
                </c:pt>
                <c:pt idx="12">
                  <c:v>2</c:v>
                </c:pt>
                <c:pt idx="13">
                  <c:v>2.1</c:v>
                </c:pt>
                <c:pt idx="14">
                  <c:v>2.2000000000000002</c:v>
                </c:pt>
                <c:pt idx="15">
                  <c:v>2</c:v>
                </c:pt>
                <c:pt idx="16">
                  <c:v>2.1</c:v>
                </c:pt>
                <c:pt idx="17">
                  <c:v>2.2000000000000002</c:v>
                </c:pt>
                <c:pt idx="18">
                  <c:v>2.2999999999999998</c:v>
                </c:pt>
                <c:pt idx="19">
                  <c:v>2</c:v>
                </c:pt>
                <c:pt idx="20">
                  <c:v>2</c:v>
                </c:pt>
                <c:pt idx="21">
                  <c:v>2.1</c:v>
                </c:pt>
                <c:pt idx="22">
                  <c:v>2</c:v>
                </c:pt>
                <c:pt idx="23">
                  <c:v>2</c:v>
                </c:pt>
                <c:pt idx="24">
                  <c:v>2</c:v>
                </c:pt>
              </c:numCache>
            </c:numRef>
          </c:xVal>
          <c:yVal>
            <c:numRef>
              <c:f>'all data for fun (2)'!$D$2:$D$26</c:f>
              <c:numCache>
                <c:formatCode>General</c:formatCode>
                <c:ptCount val="25"/>
                <c:pt idx="0">
                  <c:v>55</c:v>
                </c:pt>
                <c:pt idx="1">
                  <c:v>55</c:v>
                </c:pt>
                <c:pt idx="2">
                  <c:v>46</c:v>
                </c:pt>
                <c:pt idx="3">
                  <c:v>49</c:v>
                </c:pt>
                <c:pt idx="4">
                  <c:v>51</c:v>
                </c:pt>
                <c:pt idx="5">
                  <c:v>51</c:v>
                </c:pt>
                <c:pt idx="6">
                  <c:v>52</c:v>
                </c:pt>
                <c:pt idx="7">
                  <c:v>52</c:v>
                </c:pt>
                <c:pt idx="8">
                  <c:v>52</c:v>
                </c:pt>
                <c:pt idx="9">
                  <c:v>53</c:v>
                </c:pt>
                <c:pt idx="10">
                  <c:v>53</c:v>
                </c:pt>
                <c:pt idx="11">
                  <c:v>54</c:v>
                </c:pt>
                <c:pt idx="12">
                  <c:v>56</c:v>
                </c:pt>
                <c:pt idx="13">
                  <c:v>56</c:v>
                </c:pt>
                <c:pt idx="14">
                  <c:v>56</c:v>
                </c:pt>
                <c:pt idx="15">
                  <c:v>60</c:v>
                </c:pt>
                <c:pt idx="16">
                  <c:v>60</c:v>
                </c:pt>
                <c:pt idx="17">
                  <c:v>60</c:v>
                </c:pt>
                <c:pt idx="18">
                  <c:v>60</c:v>
                </c:pt>
                <c:pt idx="19">
                  <c:v>61</c:v>
                </c:pt>
                <c:pt idx="20">
                  <c:v>62</c:v>
                </c:pt>
                <c:pt idx="21">
                  <c:v>62</c:v>
                </c:pt>
                <c:pt idx="22">
                  <c:v>63</c:v>
                </c:pt>
                <c:pt idx="23">
                  <c:v>64</c:v>
                </c:pt>
                <c:pt idx="24" formatCode="0.0">
                  <c:v>65</c:v>
                </c:pt>
              </c:numCache>
            </c:numRef>
          </c:yVal>
          <c:smooth val="0"/>
          <c:extLst>
            <c:ext xmlns:c16="http://schemas.microsoft.com/office/drawing/2014/chart" uri="{C3380CC4-5D6E-409C-BE32-E72D297353CC}">
              <c16:uniqueId val="{00000002-32E0-4F82-992F-83D9204AF27A}"/>
            </c:ext>
          </c:extLst>
        </c:ser>
        <c:dLbls>
          <c:showLegendKey val="0"/>
          <c:showVal val="0"/>
          <c:showCatName val="0"/>
          <c:showSerName val="0"/>
          <c:showPercent val="0"/>
          <c:showBubbleSize val="0"/>
        </c:dLbls>
        <c:axId val="161815584"/>
        <c:axId val="727741840"/>
      </c:scatterChart>
      <c:valAx>
        <c:axId val="161815584"/>
        <c:scaling>
          <c:orientation val="minMax"/>
        </c:scaling>
        <c:delete val="1"/>
        <c:axPos val="b"/>
        <c:title>
          <c:tx>
            <c:rich>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dirty="0">
                    <a:solidFill>
                      <a:srgbClr val="26377C"/>
                    </a:solidFill>
                    <a:latin typeface="Lato" panose="020F0502020204030203"/>
                  </a:rPr>
                  <a:t>St Aidan’s	       Stanwix</a:t>
                </a:r>
              </a:p>
            </c:rich>
          </c:tx>
          <c:layout>
            <c:manualLayout>
              <c:xMode val="edge"/>
              <c:yMode val="edge"/>
              <c:x val="0.3864273680990023"/>
              <c:y val="0.90722465666736729"/>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General" sourceLinked="1"/>
        <c:majorTickMark val="none"/>
        <c:minorTickMark val="none"/>
        <c:tickLblPos val="nextTo"/>
        <c:crossAx val="727741840"/>
        <c:crosses val="autoZero"/>
        <c:crossBetween val="midCat"/>
      </c:valAx>
      <c:valAx>
        <c:axId val="727741840"/>
        <c:scaling>
          <c:orientation val="minMax"/>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dirty="0">
                    <a:solidFill>
                      <a:srgbClr val="26377C"/>
                    </a:solidFill>
                    <a:latin typeface="Lato" panose="020F0502020204030203"/>
                  </a:rPr>
                  <a:t>Environmental</a:t>
                </a:r>
                <a:r>
                  <a:rPr lang="en-GB" baseline="0" dirty="0">
                    <a:solidFill>
                      <a:srgbClr val="26377C"/>
                    </a:solidFill>
                    <a:latin typeface="Lato" panose="020F0502020204030203"/>
                  </a:rPr>
                  <a:t> quality</a:t>
                </a:r>
                <a:r>
                  <a:rPr lang="en-GB" dirty="0">
                    <a:solidFill>
                      <a:srgbClr val="26377C"/>
                    </a:solidFill>
                    <a:latin typeface="Lato" panose="020F0502020204030203"/>
                  </a:rPr>
                  <a:t> score</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161815584"/>
        <c:crosses val="autoZero"/>
        <c:crossBetween val="midCat"/>
      </c:valAx>
      <c:spPr>
        <a:noFill/>
        <a:ln>
          <a:noFill/>
        </a:ln>
        <a:effectLst/>
      </c:spPr>
    </c:plotArea>
    <c:plotVisOnly val="1"/>
    <c:dispBlanksAs val="gap"/>
    <c:showDLblsOverMax val="0"/>
  </c:chart>
  <c:spPr>
    <a:solidFill>
      <a:schemeClr val="bg1"/>
    </a:solidFill>
    <a:ln w="476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r>
              <a:rPr lang="en-GB" dirty="0">
                <a:solidFill>
                  <a:srgbClr val="26377C"/>
                </a:solidFill>
                <a:latin typeface="Lato" panose="020F0502020204030203"/>
              </a:rPr>
              <a:t>Environmental</a:t>
            </a:r>
            <a:r>
              <a:rPr lang="en-GB" baseline="0" dirty="0">
                <a:solidFill>
                  <a:srgbClr val="26377C"/>
                </a:solidFill>
                <a:latin typeface="Lato" panose="020F0502020204030203"/>
              </a:rPr>
              <a:t> Quality Scores </a:t>
            </a:r>
          </a:p>
          <a:p>
            <a:pPr>
              <a:defRPr>
                <a:solidFill>
                  <a:srgbClr val="26377C"/>
                </a:solidFill>
                <a:latin typeface="Lato" panose="020F0502020204030203"/>
              </a:defRPr>
            </a:pPr>
            <a:r>
              <a:rPr lang="en-GB" baseline="0" dirty="0">
                <a:solidFill>
                  <a:srgbClr val="26377C"/>
                </a:solidFill>
                <a:latin typeface="Lato" panose="020F0502020204030203"/>
              </a:rPr>
              <a:t>in </a:t>
            </a:r>
            <a:r>
              <a:rPr lang="en-GB" dirty="0">
                <a:solidFill>
                  <a:srgbClr val="26377C"/>
                </a:solidFill>
                <a:latin typeface="Lato" panose="020F0502020204030203"/>
              </a:rPr>
              <a:t>St Aidan’s and Stanwix</a:t>
            </a:r>
          </a:p>
        </c:rich>
      </c:tx>
      <c:layout>
        <c:manualLayout>
          <c:xMode val="edge"/>
          <c:yMode val="edge"/>
          <c:x val="0.26519371870026009"/>
          <c:y val="2.9203847917397721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endParaRPr lang="en-US"/>
        </a:p>
      </c:txPr>
    </c:title>
    <c:autoTitleDeleted val="0"/>
    <c:plotArea>
      <c:layout>
        <c:manualLayout>
          <c:layoutTarget val="inner"/>
          <c:xMode val="edge"/>
          <c:yMode val="edge"/>
          <c:x val="0.12788596345424916"/>
          <c:y val="0.11363647011108538"/>
          <c:w val="0.69690087671632839"/>
          <c:h val="0.80905783179523705"/>
        </c:manualLayout>
      </c:layout>
      <c:scatterChart>
        <c:scatterStyle val="lineMarker"/>
        <c:varyColors val="0"/>
        <c:ser>
          <c:idx val="2"/>
          <c:order val="0"/>
          <c:spPr>
            <a:ln w="19050" cap="rnd">
              <a:noFill/>
              <a:round/>
            </a:ln>
            <a:effectLst/>
          </c:spPr>
          <c:marker>
            <c:symbol val="circle"/>
            <c:size val="5"/>
            <c:spPr>
              <a:solidFill>
                <a:schemeClr val="accent3"/>
              </a:solidFill>
              <a:ln w="9525">
                <a:solidFill>
                  <a:schemeClr val="accent3"/>
                </a:solidFill>
              </a:ln>
              <a:effectLst/>
            </c:spPr>
          </c:marker>
          <c:xVal>
            <c:numRef>
              <c:f>'all data for fun (2)'!$A$2:$A$11</c:f>
              <c:numCache>
                <c:formatCode>General</c:formatCode>
                <c:ptCount val="10"/>
                <c:pt idx="0">
                  <c:v>1</c:v>
                </c:pt>
                <c:pt idx="1">
                  <c:v>1</c:v>
                </c:pt>
                <c:pt idx="2">
                  <c:v>1</c:v>
                </c:pt>
                <c:pt idx="3">
                  <c:v>1</c:v>
                </c:pt>
                <c:pt idx="4">
                  <c:v>1</c:v>
                </c:pt>
                <c:pt idx="5">
                  <c:v>1.1000000000000001</c:v>
                </c:pt>
                <c:pt idx="6">
                  <c:v>1.1000000000000001</c:v>
                </c:pt>
                <c:pt idx="7">
                  <c:v>1.1000000000000001</c:v>
                </c:pt>
                <c:pt idx="8">
                  <c:v>1</c:v>
                </c:pt>
                <c:pt idx="9">
                  <c:v>1</c:v>
                </c:pt>
              </c:numCache>
            </c:numRef>
          </c:xVal>
          <c:yVal>
            <c:numRef>
              <c:f>'all data for fun (2)'!$B$2:$B$11</c:f>
              <c:numCache>
                <c:formatCode>General</c:formatCode>
                <c:ptCount val="10"/>
                <c:pt idx="0">
                  <c:v>43</c:v>
                </c:pt>
                <c:pt idx="1">
                  <c:v>59</c:v>
                </c:pt>
                <c:pt idx="2">
                  <c:v>45</c:v>
                </c:pt>
                <c:pt idx="3">
                  <c:v>49</c:v>
                </c:pt>
                <c:pt idx="4">
                  <c:v>42</c:v>
                </c:pt>
                <c:pt idx="5">
                  <c:v>65</c:v>
                </c:pt>
                <c:pt idx="6">
                  <c:v>42</c:v>
                </c:pt>
                <c:pt idx="7">
                  <c:v>45</c:v>
                </c:pt>
                <c:pt idx="8">
                  <c:v>53</c:v>
                </c:pt>
                <c:pt idx="9">
                  <c:v>41</c:v>
                </c:pt>
              </c:numCache>
            </c:numRef>
          </c:yVal>
          <c:smooth val="0"/>
          <c:extLst>
            <c:ext xmlns:c16="http://schemas.microsoft.com/office/drawing/2014/chart" uri="{C3380CC4-5D6E-409C-BE32-E72D297353CC}">
              <c16:uniqueId val="{00000000-7738-41CD-8FF7-83362B377F88}"/>
            </c:ext>
          </c:extLst>
        </c:ser>
        <c:ser>
          <c:idx val="0"/>
          <c:order val="1"/>
          <c:spPr>
            <a:ln w="19050" cap="rnd">
              <a:noFill/>
              <a:round/>
            </a:ln>
            <a:effectLst/>
          </c:spPr>
          <c:marker>
            <c:symbol val="circle"/>
            <c:size val="5"/>
            <c:spPr>
              <a:solidFill>
                <a:schemeClr val="bg1">
                  <a:alpha val="96000"/>
                </a:schemeClr>
              </a:solidFill>
              <a:ln w="22225" cap="sq">
                <a:solidFill>
                  <a:schemeClr val="accent1">
                    <a:alpha val="69000"/>
                  </a:schemeClr>
                </a:solidFill>
                <a:bevel/>
              </a:ln>
              <a:effectLst/>
            </c:spPr>
          </c:marker>
          <c:xVal>
            <c:numRef>
              <c:f>'all data for fun (2)'!$A$2:$A$26</c:f>
              <c:numCache>
                <c:formatCode>General</c:formatCode>
                <c:ptCount val="25"/>
                <c:pt idx="0">
                  <c:v>1</c:v>
                </c:pt>
                <c:pt idx="1">
                  <c:v>1</c:v>
                </c:pt>
                <c:pt idx="2">
                  <c:v>1</c:v>
                </c:pt>
                <c:pt idx="3">
                  <c:v>1</c:v>
                </c:pt>
                <c:pt idx="4">
                  <c:v>1</c:v>
                </c:pt>
                <c:pt idx="5">
                  <c:v>1.1000000000000001</c:v>
                </c:pt>
                <c:pt idx="6">
                  <c:v>1.1000000000000001</c:v>
                </c:pt>
                <c:pt idx="7">
                  <c:v>1.1000000000000001</c:v>
                </c:pt>
                <c:pt idx="8">
                  <c:v>1</c:v>
                </c:pt>
                <c:pt idx="9">
                  <c:v>1</c:v>
                </c:pt>
                <c:pt idx="10">
                  <c:v>1</c:v>
                </c:pt>
                <c:pt idx="11">
                  <c:v>1</c:v>
                </c:pt>
                <c:pt idx="12">
                  <c:v>1</c:v>
                </c:pt>
                <c:pt idx="13">
                  <c:v>1.1000000000000001</c:v>
                </c:pt>
                <c:pt idx="14">
                  <c:v>1</c:v>
                </c:pt>
                <c:pt idx="15">
                  <c:v>1</c:v>
                </c:pt>
                <c:pt idx="16">
                  <c:v>1</c:v>
                </c:pt>
                <c:pt idx="17">
                  <c:v>1.1000000000000001</c:v>
                </c:pt>
                <c:pt idx="18">
                  <c:v>1</c:v>
                </c:pt>
                <c:pt idx="19">
                  <c:v>1.2</c:v>
                </c:pt>
                <c:pt idx="20">
                  <c:v>1.2</c:v>
                </c:pt>
                <c:pt idx="21">
                  <c:v>1</c:v>
                </c:pt>
                <c:pt idx="22">
                  <c:v>1</c:v>
                </c:pt>
                <c:pt idx="23">
                  <c:v>1</c:v>
                </c:pt>
                <c:pt idx="24">
                  <c:v>1.1000000000000001</c:v>
                </c:pt>
              </c:numCache>
            </c:numRef>
          </c:xVal>
          <c:yVal>
            <c:numRef>
              <c:f>'all data for fun (2)'!$B$2:$B$26</c:f>
              <c:numCache>
                <c:formatCode>General</c:formatCode>
                <c:ptCount val="25"/>
                <c:pt idx="0">
                  <c:v>43</c:v>
                </c:pt>
                <c:pt idx="1">
                  <c:v>59</c:v>
                </c:pt>
                <c:pt idx="2">
                  <c:v>45</c:v>
                </c:pt>
                <c:pt idx="3">
                  <c:v>49</c:v>
                </c:pt>
                <c:pt idx="4">
                  <c:v>42</c:v>
                </c:pt>
                <c:pt idx="5">
                  <c:v>65</c:v>
                </c:pt>
                <c:pt idx="6">
                  <c:v>42</c:v>
                </c:pt>
                <c:pt idx="7">
                  <c:v>45</c:v>
                </c:pt>
                <c:pt idx="8">
                  <c:v>53</c:v>
                </c:pt>
                <c:pt idx="9">
                  <c:v>41</c:v>
                </c:pt>
                <c:pt idx="10">
                  <c:v>46</c:v>
                </c:pt>
                <c:pt idx="11">
                  <c:v>44</c:v>
                </c:pt>
                <c:pt idx="12">
                  <c:v>62</c:v>
                </c:pt>
                <c:pt idx="13">
                  <c:v>46</c:v>
                </c:pt>
                <c:pt idx="14">
                  <c:v>54</c:v>
                </c:pt>
                <c:pt idx="15">
                  <c:v>65</c:v>
                </c:pt>
                <c:pt idx="16">
                  <c:v>48</c:v>
                </c:pt>
                <c:pt idx="17">
                  <c:v>53</c:v>
                </c:pt>
                <c:pt idx="18">
                  <c:v>55</c:v>
                </c:pt>
                <c:pt idx="19">
                  <c:v>46</c:v>
                </c:pt>
                <c:pt idx="20">
                  <c:v>45</c:v>
                </c:pt>
                <c:pt idx="21">
                  <c:v>51</c:v>
                </c:pt>
                <c:pt idx="22">
                  <c:v>68</c:v>
                </c:pt>
                <c:pt idx="23">
                  <c:v>58</c:v>
                </c:pt>
                <c:pt idx="24" formatCode="0.0">
                  <c:v>54</c:v>
                </c:pt>
              </c:numCache>
            </c:numRef>
          </c:yVal>
          <c:smooth val="0"/>
          <c:extLst>
            <c:ext xmlns:c16="http://schemas.microsoft.com/office/drawing/2014/chart" uri="{C3380CC4-5D6E-409C-BE32-E72D297353CC}">
              <c16:uniqueId val="{00000001-7738-41CD-8FF7-83362B377F88}"/>
            </c:ext>
          </c:extLst>
        </c:ser>
        <c:ser>
          <c:idx val="1"/>
          <c:order val="2"/>
          <c:spPr>
            <a:ln w="25400" cap="rnd">
              <a:noFill/>
              <a:round/>
            </a:ln>
            <a:effectLst/>
          </c:spPr>
          <c:marker>
            <c:symbol val="circle"/>
            <c:size val="5"/>
            <c:spPr>
              <a:solidFill>
                <a:schemeClr val="bg1"/>
              </a:solidFill>
              <a:ln w="22225">
                <a:solidFill>
                  <a:schemeClr val="accent2"/>
                </a:solidFill>
              </a:ln>
              <a:effectLst/>
            </c:spPr>
          </c:marker>
          <c:xVal>
            <c:numRef>
              <c:f>'all data for fun (2)'!$C$2:$C$26</c:f>
              <c:numCache>
                <c:formatCode>General</c:formatCode>
                <c:ptCount val="25"/>
                <c:pt idx="0">
                  <c:v>2</c:v>
                </c:pt>
                <c:pt idx="1">
                  <c:v>2</c:v>
                </c:pt>
                <c:pt idx="2">
                  <c:v>2</c:v>
                </c:pt>
                <c:pt idx="3">
                  <c:v>2</c:v>
                </c:pt>
                <c:pt idx="4">
                  <c:v>2</c:v>
                </c:pt>
                <c:pt idx="5">
                  <c:v>2.1</c:v>
                </c:pt>
                <c:pt idx="6">
                  <c:v>2</c:v>
                </c:pt>
                <c:pt idx="7">
                  <c:v>2.1</c:v>
                </c:pt>
                <c:pt idx="8">
                  <c:v>2.2000000000000002</c:v>
                </c:pt>
                <c:pt idx="9">
                  <c:v>2</c:v>
                </c:pt>
                <c:pt idx="10">
                  <c:v>2.1</c:v>
                </c:pt>
                <c:pt idx="11">
                  <c:v>2</c:v>
                </c:pt>
                <c:pt idx="12">
                  <c:v>2</c:v>
                </c:pt>
                <c:pt idx="13">
                  <c:v>2.1</c:v>
                </c:pt>
                <c:pt idx="14">
                  <c:v>2.2000000000000002</c:v>
                </c:pt>
                <c:pt idx="15">
                  <c:v>2</c:v>
                </c:pt>
                <c:pt idx="16">
                  <c:v>2.1</c:v>
                </c:pt>
                <c:pt idx="17">
                  <c:v>2.2000000000000002</c:v>
                </c:pt>
                <c:pt idx="18">
                  <c:v>2.2999999999999998</c:v>
                </c:pt>
                <c:pt idx="19">
                  <c:v>2</c:v>
                </c:pt>
                <c:pt idx="20">
                  <c:v>2</c:v>
                </c:pt>
                <c:pt idx="21">
                  <c:v>2.1</c:v>
                </c:pt>
                <c:pt idx="22">
                  <c:v>2</c:v>
                </c:pt>
                <c:pt idx="23">
                  <c:v>2</c:v>
                </c:pt>
                <c:pt idx="24">
                  <c:v>2</c:v>
                </c:pt>
              </c:numCache>
            </c:numRef>
          </c:xVal>
          <c:yVal>
            <c:numRef>
              <c:f>'all data for fun (2)'!$D$2:$D$26</c:f>
              <c:numCache>
                <c:formatCode>General</c:formatCode>
                <c:ptCount val="25"/>
                <c:pt idx="0">
                  <c:v>55</c:v>
                </c:pt>
                <c:pt idx="1">
                  <c:v>55</c:v>
                </c:pt>
                <c:pt idx="2">
                  <c:v>46</c:v>
                </c:pt>
                <c:pt idx="3">
                  <c:v>49</c:v>
                </c:pt>
                <c:pt idx="4">
                  <c:v>51</c:v>
                </c:pt>
                <c:pt idx="5">
                  <c:v>51</c:v>
                </c:pt>
                <c:pt idx="6">
                  <c:v>52</c:v>
                </c:pt>
                <c:pt idx="7">
                  <c:v>52</c:v>
                </c:pt>
                <c:pt idx="8">
                  <c:v>52</c:v>
                </c:pt>
                <c:pt idx="9">
                  <c:v>53</c:v>
                </c:pt>
                <c:pt idx="10">
                  <c:v>53</c:v>
                </c:pt>
                <c:pt idx="11">
                  <c:v>54</c:v>
                </c:pt>
                <c:pt idx="12">
                  <c:v>56</c:v>
                </c:pt>
                <c:pt idx="13">
                  <c:v>56</c:v>
                </c:pt>
                <c:pt idx="14">
                  <c:v>56</c:v>
                </c:pt>
                <c:pt idx="15">
                  <c:v>60</c:v>
                </c:pt>
                <c:pt idx="16">
                  <c:v>60</c:v>
                </c:pt>
                <c:pt idx="17">
                  <c:v>60</c:v>
                </c:pt>
                <c:pt idx="18">
                  <c:v>60</c:v>
                </c:pt>
                <c:pt idx="19">
                  <c:v>61</c:v>
                </c:pt>
                <c:pt idx="20">
                  <c:v>62</c:v>
                </c:pt>
                <c:pt idx="21">
                  <c:v>62</c:v>
                </c:pt>
                <c:pt idx="22">
                  <c:v>63</c:v>
                </c:pt>
                <c:pt idx="23">
                  <c:v>64</c:v>
                </c:pt>
                <c:pt idx="24" formatCode="0.0">
                  <c:v>65</c:v>
                </c:pt>
              </c:numCache>
            </c:numRef>
          </c:yVal>
          <c:smooth val="0"/>
          <c:extLst>
            <c:ext xmlns:c16="http://schemas.microsoft.com/office/drawing/2014/chart" uri="{C3380CC4-5D6E-409C-BE32-E72D297353CC}">
              <c16:uniqueId val="{00000002-7738-41CD-8FF7-83362B377F88}"/>
            </c:ext>
          </c:extLst>
        </c:ser>
        <c:dLbls>
          <c:showLegendKey val="0"/>
          <c:showVal val="0"/>
          <c:showCatName val="0"/>
          <c:showSerName val="0"/>
          <c:showPercent val="0"/>
          <c:showBubbleSize val="0"/>
        </c:dLbls>
        <c:axId val="161815584"/>
        <c:axId val="727741840"/>
      </c:scatterChart>
      <c:valAx>
        <c:axId val="161815584"/>
        <c:scaling>
          <c:orientation val="minMax"/>
        </c:scaling>
        <c:delete val="1"/>
        <c:axPos val="b"/>
        <c:title>
          <c:tx>
            <c:rich>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dirty="0">
                    <a:solidFill>
                      <a:srgbClr val="26377C"/>
                    </a:solidFill>
                    <a:latin typeface="Lato" panose="020F0502020204030203"/>
                  </a:rPr>
                  <a:t>St Aidan’s	       Stanwix</a:t>
                </a:r>
              </a:p>
            </c:rich>
          </c:tx>
          <c:layout>
            <c:manualLayout>
              <c:xMode val="edge"/>
              <c:yMode val="edge"/>
              <c:x val="0.38642732223061332"/>
              <c:y val="0.93909863428829188"/>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General" sourceLinked="1"/>
        <c:majorTickMark val="none"/>
        <c:minorTickMark val="none"/>
        <c:tickLblPos val="nextTo"/>
        <c:crossAx val="727741840"/>
        <c:crosses val="autoZero"/>
        <c:crossBetween val="midCat"/>
      </c:valAx>
      <c:valAx>
        <c:axId val="727741840"/>
        <c:scaling>
          <c:orientation val="minMax"/>
          <c:min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dirty="0">
                    <a:solidFill>
                      <a:srgbClr val="26377C"/>
                    </a:solidFill>
                    <a:latin typeface="Lato" panose="020F0502020204030203"/>
                  </a:rPr>
                  <a:t>Environmental</a:t>
                </a:r>
                <a:r>
                  <a:rPr lang="en-GB" baseline="0" dirty="0">
                    <a:solidFill>
                      <a:srgbClr val="26377C"/>
                    </a:solidFill>
                    <a:latin typeface="Lato" panose="020F0502020204030203"/>
                  </a:rPr>
                  <a:t> quality</a:t>
                </a:r>
                <a:r>
                  <a:rPr lang="en-GB" dirty="0">
                    <a:solidFill>
                      <a:srgbClr val="26377C"/>
                    </a:solidFill>
                    <a:latin typeface="Lato" panose="020F0502020204030203"/>
                  </a:rPr>
                  <a:t> score</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161815584"/>
        <c:crosses val="autoZero"/>
        <c:crossBetween val="midCat"/>
      </c:valAx>
      <c:spPr>
        <a:noFill/>
        <a:ln>
          <a:noFill/>
        </a:ln>
        <a:effectLst/>
      </c:spPr>
    </c:plotArea>
    <c:plotVisOnly val="1"/>
    <c:dispBlanksAs val="gap"/>
    <c:showDLblsOverMax val="0"/>
  </c:chart>
  <c:spPr>
    <a:solidFill>
      <a:schemeClr val="bg1"/>
    </a:solidFill>
    <a:ln w="476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r>
              <a:rPr lang="en-GB" dirty="0">
                <a:solidFill>
                  <a:srgbClr val="26377C"/>
                </a:solidFill>
                <a:latin typeface="Lato" panose="020F0502020204030203"/>
              </a:rPr>
              <a:t>Relationship between</a:t>
            </a:r>
            <a:r>
              <a:rPr lang="en-GB" baseline="0" dirty="0">
                <a:solidFill>
                  <a:srgbClr val="26377C"/>
                </a:solidFill>
                <a:latin typeface="Lato" panose="020F0502020204030203"/>
              </a:rPr>
              <a:t> discharge and CSA</a:t>
            </a:r>
            <a:endParaRPr lang="en-GB" dirty="0">
              <a:solidFill>
                <a:srgbClr val="26377C"/>
              </a:solidFill>
              <a:latin typeface="Lato" panose="020F0502020204030203"/>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ArcGIS!$N$2:$N$13</c:f>
              <c:numCache>
                <c:formatCode>0.000</c:formatCode>
                <c:ptCount val="12"/>
                <c:pt idx="0">
                  <c:v>2.9862921712918655E-2</c:v>
                </c:pt>
                <c:pt idx="1">
                  <c:v>0.12537390968094525</c:v>
                </c:pt>
                <c:pt idx="2">
                  <c:v>0.18697287176089586</c:v>
                </c:pt>
                <c:pt idx="3">
                  <c:v>6.1484962466309544E-2</c:v>
                </c:pt>
                <c:pt idx="4">
                  <c:v>0.37191447778719944</c:v>
                </c:pt>
                <c:pt idx="5">
                  <c:v>0.20525579337098032</c:v>
                </c:pt>
                <c:pt idx="6">
                  <c:v>0.25712317996208672</c:v>
                </c:pt>
                <c:pt idx="7">
                  <c:v>0.11841782745439253</c:v>
                </c:pt>
                <c:pt idx="8">
                  <c:v>0.19928053021318054</c:v>
                </c:pt>
                <c:pt idx="9">
                  <c:v>0.54797297244250165</c:v>
                </c:pt>
                <c:pt idx="10">
                  <c:v>0.54353774999999993</c:v>
                </c:pt>
                <c:pt idx="11">
                  <c:v>0.32862945326867449</c:v>
                </c:pt>
              </c:numCache>
            </c:numRef>
          </c:xVal>
          <c:yVal>
            <c:numRef>
              <c:f>ArcGIS!$L$2:$L$13</c:f>
              <c:numCache>
                <c:formatCode>0.00</c:formatCode>
                <c:ptCount val="12"/>
                <c:pt idx="0">
                  <c:v>0.10479999999999999</c:v>
                </c:pt>
                <c:pt idx="1">
                  <c:v>0.25794999999999996</c:v>
                </c:pt>
                <c:pt idx="2">
                  <c:v>0.77759999999999996</c:v>
                </c:pt>
                <c:pt idx="3">
                  <c:v>0.21420000000000006</c:v>
                </c:pt>
                <c:pt idx="4">
                  <c:v>1.1913</c:v>
                </c:pt>
                <c:pt idx="5">
                  <c:v>0.69689999999999996</c:v>
                </c:pt>
                <c:pt idx="6">
                  <c:v>0.65532000000000001</c:v>
                </c:pt>
                <c:pt idx="7">
                  <c:v>0.34775999999999996</c:v>
                </c:pt>
                <c:pt idx="8">
                  <c:v>0.77744999999999997</c:v>
                </c:pt>
                <c:pt idx="9">
                  <c:v>1.3793366666666664</c:v>
                </c:pt>
                <c:pt idx="10">
                  <c:v>1.5960000000000001</c:v>
                </c:pt>
                <c:pt idx="11">
                  <c:v>1.2088799999999997</c:v>
                </c:pt>
              </c:numCache>
            </c:numRef>
          </c:yVal>
          <c:smooth val="0"/>
          <c:extLst>
            <c:ext xmlns:c16="http://schemas.microsoft.com/office/drawing/2014/chart" uri="{C3380CC4-5D6E-409C-BE32-E72D297353CC}">
              <c16:uniqueId val="{00000000-20D1-499D-8EC3-505C27C0C2CF}"/>
            </c:ext>
          </c:extLst>
        </c:ser>
        <c:dLbls>
          <c:showLegendKey val="0"/>
          <c:showVal val="0"/>
          <c:showCatName val="0"/>
          <c:showSerName val="0"/>
          <c:showPercent val="0"/>
          <c:showBubbleSize val="0"/>
        </c:dLbls>
        <c:axId val="119305087"/>
        <c:axId val="2039598463"/>
      </c:scatterChart>
      <c:valAx>
        <c:axId val="11930508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Discharge</a:t>
                </a:r>
                <a:r>
                  <a:rPr lang="en-GB" baseline="0">
                    <a:solidFill>
                      <a:srgbClr val="26377C"/>
                    </a:solidFill>
                    <a:latin typeface="Lato" panose="020F0502020204030203"/>
                  </a:rPr>
                  <a:t> (cumecs)</a:t>
                </a:r>
                <a:endParaRPr lang="en-GB">
                  <a:solidFill>
                    <a:srgbClr val="26377C"/>
                  </a:solidFill>
                  <a:latin typeface="Lato" panose="020F0502020204030203"/>
                </a:endParaRPr>
              </a:p>
            </c:rich>
          </c:tx>
          <c:overlay val="0"/>
          <c:spPr>
            <a:noFill/>
            <a:ln>
              <a:noFill/>
            </a:ln>
            <a:effectLst/>
          </c:spPr>
          <c:txPr>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2039598463"/>
        <c:crosses val="autoZero"/>
        <c:crossBetween val="midCat"/>
      </c:valAx>
      <c:valAx>
        <c:axId val="20395984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Cross sectional area (m2)</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1193050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r>
              <a:rPr lang="en-GB" dirty="0">
                <a:solidFill>
                  <a:srgbClr val="26377C"/>
                </a:solidFill>
                <a:latin typeface="Lato" panose="020F0502020204030203"/>
              </a:rPr>
              <a:t>Relationship between</a:t>
            </a:r>
            <a:r>
              <a:rPr lang="en-GB" baseline="0" dirty="0">
                <a:solidFill>
                  <a:srgbClr val="26377C"/>
                </a:solidFill>
                <a:latin typeface="Lato" panose="020F0502020204030203"/>
              </a:rPr>
              <a:t> discharge and CSA</a:t>
            </a:r>
            <a:endParaRPr lang="en-GB" dirty="0">
              <a:solidFill>
                <a:srgbClr val="26377C"/>
              </a:solidFill>
              <a:latin typeface="Lato" panose="020F0502020204030203"/>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ArcGIS!$N$2:$N$13</c:f>
              <c:numCache>
                <c:formatCode>0.000</c:formatCode>
                <c:ptCount val="12"/>
                <c:pt idx="0">
                  <c:v>2.9862921712918655E-2</c:v>
                </c:pt>
                <c:pt idx="1">
                  <c:v>0.12537390968094525</c:v>
                </c:pt>
                <c:pt idx="2">
                  <c:v>0.18697287176089586</c:v>
                </c:pt>
                <c:pt idx="3">
                  <c:v>6.1484962466309544E-2</c:v>
                </c:pt>
                <c:pt idx="4">
                  <c:v>0.37191447778719944</c:v>
                </c:pt>
                <c:pt idx="5">
                  <c:v>0.20525579337098032</c:v>
                </c:pt>
                <c:pt idx="6">
                  <c:v>0.25712317996208672</c:v>
                </c:pt>
                <c:pt idx="7">
                  <c:v>0.11841782745439253</c:v>
                </c:pt>
                <c:pt idx="8">
                  <c:v>0.19928053021318054</c:v>
                </c:pt>
                <c:pt idx="9">
                  <c:v>0.54797297244250165</c:v>
                </c:pt>
                <c:pt idx="10">
                  <c:v>0.54353774999999993</c:v>
                </c:pt>
                <c:pt idx="11">
                  <c:v>0.32862945326867449</c:v>
                </c:pt>
              </c:numCache>
            </c:numRef>
          </c:xVal>
          <c:yVal>
            <c:numRef>
              <c:f>ArcGIS!$L$2:$L$13</c:f>
              <c:numCache>
                <c:formatCode>0.00</c:formatCode>
                <c:ptCount val="12"/>
                <c:pt idx="0">
                  <c:v>0.10479999999999999</c:v>
                </c:pt>
                <c:pt idx="1">
                  <c:v>0.25794999999999996</c:v>
                </c:pt>
                <c:pt idx="2">
                  <c:v>0.77759999999999996</c:v>
                </c:pt>
                <c:pt idx="3">
                  <c:v>0.21420000000000006</c:v>
                </c:pt>
                <c:pt idx="4">
                  <c:v>1.1913</c:v>
                </c:pt>
                <c:pt idx="5">
                  <c:v>0.69689999999999996</c:v>
                </c:pt>
                <c:pt idx="6">
                  <c:v>0.65532000000000001</c:v>
                </c:pt>
                <c:pt idx="7">
                  <c:v>0.34775999999999996</c:v>
                </c:pt>
                <c:pt idx="8">
                  <c:v>0.77744999999999997</c:v>
                </c:pt>
                <c:pt idx="9">
                  <c:v>1.3793366666666664</c:v>
                </c:pt>
                <c:pt idx="10">
                  <c:v>1.5960000000000001</c:v>
                </c:pt>
                <c:pt idx="11">
                  <c:v>1.2088799999999997</c:v>
                </c:pt>
              </c:numCache>
            </c:numRef>
          </c:yVal>
          <c:smooth val="0"/>
          <c:extLst>
            <c:ext xmlns:c16="http://schemas.microsoft.com/office/drawing/2014/chart" uri="{C3380CC4-5D6E-409C-BE32-E72D297353CC}">
              <c16:uniqueId val="{00000000-20D1-499D-8EC3-505C27C0C2CF}"/>
            </c:ext>
          </c:extLst>
        </c:ser>
        <c:dLbls>
          <c:showLegendKey val="0"/>
          <c:showVal val="0"/>
          <c:showCatName val="0"/>
          <c:showSerName val="0"/>
          <c:showPercent val="0"/>
          <c:showBubbleSize val="0"/>
        </c:dLbls>
        <c:axId val="119305087"/>
        <c:axId val="2039598463"/>
      </c:scatterChart>
      <c:valAx>
        <c:axId val="11930508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Discharge</a:t>
                </a:r>
                <a:r>
                  <a:rPr lang="en-GB" baseline="0">
                    <a:solidFill>
                      <a:srgbClr val="26377C"/>
                    </a:solidFill>
                    <a:latin typeface="Lato" panose="020F0502020204030203"/>
                  </a:rPr>
                  <a:t> (cumecs)</a:t>
                </a:r>
                <a:endParaRPr lang="en-GB">
                  <a:solidFill>
                    <a:srgbClr val="26377C"/>
                  </a:solidFill>
                  <a:latin typeface="Lato" panose="020F0502020204030203"/>
                </a:endParaRPr>
              </a:p>
            </c:rich>
          </c:tx>
          <c:layout>
            <c:manualLayout>
              <c:xMode val="edge"/>
              <c:yMode val="edge"/>
              <c:x val="0.45630042427197792"/>
              <c:y val="0.93206563105745133"/>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2039598463"/>
        <c:crosses val="autoZero"/>
        <c:crossBetween val="midCat"/>
      </c:valAx>
      <c:valAx>
        <c:axId val="20395984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Cross sectional area (m2)</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1193050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r>
              <a:rPr lang="en-GB" dirty="0">
                <a:solidFill>
                  <a:srgbClr val="26377C"/>
                </a:solidFill>
                <a:latin typeface="Lato" panose="020F0502020204030203"/>
              </a:rPr>
              <a:t>Relationship between</a:t>
            </a:r>
            <a:r>
              <a:rPr lang="en-GB" baseline="0" dirty="0">
                <a:solidFill>
                  <a:srgbClr val="26377C"/>
                </a:solidFill>
                <a:latin typeface="Lato" panose="020F0502020204030203"/>
              </a:rPr>
              <a:t> discharge and CSA</a:t>
            </a:r>
            <a:endParaRPr lang="en-GB" dirty="0">
              <a:solidFill>
                <a:srgbClr val="26377C"/>
              </a:solidFill>
              <a:latin typeface="Lato" panose="020F0502020204030203"/>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26377C"/>
              </a:solidFill>
              <a:latin typeface="Lato" panose="020F0502020204030203"/>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xVal>
            <c:numRef>
              <c:f>ArcGIS!$N$2:$N$13</c:f>
              <c:numCache>
                <c:formatCode>0.000</c:formatCode>
                <c:ptCount val="12"/>
                <c:pt idx="0">
                  <c:v>2.9862921712918655E-2</c:v>
                </c:pt>
                <c:pt idx="1">
                  <c:v>0.12537390968094525</c:v>
                </c:pt>
                <c:pt idx="2">
                  <c:v>0.18697287176089586</c:v>
                </c:pt>
                <c:pt idx="3">
                  <c:v>6.1484962466309544E-2</c:v>
                </c:pt>
                <c:pt idx="4">
                  <c:v>0.37191447778719944</c:v>
                </c:pt>
                <c:pt idx="5">
                  <c:v>0.20525579337098032</c:v>
                </c:pt>
                <c:pt idx="6">
                  <c:v>0.25712317996208672</c:v>
                </c:pt>
                <c:pt idx="7">
                  <c:v>0.11841782745439253</c:v>
                </c:pt>
                <c:pt idx="8">
                  <c:v>0.19928053021318054</c:v>
                </c:pt>
                <c:pt idx="9">
                  <c:v>0.54797297244250165</c:v>
                </c:pt>
                <c:pt idx="10">
                  <c:v>0.54353774999999993</c:v>
                </c:pt>
                <c:pt idx="11">
                  <c:v>0.32862945326867449</c:v>
                </c:pt>
              </c:numCache>
            </c:numRef>
          </c:xVal>
          <c:yVal>
            <c:numRef>
              <c:f>ArcGIS!$L$2:$L$13</c:f>
              <c:numCache>
                <c:formatCode>0.00</c:formatCode>
                <c:ptCount val="12"/>
                <c:pt idx="0">
                  <c:v>0.10479999999999999</c:v>
                </c:pt>
                <c:pt idx="1">
                  <c:v>0.25794999999999996</c:v>
                </c:pt>
                <c:pt idx="2">
                  <c:v>0.77759999999999996</c:v>
                </c:pt>
                <c:pt idx="3">
                  <c:v>0.21420000000000006</c:v>
                </c:pt>
                <c:pt idx="4">
                  <c:v>1.1913</c:v>
                </c:pt>
                <c:pt idx="5">
                  <c:v>0.69689999999999996</c:v>
                </c:pt>
                <c:pt idx="6">
                  <c:v>0.65532000000000001</c:v>
                </c:pt>
                <c:pt idx="7">
                  <c:v>0.34775999999999996</c:v>
                </c:pt>
                <c:pt idx="8">
                  <c:v>0.77744999999999997</c:v>
                </c:pt>
                <c:pt idx="9">
                  <c:v>1.3793366666666664</c:v>
                </c:pt>
                <c:pt idx="10">
                  <c:v>1.5960000000000001</c:v>
                </c:pt>
                <c:pt idx="11">
                  <c:v>1.2088799999999997</c:v>
                </c:pt>
              </c:numCache>
            </c:numRef>
          </c:yVal>
          <c:smooth val="0"/>
          <c:extLst>
            <c:ext xmlns:c16="http://schemas.microsoft.com/office/drawing/2014/chart" uri="{C3380CC4-5D6E-409C-BE32-E72D297353CC}">
              <c16:uniqueId val="{00000000-20D1-499D-8EC3-505C27C0C2CF}"/>
            </c:ext>
          </c:extLst>
        </c:ser>
        <c:dLbls>
          <c:showLegendKey val="0"/>
          <c:showVal val="0"/>
          <c:showCatName val="0"/>
          <c:showSerName val="0"/>
          <c:showPercent val="0"/>
          <c:showBubbleSize val="0"/>
        </c:dLbls>
        <c:axId val="119305087"/>
        <c:axId val="2039598463"/>
      </c:scatterChart>
      <c:valAx>
        <c:axId val="119305087"/>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Discharge</a:t>
                </a:r>
                <a:r>
                  <a:rPr lang="en-GB" baseline="0">
                    <a:solidFill>
                      <a:srgbClr val="26377C"/>
                    </a:solidFill>
                    <a:latin typeface="Lato" panose="020F0502020204030203"/>
                  </a:rPr>
                  <a:t> (cumecs)</a:t>
                </a:r>
                <a:endParaRPr lang="en-GB">
                  <a:solidFill>
                    <a:srgbClr val="26377C"/>
                  </a:solidFill>
                  <a:latin typeface="Lato" panose="020F0502020204030203"/>
                </a:endParaRPr>
              </a:p>
            </c:rich>
          </c:tx>
          <c:overlay val="0"/>
          <c:spPr>
            <a:noFill/>
            <a:ln>
              <a:noFill/>
            </a:ln>
            <a:effectLst/>
          </c:spPr>
          <c:txPr>
            <a:bodyPr rot="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2039598463"/>
        <c:crosses val="autoZero"/>
        <c:crossBetween val="midCat"/>
      </c:valAx>
      <c:valAx>
        <c:axId val="2039598463"/>
        <c:scaling>
          <c:orientation val="minMax"/>
          <c:max val="2.8"/>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r>
                  <a:rPr lang="en-GB">
                    <a:solidFill>
                      <a:srgbClr val="26377C"/>
                    </a:solidFill>
                    <a:latin typeface="Lato" panose="020F0502020204030203"/>
                  </a:rPr>
                  <a:t>Cross sectional area (m2)</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26377C"/>
                  </a:solidFill>
                  <a:latin typeface="Lato" panose="020F0502020204030203"/>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26377C"/>
                </a:solidFill>
                <a:latin typeface="Lato" panose="020F0502020204030203"/>
                <a:ea typeface="+mn-ea"/>
                <a:cs typeface="+mn-cs"/>
              </a:defRPr>
            </a:pPr>
            <a:endParaRPr lang="en-US"/>
          </a:p>
        </c:txPr>
        <c:crossAx val="1193050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Relationship between</a:t>
            </a:r>
            <a:r>
              <a:rPr lang="en-US" baseline="0" dirty="0"/>
              <a:t> traffic level and street noise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'Environmental Quality Data'!$D$1</c:f>
              <c:strCache>
                <c:ptCount val="1"/>
                <c:pt idx="0">
                  <c:v>Noise (db)</c:v>
                </c:pt>
              </c:strCache>
            </c:strRef>
          </c:tx>
          <c:spPr>
            <a:ln w="19050" cap="rnd">
              <a:noFill/>
              <a:round/>
            </a:ln>
            <a:effectLst/>
          </c:spPr>
          <c:marker>
            <c:symbol val="circle"/>
            <c:size val="5"/>
            <c:spPr>
              <a:solidFill>
                <a:schemeClr val="accent1"/>
              </a:solidFill>
              <a:ln w="9525">
                <a:solidFill>
                  <a:schemeClr val="accent1"/>
                </a:solidFill>
              </a:ln>
              <a:effectLst/>
            </c:spPr>
          </c:marker>
          <c:xVal>
            <c:numRef>
              <c:f>'Environmental Quality Data'!$C$2:$C$12</c:f>
              <c:numCache>
                <c:formatCode>General</c:formatCode>
                <c:ptCount val="11"/>
                <c:pt idx="0">
                  <c:v>15</c:v>
                </c:pt>
                <c:pt idx="1">
                  <c:v>10</c:v>
                </c:pt>
                <c:pt idx="2">
                  <c:v>3</c:v>
                </c:pt>
                <c:pt idx="3">
                  <c:v>68</c:v>
                </c:pt>
                <c:pt idx="4">
                  <c:v>45</c:v>
                </c:pt>
                <c:pt idx="5">
                  <c:v>65</c:v>
                </c:pt>
                <c:pt idx="6">
                  <c:v>25</c:v>
                </c:pt>
                <c:pt idx="7">
                  <c:v>13</c:v>
                </c:pt>
                <c:pt idx="8">
                  <c:v>0</c:v>
                </c:pt>
                <c:pt idx="9">
                  <c:v>21</c:v>
                </c:pt>
                <c:pt idx="10">
                  <c:v>42</c:v>
                </c:pt>
              </c:numCache>
            </c:numRef>
          </c:xVal>
          <c:yVal>
            <c:numRef>
              <c:f>'Environmental Quality Data'!$D$2:$D$12</c:f>
              <c:numCache>
                <c:formatCode>General</c:formatCode>
                <c:ptCount val="11"/>
                <c:pt idx="0">
                  <c:v>45</c:v>
                </c:pt>
                <c:pt idx="1">
                  <c:v>67</c:v>
                </c:pt>
                <c:pt idx="2">
                  <c:v>5</c:v>
                </c:pt>
                <c:pt idx="3">
                  <c:v>115</c:v>
                </c:pt>
                <c:pt idx="4">
                  <c:v>92</c:v>
                </c:pt>
                <c:pt idx="5">
                  <c:v>33</c:v>
                </c:pt>
                <c:pt idx="6">
                  <c:v>46</c:v>
                </c:pt>
                <c:pt idx="7">
                  <c:v>22</c:v>
                </c:pt>
                <c:pt idx="8">
                  <c:v>10</c:v>
                </c:pt>
                <c:pt idx="9">
                  <c:v>70</c:v>
                </c:pt>
                <c:pt idx="10">
                  <c:v>42</c:v>
                </c:pt>
              </c:numCache>
            </c:numRef>
          </c:yVal>
          <c:smooth val="0"/>
          <c:extLst>
            <c:ext xmlns:c16="http://schemas.microsoft.com/office/drawing/2014/chart" uri="{C3380CC4-5D6E-409C-BE32-E72D297353CC}">
              <c16:uniqueId val="{00000000-FC3F-4681-891E-807A5293893B}"/>
            </c:ext>
          </c:extLst>
        </c:ser>
        <c:dLbls>
          <c:showLegendKey val="0"/>
          <c:showVal val="0"/>
          <c:showCatName val="0"/>
          <c:showSerName val="0"/>
          <c:showPercent val="0"/>
          <c:showBubbleSize val="0"/>
        </c:dLbls>
        <c:axId val="2039530111"/>
        <c:axId val="2039595967"/>
      </c:scatterChart>
      <c:valAx>
        <c:axId val="203953011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Traffic</a:t>
                </a:r>
                <a:r>
                  <a:rPr lang="en-GB" baseline="0"/>
                  <a:t> (vehicles in 5mins)</a:t>
                </a:r>
                <a:endParaRPr lang="en-GB"/>
              </a:p>
            </c:rich>
          </c:tx>
          <c:layout>
            <c:manualLayout>
              <c:xMode val="edge"/>
              <c:yMode val="edge"/>
              <c:x val="0.41014405683434119"/>
              <c:y val="0.9450685369426299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9595967"/>
        <c:crosses val="autoZero"/>
        <c:crossBetween val="midCat"/>
      </c:valAx>
      <c:valAx>
        <c:axId val="20395959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Max Noise (db)</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953011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'Monthly data'!$AA$40:$AA$51</cx:f>
        <cx:lvl ptCount="12" formatCode="General">
          <cx:pt idx="0">158.19999999999999</cx:pt>
          <cx:pt idx="1">87.200000000000003</cx:pt>
          <cx:pt idx="2">59.200000000000003</cx:pt>
          <cx:pt idx="3">90.200000000000003</cx:pt>
          <cx:pt idx="4">33.200000000000003</cx:pt>
          <cx:pt idx="5">50.399999999999999</cx:pt>
          <cx:pt idx="6">55</cx:pt>
          <cx:pt idx="7">143.59999999999999</cx:pt>
          <cx:pt idx="8">149.19999999999999</cx:pt>
          <cx:pt idx="9">167.19999999999999</cx:pt>
          <cx:pt idx="10">213.80000000000001</cx:pt>
          <cx:pt idx="11">136.40000000000001</cx:pt>
        </cx:lvl>
      </cx:numDim>
    </cx:data>
    <cx:data id="1">
      <cx:numDim type="val">
        <cx:f>'Monthly data'!$AB$40:$AB$51</cx:f>
        <cx:lvl ptCount="12" formatCode="General">
          <cx:pt idx="0">103.59999999999999</cx:pt>
          <cx:pt idx="1">98.599999999999994</cx:pt>
          <cx:pt idx="2">237.40000000000001</cx:pt>
          <cx:pt idx="3">75.200000000000003</cx:pt>
          <cx:pt idx="4">109.40000000000001</cx:pt>
          <cx:pt idx="5">109.2</cx:pt>
          <cx:pt idx="6">112.40000000000001</cx:pt>
          <cx:pt idx="7">298</cx:pt>
          <cx:pt idx="8">173.80000000000001</cx:pt>
          <cx:pt idx="9">108.2</cx:pt>
          <cx:pt idx="10">121.40000000000001</cx:pt>
          <cx:pt idx="11">184.19999999999999</cx:pt>
        </cx:lvl>
      </cx:numDim>
    </cx:data>
  </cx:chartData>
  <cx:chart>
    <cx:title pos="t" align="ctr" overlay="0">
      <cx:tx>
        <cx:txData>
          <cx:v>Monthly Rainfall 2018 and 2019</cx:v>
        </cx:txData>
      </cx:tx>
      <cx:txPr>
        <a:bodyPr spcFirstLastPara="1" vertOverflow="ellipsis" horzOverflow="overflow" wrap="square" lIns="0" tIns="0" rIns="0" bIns="0" anchor="ctr" anchorCtr="1"/>
        <a:lstStyle/>
        <a:p>
          <a:pPr algn="ctr" rtl="0">
            <a:defRPr/>
          </a:pPr>
          <a:r>
            <a:rPr lang="en-US" sz="1400" b="0" i="0" u="none" strike="noStrike" baseline="0" dirty="0">
              <a:solidFill>
                <a:srgbClr val="26377C"/>
              </a:solidFill>
              <a:latin typeface="Arial"/>
            </a:rPr>
            <a:t>Monthly Rainfall 2018 and 2019</a:t>
          </a:r>
        </a:p>
      </cx:txPr>
    </cx:title>
    <cx:plotArea>
      <cx:plotAreaRegion>
        <cx:plotSurface>
          <cx:spPr>
            <a:ln>
              <a:solidFill>
                <a:srgbClr val="26377C"/>
              </a:solidFill>
            </a:ln>
          </cx:spPr>
        </cx:plotSurface>
        <cx:series layoutId="boxWhisker" uniqueId="{30E84029-176E-4B1F-B823-17C3D9E94D33}">
          <cx:spPr>
            <a:noFill/>
            <a:ln w="15875">
              <a:solidFill>
                <a:srgbClr val="26377C"/>
              </a:solidFill>
            </a:ln>
          </cx:spPr>
          <cx:dataId val="0"/>
          <cx:layoutPr>
            <cx:visibility meanLine="0" meanMarker="0" nonoutliers="0" outliers="0"/>
            <cx:statistics quartileMethod="exclusive"/>
          </cx:layoutPr>
        </cx:series>
        <cx:series layoutId="boxWhisker" uniqueId="{09653B9A-D035-49A9-8C27-21C2311F1D55}">
          <cx:spPr>
            <a:noFill/>
            <a:ln w="15875">
              <a:solidFill>
                <a:srgbClr val="26377C"/>
              </a:solidFill>
            </a:ln>
          </cx:spPr>
          <cx:dataId val="1"/>
          <cx:layoutPr>
            <cx:visibility meanLine="0" meanMarker="0" nonoutliers="0" outliers="0"/>
            <cx:statistics quartileMethod="exclusive"/>
          </cx:layoutPr>
        </cx:series>
      </cx:plotAreaRegion>
      <cx:axis id="0" hidden="1">
        <cx:catScaling gapWidth="1.76999998"/>
        <cx:title>
          <cx:tx>
            <cx:txData>
              <cx:v>2018	2019</cx:v>
            </cx:txData>
          </cx:tx>
          <cx:txPr>
            <a:bodyPr spcFirstLastPara="1" vertOverflow="ellipsis" horzOverflow="overflow" wrap="square" lIns="0" tIns="0" rIns="0" bIns="0" anchor="ctr" anchorCtr="1"/>
            <a:lstStyle/>
            <a:p>
              <a:pPr algn="ctr" rtl="0">
                <a:defRPr>
                  <a:solidFill>
                    <a:srgbClr val="26377C"/>
                  </a:solidFill>
                  <a:latin typeface="Lato" panose="020F0502020204030203"/>
                  <a:ea typeface="Lato" panose="020F0502020204030203"/>
                  <a:cs typeface="Lato" panose="020F0502020204030203"/>
                </a:defRPr>
              </a:pPr>
              <a:r>
                <a:rPr lang="en-US" sz="900" b="0" i="0" u="none" strike="noStrike" baseline="0" dirty="0">
                  <a:solidFill>
                    <a:srgbClr val="26377C"/>
                  </a:solidFill>
                  <a:latin typeface="Lato" panose="020F0502020204030203"/>
                </a:rPr>
                <a:t>2018	2019</a:t>
              </a:r>
            </a:p>
          </cx:txPr>
        </cx:title>
        <cx:tickLabels/>
      </cx:axis>
      <cx:axis id="1">
        <cx:valScaling/>
        <cx:title>
          <cx:tx>
            <cx:txData>
              <cx:v>Monthly rainfall mm</cx:v>
            </cx:txData>
          </cx:tx>
          <cx:txPr>
            <a:bodyPr spcFirstLastPara="1" vertOverflow="ellipsis" horzOverflow="overflow" wrap="square" lIns="0" tIns="0" rIns="0" bIns="0" anchor="ctr" anchorCtr="1"/>
            <a:lstStyle/>
            <a:p>
              <a:pPr algn="ctr" rtl="0">
                <a:defRPr>
                  <a:solidFill>
                    <a:srgbClr val="26377C"/>
                  </a:solidFill>
                </a:defRPr>
              </a:pPr>
              <a:r>
                <a:rPr lang="en-US" sz="900" b="0" i="0" u="none" strike="noStrike" baseline="0" dirty="0">
                  <a:solidFill>
                    <a:srgbClr val="26377C"/>
                  </a:solidFill>
                  <a:latin typeface="Arial"/>
                </a:rPr>
                <a:t>Monthly rainfall mm</a:t>
              </a:r>
            </a:p>
          </cx:txPr>
        </cx:title>
        <cx:majorGridlines/>
        <cx:tickLabels/>
        <cx:txPr>
          <a:bodyPr spcFirstLastPara="1" vertOverflow="ellipsis" horzOverflow="overflow" wrap="square" lIns="0" tIns="0" rIns="0" bIns="0" anchor="ctr" anchorCtr="1"/>
          <a:lstStyle/>
          <a:p>
            <a:pPr algn="ctr" rtl="0">
              <a:defRPr>
                <a:solidFill>
                  <a:srgbClr val="26377C"/>
                </a:solidFill>
                <a:latin typeface="Lato" panose="020F0502020204030203"/>
                <a:ea typeface="Lato" panose="020F0502020204030203"/>
                <a:cs typeface="Lato" panose="020F0502020204030203"/>
              </a:defRPr>
            </a:pPr>
            <a:endParaRPr lang="en-US" sz="900" b="0" i="0" u="none" strike="noStrike" baseline="0">
              <a:solidFill>
                <a:srgbClr val="26377C"/>
              </a:solidFill>
              <a:latin typeface="Lato" panose="020F0502020204030203"/>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44747-CDB7-4F98-827F-A214E0B4E219}" type="datetimeFigureOut">
              <a:rPr lang="en-GB" smtClean="0"/>
              <a:pPr/>
              <a:t>19/10/2020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9001A-258F-4C21-BFC1-1432480F8C34}" type="slidenum">
              <a:rPr lang="en-GB" smtClean="0"/>
              <a:pPr/>
              <a:t>‹#›</a:t>
            </a:fld>
            <a:endParaRPr lang="en-GB"/>
          </a:p>
        </p:txBody>
      </p:sp>
    </p:spTree>
    <p:extLst>
      <p:ext uri="{BB962C8B-B14F-4D97-AF65-F5344CB8AC3E}">
        <p14:creationId xmlns:p14="http://schemas.microsoft.com/office/powerpoint/2010/main" val="347013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Graph source: https://theuxbridgegraduate.wordpress.com/2013/09/29/definitively-rich/</a:t>
            </a:r>
          </a:p>
        </p:txBody>
      </p:sp>
      <p:sp>
        <p:nvSpPr>
          <p:cNvPr id="4" name="Slide Number Placeholder 3"/>
          <p:cNvSpPr>
            <a:spLocks noGrp="1"/>
          </p:cNvSpPr>
          <p:nvPr>
            <p:ph type="sldNum" sz="quarter" idx="5"/>
          </p:nvPr>
        </p:nvSpPr>
        <p:spPr/>
        <p:txBody>
          <a:bodyPr/>
          <a:lstStyle/>
          <a:p>
            <a:fld id="{4399001A-258F-4C21-BFC1-1432480F8C34}" type="slidenum">
              <a:rPr lang="en-GB" smtClean="0"/>
              <a:pPr/>
              <a:t>5</a:t>
            </a:fld>
            <a:endParaRPr lang="en-GB" dirty="0"/>
          </a:p>
        </p:txBody>
      </p:sp>
    </p:spTree>
    <p:extLst>
      <p:ext uri="{BB962C8B-B14F-4D97-AF65-F5344CB8AC3E}">
        <p14:creationId xmlns:p14="http://schemas.microsoft.com/office/powerpoint/2010/main" val="391522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Slides 7-10: Richard Peasland</a:t>
            </a:r>
          </a:p>
        </p:txBody>
      </p:sp>
      <p:sp>
        <p:nvSpPr>
          <p:cNvPr id="4" name="Slide Number Placeholder 3"/>
          <p:cNvSpPr>
            <a:spLocks noGrp="1"/>
          </p:cNvSpPr>
          <p:nvPr>
            <p:ph type="sldNum" sz="quarter" idx="5"/>
          </p:nvPr>
        </p:nvSpPr>
        <p:spPr/>
        <p:txBody>
          <a:bodyPr/>
          <a:lstStyle/>
          <a:p>
            <a:fld id="{4399001A-258F-4C21-BFC1-1432480F8C34}" type="slidenum">
              <a:rPr lang="en-GB" smtClean="0"/>
              <a:pPr/>
              <a:t>7</a:t>
            </a:fld>
            <a:endParaRPr lang="en-GB"/>
          </a:p>
        </p:txBody>
      </p:sp>
    </p:spTree>
    <p:extLst>
      <p:ext uri="{BB962C8B-B14F-4D97-AF65-F5344CB8AC3E}">
        <p14:creationId xmlns:p14="http://schemas.microsoft.com/office/powerpoint/2010/main" val="215785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8</a:t>
            </a:fld>
            <a:endParaRPr lang="en-GB"/>
          </a:p>
        </p:txBody>
      </p:sp>
    </p:spTree>
    <p:extLst>
      <p:ext uri="{BB962C8B-B14F-4D97-AF65-F5344CB8AC3E}">
        <p14:creationId xmlns:p14="http://schemas.microsoft.com/office/powerpoint/2010/main" val="28106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Conclusion:</a:t>
            </a:r>
          </a:p>
          <a:p>
            <a:endParaRPr lang="en-GB" dirty="0"/>
          </a:p>
          <a:p>
            <a:r>
              <a:rPr lang="en-GB" dirty="0"/>
              <a:t>The data shows that on average environmental quality is higher in Stanwix than St Aidan’s however, that doesn’t clearly describe the situation. The interquartile range for Stanwix and St Aidan’s is 9 and 13 respectively. Quality in Stanwix is much less variable and most areas score within a small range- This may be because all the housing is of a similar age, size and style. In St Aidan’s the quality is much more variable, the upper quartile of 58 is only 3 points behind the UQ of Stanwix. The LQ of St Aidan’s is only 45, this is much lower than Stanwix’s LQ of 52. This large range is possibly because of the mix of small dense terraced housing without gardens and larger tree lined terrace avenues with gardens. </a:t>
            </a:r>
          </a:p>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10</a:t>
            </a:fld>
            <a:endParaRPr lang="en-GB"/>
          </a:p>
        </p:txBody>
      </p:sp>
    </p:spTree>
    <p:extLst>
      <p:ext uri="{BB962C8B-B14F-4D97-AF65-F5344CB8AC3E}">
        <p14:creationId xmlns:p14="http://schemas.microsoft.com/office/powerpoint/2010/main" val="3860017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OCR Mathematical skills booklet- https://ocr.org.uk/qualifications/as-and-a-level/biology-a-h020-h420-from-2015/planning-and-teaching/</a:t>
            </a:r>
          </a:p>
        </p:txBody>
      </p:sp>
      <p:sp>
        <p:nvSpPr>
          <p:cNvPr id="4" name="Slide Number Placeholder 3"/>
          <p:cNvSpPr>
            <a:spLocks noGrp="1"/>
          </p:cNvSpPr>
          <p:nvPr>
            <p:ph type="sldNum" sz="quarter" idx="5"/>
          </p:nvPr>
        </p:nvSpPr>
        <p:spPr/>
        <p:txBody>
          <a:bodyPr/>
          <a:lstStyle/>
          <a:p>
            <a:fld id="{4399001A-258F-4C21-BFC1-1432480F8C34}" type="slidenum">
              <a:rPr lang="en-GB" smtClean="0"/>
              <a:pPr/>
              <a:t>11</a:t>
            </a:fld>
            <a:endParaRPr lang="en-GB"/>
          </a:p>
        </p:txBody>
      </p:sp>
    </p:spTree>
    <p:extLst>
      <p:ext uri="{BB962C8B-B14F-4D97-AF65-F5344CB8AC3E}">
        <p14:creationId xmlns:p14="http://schemas.microsoft.com/office/powerpoint/2010/main" val="147282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source slides 12-15: Richard Peasland</a:t>
            </a:r>
          </a:p>
        </p:txBody>
      </p:sp>
      <p:sp>
        <p:nvSpPr>
          <p:cNvPr id="4" name="Slide Number Placeholder 3"/>
          <p:cNvSpPr>
            <a:spLocks noGrp="1"/>
          </p:cNvSpPr>
          <p:nvPr>
            <p:ph type="sldNum" sz="quarter" idx="5"/>
          </p:nvPr>
        </p:nvSpPr>
        <p:spPr/>
        <p:txBody>
          <a:bodyPr/>
          <a:lstStyle/>
          <a:p>
            <a:fld id="{4399001A-258F-4C21-BFC1-1432480F8C34}" type="slidenum">
              <a:rPr lang="en-GB" smtClean="0"/>
              <a:pPr/>
              <a:t>12</a:t>
            </a:fld>
            <a:endParaRPr lang="en-GB"/>
          </a:p>
        </p:txBody>
      </p:sp>
    </p:spTree>
    <p:extLst>
      <p:ext uri="{BB962C8B-B14F-4D97-AF65-F5344CB8AC3E}">
        <p14:creationId xmlns:p14="http://schemas.microsoft.com/office/powerpoint/2010/main" val="15504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https://blogs.ch.cam.ac.uk/pmr/2010/06/17/open-data-climate-change-research-and-chemoinformatics/</a:t>
            </a:r>
          </a:p>
        </p:txBody>
      </p:sp>
      <p:sp>
        <p:nvSpPr>
          <p:cNvPr id="4" name="Slide Number Placeholder 3"/>
          <p:cNvSpPr>
            <a:spLocks noGrp="1"/>
          </p:cNvSpPr>
          <p:nvPr>
            <p:ph type="sldNum" sz="quarter" idx="5"/>
          </p:nvPr>
        </p:nvSpPr>
        <p:spPr/>
        <p:txBody>
          <a:bodyPr/>
          <a:lstStyle/>
          <a:p>
            <a:fld id="{4399001A-258F-4C21-BFC1-1432480F8C34}" type="slidenum">
              <a:rPr lang="en-GB" smtClean="0"/>
              <a:pPr/>
              <a:t>16</a:t>
            </a:fld>
            <a:endParaRPr lang="en-GB"/>
          </a:p>
        </p:txBody>
      </p:sp>
    </p:spTree>
    <p:extLst>
      <p:ext uri="{BB962C8B-B14F-4D97-AF65-F5344CB8AC3E}">
        <p14:creationId xmlns:p14="http://schemas.microsoft.com/office/powerpoint/2010/main" val="341757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17</a:t>
            </a:fld>
            <a:endParaRPr lang="en-GB"/>
          </a:p>
        </p:txBody>
      </p:sp>
    </p:spTree>
    <p:extLst>
      <p:ext uri="{BB962C8B-B14F-4D97-AF65-F5344CB8AC3E}">
        <p14:creationId xmlns:p14="http://schemas.microsoft.com/office/powerpoint/2010/main" val="2508226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3DB4E6"/>
        </a:solidFill>
        <a:effectLst/>
      </p:bgPr>
    </p:bg>
    <p:spTree>
      <p:nvGrpSpPr>
        <p:cNvPr id="1" name=""/>
        <p:cNvGrpSpPr/>
        <p:nvPr/>
      </p:nvGrpSpPr>
      <p:grpSpPr>
        <a:xfrm>
          <a:off x="0" y="0"/>
          <a:ext cx="0" cy="0"/>
          <a:chOff x="0" y="0"/>
          <a:chExt cx="0" cy="0"/>
        </a:xfrm>
      </p:grpSpPr>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251520" y="5373216"/>
            <a:ext cx="7812360" cy="648072"/>
          </a:xfrm>
        </p:spPr>
        <p:txBody>
          <a:bodyPr>
            <a:normAutofit/>
          </a:bodyPr>
          <a:lstStyle>
            <a:lvl1pPr marL="442913" indent="0" algn="l">
              <a:buNone/>
              <a:defRPr sz="36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ctr"/>
            <a:endParaRPr lang="en-GB" b="1" dirty="0">
              <a:solidFill>
                <a:srgbClr val="243D91"/>
              </a:solidFill>
            </a:endParaRPr>
          </a:p>
        </p:txBody>
      </p:sp>
      <p:pic>
        <p:nvPicPr>
          <p:cNvPr id="3" name="Picture 2">
            <a:extLst>
              <a:ext uri="{FF2B5EF4-FFF2-40B4-BE49-F238E27FC236}">
                <a16:creationId xmlns:a16="http://schemas.microsoft.com/office/drawing/2014/main" id="{330C7DD3-57ED-4B77-8ED1-8C9D1761F01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2657"/>
          <a:stretch/>
        </p:blipFill>
        <p:spPr>
          <a:xfrm>
            <a:off x="4788024" y="0"/>
            <a:ext cx="4355976" cy="5079664"/>
          </a:xfrm>
          <a:prstGeom prst="rect">
            <a:avLst/>
          </a:prstGeom>
        </p:spPr>
      </p:pic>
      <p:pic>
        <p:nvPicPr>
          <p:cNvPr id="5" name="Picture 4">
            <a:extLst>
              <a:ext uri="{FF2B5EF4-FFF2-40B4-BE49-F238E27FC236}">
                <a16:creationId xmlns:a16="http://schemas.microsoft.com/office/drawing/2014/main" id="{8A829D30-31FD-48B4-B358-5B263B36C0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8985"/>
          <a:stretch/>
        </p:blipFill>
        <p:spPr>
          <a:xfrm>
            <a:off x="417" y="25734"/>
            <a:ext cx="3076339" cy="5015656"/>
          </a:xfrm>
          <a:prstGeom prst="rect">
            <a:avLst/>
          </a:prstGeom>
        </p:spPr>
      </p:pic>
    </p:spTree>
    <p:extLst>
      <p:ext uri="{BB962C8B-B14F-4D97-AF65-F5344CB8AC3E}">
        <p14:creationId xmlns:p14="http://schemas.microsoft.com/office/powerpoint/2010/main" val="672912163"/>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lvl1pPr>
              <a:defRPr sz="3600" b="1">
                <a:latin typeface="Lato" panose="020F0502020204030203" pitchFamily="34" charset="0"/>
                <a:ea typeface="Lato" panose="020F0502020204030203" pitchFamily="34" charset="0"/>
                <a:cs typeface="Lato" panose="020F0502020204030203"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7726366F-2D8B-470B-AAB3-86DD10C6F178}"/>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extLst>
      <p:ext uri="{BB962C8B-B14F-4D97-AF65-F5344CB8AC3E}">
        <p14:creationId xmlns:p14="http://schemas.microsoft.com/office/powerpoint/2010/main" val="2039999302"/>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B8864BFF-BB7A-45A4-9F2B-1D798AD0ED21}"/>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kumimoji="0" lang="en-US"/>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5A1D1518-1115-4DC8-A672-28848E8BE7E5}"/>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1714337E-A7D0-4213-A95F-88F0680C7011}" type="datetimeFigureOut">
              <a:rPr lang="en-GB" smtClean="0"/>
              <a:pPr/>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6A62CD-E6A4-48B0-8740-9FCE98EC987B}" type="slidenum">
              <a:rPr lang="en-GB" smtClean="0"/>
              <a:pPr/>
              <a:t>‹#›</a:t>
            </a:fld>
            <a:endParaRPr lang="en-GB"/>
          </a:p>
        </p:txBody>
      </p:sp>
      <p:sp>
        <p:nvSpPr>
          <p:cNvPr id="10" name="TextBox 9">
            <a:extLst>
              <a:ext uri="{FF2B5EF4-FFF2-40B4-BE49-F238E27FC236}">
                <a16:creationId xmlns:a16="http://schemas.microsoft.com/office/drawing/2014/main" id="{AA4263B0-049F-4F99-B5AE-A623A5C0977E}"/>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extLst>
      <p:ext uri="{BB962C8B-B14F-4D97-AF65-F5344CB8AC3E}">
        <p14:creationId xmlns:p14="http://schemas.microsoft.com/office/powerpoint/2010/main" val="549913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26377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5CC1E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5CC1EA">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67544" y="692696"/>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844824"/>
            <a:ext cx="8229600" cy="47297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3" name="Picture 2">
            <a:extLst>
              <a:ext uri="{FF2B5EF4-FFF2-40B4-BE49-F238E27FC236}">
                <a16:creationId xmlns:a16="http://schemas.microsoft.com/office/drawing/2014/main" id="{FF906B60-73E5-4CF0-939D-1B44CEA32C0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16200000">
            <a:off x="7916463" y="5612916"/>
            <a:ext cx="1230167" cy="1260000"/>
          </a:xfrm>
          <a:prstGeom prst="rect">
            <a:avLst/>
          </a:prstGeom>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0" r:id="rId3"/>
    <p:sldLayoutId id="2147483771" r:id="rId4"/>
    <p:sldLayoutId id="2147483776" r:id="rId5"/>
  </p:sldLayoutIdLst>
  <p:transition spd="slow" advClick="0"/>
  <p:txStyles>
    <p:titleStyle>
      <a:lvl1pPr algn="l" rtl="0" eaLnBrk="1" latinLnBrk="0" hangingPunct="1">
        <a:spcBef>
          <a:spcPct val="0"/>
        </a:spcBef>
        <a:buNone/>
        <a:defRPr kumimoji="0" sz="4000" kern="1200">
          <a:solidFill>
            <a:schemeClr val="tx2"/>
          </a:solidFill>
          <a:latin typeface="Lato" panose="020F0502020204030203" pitchFamily="34" charset="0"/>
          <a:ea typeface="Lato" panose="020F0502020204030203" pitchFamily="34" charset="0"/>
          <a:cs typeface="Lato" panose="020F0502020204030203" pitchFamily="34" charset="0"/>
        </a:defRPr>
      </a:lvl1pPr>
    </p:titleStyle>
    <p:bodyStyle>
      <a:lvl1pPr marL="365760" indent="-256032" algn="l" rtl="0" eaLnBrk="1" latinLnBrk="0" hangingPunct="1">
        <a:spcBef>
          <a:spcPts val="300"/>
        </a:spcBef>
        <a:buClr>
          <a:schemeClr val="accent3"/>
        </a:buClr>
        <a:buFont typeface="Georgia"/>
        <a:buChar char="•"/>
        <a:defRPr kumimoji="0" sz="2800" kern="1200">
          <a:solidFill>
            <a:srgbClr val="243D91"/>
          </a:solidFill>
          <a:latin typeface="Lato" panose="020F0502020204030203" pitchFamily="34" charset="0"/>
          <a:ea typeface="Lato" panose="020F0502020204030203" pitchFamily="34" charset="0"/>
          <a:cs typeface="Lato" panose="020F0502020204030203" pitchFamily="34" charset="0"/>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Lato" panose="020F0502020204030203" pitchFamily="34" charset="0"/>
          <a:ea typeface="Lato" panose="020F0502020204030203" pitchFamily="34" charset="0"/>
          <a:cs typeface="Lato" panose="020F0502020204030203" pitchFamily="34" charset="0"/>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Lato" panose="020F0502020204030203" pitchFamily="34" charset="0"/>
          <a:ea typeface="Lato" panose="020F0502020204030203" pitchFamily="34" charset="0"/>
          <a:cs typeface="Lato" panose="020F0502020204030203"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Lato" panose="020F0502020204030203" pitchFamily="34" charset="0"/>
          <a:ea typeface="Lato" panose="020F0502020204030203" pitchFamily="34" charset="0"/>
          <a:cs typeface="Lato" panose="020F0502020204030203"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Lato" panose="020F0502020204030203" pitchFamily="34" charset="0"/>
          <a:ea typeface="Lato" panose="020F0502020204030203" pitchFamily="34" charset="0"/>
          <a:cs typeface="Lato" panose="020F0502020204030203"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field-studies-council.org/secondary-and-further-education-course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8" Type="http://schemas.openxmlformats.org/officeDocument/2006/relationships/hyperlink" Target="https://www.wjec.co.uk/qualifications/geography-gcse/#tab_overview" TargetMode="External"/><Relationship Id="rId3" Type="http://schemas.openxmlformats.org/officeDocument/2006/relationships/hyperlink" Target="https://filestore.aqa.org.uk/resources/geography/specifications/AQA-7037-SP-2016.PDF" TargetMode="External"/><Relationship Id="rId7" Type="http://schemas.openxmlformats.org/officeDocument/2006/relationships/hyperlink" Target="https://www.ocr.org.uk/Images/223012-specification-accredited-a-level-gce-geography-h481.pdf" TargetMode="External"/><Relationship Id="rId2" Type="http://schemas.openxmlformats.org/officeDocument/2006/relationships/hyperlink" Target="https://www.geography.org.uk/download/accredited%20a%20level%20spec%20table.pdf" TargetMode="External"/><Relationship Id="rId1" Type="http://schemas.openxmlformats.org/officeDocument/2006/relationships/slideLayout" Target="../slideLayouts/slideLayout5.xml"/><Relationship Id="rId6" Type="http://schemas.openxmlformats.org/officeDocument/2006/relationships/hyperlink" Target="https://qualifications.pearson.com/en/qualifications/edexcel-a-levels/geography-2016.coursematerials.html" TargetMode="External"/><Relationship Id="rId5" Type="http://schemas.openxmlformats.org/officeDocument/2006/relationships/hyperlink" Target="https://www.eduqas.co.uk/media/ln4locyz/eduqas-a-level-geography-spec-from-2016-e-24-01-2020.pdf" TargetMode="External"/><Relationship Id="rId10" Type="http://schemas.openxmlformats.org/officeDocument/2006/relationships/hyperlink" Target="https://www.geography.org.uk/Shop/Product-type/Fieldwork/Methods-of-Statistical-Analysis-of-Fieldwork-Data/9781899085491" TargetMode="External"/><Relationship Id="rId4" Type="http://schemas.openxmlformats.org/officeDocument/2006/relationships/hyperlink" Target="https://ccea.org.uk/downloads/docs/Support/General/2019/Geography%20Specification%20Snapshot.pdf" TargetMode="External"/><Relationship Id="rId9" Type="http://schemas.openxmlformats.org/officeDocument/2006/relationships/hyperlink" Target="https://www.geography.org.uk/Shop/Product-type/Fieldwork/Methods-of-Statistical-Analysis-of-Fieldwork-Data/97818990851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941168"/>
            <a:ext cx="8208912" cy="1656184"/>
          </a:xfrm>
        </p:spPr>
        <p:txBody>
          <a:bodyPr>
            <a:normAutofit fontScale="92500" lnSpcReduction="20000"/>
          </a:bodyPr>
          <a:lstStyle/>
          <a:p>
            <a:pPr algn="ctr" rtl="0" fontAlgn="base"/>
            <a:r>
              <a:rPr lang="en-GB" sz="3200" b="1" i="0" dirty="0">
                <a:solidFill>
                  <a:srgbClr val="26377C"/>
                </a:solidFill>
                <a:effectLst/>
                <a:latin typeface="Lato" panose="020F0502020204030203"/>
              </a:rPr>
              <a:t>Numerical and statistical skills in GCSE geography</a:t>
            </a:r>
          </a:p>
          <a:p>
            <a:pPr algn="ctr" rtl="0" fontAlgn="base"/>
            <a:endParaRPr lang="en-GB" sz="3200" b="1" i="0" dirty="0">
              <a:solidFill>
                <a:srgbClr val="26377C"/>
              </a:solidFill>
              <a:effectLst/>
              <a:latin typeface="Lato" panose="020F0502020204030203"/>
            </a:endParaRPr>
          </a:p>
          <a:p>
            <a:pPr algn="ctr" rtl="0" fontAlgn="base"/>
            <a:r>
              <a:rPr lang="en-GB" sz="2600" dirty="0">
                <a:solidFill>
                  <a:srgbClr val="26377C"/>
                </a:solidFill>
                <a:latin typeface="Lato" panose="020F0502020204030203"/>
              </a:rPr>
              <a:t>Richard Peasland</a:t>
            </a:r>
            <a:r>
              <a:rPr lang="en-GB" sz="2600" b="1" i="0" dirty="0">
                <a:solidFill>
                  <a:srgbClr val="26377C"/>
                </a:solidFill>
                <a:effectLst/>
                <a:latin typeface="Lato" panose="020F0502020204030203"/>
              </a:rPr>
              <a:t> </a:t>
            </a:r>
            <a:endParaRPr lang="en-GB" sz="3000" b="1" i="0" dirty="0">
              <a:solidFill>
                <a:srgbClr val="26377C"/>
              </a:solidFill>
              <a:effectLst/>
              <a:latin typeface="Lato" panose="020F0502020204030203"/>
            </a:endParaRPr>
          </a:p>
        </p:txBody>
      </p:sp>
    </p:spTree>
    <p:extLst>
      <p:ext uri="{BB962C8B-B14F-4D97-AF65-F5344CB8AC3E}">
        <p14:creationId xmlns:p14="http://schemas.microsoft.com/office/powerpoint/2010/main" val="353080534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2762E1-6614-4099-9AAB-B57C4958D5E3}"/>
              </a:ext>
            </a:extLst>
          </p:cNvPr>
          <p:cNvGraphicFramePr>
            <a:graphicFrameLocks/>
          </p:cNvGraphicFramePr>
          <p:nvPr>
            <p:extLst>
              <p:ext uri="{D42A27DB-BD31-4B8C-83A1-F6EECF244321}">
                <p14:modId xmlns:p14="http://schemas.microsoft.com/office/powerpoint/2010/main" val="3199081672"/>
              </p:ext>
            </p:extLst>
          </p:nvPr>
        </p:nvGraphicFramePr>
        <p:xfrm>
          <a:off x="107504" y="548680"/>
          <a:ext cx="4427984" cy="597666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E8BB2F5-999A-4B72-9914-1180A5D59768}"/>
              </a:ext>
            </a:extLst>
          </p:cNvPr>
          <p:cNvSpPr txBox="1"/>
          <p:nvPr/>
        </p:nvSpPr>
        <p:spPr>
          <a:xfrm>
            <a:off x="1091733" y="4490203"/>
            <a:ext cx="648072" cy="369332"/>
          </a:xfrm>
          <a:prstGeom prst="rect">
            <a:avLst/>
          </a:prstGeom>
          <a:noFill/>
        </p:spPr>
        <p:txBody>
          <a:bodyPr wrap="square" rtlCol="0">
            <a:spAutoFit/>
          </a:bodyPr>
          <a:lstStyle/>
          <a:p>
            <a:r>
              <a:rPr lang="en-GB" dirty="0">
                <a:solidFill>
                  <a:srgbClr val="26377C"/>
                </a:solidFill>
                <a:latin typeface="Lato" panose="020F0502020204030203"/>
              </a:rPr>
              <a:t>LQ</a:t>
            </a:r>
          </a:p>
        </p:txBody>
      </p:sp>
      <p:sp>
        <p:nvSpPr>
          <p:cNvPr id="10" name="TextBox 9">
            <a:extLst>
              <a:ext uri="{FF2B5EF4-FFF2-40B4-BE49-F238E27FC236}">
                <a16:creationId xmlns:a16="http://schemas.microsoft.com/office/drawing/2014/main" id="{6BC2F24C-B799-4066-A6CF-FB5127B9E7D1}"/>
              </a:ext>
            </a:extLst>
          </p:cNvPr>
          <p:cNvSpPr txBox="1"/>
          <p:nvPr/>
        </p:nvSpPr>
        <p:spPr>
          <a:xfrm>
            <a:off x="1091733" y="2699628"/>
            <a:ext cx="648072" cy="369332"/>
          </a:xfrm>
          <a:prstGeom prst="rect">
            <a:avLst/>
          </a:prstGeom>
          <a:noFill/>
        </p:spPr>
        <p:txBody>
          <a:bodyPr wrap="square" rtlCol="0">
            <a:spAutoFit/>
          </a:bodyPr>
          <a:lstStyle/>
          <a:p>
            <a:r>
              <a:rPr lang="en-GB" dirty="0">
                <a:solidFill>
                  <a:srgbClr val="26377C"/>
                </a:solidFill>
                <a:latin typeface="Lato" panose="020F0502020204030203"/>
              </a:rPr>
              <a:t>UQ</a:t>
            </a:r>
          </a:p>
        </p:txBody>
      </p:sp>
      <p:sp>
        <p:nvSpPr>
          <p:cNvPr id="12" name="TextBox 11">
            <a:extLst>
              <a:ext uri="{FF2B5EF4-FFF2-40B4-BE49-F238E27FC236}">
                <a16:creationId xmlns:a16="http://schemas.microsoft.com/office/drawing/2014/main" id="{6FB429EC-894D-4FFD-A5C8-AEB3EC95D453}"/>
              </a:ext>
            </a:extLst>
          </p:cNvPr>
          <p:cNvSpPr txBox="1"/>
          <p:nvPr/>
        </p:nvSpPr>
        <p:spPr>
          <a:xfrm>
            <a:off x="3887416" y="3676182"/>
            <a:ext cx="648072" cy="369332"/>
          </a:xfrm>
          <a:prstGeom prst="rect">
            <a:avLst/>
          </a:prstGeom>
          <a:noFill/>
        </p:spPr>
        <p:txBody>
          <a:bodyPr wrap="square" rtlCol="0">
            <a:spAutoFit/>
          </a:bodyPr>
          <a:lstStyle/>
          <a:p>
            <a:r>
              <a:rPr lang="en-GB" dirty="0">
                <a:solidFill>
                  <a:srgbClr val="26377C"/>
                </a:solidFill>
                <a:latin typeface="Lato" panose="020F0502020204030203"/>
              </a:rPr>
              <a:t>LQ</a:t>
            </a:r>
          </a:p>
        </p:txBody>
      </p:sp>
      <p:sp>
        <p:nvSpPr>
          <p:cNvPr id="16" name="TextBox 15">
            <a:extLst>
              <a:ext uri="{FF2B5EF4-FFF2-40B4-BE49-F238E27FC236}">
                <a16:creationId xmlns:a16="http://schemas.microsoft.com/office/drawing/2014/main" id="{986C5756-A1B6-4E4F-B0F6-36724A12147B}"/>
              </a:ext>
            </a:extLst>
          </p:cNvPr>
          <p:cNvSpPr txBox="1"/>
          <p:nvPr/>
        </p:nvSpPr>
        <p:spPr>
          <a:xfrm>
            <a:off x="3851920" y="2267580"/>
            <a:ext cx="648072" cy="369332"/>
          </a:xfrm>
          <a:prstGeom prst="rect">
            <a:avLst/>
          </a:prstGeom>
          <a:noFill/>
        </p:spPr>
        <p:txBody>
          <a:bodyPr wrap="square" rtlCol="0">
            <a:spAutoFit/>
          </a:bodyPr>
          <a:lstStyle/>
          <a:p>
            <a:r>
              <a:rPr lang="en-GB" dirty="0">
                <a:solidFill>
                  <a:srgbClr val="26377C"/>
                </a:solidFill>
                <a:latin typeface="Lato" panose="020F0502020204030203"/>
              </a:rPr>
              <a:t>UQ</a:t>
            </a:r>
          </a:p>
        </p:txBody>
      </p:sp>
      <p:sp>
        <p:nvSpPr>
          <p:cNvPr id="18" name="TextBox 17">
            <a:extLst>
              <a:ext uri="{FF2B5EF4-FFF2-40B4-BE49-F238E27FC236}">
                <a16:creationId xmlns:a16="http://schemas.microsoft.com/office/drawing/2014/main" id="{36884C76-0BBE-4F1D-A332-9B85D1E9BBFC}"/>
              </a:ext>
            </a:extLst>
          </p:cNvPr>
          <p:cNvSpPr txBox="1"/>
          <p:nvPr/>
        </p:nvSpPr>
        <p:spPr>
          <a:xfrm>
            <a:off x="3851920" y="2987660"/>
            <a:ext cx="648072" cy="369332"/>
          </a:xfrm>
          <a:prstGeom prst="rect">
            <a:avLst/>
          </a:prstGeom>
          <a:noFill/>
        </p:spPr>
        <p:txBody>
          <a:bodyPr wrap="square" rtlCol="0">
            <a:spAutoFit/>
          </a:bodyPr>
          <a:lstStyle/>
          <a:p>
            <a:r>
              <a:rPr lang="en-GB" dirty="0">
                <a:solidFill>
                  <a:srgbClr val="26377C"/>
                </a:solidFill>
                <a:latin typeface="Lato" panose="020F0502020204030203"/>
              </a:rPr>
              <a:t>M</a:t>
            </a:r>
          </a:p>
        </p:txBody>
      </p:sp>
      <p:sp>
        <p:nvSpPr>
          <p:cNvPr id="20" name="TextBox 19">
            <a:extLst>
              <a:ext uri="{FF2B5EF4-FFF2-40B4-BE49-F238E27FC236}">
                <a16:creationId xmlns:a16="http://schemas.microsoft.com/office/drawing/2014/main" id="{7A4325F3-465F-428D-81A0-161BCDB83F50}"/>
              </a:ext>
            </a:extLst>
          </p:cNvPr>
          <p:cNvSpPr txBox="1"/>
          <p:nvPr/>
        </p:nvSpPr>
        <p:spPr>
          <a:xfrm>
            <a:off x="1187624" y="4086497"/>
            <a:ext cx="648072" cy="369332"/>
          </a:xfrm>
          <a:prstGeom prst="rect">
            <a:avLst/>
          </a:prstGeom>
          <a:noFill/>
        </p:spPr>
        <p:txBody>
          <a:bodyPr wrap="square" rtlCol="0">
            <a:spAutoFit/>
          </a:bodyPr>
          <a:lstStyle/>
          <a:p>
            <a:r>
              <a:rPr lang="en-GB" dirty="0">
                <a:solidFill>
                  <a:srgbClr val="26377C"/>
                </a:solidFill>
                <a:latin typeface="Lato" panose="020F0502020204030203"/>
              </a:rPr>
              <a:t>M</a:t>
            </a:r>
          </a:p>
        </p:txBody>
      </p:sp>
      <p:cxnSp>
        <p:nvCxnSpPr>
          <p:cNvPr id="22" name="Straight Arrow Connector 21">
            <a:extLst>
              <a:ext uri="{FF2B5EF4-FFF2-40B4-BE49-F238E27FC236}">
                <a16:creationId xmlns:a16="http://schemas.microsoft.com/office/drawing/2014/main" id="{648D23D1-1E9E-4C27-9DE1-1E69E6CA1B0A}"/>
              </a:ext>
            </a:extLst>
          </p:cNvPr>
          <p:cNvCxnSpPr/>
          <p:nvPr/>
        </p:nvCxnSpPr>
        <p:spPr>
          <a:xfrm>
            <a:off x="1547664" y="2881785"/>
            <a:ext cx="288032"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0016E830-2564-4E39-8A26-C12B921DF4B7}"/>
              </a:ext>
            </a:extLst>
          </p:cNvPr>
          <p:cNvCxnSpPr/>
          <p:nvPr/>
        </p:nvCxnSpPr>
        <p:spPr>
          <a:xfrm>
            <a:off x="1547664" y="4259388"/>
            <a:ext cx="288032"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EC351C51-1BC0-4D9C-AB5D-A98B7C01F651}"/>
              </a:ext>
            </a:extLst>
          </p:cNvPr>
          <p:cNvCxnSpPr/>
          <p:nvPr/>
        </p:nvCxnSpPr>
        <p:spPr>
          <a:xfrm>
            <a:off x="1547664" y="4672386"/>
            <a:ext cx="288032"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0F3E458F-D683-44AD-87C0-395E7233A76F}"/>
              </a:ext>
            </a:extLst>
          </p:cNvPr>
          <p:cNvCxnSpPr>
            <a:cxnSpLocks/>
          </p:cNvCxnSpPr>
          <p:nvPr/>
        </p:nvCxnSpPr>
        <p:spPr>
          <a:xfrm flipH="1">
            <a:off x="3573513" y="2449763"/>
            <a:ext cx="333400"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252FD448-3DD3-42FE-A232-140902CD67AC}"/>
              </a:ext>
            </a:extLst>
          </p:cNvPr>
          <p:cNvCxnSpPr>
            <a:cxnSpLocks/>
          </p:cNvCxnSpPr>
          <p:nvPr/>
        </p:nvCxnSpPr>
        <p:spPr>
          <a:xfrm flipH="1">
            <a:off x="3573513" y="3168311"/>
            <a:ext cx="333400"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0800411D-CCA0-4F65-AC28-214B8A114FE2}"/>
              </a:ext>
            </a:extLst>
          </p:cNvPr>
          <p:cNvCxnSpPr>
            <a:cxnSpLocks/>
          </p:cNvCxnSpPr>
          <p:nvPr/>
        </p:nvCxnSpPr>
        <p:spPr>
          <a:xfrm flipH="1">
            <a:off x="3614770" y="3860848"/>
            <a:ext cx="333400"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5595E59A-4AD6-4922-8CD2-3DD6D5A53A7E}"/>
              </a:ext>
            </a:extLst>
          </p:cNvPr>
          <p:cNvSpPr txBox="1"/>
          <p:nvPr/>
        </p:nvSpPr>
        <p:spPr>
          <a:xfrm>
            <a:off x="4932040" y="939937"/>
            <a:ext cx="4104456" cy="2961901"/>
          </a:xfrm>
          <a:prstGeom prst="rect">
            <a:avLst/>
          </a:prstGeom>
          <a:noFill/>
        </p:spPr>
        <p:txBody>
          <a:bodyPr wrap="square" rtlCol="0">
            <a:spAutoFit/>
          </a:bodyPr>
          <a:lstStyle/>
          <a:p>
            <a:pPr>
              <a:lnSpc>
                <a:spcPct val="108000"/>
              </a:lnSpc>
            </a:pPr>
            <a:r>
              <a:rPr lang="en-GB" sz="2400" b="1" dirty="0">
                <a:solidFill>
                  <a:srgbClr val="26377C"/>
                </a:solidFill>
                <a:latin typeface="Lato" panose="020F0502020204030203"/>
              </a:rPr>
              <a:t>Interquartile Range</a:t>
            </a:r>
          </a:p>
          <a:p>
            <a:pPr marL="342900" indent="-342900">
              <a:lnSpc>
                <a:spcPct val="108000"/>
              </a:lnSpc>
              <a:buClr>
                <a:schemeClr val="accent3"/>
              </a:buClr>
              <a:buFont typeface="Arial" panose="020B0604020202020204" pitchFamily="34" charset="0"/>
              <a:buChar char="•"/>
            </a:pPr>
            <a:r>
              <a:rPr lang="en-GB" dirty="0">
                <a:solidFill>
                  <a:srgbClr val="26377C"/>
                </a:solidFill>
                <a:latin typeface="Lato" panose="020F0502020204030203"/>
              </a:rPr>
              <a:t>The difference between the upper and lower quartiles.</a:t>
            </a:r>
          </a:p>
          <a:p>
            <a:pPr marL="342900" indent="-342900">
              <a:lnSpc>
                <a:spcPct val="108000"/>
              </a:lnSpc>
              <a:buFont typeface="Arial" panose="020B0604020202020204" pitchFamily="34" charset="0"/>
              <a:buChar char="•"/>
            </a:pPr>
            <a:endParaRPr lang="en-GB" sz="2400" dirty="0">
              <a:solidFill>
                <a:srgbClr val="26377C"/>
              </a:solidFill>
              <a:latin typeface="Lato" panose="020F0502020204030203"/>
            </a:endParaRPr>
          </a:p>
          <a:p>
            <a:pPr>
              <a:lnSpc>
                <a:spcPct val="108000"/>
              </a:lnSpc>
            </a:pPr>
            <a:r>
              <a:rPr lang="en-GB" dirty="0">
                <a:solidFill>
                  <a:srgbClr val="26377C"/>
                </a:solidFill>
                <a:latin typeface="Lato" panose="020F0502020204030203"/>
              </a:rPr>
              <a:t>St Aidan’s:</a:t>
            </a:r>
          </a:p>
          <a:p>
            <a:pPr marL="342900" indent="-342900">
              <a:lnSpc>
                <a:spcPct val="108000"/>
              </a:lnSpc>
              <a:buClr>
                <a:schemeClr val="accent3"/>
              </a:buClr>
              <a:buFont typeface="Arial" panose="020B0604020202020204" pitchFamily="34" charset="0"/>
              <a:buChar char="•"/>
            </a:pPr>
            <a:r>
              <a:rPr lang="en-GB" dirty="0">
                <a:solidFill>
                  <a:srgbClr val="26377C"/>
                </a:solidFill>
                <a:latin typeface="Lato" panose="020F0502020204030203"/>
              </a:rPr>
              <a:t>58-45= 13</a:t>
            </a:r>
          </a:p>
          <a:p>
            <a:pPr>
              <a:lnSpc>
                <a:spcPct val="108000"/>
              </a:lnSpc>
            </a:pPr>
            <a:endParaRPr lang="en-GB" dirty="0">
              <a:solidFill>
                <a:srgbClr val="26377C"/>
              </a:solidFill>
              <a:latin typeface="Lato" panose="020F0502020204030203"/>
            </a:endParaRPr>
          </a:p>
          <a:p>
            <a:pPr>
              <a:lnSpc>
                <a:spcPct val="108000"/>
              </a:lnSpc>
            </a:pPr>
            <a:r>
              <a:rPr lang="en-GB" dirty="0">
                <a:solidFill>
                  <a:srgbClr val="26377C"/>
                </a:solidFill>
                <a:latin typeface="Lato" panose="020F0502020204030203"/>
              </a:rPr>
              <a:t>Stanwix</a:t>
            </a:r>
          </a:p>
          <a:p>
            <a:pPr marL="342900" indent="-342900">
              <a:lnSpc>
                <a:spcPct val="108000"/>
              </a:lnSpc>
              <a:buClr>
                <a:schemeClr val="accent3"/>
              </a:buClr>
              <a:buFont typeface="Arial" panose="020B0604020202020204" pitchFamily="34" charset="0"/>
              <a:buChar char="•"/>
            </a:pPr>
            <a:r>
              <a:rPr lang="en-GB" dirty="0">
                <a:solidFill>
                  <a:srgbClr val="26377C"/>
                </a:solidFill>
                <a:latin typeface="Lato" panose="020F0502020204030203"/>
              </a:rPr>
              <a:t>61-52= 9</a:t>
            </a:r>
          </a:p>
        </p:txBody>
      </p:sp>
      <p:sp>
        <p:nvSpPr>
          <p:cNvPr id="2" name="TextBox 1">
            <a:extLst>
              <a:ext uri="{FF2B5EF4-FFF2-40B4-BE49-F238E27FC236}">
                <a16:creationId xmlns:a16="http://schemas.microsoft.com/office/drawing/2014/main" id="{02FC54DF-EBC8-45E7-86E6-B83904074302}"/>
              </a:ext>
            </a:extLst>
          </p:cNvPr>
          <p:cNvSpPr txBox="1"/>
          <p:nvPr/>
        </p:nvSpPr>
        <p:spPr>
          <a:xfrm>
            <a:off x="4932041" y="4067446"/>
            <a:ext cx="3888432" cy="2164119"/>
          </a:xfrm>
          <a:prstGeom prst="rect">
            <a:avLst/>
          </a:prstGeom>
          <a:noFill/>
        </p:spPr>
        <p:txBody>
          <a:bodyPr wrap="square" rtlCol="0">
            <a:spAutoFit/>
          </a:bodyPr>
          <a:lstStyle/>
          <a:p>
            <a:pPr>
              <a:lnSpc>
                <a:spcPct val="108000"/>
              </a:lnSpc>
            </a:pPr>
            <a:r>
              <a:rPr lang="en-GB" dirty="0">
                <a:solidFill>
                  <a:srgbClr val="26377C"/>
                </a:solidFill>
                <a:latin typeface="Lato" panose="020F0502020204030203"/>
              </a:rPr>
              <a:t>The IQR tells us that the scores are much more spread out in St Aidan’s than in Stanwix. The mean doesn’t give us that information. Using the IQR we will be able to draw more robust conclusions about the geography of these two places. </a:t>
            </a:r>
          </a:p>
        </p:txBody>
      </p:sp>
    </p:spTree>
    <p:extLst>
      <p:ext uri="{BB962C8B-B14F-4D97-AF65-F5344CB8AC3E}">
        <p14:creationId xmlns:p14="http://schemas.microsoft.com/office/powerpoint/2010/main" val="41144517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6" grpId="0"/>
      <p:bldP spid="18" grpId="0"/>
      <p:bldP spid="20" grpId="0"/>
      <p:bldP spid="29"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1E0A763-EF49-4E96-AC93-2D140E504549}"/>
              </a:ext>
            </a:extLst>
          </p:cNvPr>
          <p:cNvSpPr>
            <a:spLocks noGrp="1"/>
          </p:cNvSpPr>
          <p:nvPr>
            <p:ph type="title"/>
          </p:nvPr>
        </p:nvSpPr>
        <p:spPr>
          <a:xfrm>
            <a:off x="457200" y="404664"/>
            <a:ext cx="8229600" cy="1066800"/>
          </a:xfrm>
        </p:spPr>
        <p:txBody>
          <a:bodyPr/>
          <a:lstStyle/>
          <a:p>
            <a:r>
              <a:rPr lang="en-US" dirty="0">
                <a:solidFill>
                  <a:srgbClr val="26377C"/>
                </a:solidFill>
              </a:rPr>
              <a:t>Relationships in bivariate data</a:t>
            </a:r>
          </a:p>
        </p:txBody>
      </p:sp>
      <p:pic>
        <p:nvPicPr>
          <p:cNvPr id="4" name="Picture 3">
            <a:extLst>
              <a:ext uri="{FF2B5EF4-FFF2-40B4-BE49-F238E27FC236}">
                <a16:creationId xmlns:a16="http://schemas.microsoft.com/office/drawing/2014/main" id="{080D171D-038B-4412-9049-E7680F433CD9}"/>
              </a:ext>
            </a:extLst>
          </p:cNvPr>
          <p:cNvPicPr>
            <a:picLocks noChangeAspect="1"/>
          </p:cNvPicPr>
          <p:nvPr/>
        </p:nvPicPr>
        <p:blipFill rotWithShape="1">
          <a:blip r:embed="rId3"/>
          <a:srcRect r="73834"/>
          <a:stretch/>
        </p:blipFill>
        <p:spPr>
          <a:xfrm>
            <a:off x="1576933" y="1440048"/>
            <a:ext cx="2058963" cy="2324424"/>
          </a:xfrm>
          <a:prstGeom prst="rect">
            <a:avLst/>
          </a:prstGeom>
        </p:spPr>
      </p:pic>
      <p:pic>
        <p:nvPicPr>
          <p:cNvPr id="6" name="Picture 5">
            <a:extLst>
              <a:ext uri="{FF2B5EF4-FFF2-40B4-BE49-F238E27FC236}">
                <a16:creationId xmlns:a16="http://schemas.microsoft.com/office/drawing/2014/main" id="{FE258248-E39C-42E1-B807-56532A42FFFD}"/>
              </a:ext>
            </a:extLst>
          </p:cNvPr>
          <p:cNvPicPr>
            <a:picLocks noChangeAspect="1"/>
          </p:cNvPicPr>
          <p:nvPr/>
        </p:nvPicPr>
        <p:blipFill>
          <a:blip r:embed="rId4"/>
          <a:stretch>
            <a:fillRect/>
          </a:stretch>
        </p:blipFill>
        <p:spPr>
          <a:xfrm>
            <a:off x="647152" y="3629656"/>
            <a:ext cx="7849695" cy="2238687"/>
          </a:xfrm>
          <a:prstGeom prst="rect">
            <a:avLst/>
          </a:prstGeom>
        </p:spPr>
      </p:pic>
      <p:pic>
        <p:nvPicPr>
          <p:cNvPr id="7" name="Picture 6">
            <a:extLst>
              <a:ext uri="{FF2B5EF4-FFF2-40B4-BE49-F238E27FC236}">
                <a16:creationId xmlns:a16="http://schemas.microsoft.com/office/drawing/2014/main" id="{AB37C304-4CFF-4A71-BFB6-C917D2A57758}"/>
              </a:ext>
            </a:extLst>
          </p:cNvPr>
          <p:cNvPicPr>
            <a:picLocks noChangeAspect="1"/>
          </p:cNvPicPr>
          <p:nvPr/>
        </p:nvPicPr>
        <p:blipFill rotWithShape="1">
          <a:blip r:embed="rId3"/>
          <a:srcRect l="49136"/>
          <a:stretch/>
        </p:blipFill>
        <p:spPr>
          <a:xfrm>
            <a:off x="3635896" y="1414620"/>
            <a:ext cx="4002389" cy="2324424"/>
          </a:xfrm>
          <a:prstGeom prst="rect">
            <a:avLst/>
          </a:prstGeom>
        </p:spPr>
      </p:pic>
    </p:spTree>
    <p:extLst>
      <p:ext uri="{BB962C8B-B14F-4D97-AF65-F5344CB8AC3E}">
        <p14:creationId xmlns:p14="http://schemas.microsoft.com/office/powerpoint/2010/main" val="172727023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40E1524-1011-47BF-9D42-983B8A36E38F}"/>
              </a:ext>
            </a:extLst>
          </p:cNvPr>
          <p:cNvSpPr>
            <a:spLocks noGrp="1"/>
          </p:cNvSpPr>
          <p:nvPr>
            <p:ph type="title"/>
          </p:nvPr>
        </p:nvSpPr>
        <p:spPr>
          <a:xfrm>
            <a:off x="476078" y="476672"/>
            <a:ext cx="8229600" cy="1066800"/>
          </a:xfrm>
        </p:spPr>
        <p:txBody>
          <a:bodyPr>
            <a:normAutofit/>
          </a:bodyPr>
          <a:lstStyle/>
          <a:p>
            <a:r>
              <a:rPr lang="en-US" sz="3600" b="1" dirty="0">
                <a:solidFill>
                  <a:srgbClr val="26377C"/>
                </a:solidFill>
              </a:rPr>
              <a:t>Relationships in bivariate data</a:t>
            </a:r>
          </a:p>
        </p:txBody>
      </p:sp>
      <p:graphicFrame>
        <p:nvGraphicFramePr>
          <p:cNvPr id="4" name="Chart 3">
            <a:extLst>
              <a:ext uri="{FF2B5EF4-FFF2-40B4-BE49-F238E27FC236}">
                <a16:creationId xmlns:a16="http://schemas.microsoft.com/office/drawing/2014/main" id="{45D82E86-E02C-4AA4-9ACD-94C9F9029300}"/>
              </a:ext>
            </a:extLst>
          </p:cNvPr>
          <p:cNvGraphicFramePr>
            <a:graphicFrameLocks/>
          </p:cNvGraphicFramePr>
          <p:nvPr>
            <p:extLst>
              <p:ext uri="{D42A27DB-BD31-4B8C-83A1-F6EECF244321}">
                <p14:modId xmlns:p14="http://schemas.microsoft.com/office/powerpoint/2010/main" val="1567433624"/>
              </p:ext>
            </p:extLst>
          </p:nvPr>
        </p:nvGraphicFramePr>
        <p:xfrm>
          <a:off x="462372" y="1543472"/>
          <a:ext cx="8219256" cy="472971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A5FAF2DF-E97F-4231-89AB-12C33F2EA5B8}"/>
              </a:ext>
            </a:extLst>
          </p:cNvPr>
          <p:cNvCxnSpPr>
            <a:cxnSpLocks/>
          </p:cNvCxnSpPr>
          <p:nvPr/>
        </p:nvCxnSpPr>
        <p:spPr>
          <a:xfrm flipV="1">
            <a:off x="1422526" y="2456214"/>
            <a:ext cx="6336704" cy="29523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3545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40E1524-1011-47BF-9D42-983B8A36E38F}"/>
              </a:ext>
            </a:extLst>
          </p:cNvPr>
          <p:cNvSpPr>
            <a:spLocks noGrp="1"/>
          </p:cNvSpPr>
          <p:nvPr>
            <p:ph type="title"/>
          </p:nvPr>
        </p:nvSpPr>
        <p:spPr>
          <a:xfrm>
            <a:off x="457200" y="490773"/>
            <a:ext cx="8229600" cy="1066800"/>
          </a:xfrm>
        </p:spPr>
        <p:txBody>
          <a:bodyPr>
            <a:normAutofit/>
          </a:bodyPr>
          <a:lstStyle/>
          <a:p>
            <a:r>
              <a:rPr lang="en-US" sz="3600" b="1" dirty="0">
                <a:solidFill>
                  <a:srgbClr val="26377C"/>
                </a:solidFill>
              </a:rPr>
              <a:t>Interpolating data</a:t>
            </a:r>
          </a:p>
        </p:txBody>
      </p:sp>
      <p:graphicFrame>
        <p:nvGraphicFramePr>
          <p:cNvPr id="4" name="Chart 3">
            <a:extLst>
              <a:ext uri="{FF2B5EF4-FFF2-40B4-BE49-F238E27FC236}">
                <a16:creationId xmlns:a16="http://schemas.microsoft.com/office/drawing/2014/main" id="{45D82E86-E02C-4AA4-9ACD-94C9F9029300}"/>
              </a:ext>
            </a:extLst>
          </p:cNvPr>
          <p:cNvGraphicFramePr>
            <a:graphicFrameLocks/>
          </p:cNvGraphicFramePr>
          <p:nvPr>
            <p:extLst>
              <p:ext uri="{D42A27DB-BD31-4B8C-83A1-F6EECF244321}">
                <p14:modId xmlns:p14="http://schemas.microsoft.com/office/powerpoint/2010/main" val="520149592"/>
              </p:ext>
            </p:extLst>
          </p:nvPr>
        </p:nvGraphicFramePr>
        <p:xfrm>
          <a:off x="457200" y="1542686"/>
          <a:ext cx="8219256" cy="47297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A5FAF2DF-E97F-4231-89AB-12C33F2EA5B8}"/>
              </a:ext>
            </a:extLst>
          </p:cNvPr>
          <p:cNvCxnSpPr>
            <a:cxnSpLocks/>
          </p:cNvCxnSpPr>
          <p:nvPr/>
        </p:nvCxnSpPr>
        <p:spPr>
          <a:xfrm flipV="1">
            <a:off x="1475656" y="2431378"/>
            <a:ext cx="6336704"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B5B6CB8-B4AD-4896-9C6A-1B68A7CA7134}"/>
              </a:ext>
            </a:extLst>
          </p:cNvPr>
          <p:cNvCxnSpPr>
            <a:cxnSpLocks/>
          </p:cNvCxnSpPr>
          <p:nvPr/>
        </p:nvCxnSpPr>
        <p:spPr>
          <a:xfrm flipV="1">
            <a:off x="6589786" y="2996952"/>
            <a:ext cx="0" cy="26642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51D9320-6B5D-4C6C-857D-BA1EED986436}"/>
              </a:ext>
            </a:extLst>
          </p:cNvPr>
          <p:cNvCxnSpPr>
            <a:cxnSpLocks/>
          </p:cNvCxnSpPr>
          <p:nvPr/>
        </p:nvCxnSpPr>
        <p:spPr>
          <a:xfrm>
            <a:off x="1115616" y="2996952"/>
            <a:ext cx="547417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8364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40E1524-1011-47BF-9D42-983B8A36E38F}"/>
              </a:ext>
            </a:extLst>
          </p:cNvPr>
          <p:cNvSpPr>
            <a:spLocks noGrp="1"/>
          </p:cNvSpPr>
          <p:nvPr>
            <p:ph type="title"/>
          </p:nvPr>
        </p:nvSpPr>
        <p:spPr>
          <a:xfrm>
            <a:off x="529208" y="506308"/>
            <a:ext cx="8229600" cy="1066800"/>
          </a:xfrm>
        </p:spPr>
        <p:txBody>
          <a:bodyPr>
            <a:normAutofit/>
          </a:bodyPr>
          <a:lstStyle/>
          <a:p>
            <a:r>
              <a:rPr lang="en-US" sz="3600" b="1" dirty="0">
                <a:solidFill>
                  <a:srgbClr val="26377C"/>
                </a:solidFill>
              </a:rPr>
              <a:t>Extrapolating data</a:t>
            </a:r>
          </a:p>
        </p:txBody>
      </p:sp>
      <p:graphicFrame>
        <p:nvGraphicFramePr>
          <p:cNvPr id="4" name="Chart 3">
            <a:extLst>
              <a:ext uri="{FF2B5EF4-FFF2-40B4-BE49-F238E27FC236}">
                <a16:creationId xmlns:a16="http://schemas.microsoft.com/office/drawing/2014/main" id="{45D82E86-E02C-4AA4-9ACD-94C9F9029300}"/>
              </a:ext>
            </a:extLst>
          </p:cNvPr>
          <p:cNvGraphicFramePr>
            <a:graphicFrameLocks/>
          </p:cNvGraphicFramePr>
          <p:nvPr>
            <p:extLst>
              <p:ext uri="{D42A27DB-BD31-4B8C-83A1-F6EECF244321}">
                <p14:modId xmlns:p14="http://schemas.microsoft.com/office/powerpoint/2010/main" val="3398717007"/>
              </p:ext>
            </p:extLst>
          </p:nvPr>
        </p:nvGraphicFramePr>
        <p:xfrm>
          <a:off x="462372" y="1553722"/>
          <a:ext cx="8219256" cy="47297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A5FAF2DF-E97F-4231-89AB-12C33F2EA5B8}"/>
              </a:ext>
            </a:extLst>
          </p:cNvPr>
          <p:cNvCxnSpPr>
            <a:cxnSpLocks/>
          </p:cNvCxnSpPr>
          <p:nvPr/>
        </p:nvCxnSpPr>
        <p:spPr>
          <a:xfrm flipV="1">
            <a:off x="1403648" y="2452107"/>
            <a:ext cx="6336704"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DBA5FB89-062F-4A48-9CAE-DDDFA6AD2ECD}"/>
              </a:ext>
            </a:extLst>
          </p:cNvPr>
          <p:cNvCxnSpPr>
            <a:cxnSpLocks/>
          </p:cNvCxnSpPr>
          <p:nvPr/>
        </p:nvCxnSpPr>
        <p:spPr>
          <a:xfrm flipV="1">
            <a:off x="6940924" y="2803153"/>
            <a:ext cx="0" cy="28803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2D060-8F5E-4709-A131-8FAF8BFAA471}"/>
              </a:ext>
            </a:extLst>
          </p:cNvPr>
          <p:cNvCxnSpPr>
            <a:cxnSpLocks/>
          </p:cNvCxnSpPr>
          <p:nvPr/>
        </p:nvCxnSpPr>
        <p:spPr>
          <a:xfrm flipV="1">
            <a:off x="1115616" y="2816708"/>
            <a:ext cx="5825308" cy="26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3626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F434C9F-5F5A-4474-B3A1-EBADE34331FF}"/>
              </a:ext>
            </a:extLst>
          </p:cNvPr>
          <p:cNvSpPr>
            <a:spLocks noGrp="1"/>
          </p:cNvSpPr>
          <p:nvPr>
            <p:ph type="title"/>
          </p:nvPr>
        </p:nvSpPr>
        <p:spPr>
          <a:xfrm>
            <a:off x="467544" y="692696"/>
            <a:ext cx="8229600" cy="1066800"/>
          </a:xfrm>
        </p:spPr>
        <p:txBody>
          <a:bodyPr/>
          <a:lstStyle/>
          <a:p>
            <a:r>
              <a:rPr lang="en-US" dirty="0"/>
              <a:t>Trend line</a:t>
            </a:r>
          </a:p>
        </p:txBody>
      </p:sp>
      <p:graphicFrame>
        <p:nvGraphicFramePr>
          <p:cNvPr id="4" name="Chart 3">
            <a:extLst>
              <a:ext uri="{FF2B5EF4-FFF2-40B4-BE49-F238E27FC236}">
                <a16:creationId xmlns:a16="http://schemas.microsoft.com/office/drawing/2014/main" id="{13039875-FC86-43E9-8522-96578075DEDC}"/>
              </a:ext>
            </a:extLst>
          </p:cNvPr>
          <p:cNvGraphicFramePr>
            <a:graphicFrameLocks/>
          </p:cNvGraphicFramePr>
          <p:nvPr>
            <p:extLst>
              <p:ext uri="{D42A27DB-BD31-4B8C-83A1-F6EECF244321}">
                <p14:modId xmlns:p14="http://schemas.microsoft.com/office/powerpoint/2010/main" val="4055750749"/>
              </p:ext>
            </p:extLst>
          </p:nvPr>
        </p:nvGraphicFramePr>
        <p:xfrm>
          <a:off x="457200" y="1844824"/>
          <a:ext cx="8219256" cy="4729712"/>
        </p:xfrm>
        <a:graphic>
          <a:graphicData uri="http://schemas.openxmlformats.org/drawingml/2006/chart">
            <c:chart xmlns:c="http://schemas.openxmlformats.org/drawingml/2006/chart" xmlns:r="http://schemas.openxmlformats.org/officeDocument/2006/relationships" r:id="rId2"/>
          </a:graphicData>
        </a:graphic>
      </p:graphicFrame>
      <p:cxnSp>
        <p:nvCxnSpPr>
          <p:cNvPr id="16" name="Straight Connector 15">
            <a:extLst>
              <a:ext uri="{FF2B5EF4-FFF2-40B4-BE49-F238E27FC236}">
                <a16:creationId xmlns:a16="http://schemas.microsoft.com/office/drawing/2014/main" id="{44660A37-1348-4AD6-BE8D-80506FE4084E}"/>
              </a:ext>
            </a:extLst>
          </p:cNvPr>
          <p:cNvCxnSpPr>
            <a:cxnSpLocks/>
          </p:cNvCxnSpPr>
          <p:nvPr/>
        </p:nvCxnSpPr>
        <p:spPr>
          <a:xfrm flipV="1">
            <a:off x="1115616" y="3573016"/>
            <a:ext cx="6768752" cy="17072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BEBE35-C824-4928-AEC6-2987C798127D}"/>
              </a:ext>
            </a:extLst>
          </p:cNvPr>
          <p:cNvCxnSpPr>
            <a:cxnSpLocks/>
          </p:cNvCxnSpPr>
          <p:nvPr/>
        </p:nvCxnSpPr>
        <p:spPr>
          <a:xfrm flipV="1">
            <a:off x="1187624" y="2846276"/>
            <a:ext cx="6048672" cy="28936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254585"/>
      </p:ext>
    </p:extLst>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F434C9F-5F5A-4474-B3A1-EBADE34331FF}"/>
              </a:ext>
            </a:extLst>
          </p:cNvPr>
          <p:cNvSpPr>
            <a:spLocks noGrp="1"/>
          </p:cNvSpPr>
          <p:nvPr>
            <p:ph type="title"/>
          </p:nvPr>
        </p:nvSpPr>
        <p:spPr>
          <a:xfrm>
            <a:off x="463918" y="489992"/>
            <a:ext cx="8229600" cy="1066800"/>
          </a:xfrm>
        </p:spPr>
        <p:txBody>
          <a:bodyPr>
            <a:normAutofit/>
          </a:bodyPr>
          <a:lstStyle/>
          <a:p>
            <a:r>
              <a:rPr lang="en-US" sz="3600" b="1" dirty="0">
                <a:solidFill>
                  <a:srgbClr val="26377C"/>
                </a:solidFill>
              </a:rPr>
              <a:t>Correlation vs Causation</a:t>
            </a:r>
          </a:p>
        </p:txBody>
      </p:sp>
      <p:sp>
        <p:nvSpPr>
          <p:cNvPr id="8" name="TextBox 7">
            <a:extLst>
              <a:ext uri="{FF2B5EF4-FFF2-40B4-BE49-F238E27FC236}">
                <a16:creationId xmlns:a16="http://schemas.microsoft.com/office/drawing/2014/main" id="{8654D7DB-4679-4E41-8B5D-DAFF7AA923D7}"/>
              </a:ext>
            </a:extLst>
          </p:cNvPr>
          <p:cNvSpPr txBox="1"/>
          <p:nvPr/>
        </p:nvSpPr>
        <p:spPr>
          <a:xfrm>
            <a:off x="232012" y="2136338"/>
            <a:ext cx="2458707" cy="2585323"/>
          </a:xfrm>
          <a:prstGeom prst="rect">
            <a:avLst/>
          </a:prstGeom>
          <a:noFill/>
        </p:spPr>
        <p:txBody>
          <a:bodyPr wrap="square">
            <a:spAutoFit/>
          </a:bodyPr>
          <a:lstStyle/>
          <a:p>
            <a:pPr marL="0" indent="0">
              <a:buNone/>
            </a:pPr>
            <a:r>
              <a:rPr lang="en-GB" dirty="0">
                <a:solidFill>
                  <a:schemeClr val="tx1"/>
                </a:solidFill>
              </a:rPr>
              <a:t>Beware of what your graph is telling you! It does not tell you anything about causation. You need to refer back to your geographical theory to help you explain causation.</a:t>
            </a:r>
          </a:p>
        </p:txBody>
      </p:sp>
      <p:pic>
        <p:nvPicPr>
          <p:cNvPr id="3" name="Picture 2" descr="Image result for pirates climate change">
            <a:extLst>
              <a:ext uri="{FF2B5EF4-FFF2-40B4-BE49-F238E27FC236}">
                <a16:creationId xmlns:a16="http://schemas.microsoft.com/office/drawing/2014/main" id="{7275746A-BF4B-436A-9871-E5EC701FD8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844824"/>
            <a:ext cx="5930593" cy="38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07226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23635"/>
          </a:xfrm>
        </p:spPr>
        <p:txBody>
          <a:bodyPr>
            <a:normAutofit/>
          </a:bodyPr>
          <a:lstStyle/>
          <a:p>
            <a:r>
              <a:rPr lang="en-GB" sz="4000" dirty="0"/>
              <a:t>Links to further support</a:t>
            </a:r>
            <a:endParaRPr lang="en-GB" sz="4000" b="1" dirty="0">
              <a:solidFill>
                <a:srgbClr val="26377C"/>
              </a:solidFill>
            </a:endParaRPr>
          </a:p>
        </p:txBody>
      </p:sp>
      <p:sp>
        <p:nvSpPr>
          <p:cNvPr id="4" name="Content Placeholder 3"/>
          <p:cNvSpPr>
            <a:spLocks noGrp="1"/>
          </p:cNvSpPr>
          <p:nvPr>
            <p:ph sz="quarter" idx="4"/>
          </p:nvPr>
        </p:nvSpPr>
        <p:spPr>
          <a:xfrm>
            <a:off x="323528" y="1859964"/>
            <a:ext cx="8517347" cy="4313188"/>
          </a:xfrm>
        </p:spPr>
        <p:txBody>
          <a:bodyPr>
            <a:noAutofit/>
          </a:bodyPr>
          <a:lstStyle/>
          <a:p>
            <a:r>
              <a:rPr lang="en-GB" dirty="0">
                <a:solidFill>
                  <a:srgbClr val="26377C"/>
                </a:solidFill>
              </a:rPr>
              <a:t>The Field Studies Council are offering a range of packages of support for GCSE geography students. With outreach and digital packages sitting alongside their more traditional day and residential course offer there is a solution to suit everyone. Find out more: </a:t>
            </a:r>
            <a:r>
              <a:rPr lang="en-GB" dirty="0">
                <a:hlinkClick r:id="rId3"/>
              </a:rPr>
              <a:t>https://www.field-studies-council.org/secondary-and-further-education-courses/</a:t>
            </a:r>
            <a:r>
              <a:rPr lang="en-GB" dirty="0"/>
              <a:t> </a:t>
            </a:r>
          </a:p>
          <a:p>
            <a:pPr marL="109728" indent="0">
              <a:buNone/>
            </a:pPr>
            <a:endParaRPr lang="en-GB" dirty="0"/>
          </a:p>
          <a:p>
            <a:endParaRPr lang="en-GB" dirty="0">
              <a:solidFill>
                <a:srgbClr val="26377C"/>
              </a:solidFill>
            </a:endParaRPr>
          </a:p>
          <a:p>
            <a:pPr marL="109728" indent="0">
              <a:buNone/>
            </a:pPr>
            <a:endParaRPr lang="en-GB" dirty="0">
              <a:solidFill>
                <a:srgbClr val="26377C"/>
              </a:solidFill>
            </a:endParaRPr>
          </a:p>
        </p:txBody>
      </p:sp>
    </p:spTree>
    <p:extLst>
      <p:ext uri="{BB962C8B-B14F-4D97-AF65-F5344CB8AC3E}">
        <p14:creationId xmlns:p14="http://schemas.microsoft.com/office/powerpoint/2010/main" val="383624518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Links</a:t>
            </a:r>
          </a:p>
        </p:txBody>
      </p:sp>
      <p:sp>
        <p:nvSpPr>
          <p:cNvPr id="5" name="Text Placeholder 4"/>
          <p:cNvSpPr>
            <a:spLocks noGrp="1"/>
          </p:cNvSpPr>
          <p:nvPr>
            <p:ph type="body" idx="1"/>
          </p:nvPr>
        </p:nvSpPr>
        <p:spPr>
          <a:xfrm>
            <a:off x="509152" y="1493094"/>
            <a:ext cx="4040188" cy="639762"/>
          </a:xfrm>
        </p:spPr>
        <p:txBody>
          <a:bodyPr>
            <a:normAutofit/>
          </a:bodyPr>
          <a:lstStyle/>
          <a:p>
            <a:r>
              <a:rPr lang="en-GB" dirty="0"/>
              <a:t>From the awarding bodies:</a:t>
            </a:r>
          </a:p>
        </p:txBody>
      </p:sp>
      <p:sp>
        <p:nvSpPr>
          <p:cNvPr id="3" name="Content Placeholder 2"/>
          <p:cNvSpPr>
            <a:spLocks noGrp="1"/>
          </p:cNvSpPr>
          <p:nvPr>
            <p:ph sz="half" idx="2"/>
          </p:nvPr>
        </p:nvSpPr>
        <p:spPr>
          <a:xfrm>
            <a:off x="457200" y="2132856"/>
            <a:ext cx="4040188" cy="3993307"/>
          </a:xfrm>
        </p:spPr>
        <p:txBody>
          <a:bodyPr>
            <a:normAutofit/>
          </a:bodyPr>
          <a:lstStyle/>
          <a:p>
            <a:r>
              <a:rPr lang="en-GB" sz="2000" dirty="0">
                <a:solidFill>
                  <a:srgbClr val="1F3D91"/>
                </a:solidFill>
                <a:ea typeface="Tahoma" pitchFamily="34" charset="0"/>
                <a:cs typeface="Tahoma" pitchFamily="34" charset="0"/>
                <a:hlinkClick r:id="rId2"/>
              </a:rPr>
              <a:t>GA specs summary</a:t>
            </a:r>
            <a:endParaRPr lang="en-GB" sz="2000" dirty="0">
              <a:solidFill>
                <a:srgbClr val="1F3D91"/>
              </a:solidFill>
              <a:ea typeface="Tahoma" pitchFamily="34" charset="0"/>
              <a:cs typeface="Tahoma" pitchFamily="34" charset="0"/>
            </a:endParaRPr>
          </a:p>
          <a:p>
            <a:r>
              <a:rPr lang="en-GB" sz="2000" dirty="0">
                <a:solidFill>
                  <a:srgbClr val="1F3D91"/>
                </a:solidFill>
                <a:ea typeface="Tahoma" pitchFamily="34" charset="0"/>
                <a:cs typeface="Tahoma" pitchFamily="34" charset="0"/>
              </a:rPr>
              <a:t>AQA </a:t>
            </a:r>
            <a:r>
              <a:rPr lang="en-GB" sz="2000" dirty="0">
                <a:solidFill>
                  <a:srgbClr val="1F3D91"/>
                </a:solidFill>
                <a:ea typeface="Tahoma" pitchFamily="34" charset="0"/>
                <a:cs typeface="Tahoma" pitchFamily="34" charset="0"/>
                <a:hlinkClick r:id="rId3"/>
              </a:rPr>
              <a:t>specification</a:t>
            </a:r>
            <a:endParaRPr lang="en-GB" sz="2000" dirty="0">
              <a:solidFill>
                <a:srgbClr val="1F3D91"/>
              </a:solidFill>
              <a:ea typeface="Tahoma" pitchFamily="34" charset="0"/>
              <a:cs typeface="Tahoma" pitchFamily="34" charset="0"/>
            </a:endParaRPr>
          </a:p>
          <a:p>
            <a:r>
              <a:rPr lang="en-GB" sz="2000" dirty="0">
                <a:solidFill>
                  <a:srgbClr val="1F3D91"/>
                </a:solidFill>
                <a:ea typeface="Tahoma" pitchFamily="34" charset="0"/>
                <a:cs typeface="Tahoma" pitchFamily="34" charset="0"/>
              </a:rPr>
              <a:t>CCEA </a:t>
            </a:r>
            <a:r>
              <a:rPr lang="en-GB" sz="2000" dirty="0">
                <a:solidFill>
                  <a:srgbClr val="1F3D91"/>
                </a:solidFill>
                <a:ea typeface="Tahoma" pitchFamily="34" charset="0"/>
                <a:cs typeface="Tahoma" pitchFamily="34" charset="0"/>
                <a:hlinkClick r:id="rId4"/>
              </a:rPr>
              <a:t>specification</a:t>
            </a:r>
            <a:endParaRPr lang="en-GB" sz="2000" dirty="0">
              <a:solidFill>
                <a:srgbClr val="1F3D91"/>
              </a:solidFill>
              <a:ea typeface="Tahoma" pitchFamily="34" charset="0"/>
              <a:cs typeface="Tahoma" pitchFamily="34" charset="0"/>
            </a:endParaRPr>
          </a:p>
          <a:p>
            <a:r>
              <a:rPr lang="en-GB" sz="2000" dirty="0" err="1">
                <a:solidFill>
                  <a:srgbClr val="1F3D91"/>
                </a:solidFill>
                <a:ea typeface="Tahoma" pitchFamily="34" charset="0"/>
                <a:cs typeface="Tahoma" pitchFamily="34" charset="0"/>
              </a:rPr>
              <a:t>Eduqas</a:t>
            </a:r>
            <a:r>
              <a:rPr lang="en-GB" sz="2000" dirty="0">
                <a:solidFill>
                  <a:srgbClr val="1F3D91"/>
                </a:solidFill>
                <a:ea typeface="Tahoma" pitchFamily="34" charset="0"/>
                <a:cs typeface="Tahoma" pitchFamily="34" charset="0"/>
              </a:rPr>
              <a:t> </a:t>
            </a:r>
            <a:r>
              <a:rPr lang="en-GB" sz="2000" dirty="0">
                <a:solidFill>
                  <a:srgbClr val="1F3D91"/>
                </a:solidFill>
                <a:ea typeface="Tahoma" pitchFamily="34" charset="0"/>
                <a:cs typeface="Tahoma" pitchFamily="34" charset="0"/>
                <a:hlinkClick r:id="rId5"/>
              </a:rPr>
              <a:t>specification</a:t>
            </a:r>
            <a:endParaRPr lang="en-GB" sz="2000" dirty="0">
              <a:solidFill>
                <a:srgbClr val="1F3D91"/>
              </a:solidFill>
              <a:ea typeface="Tahoma" pitchFamily="34" charset="0"/>
              <a:cs typeface="Tahoma" pitchFamily="34" charset="0"/>
            </a:endParaRPr>
          </a:p>
          <a:p>
            <a:r>
              <a:rPr lang="en-GB" sz="2000" dirty="0">
                <a:solidFill>
                  <a:srgbClr val="1F3D91"/>
                </a:solidFill>
                <a:ea typeface="Tahoma" pitchFamily="34" charset="0"/>
                <a:cs typeface="Tahoma" pitchFamily="34" charset="0"/>
              </a:rPr>
              <a:t>Edexcel </a:t>
            </a:r>
            <a:r>
              <a:rPr lang="en-GB" sz="2000" dirty="0">
                <a:solidFill>
                  <a:srgbClr val="1F3D91"/>
                </a:solidFill>
                <a:ea typeface="Tahoma" pitchFamily="34" charset="0"/>
                <a:cs typeface="Tahoma" pitchFamily="34" charset="0"/>
                <a:hlinkClick r:id="rId6"/>
              </a:rPr>
              <a:t>specification</a:t>
            </a:r>
            <a:endParaRPr lang="en-GB" sz="2000" dirty="0">
              <a:solidFill>
                <a:srgbClr val="1F3D91"/>
              </a:solidFill>
              <a:ea typeface="Tahoma" pitchFamily="34" charset="0"/>
              <a:cs typeface="Tahoma" pitchFamily="34" charset="0"/>
            </a:endParaRPr>
          </a:p>
          <a:p>
            <a:r>
              <a:rPr lang="en-GB" sz="2000" dirty="0">
                <a:solidFill>
                  <a:srgbClr val="1F3D91"/>
                </a:solidFill>
                <a:ea typeface="Tahoma" pitchFamily="34" charset="0"/>
                <a:cs typeface="Tahoma" pitchFamily="34" charset="0"/>
              </a:rPr>
              <a:t>OCR </a:t>
            </a:r>
            <a:r>
              <a:rPr lang="en-GB" sz="2000" dirty="0">
                <a:solidFill>
                  <a:srgbClr val="1F3D91"/>
                </a:solidFill>
                <a:ea typeface="Tahoma" pitchFamily="34" charset="0"/>
                <a:cs typeface="Tahoma" pitchFamily="34" charset="0"/>
                <a:hlinkClick r:id="rId7"/>
              </a:rPr>
              <a:t>specification</a:t>
            </a:r>
            <a:endParaRPr lang="en-GB" sz="2000" dirty="0">
              <a:solidFill>
                <a:srgbClr val="1F3D91"/>
              </a:solidFill>
              <a:ea typeface="Tahoma" pitchFamily="34" charset="0"/>
              <a:cs typeface="Tahoma" pitchFamily="34" charset="0"/>
            </a:endParaRPr>
          </a:p>
          <a:p>
            <a:r>
              <a:rPr lang="en-GB" sz="2000" dirty="0">
                <a:solidFill>
                  <a:srgbClr val="1F3D91"/>
                </a:solidFill>
                <a:ea typeface="Tahoma" pitchFamily="34" charset="0"/>
                <a:cs typeface="Tahoma" pitchFamily="34" charset="0"/>
              </a:rPr>
              <a:t>WJEC </a:t>
            </a:r>
            <a:r>
              <a:rPr lang="en-GB" sz="2000" dirty="0">
                <a:solidFill>
                  <a:srgbClr val="1F3D91"/>
                </a:solidFill>
                <a:ea typeface="Tahoma" pitchFamily="34" charset="0"/>
                <a:cs typeface="Tahoma" pitchFamily="34" charset="0"/>
                <a:hlinkClick r:id="rId8"/>
              </a:rPr>
              <a:t>specification</a:t>
            </a:r>
            <a:endParaRPr lang="en-GB" sz="2000" dirty="0">
              <a:solidFill>
                <a:srgbClr val="1F3D91"/>
              </a:solidFill>
              <a:ea typeface="Tahoma" pitchFamily="34" charset="0"/>
              <a:cs typeface="Tahoma" pitchFamily="34" charset="0"/>
            </a:endParaRPr>
          </a:p>
        </p:txBody>
      </p:sp>
      <p:sp>
        <p:nvSpPr>
          <p:cNvPr id="6" name="Text Placeholder 5"/>
          <p:cNvSpPr>
            <a:spLocks noGrp="1"/>
          </p:cNvSpPr>
          <p:nvPr>
            <p:ph type="body" sz="quarter" idx="3"/>
          </p:nvPr>
        </p:nvSpPr>
        <p:spPr>
          <a:xfrm>
            <a:off x="4711860" y="1493094"/>
            <a:ext cx="4041775" cy="639762"/>
          </a:xfrm>
        </p:spPr>
        <p:txBody>
          <a:bodyPr>
            <a:normAutofit/>
          </a:bodyPr>
          <a:lstStyle/>
          <a:p>
            <a:r>
              <a:rPr lang="en-GB" dirty="0"/>
              <a:t>From the GA and the FSC:</a:t>
            </a:r>
          </a:p>
        </p:txBody>
      </p:sp>
      <p:sp>
        <p:nvSpPr>
          <p:cNvPr id="4" name="Content Placeholder 3"/>
          <p:cNvSpPr>
            <a:spLocks noGrp="1"/>
          </p:cNvSpPr>
          <p:nvPr>
            <p:ph sz="quarter" idx="4"/>
          </p:nvPr>
        </p:nvSpPr>
        <p:spPr>
          <a:xfrm>
            <a:off x="4645025" y="2060848"/>
            <a:ext cx="4175447" cy="4065315"/>
          </a:xfrm>
        </p:spPr>
        <p:txBody>
          <a:bodyPr>
            <a:noAutofit/>
          </a:bodyPr>
          <a:lstStyle/>
          <a:p>
            <a:r>
              <a:rPr lang="en-GB" sz="2000" dirty="0">
                <a:hlinkClick r:id="rId9"/>
              </a:rPr>
              <a:t>Methods of statistical analysis of fieldwork data</a:t>
            </a:r>
            <a:r>
              <a:rPr lang="en-GB" sz="2000" dirty="0"/>
              <a:t>, GA</a:t>
            </a:r>
          </a:p>
          <a:p>
            <a:r>
              <a:rPr lang="en-GB" sz="2000" dirty="0">
                <a:hlinkClick r:id="rId10"/>
              </a:rPr>
              <a:t>Methods of presenting fieldwork data</a:t>
            </a:r>
            <a:r>
              <a:rPr lang="en-GB" sz="2000" dirty="0"/>
              <a:t>, GA</a:t>
            </a:r>
          </a:p>
        </p:txBody>
      </p:sp>
      <p:sp>
        <p:nvSpPr>
          <p:cNvPr id="7" name="TextBox 6">
            <a:extLst>
              <a:ext uri="{FF2B5EF4-FFF2-40B4-BE49-F238E27FC236}">
                <a16:creationId xmlns:a16="http://schemas.microsoft.com/office/drawing/2014/main" id="{708F9414-8581-43D7-A7AF-FCD10216D4D0}"/>
              </a:ext>
            </a:extLst>
          </p:cNvPr>
          <p:cNvSpPr txBox="1"/>
          <p:nvPr/>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EA11-B4BA-47EA-B010-6C2A2285883E}"/>
              </a:ext>
            </a:extLst>
          </p:cNvPr>
          <p:cNvSpPr>
            <a:spLocks noGrp="1"/>
          </p:cNvSpPr>
          <p:nvPr>
            <p:ph type="title"/>
          </p:nvPr>
        </p:nvSpPr>
        <p:spPr/>
        <p:txBody>
          <a:bodyPr/>
          <a:lstStyle/>
          <a:p>
            <a:r>
              <a:rPr lang="en-GB" sz="3600" b="1" i="0" dirty="0">
                <a:solidFill>
                  <a:srgbClr val="26377C"/>
                </a:solidFill>
                <a:effectLst/>
                <a:latin typeface="Lato" panose="020F0502020204030203"/>
              </a:rPr>
              <a:t>Numerical and statistical skills</a:t>
            </a:r>
            <a:endParaRPr lang="en-GB" dirty="0">
              <a:solidFill>
                <a:srgbClr val="26377C"/>
              </a:solidFill>
              <a:latin typeface="Lato" panose="020F0502020204030203"/>
            </a:endParaRPr>
          </a:p>
        </p:txBody>
      </p:sp>
      <p:sp>
        <p:nvSpPr>
          <p:cNvPr id="3" name="Content Placeholder 2">
            <a:extLst>
              <a:ext uri="{FF2B5EF4-FFF2-40B4-BE49-F238E27FC236}">
                <a16:creationId xmlns:a16="http://schemas.microsoft.com/office/drawing/2014/main" id="{CC1E22F1-A528-4BAB-A2CD-43FC467D7626}"/>
              </a:ext>
            </a:extLst>
          </p:cNvPr>
          <p:cNvSpPr>
            <a:spLocks noGrp="1"/>
          </p:cNvSpPr>
          <p:nvPr>
            <p:ph idx="1"/>
          </p:nvPr>
        </p:nvSpPr>
        <p:spPr/>
        <p:txBody>
          <a:bodyPr/>
          <a:lstStyle/>
          <a:p>
            <a:r>
              <a:rPr lang="en-GB" dirty="0">
                <a:solidFill>
                  <a:srgbClr val="26377C"/>
                </a:solidFill>
              </a:rPr>
              <a:t>Measures of central tendency. </a:t>
            </a:r>
          </a:p>
          <a:p>
            <a:endParaRPr lang="en-GB" dirty="0">
              <a:solidFill>
                <a:srgbClr val="26377C"/>
              </a:solidFill>
            </a:endParaRPr>
          </a:p>
          <a:p>
            <a:r>
              <a:rPr lang="en-GB" dirty="0">
                <a:solidFill>
                  <a:srgbClr val="26377C"/>
                </a:solidFill>
              </a:rPr>
              <a:t>Measures of dispersion.</a:t>
            </a:r>
          </a:p>
          <a:p>
            <a:endParaRPr lang="en-GB" dirty="0">
              <a:solidFill>
                <a:srgbClr val="26377C"/>
              </a:solidFill>
            </a:endParaRPr>
          </a:p>
          <a:p>
            <a:r>
              <a:rPr lang="en-GB" dirty="0">
                <a:solidFill>
                  <a:srgbClr val="26377C"/>
                </a:solidFill>
              </a:rPr>
              <a:t>Relationships in bivariate data.</a:t>
            </a:r>
          </a:p>
        </p:txBody>
      </p:sp>
    </p:spTree>
    <p:extLst>
      <p:ext uri="{BB962C8B-B14F-4D97-AF65-F5344CB8AC3E}">
        <p14:creationId xmlns:p14="http://schemas.microsoft.com/office/powerpoint/2010/main" val="179693106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0843-A6E0-476D-BDBB-23F7EF707DFB}"/>
              </a:ext>
            </a:extLst>
          </p:cNvPr>
          <p:cNvSpPr>
            <a:spLocks noGrp="1"/>
          </p:cNvSpPr>
          <p:nvPr>
            <p:ph type="title"/>
          </p:nvPr>
        </p:nvSpPr>
        <p:spPr>
          <a:xfrm>
            <a:off x="467544" y="510026"/>
            <a:ext cx="8229600" cy="1066800"/>
          </a:xfrm>
        </p:spPr>
        <p:txBody>
          <a:bodyPr/>
          <a:lstStyle/>
          <a:p>
            <a:r>
              <a:rPr lang="en-GB" dirty="0">
                <a:solidFill>
                  <a:srgbClr val="26377C"/>
                </a:solidFill>
              </a:rPr>
              <a:t>Measures of central tendency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B842F7-FC60-4B80-BA9E-209DBFB21176}"/>
                  </a:ext>
                </a:extLst>
              </p:cNvPr>
              <p:cNvSpPr>
                <a:spLocks noGrp="1"/>
              </p:cNvSpPr>
              <p:nvPr>
                <p:ph idx="1"/>
              </p:nvPr>
            </p:nvSpPr>
            <p:spPr>
              <a:xfrm>
                <a:off x="477888" y="1370750"/>
                <a:ext cx="8219256" cy="5226602"/>
              </a:xfrm>
            </p:spPr>
            <p:txBody>
              <a:bodyPr>
                <a:normAutofit fontScale="92500" lnSpcReduction="10000"/>
              </a:bodyPr>
              <a:lstStyle/>
              <a:p>
                <a:pPr>
                  <a:lnSpc>
                    <a:spcPct val="118000"/>
                  </a:lnSpc>
                </a:pPr>
                <a:r>
                  <a:rPr lang="en-GB" dirty="0">
                    <a:solidFill>
                      <a:srgbClr val="26377C"/>
                    </a:solidFill>
                  </a:rPr>
                  <a:t>Mean </a:t>
                </a:r>
              </a:p>
              <a:p>
                <a:pPr lvl="1">
                  <a:lnSpc>
                    <a:spcPct val="118000"/>
                  </a:lnSpc>
                </a:pPr>
                <a:r>
                  <a:rPr lang="en-GB" dirty="0"/>
                  <a:t>25,24,27,28,19,31,25,30</a:t>
                </a:r>
              </a:p>
              <a:p>
                <a:pPr lvl="2">
                  <a:lnSpc>
                    <a:spcPct val="118000"/>
                  </a:lnSpc>
                </a:pPr>
                <a:r>
                  <a:rPr lang="en-GB" dirty="0"/>
                  <a:t>209÷8 = 26.1</a:t>
                </a:r>
              </a:p>
              <a:p>
                <a:pPr>
                  <a:lnSpc>
                    <a:spcPct val="118000"/>
                  </a:lnSpc>
                </a:pPr>
                <a:r>
                  <a:rPr lang="en-GB" dirty="0">
                    <a:solidFill>
                      <a:srgbClr val="26377C"/>
                    </a:solidFill>
                  </a:rPr>
                  <a:t>Median</a:t>
                </a:r>
              </a:p>
              <a:p>
                <a:pPr lvl="1">
                  <a:lnSpc>
                    <a:spcPct val="118000"/>
                  </a:lnSpc>
                </a:pPr>
                <a:r>
                  <a:rPr lang="en-GB" dirty="0"/>
                  <a:t>19,24,25,25,27,28,30,31</a:t>
                </a:r>
              </a:p>
              <a:p>
                <a:pPr lvl="2">
                  <a:lnSpc>
                    <a:spcPct val="118000"/>
                  </a:lnSpc>
                </a:pP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𝑛</m:t>
                        </m:r>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a:t>
                </a:r>
                <a14:m>
                  <m:oMath xmlns:m="http://schemas.openxmlformats.org/officeDocument/2006/math">
                    <m:f>
                      <m:fPr>
                        <m:ctrlPr>
                          <a:rPr lang="en-GB" i="1">
                            <a:latin typeface="Cambria Math" panose="02040503050406030204" pitchFamily="18" charset="0"/>
                          </a:rPr>
                        </m:ctrlPr>
                      </m:fPr>
                      <m:num>
                        <m:r>
                          <a:rPr lang="en-GB" b="0" i="1" smtClean="0">
                            <a:latin typeface="Cambria Math" panose="02040503050406030204" pitchFamily="18" charset="0"/>
                          </a:rPr>
                          <m:t>8</m:t>
                        </m:r>
                        <m:r>
                          <a:rPr lang="en-GB" i="1">
                            <a:latin typeface="Cambria Math" panose="02040503050406030204" pitchFamily="18" charset="0"/>
                          </a:rPr>
                          <m:t>+1</m:t>
                        </m:r>
                      </m:num>
                      <m:den>
                        <m:r>
                          <a:rPr lang="en-GB" i="1">
                            <a:latin typeface="Cambria Math" panose="02040503050406030204" pitchFamily="18" charset="0"/>
                          </a:rPr>
                          <m:t>2</m:t>
                        </m:r>
                      </m:den>
                    </m:f>
                  </m:oMath>
                </a14:m>
                <a:r>
                  <a:rPr lang="en-GB" dirty="0"/>
                  <a:t> = 4.5</a:t>
                </a:r>
                <a:r>
                  <a:rPr lang="en-GB" baseline="30000" dirty="0"/>
                  <a:t>th</a:t>
                </a:r>
                <a:r>
                  <a:rPr lang="en-GB" dirty="0"/>
                  <a:t> piece of data</a:t>
                </a:r>
              </a:p>
              <a:p>
                <a:pPr lvl="2">
                  <a:lnSpc>
                    <a:spcPct val="118000"/>
                  </a:lnSpc>
                </a:pPr>
                <a:r>
                  <a:rPr lang="en-GB" dirty="0"/>
                  <a:t>19,24,25,</a:t>
                </a:r>
                <a:r>
                  <a:rPr lang="en-GB" dirty="0">
                    <a:solidFill>
                      <a:srgbClr val="FF0000"/>
                    </a:solidFill>
                  </a:rPr>
                  <a:t>25,27</a:t>
                </a:r>
                <a:r>
                  <a:rPr lang="en-GB" dirty="0"/>
                  <a:t>,28,30,31     (25+27)÷2=26</a:t>
                </a:r>
              </a:p>
              <a:p>
                <a:pPr lvl="2">
                  <a:lnSpc>
                    <a:spcPct val="118000"/>
                  </a:lnSpc>
                </a:pPr>
                <a:r>
                  <a:rPr lang="en-GB" dirty="0"/>
                  <a:t>Median = 26</a:t>
                </a:r>
              </a:p>
              <a:p>
                <a:pPr>
                  <a:lnSpc>
                    <a:spcPct val="118000"/>
                  </a:lnSpc>
                </a:pPr>
                <a:r>
                  <a:rPr lang="en-GB" dirty="0">
                    <a:solidFill>
                      <a:srgbClr val="26377C"/>
                    </a:solidFill>
                  </a:rPr>
                  <a:t>Mode</a:t>
                </a:r>
              </a:p>
              <a:p>
                <a:pPr lvl="1">
                  <a:lnSpc>
                    <a:spcPct val="118000"/>
                  </a:lnSpc>
                </a:pPr>
                <a:r>
                  <a:rPr lang="en-GB" dirty="0"/>
                  <a:t>19,24,</a:t>
                </a:r>
                <a:r>
                  <a:rPr lang="en-GB" dirty="0">
                    <a:solidFill>
                      <a:srgbClr val="FF0000"/>
                    </a:solidFill>
                  </a:rPr>
                  <a:t>25,25</a:t>
                </a:r>
                <a:r>
                  <a:rPr lang="en-GB" dirty="0"/>
                  <a:t>,27,28,30,31</a:t>
                </a:r>
              </a:p>
              <a:p>
                <a:pPr lvl="1">
                  <a:lnSpc>
                    <a:spcPct val="118000"/>
                  </a:lnSpc>
                </a:pPr>
                <a:r>
                  <a:rPr lang="en-GB" dirty="0"/>
                  <a:t>Mode = 25</a:t>
                </a:r>
              </a:p>
              <a:p>
                <a:pPr marL="704088" lvl="2" indent="0">
                  <a:buNone/>
                </a:pPr>
                <a:endParaRPr lang="en-GB" dirty="0"/>
              </a:p>
              <a:p>
                <a:pPr marL="704088" lvl="2" indent="0">
                  <a:buNone/>
                </a:pPr>
                <a:endParaRPr lang="en-GB" dirty="0"/>
              </a:p>
              <a:p>
                <a:endParaRPr lang="en-GB" dirty="0"/>
              </a:p>
            </p:txBody>
          </p:sp>
        </mc:Choice>
        <mc:Fallback xmlns="">
          <p:sp>
            <p:nvSpPr>
              <p:cNvPr id="3" name="Content Placeholder 2">
                <a:extLst>
                  <a:ext uri="{FF2B5EF4-FFF2-40B4-BE49-F238E27FC236}">
                    <a16:creationId xmlns:a16="http://schemas.microsoft.com/office/drawing/2014/main" id="{1FB842F7-FC60-4B80-BA9E-209DBFB21176}"/>
                  </a:ext>
                </a:extLst>
              </p:cNvPr>
              <p:cNvSpPr>
                <a:spLocks noGrp="1" noRot="1" noChangeAspect="1" noMove="1" noResize="1" noEditPoints="1" noAdjustHandles="1" noChangeArrowheads="1" noChangeShapeType="1" noTextEdit="1"/>
              </p:cNvSpPr>
              <p:nvPr>
                <p:ph idx="1"/>
              </p:nvPr>
            </p:nvSpPr>
            <p:spPr>
              <a:xfrm>
                <a:off x="477888" y="1370750"/>
                <a:ext cx="8219256" cy="5226602"/>
              </a:xfrm>
              <a:blipFill>
                <a:blip r:embed="rId2"/>
                <a:stretch>
                  <a:fillRect t="-933"/>
                </a:stretch>
              </a:blipFill>
            </p:spPr>
            <p:txBody>
              <a:bodyPr/>
              <a:lstStyle/>
              <a:p>
                <a:r>
                  <a:rPr lang="en-GB">
                    <a:noFill/>
                  </a:rPr>
                  <a:t> </a:t>
                </a:r>
              </a:p>
            </p:txBody>
          </p:sp>
        </mc:Fallback>
      </mc:AlternateContent>
    </p:spTree>
    <p:extLst>
      <p:ext uri="{BB962C8B-B14F-4D97-AF65-F5344CB8AC3E}">
        <p14:creationId xmlns:p14="http://schemas.microsoft.com/office/powerpoint/2010/main" val="41405497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0843-A6E0-476D-BDBB-23F7EF707DFB}"/>
              </a:ext>
            </a:extLst>
          </p:cNvPr>
          <p:cNvSpPr>
            <a:spLocks noGrp="1"/>
          </p:cNvSpPr>
          <p:nvPr>
            <p:ph type="title"/>
          </p:nvPr>
        </p:nvSpPr>
        <p:spPr/>
        <p:txBody>
          <a:bodyPr/>
          <a:lstStyle/>
          <a:p>
            <a:r>
              <a:rPr lang="en-GB" dirty="0">
                <a:solidFill>
                  <a:srgbClr val="26377C"/>
                </a:solidFill>
              </a:rPr>
              <a:t>Measures of central tendency</a:t>
            </a:r>
          </a:p>
        </p:txBody>
      </p:sp>
      <p:sp>
        <p:nvSpPr>
          <p:cNvPr id="3" name="Content Placeholder 2">
            <a:extLst>
              <a:ext uri="{FF2B5EF4-FFF2-40B4-BE49-F238E27FC236}">
                <a16:creationId xmlns:a16="http://schemas.microsoft.com/office/drawing/2014/main" id="{1FB842F7-FC60-4B80-BA9E-209DBFB21176}"/>
              </a:ext>
            </a:extLst>
          </p:cNvPr>
          <p:cNvSpPr>
            <a:spLocks noGrp="1"/>
          </p:cNvSpPr>
          <p:nvPr>
            <p:ph idx="1"/>
          </p:nvPr>
        </p:nvSpPr>
        <p:spPr>
          <a:xfrm>
            <a:off x="477888" y="1556792"/>
            <a:ext cx="8219256" cy="5040560"/>
          </a:xfrm>
        </p:spPr>
        <p:txBody>
          <a:bodyPr>
            <a:normAutofit/>
          </a:bodyPr>
          <a:lstStyle/>
          <a:p>
            <a:pPr marL="109728" indent="0">
              <a:lnSpc>
                <a:spcPct val="108000"/>
              </a:lnSpc>
              <a:buNone/>
            </a:pPr>
            <a:r>
              <a:rPr lang="en-GB" dirty="0">
                <a:solidFill>
                  <a:srgbClr val="26377C"/>
                </a:solidFill>
              </a:rPr>
              <a:t>Which to use?</a:t>
            </a:r>
          </a:p>
          <a:p>
            <a:pPr>
              <a:lnSpc>
                <a:spcPct val="108000"/>
              </a:lnSpc>
            </a:pPr>
            <a:r>
              <a:rPr lang="en-GB" dirty="0">
                <a:solidFill>
                  <a:srgbClr val="26377C"/>
                </a:solidFill>
              </a:rPr>
              <a:t>Generally the mean is the most useful as it uses </a:t>
            </a:r>
            <a:r>
              <a:rPr lang="en-GB" b="1" dirty="0">
                <a:solidFill>
                  <a:srgbClr val="26377C"/>
                </a:solidFill>
              </a:rPr>
              <a:t>all</a:t>
            </a:r>
            <a:r>
              <a:rPr lang="en-GB" dirty="0">
                <a:solidFill>
                  <a:srgbClr val="26377C"/>
                </a:solidFill>
              </a:rPr>
              <a:t> the data but if there are outliers the median might be more representative.</a:t>
            </a:r>
          </a:p>
          <a:p>
            <a:pPr marL="109728" indent="0">
              <a:lnSpc>
                <a:spcPct val="108000"/>
              </a:lnSpc>
              <a:buNone/>
            </a:pPr>
            <a:endParaRPr lang="en-GB" dirty="0"/>
          </a:p>
          <a:p>
            <a:pPr>
              <a:lnSpc>
                <a:spcPct val="108000"/>
              </a:lnSpc>
            </a:pPr>
            <a:r>
              <a:rPr lang="en-GB" dirty="0">
                <a:solidFill>
                  <a:srgbClr val="26377C"/>
                </a:solidFill>
              </a:rPr>
              <a:t>Mean </a:t>
            </a:r>
          </a:p>
          <a:p>
            <a:pPr lvl="1">
              <a:lnSpc>
                <a:spcPct val="108000"/>
              </a:lnSpc>
            </a:pPr>
            <a:r>
              <a:rPr lang="en-GB" dirty="0"/>
              <a:t>25,24,27,28,19,31,25,30,100</a:t>
            </a:r>
          </a:p>
          <a:p>
            <a:pPr lvl="2">
              <a:lnSpc>
                <a:spcPct val="108000"/>
              </a:lnSpc>
            </a:pPr>
            <a:r>
              <a:rPr lang="en-GB" dirty="0"/>
              <a:t>309÷9 = 38.6</a:t>
            </a:r>
          </a:p>
          <a:p>
            <a:pPr>
              <a:lnSpc>
                <a:spcPct val="108000"/>
              </a:lnSpc>
            </a:pPr>
            <a:r>
              <a:rPr lang="en-GB" dirty="0">
                <a:solidFill>
                  <a:srgbClr val="26377C"/>
                </a:solidFill>
              </a:rPr>
              <a:t>Median</a:t>
            </a:r>
          </a:p>
          <a:p>
            <a:pPr lvl="1">
              <a:lnSpc>
                <a:spcPct val="108000"/>
              </a:lnSpc>
            </a:pPr>
            <a:r>
              <a:rPr lang="en-GB" dirty="0"/>
              <a:t>19,24,25,25,</a:t>
            </a:r>
            <a:r>
              <a:rPr lang="en-GB" dirty="0">
                <a:solidFill>
                  <a:srgbClr val="FF0000"/>
                </a:solidFill>
              </a:rPr>
              <a:t>27</a:t>
            </a:r>
            <a:r>
              <a:rPr lang="en-GB" dirty="0"/>
              <a:t>,28,30,31,100</a:t>
            </a:r>
          </a:p>
          <a:p>
            <a:pPr marL="109728" indent="0">
              <a:lnSpc>
                <a:spcPct val="108000"/>
              </a:lnSpc>
              <a:buNone/>
            </a:pPr>
            <a:endParaRPr lang="en-GB" dirty="0"/>
          </a:p>
        </p:txBody>
      </p:sp>
    </p:spTree>
    <p:extLst>
      <p:ext uri="{BB962C8B-B14F-4D97-AF65-F5344CB8AC3E}">
        <p14:creationId xmlns:p14="http://schemas.microsoft.com/office/powerpoint/2010/main" val="29711247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457200" y="1759764"/>
            <a:ext cx="8219256" cy="4729712"/>
          </a:xfrm>
        </p:spPr>
        <p:txBody>
          <a:bodyPr>
            <a:normAutofit/>
          </a:bodyPr>
          <a:lstStyle/>
          <a:p>
            <a:pPr marL="109728" indent="0">
              <a:buNone/>
            </a:pPr>
            <a:endParaRPr lang="en-GB" sz="2400" dirty="0">
              <a:solidFill>
                <a:srgbClr val="26377C"/>
              </a:solidFill>
            </a:endParaRPr>
          </a:p>
          <a:p>
            <a:endParaRPr lang="en-GB" sz="2400" b="1" dirty="0">
              <a:solidFill>
                <a:srgbClr val="26377C"/>
              </a:solidFill>
            </a:endParaRPr>
          </a:p>
          <a:p>
            <a:endParaRPr lang="en-GB" sz="2400" dirty="0"/>
          </a:p>
        </p:txBody>
      </p:sp>
      <p:pic>
        <p:nvPicPr>
          <p:cNvPr id="5" name="Picture 4">
            <a:extLst>
              <a:ext uri="{FF2B5EF4-FFF2-40B4-BE49-F238E27FC236}">
                <a16:creationId xmlns:a16="http://schemas.microsoft.com/office/drawing/2014/main" id="{8AA8ACB3-95C1-43E1-9AEA-AF2584B3E1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02" y="810756"/>
            <a:ext cx="8848852" cy="4885740"/>
          </a:xfrm>
          <a:prstGeom prst="rect">
            <a:avLst/>
          </a:prstGeom>
        </p:spPr>
      </p:pic>
      <p:sp>
        <p:nvSpPr>
          <p:cNvPr id="7" name="TextBox 6">
            <a:extLst>
              <a:ext uri="{FF2B5EF4-FFF2-40B4-BE49-F238E27FC236}">
                <a16:creationId xmlns:a16="http://schemas.microsoft.com/office/drawing/2014/main" id="{2671E6D1-D9ED-4029-BBB4-A97ACE9F6522}"/>
              </a:ext>
            </a:extLst>
          </p:cNvPr>
          <p:cNvSpPr txBox="1"/>
          <p:nvPr/>
        </p:nvSpPr>
        <p:spPr>
          <a:xfrm>
            <a:off x="6735184" y="2237963"/>
            <a:ext cx="1913664" cy="646331"/>
          </a:xfrm>
          <a:prstGeom prst="rect">
            <a:avLst/>
          </a:prstGeom>
          <a:solidFill>
            <a:schemeClr val="accent6">
              <a:lumMod val="20000"/>
              <a:lumOff val="80000"/>
            </a:schemeClr>
          </a:solidFill>
          <a:ln w="57150">
            <a:solidFill>
              <a:schemeClr val="accent6"/>
            </a:solidFill>
          </a:ln>
        </p:spPr>
        <p:txBody>
          <a:bodyPr wrap="square" rtlCol="0">
            <a:spAutoFit/>
          </a:bodyPr>
          <a:lstStyle/>
          <a:p>
            <a:r>
              <a:rPr lang="en-GB" dirty="0">
                <a:solidFill>
                  <a:srgbClr val="26377C"/>
                </a:solidFill>
                <a:latin typeface="Lato" panose="020F0502020204030203"/>
              </a:rPr>
              <a:t>Which is most </a:t>
            </a:r>
            <a:r>
              <a:rPr lang="en-GB" b="1" dirty="0">
                <a:solidFill>
                  <a:srgbClr val="26377C"/>
                </a:solidFill>
                <a:latin typeface="Lato" panose="020F0502020204030203"/>
              </a:rPr>
              <a:t>representative</a:t>
            </a:r>
            <a:r>
              <a:rPr lang="en-GB" dirty="0">
                <a:solidFill>
                  <a:srgbClr val="26377C"/>
                </a:solidFill>
                <a:latin typeface="Lato" panose="020F0502020204030203"/>
              </a:rPr>
              <a:t>?</a:t>
            </a:r>
          </a:p>
        </p:txBody>
      </p:sp>
      <p:cxnSp>
        <p:nvCxnSpPr>
          <p:cNvPr id="6" name="Connector: Curved 5">
            <a:extLst>
              <a:ext uri="{FF2B5EF4-FFF2-40B4-BE49-F238E27FC236}">
                <a16:creationId xmlns:a16="http://schemas.microsoft.com/office/drawing/2014/main" id="{6B7F7E30-9A19-4A2C-8A83-5AC6A9377DED}"/>
              </a:ext>
            </a:extLst>
          </p:cNvPr>
          <p:cNvCxnSpPr>
            <a:cxnSpLocks/>
          </p:cNvCxnSpPr>
          <p:nvPr/>
        </p:nvCxnSpPr>
        <p:spPr>
          <a:xfrm rot="10800000" flipV="1">
            <a:off x="1991620" y="2057072"/>
            <a:ext cx="1440160" cy="504056"/>
          </a:xfrm>
          <a:prstGeom prst="curvedConnector3">
            <a:avLst>
              <a:gd name="adj1" fmla="val 9982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9B2AA00E-5A54-424A-88C1-306EB2039A8B}"/>
              </a:ext>
            </a:extLst>
          </p:cNvPr>
          <p:cNvCxnSpPr>
            <a:cxnSpLocks/>
          </p:cNvCxnSpPr>
          <p:nvPr/>
        </p:nvCxnSpPr>
        <p:spPr>
          <a:xfrm rot="10800000" flipV="1">
            <a:off x="2348052" y="2857357"/>
            <a:ext cx="1440160" cy="504056"/>
          </a:xfrm>
          <a:prstGeom prst="curvedConnector3">
            <a:avLst>
              <a:gd name="adj1" fmla="val 99824"/>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241DF7C-AC1B-4B54-ADC8-DC2410FBB966}"/>
              </a:ext>
            </a:extLst>
          </p:cNvPr>
          <p:cNvSpPr txBox="1"/>
          <p:nvPr/>
        </p:nvSpPr>
        <p:spPr>
          <a:xfrm>
            <a:off x="3788212" y="2590261"/>
            <a:ext cx="4584700" cy="369332"/>
          </a:xfrm>
          <a:prstGeom prst="rect">
            <a:avLst/>
          </a:prstGeom>
          <a:noFill/>
        </p:spPr>
        <p:txBody>
          <a:bodyPr wrap="square">
            <a:spAutoFit/>
          </a:bodyPr>
          <a:lstStyle/>
          <a:p>
            <a:r>
              <a:rPr lang="en-GB" dirty="0">
                <a:solidFill>
                  <a:srgbClr val="26377C"/>
                </a:solidFill>
                <a:latin typeface="Lato" panose="020F0502020204030203"/>
              </a:rPr>
              <a:t>Mean income: £26,500 </a:t>
            </a:r>
          </a:p>
        </p:txBody>
      </p:sp>
      <p:sp>
        <p:nvSpPr>
          <p:cNvPr id="24" name="TextBox 23">
            <a:extLst>
              <a:ext uri="{FF2B5EF4-FFF2-40B4-BE49-F238E27FC236}">
                <a16:creationId xmlns:a16="http://schemas.microsoft.com/office/drawing/2014/main" id="{C46F186E-2DE5-411C-A78F-9B7E9053AB68}"/>
              </a:ext>
            </a:extLst>
          </p:cNvPr>
          <p:cNvSpPr txBox="1"/>
          <p:nvPr/>
        </p:nvSpPr>
        <p:spPr>
          <a:xfrm>
            <a:off x="3451108" y="1814198"/>
            <a:ext cx="4584700" cy="369332"/>
          </a:xfrm>
          <a:prstGeom prst="rect">
            <a:avLst/>
          </a:prstGeom>
          <a:noFill/>
        </p:spPr>
        <p:txBody>
          <a:bodyPr wrap="square">
            <a:spAutoFit/>
          </a:bodyPr>
          <a:lstStyle/>
          <a:p>
            <a:r>
              <a:rPr lang="en-GB" dirty="0">
                <a:solidFill>
                  <a:srgbClr val="26377C"/>
                </a:solidFill>
                <a:latin typeface="Lato" panose="020F0502020204030203"/>
              </a:rPr>
              <a:t>Median income: £20,300</a:t>
            </a:r>
          </a:p>
        </p:txBody>
      </p:sp>
    </p:spTree>
    <p:extLst>
      <p:ext uri="{BB962C8B-B14F-4D97-AF65-F5344CB8AC3E}">
        <p14:creationId xmlns:p14="http://schemas.microsoft.com/office/powerpoint/2010/main" val="27874277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29C95-1409-42F2-B884-84B704A61E1F}"/>
              </a:ext>
            </a:extLst>
          </p:cNvPr>
          <p:cNvSpPr>
            <a:spLocks noGrp="1"/>
          </p:cNvSpPr>
          <p:nvPr>
            <p:ph type="title"/>
          </p:nvPr>
        </p:nvSpPr>
        <p:spPr/>
        <p:txBody>
          <a:bodyPr/>
          <a:lstStyle/>
          <a:p>
            <a:r>
              <a:rPr lang="en-GB" dirty="0">
                <a:solidFill>
                  <a:srgbClr val="26377C"/>
                </a:solidFill>
              </a:rPr>
              <a:t>Measures of dispersion </a:t>
            </a:r>
          </a:p>
        </p:txBody>
      </p:sp>
      <p:sp>
        <p:nvSpPr>
          <p:cNvPr id="3" name="Content Placeholder 2">
            <a:extLst>
              <a:ext uri="{FF2B5EF4-FFF2-40B4-BE49-F238E27FC236}">
                <a16:creationId xmlns:a16="http://schemas.microsoft.com/office/drawing/2014/main" id="{CBB30BB7-30A0-4D6A-B472-199047325432}"/>
              </a:ext>
            </a:extLst>
          </p:cNvPr>
          <p:cNvSpPr>
            <a:spLocks noGrp="1"/>
          </p:cNvSpPr>
          <p:nvPr>
            <p:ph idx="1"/>
          </p:nvPr>
        </p:nvSpPr>
        <p:spPr/>
        <p:txBody>
          <a:bodyPr>
            <a:normAutofit/>
          </a:bodyPr>
          <a:lstStyle/>
          <a:p>
            <a:pPr>
              <a:lnSpc>
                <a:spcPct val="108000"/>
              </a:lnSpc>
            </a:pPr>
            <a:r>
              <a:rPr lang="en-GB" sz="2400" dirty="0">
                <a:solidFill>
                  <a:srgbClr val="26377C"/>
                </a:solidFill>
              </a:rPr>
              <a:t>Measures of dispersion describe the spread of data around a central value (mean, median or mode). They tell us how much variability there is in the data.</a:t>
            </a:r>
          </a:p>
          <a:p>
            <a:pPr>
              <a:lnSpc>
                <a:spcPct val="108000"/>
              </a:lnSpc>
            </a:pPr>
            <a:r>
              <a:rPr lang="en-GB" sz="2400" dirty="0">
                <a:solidFill>
                  <a:srgbClr val="26377C"/>
                </a:solidFill>
              </a:rPr>
              <a:t>They include:</a:t>
            </a:r>
          </a:p>
          <a:p>
            <a:pPr lvl="1">
              <a:lnSpc>
                <a:spcPct val="108000"/>
              </a:lnSpc>
            </a:pPr>
            <a:r>
              <a:rPr lang="en-GB" sz="2200" dirty="0">
                <a:solidFill>
                  <a:srgbClr val="26377C"/>
                </a:solidFill>
              </a:rPr>
              <a:t>Max and min</a:t>
            </a:r>
          </a:p>
          <a:p>
            <a:pPr lvl="1">
              <a:lnSpc>
                <a:spcPct val="108000"/>
              </a:lnSpc>
            </a:pPr>
            <a:r>
              <a:rPr lang="en-GB" sz="2200" dirty="0">
                <a:solidFill>
                  <a:srgbClr val="26377C"/>
                </a:solidFill>
              </a:rPr>
              <a:t>Upper and Lower Quartiles</a:t>
            </a:r>
          </a:p>
          <a:p>
            <a:pPr lvl="1">
              <a:lnSpc>
                <a:spcPct val="108000"/>
              </a:lnSpc>
            </a:pPr>
            <a:r>
              <a:rPr lang="en-GB" sz="2200" dirty="0">
                <a:solidFill>
                  <a:srgbClr val="26377C"/>
                </a:solidFill>
              </a:rPr>
              <a:t>Range</a:t>
            </a:r>
          </a:p>
          <a:p>
            <a:pPr lvl="1">
              <a:lnSpc>
                <a:spcPct val="108000"/>
              </a:lnSpc>
            </a:pPr>
            <a:r>
              <a:rPr lang="en-GB" sz="2200" dirty="0">
                <a:solidFill>
                  <a:srgbClr val="26377C"/>
                </a:solidFill>
              </a:rPr>
              <a:t>Interquartile range</a:t>
            </a:r>
          </a:p>
        </p:txBody>
      </p:sp>
    </p:spTree>
    <p:extLst>
      <p:ext uri="{BB962C8B-B14F-4D97-AF65-F5344CB8AC3E}">
        <p14:creationId xmlns:p14="http://schemas.microsoft.com/office/powerpoint/2010/main" val="16162900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29C95-1409-42F2-B884-84B704A61E1F}"/>
              </a:ext>
            </a:extLst>
          </p:cNvPr>
          <p:cNvSpPr>
            <a:spLocks noGrp="1"/>
          </p:cNvSpPr>
          <p:nvPr>
            <p:ph type="title"/>
          </p:nvPr>
        </p:nvSpPr>
        <p:spPr>
          <a:xfrm>
            <a:off x="457200" y="611664"/>
            <a:ext cx="8229600" cy="1066800"/>
          </a:xfrm>
        </p:spPr>
        <p:txBody>
          <a:bodyPr/>
          <a:lstStyle/>
          <a:p>
            <a:r>
              <a:rPr lang="en-GB" dirty="0">
                <a:solidFill>
                  <a:srgbClr val="26377C"/>
                </a:solidFill>
              </a:rPr>
              <a:t>Measures of dispersion </a:t>
            </a:r>
          </a:p>
        </p:txBody>
      </p:sp>
      <p:sp>
        <p:nvSpPr>
          <p:cNvPr id="3" name="TextBox 2">
            <a:extLst>
              <a:ext uri="{FF2B5EF4-FFF2-40B4-BE49-F238E27FC236}">
                <a16:creationId xmlns:a16="http://schemas.microsoft.com/office/drawing/2014/main" id="{1CDBB501-3E53-47BA-B192-F672E75B3499}"/>
              </a:ext>
            </a:extLst>
          </p:cNvPr>
          <p:cNvSpPr txBox="1"/>
          <p:nvPr/>
        </p:nvSpPr>
        <p:spPr>
          <a:xfrm>
            <a:off x="5278593" y="1628800"/>
            <a:ext cx="3857800" cy="3937360"/>
          </a:xfrm>
          <a:prstGeom prst="rect">
            <a:avLst/>
          </a:prstGeom>
          <a:noFill/>
        </p:spPr>
        <p:txBody>
          <a:bodyPr wrap="square" rtlCol="0">
            <a:spAutoFit/>
          </a:bodyPr>
          <a:lstStyle/>
          <a:p>
            <a:pPr>
              <a:lnSpc>
                <a:spcPct val="108000"/>
              </a:lnSpc>
            </a:pPr>
            <a:r>
              <a:rPr lang="en-GB" dirty="0">
                <a:solidFill>
                  <a:srgbClr val="26377C"/>
                </a:solidFill>
                <a:latin typeface="Lato" panose="020F0502020204030203"/>
              </a:rPr>
              <a:t>To describe data we can calculate the interquartile range. (The middle 50% of the data).</a:t>
            </a:r>
          </a:p>
          <a:p>
            <a:pPr>
              <a:lnSpc>
                <a:spcPct val="108000"/>
              </a:lnSpc>
            </a:pPr>
            <a:endParaRPr lang="en-GB" dirty="0">
              <a:solidFill>
                <a:srgbClr val="26377C"/>
              </a:solidFill>
              <a:latin typeface="Lato" panose="020F0502020204030203"/>
            </a:endParaRPr>
          </a:p>
          <a:p>
            <a:pPr>
              <a:lnSpc>
                <a:spcPct val="108000"/>
              </a:lnSpc>
            </a:pPr>
            <a:r>
              <a:rPr lang="en-GB" dirty="0">
                <a:solidFill>
                  <a:srgbClr val="26377C"/>
                </a:solidFill>
                <a:latin typeface="Lato" panose="020F0502020204030203"/>
              </a:rPr>
              <a:t>The interquartile range tells you the about spread of the data.</a:t>
            </a:r>
          </a:p>
          <a:p>
            <a:pPr>
              <a:lnSpc>
                <a:spcPct val="108000"/>
              </a:lnSpc>
            </a:pPr>
            <a:endParaRPr lang="en-GB" dirty="0">
              <a:solidFill>
                <a:srgbClr val="26377C"/>
              </a:solidFill>
              <a:latin typeface="Lato" panose="020F0502020204030203"/>
            </a:endParaRPr>
          </a:p>
          <a:p>
            <a:pPr>
              <a:lnSpc>
                <a:spcPct val="108000"/>
              </a:lnSpc>
            </a:pPr>
            <a:r>
              <a:rPr lang="en-GB" dirty="0">
                <a:solidFill>
                  <a:srgbClr val="26377C"/>
                </a:solidFill>
                <a:latin typeface="Lato" panose="020F0502020204030203"/>
              </a:rPr>
              <a:t>It will give you information about the variation of different data sets which you can’t see by just comparing the means.</a:t>
            </a:r>
          </a:p>
          <a:p>
            <a:endParaRPr lang="en-GB" dirty="0">
              <a:solidFill>
                <a:srgbClr val="26377C"/>
              </a:solidFill>
              <a:latin typeface="Lato" panose="020F0502020204030203"/>
            </a:endParaRPr>
          </a:p>
          <a:p>
            <a:endParaRPr lang="en-GB" dirty="0">
              <a:solidFill>
                <a:srgbClr val="26377C"/>
              </a:solidFill>
              <a:latin typeface="Lato" panose="020F0502020204030203"/>
            </a:endParaRPr>
          </a:p>
        </p:txBody>
      </p:sp>
      <mc:AlternateContent xmlns:mc="http://schemas.openxmlformats.org/markup-compatibility/2006" xmlns:cx1="http://schemas.microsoft.com/office/drawing/2015/9/8/chartex">
        <mc:Choice Requires="cx1">
          <p:graphicFrame>
            <p:nvGraphicFramePr>
              <p:cNvPr id="5" name="Chart 4">
                <a:extLst>
                  <a:ext uri="{FF2B5EF4-FFF2-40B4-BE49-F238E27FC236}">
                    <a16:creationId xmlns:a16="http://schemas.microsoft.com/office/drawing/2014/main" id="{A3E534F0-D9EB-45F0-AEF6-FD0648AD6F45}"/>
                  </a:ext>
                </a:extLst>
              </p:cNvPr>
              <p:cNvGraphicFramePr/>
              <p:nvPr>
                <p:extLst>
                  <p:ext uri="{D42A27DB-BD31-4B8C-83A1-F6EECF244321}">
                    <p14:modId xmlns:p14="http://schemas.microsoft.com/office/powerpoint/2010/main" val="3542955427"/>
                  </p:ext>
                </p:extLst>
              </p:nvPr>
            </p:nvGraphicFramePr>
            <p:xfrm>
              <a:off x="432641" y="1628800"/>
              <a:ext cx="4536504" cy="468052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Chart 4">
                <a:extLst>
                  <a:ext uri="{FF2B5EF4-FFF2-40B4-BE49-F238E27FC236}">
                    <a16:creationId xmlns:a16="http://schemas.microsoft.com/office/drawing/2014/main" id="{A3E534F0-D9EB-45F0-AEF6-FD0648AD6F45}"/>
                  </a:ext>
                </a:extLst>
              </p:cNvPr>
              <p:cNvPicPr>
                <a:picLocks noGrp="1" noRot="1" noChangeAspect="1" noMove="1" noResize="1" noEditPoints="1" noAdjustHandles="1" noChangeArrowheads="1" noChangeShapeType="1"/>
              </p:cNvPicPr>
              <p:nvPr/>
            </p:nvPicPr>
            <p:blipFill>
              <a:blip r:embed="rId4"/>
              <a:stretch>
                <a:fillRect/>
              </a:stretch>
            </p:blipFill>
            <p:spPr>
              <a:xfrm>
                <a:off x="432641" y="1628800"/>
                <a:ext cx="4536504" cy="4680520"/>
              </a:xfrm>
              <a:prstGeom prst="rect">
                <a:avLst/>
              </a:prstGeom>
            </p:spPr>
          </p:pic>
        </mc:Fallback>
      </mc:AlternateContent>
      <p:grpSp>
        <p:nvGrpSpPr>
          <p:cNvPr id="11" name="Group 10">
            <a:extLst>
              <a:ext uri="{FF2B5EF4-FFF2-40B4-BE49-F238E27FC236}">
                <a16:creationId xmlns:a16="http://schemas.microsoft.com/office/drawing/2014/main" id="{37550DF6-8066-4CA2-A1BB-8429EB206FD1}"/>
              </a:ext>
            </a:extLst>
          </p:cNvPr>
          <p:cNvGrpSpPr/>
          <p:nvPr/>
        </p:nvGrpSpPr>
        <p:grpSpPr>
          <a:xfrm>
            <a:off x="3779912" y="2934236"/>
            <a:ext cx="926479" cy="1522678"/>
            <a:chOff x="3779912" y="2934236"/>
            <a:chExt cx="926479" cy="1522678"/>
          </a:xfrm>
        </p:grpSpPr>
        <p:sp>
          <p:nvSpPr>
            <p:cNvPr id="6" name="TextBox 5">
              <a:extLst>
                <a:ext uri="{FF2B5EF4-FFF2-40B4-BE49-F238E27FC236}">
                  <a16:creationId xmlns:a16="http://schemas.microsoft.com/office/drawing/2014/main" id="{DD1D76FB-6D28-4804-8FB7-5EB7BAB6124A}"/>
                </a:ext>
              </a:extLst>
            </p:cNvPr>
            <p:cNvSpPr txBox="1"/>
            <p:nvPr/>
          </p:nvSpPr>
          <p:spPr>
            <a:xfrm>
              <a:off x="4057434" y="4087582"/>
              <a:ext cx="648072" cy="369332"/>
            </a:xfrm>
            <a:prstGeom prst="rect">
              <a:avLst/>
            </a:prstGeom>
            <a:noFill/>
          </p:spPr>
          <p:txBody>
            <a:bodyPr wrap="square" rtlCol="0">
              <a:spAutoFit/>
            </a:bodyPr>
            <a:lstStyle/>
            <a:p>
              <a:r>
                <a:rPr lang="en-GB" dirty="0">
                  <a:solidFill>
                    <a:srgbClr val="26377C"/>
                  </a:solidFill>
                </a:rPr>
                <a:t>LQ</a:t>
              </a:r>
            </a:p>
          </p:txBody>
        </p:sp>
        <p:sp>
          <p:nvSpPr>
            <p:cNvPr id="7" name="TextBox 6">
              <a:extLst>
                <a:ext uri="{FF2B5EF4-FFF2-40B4-BE49-F238E27FC236}">
                  <a16:creationId xmlns:a16="http://schemas.microsoft.com/office/drawing/2014/main" id="{3A81D26B-3411-49FA-A878-D0AFB4F6C971}"/>
                </a:ext>
              </a:extLst>
            </p:cNvPr>
            <p:cNvSpPr txBox="1"/>
            <p:nvPr/>
          </p:nvSpPr>
          <p:spPr>
            <a:xfrm>
              <a:off x="4058319" y="2934236"/>
              <a:ext cx="648072" cy="369332"/>
            </a:xfrm>
            <a:prstGeom prst="rect">
              <a:avLst/>
            </a:prstGeom>
            <a:noFill/>
          </p:spPr>
          <p:txBody>
            <a:bodyPr wrap="square" rtlCol="0">
              <a:spAutoFit/>
            </a:bodyPr>
            <a:lstStyle/>
            <a:p>
              <a:r>
                <a:rPr lang="en-GB" dirty="0">
                  <a:solidFill>
                    <a:srgbClr val="26377C"/>
                  </a:solidFill>
                </a:rPr>
                <a:t>UQ</a:t>
              </a:r>
            </a:p>
          </p:txBody>
        </p:sp>
        <p:sp>
          <p:nvSpPr>
            <p:cNvPr id="8" name="TextBox 7">
              <a:extLst>
                <a:ext uri="{FF2B5EF4-FFF2-40B4-BE49-F238E27FC236}">
                  <a16:creationId xmlns:a16="http://schemas.microsoft.com/office/drawing/2014/main" id="{01386577-7501-487E-8FED-03E2CEE5A8B4}"/>
                </a:ext>
              </a:extLst>
            </p:cNvPr>
            <p:cNvSpPr txBox="1"/>
            <p:nvPr/>
          </p:nvSpPr>
          <p:spPr>
            <a:xfrm>
              <a:off x="4057434" y="3810584"/>
              <a:ext cx="648072" cy="369332"/>
            </a:xfrm>
            <a:prstGeom prst="rect">
              <a:avLst/>
            </a:prstGeom>
            <a:noFill/>
          </p:spPr>
          <p:txBody>
            <a:bodyPr wrap="square" rtlCol="0">
              <a:spAutoFit/>
            </a:bodyPr>
            <a:lstStyle/>
            <a:p>
              <a:r>
                <a:rPr lang="en-GB" dirty="0">
                  <a:solidFill>
                    <a:srgbClr val="26377C"/>
                  </a:solidFill>
                </a:rPr>
                <a:t>M</a:t>
              </a:r>
            </a:p>
          </p:txBody>
        </p:sp>
        <p:cxnSp>
          <p:nvCxnSpPr>
            <p:cNvPr id="9" name="Straight Arrow Connector 8">
              <a:extLst>
                <a:ext uri="{FF2B5EF4-FFF2-40B4-BE49-F238E27FC236}">
                  <a16:creationId xmlns:a16="http://schemas.microsoft.com/office/drawing/2014/main" id="{3695ABE3-BF29-47E5-AABC-B6259F397EF9}"/>
                </a:ext>
              </a:extLst>
            </p:cNvPr>
            <p:cNvCxnSpPr>
              <a:cxnSpLocks/>
            </p:cNvCxnSpPr>
            <p:nvPr/>
          </p:nvCxnSpPr>
          <p:spPr>
            <a:xfrm flipH="1">
              <a:off x="3779912" y="3116419"/>
              <a:ext cx="333400"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32876FC7-A49E-42C3-83CB-740A8440E764}"/>
                </a:ext>
              </a:extLst>
            </p:cNvPr>
            <p:cNvCxnSpPr>
              <a:cxnSpLocks/>
            </p:cNvCxnSpPr>
            <p:nvPr/>
          </p:nvCxnSpPr>
          <p:spPr>
            <a:xfrm flipH="1">
              <a:off x="3784788" y="4272248"/>
              <a:ext cx="333400" cy="0"/>
            </a:xfrm>
            <a:prstGeom prst="straightConnector1">
              <a:avLst/>
            </a:prstGeom>
            <a:ln>
              <a:solidFill>
                <a:srgbClr val="26377C"/>
              </a:solidFill>
              <a:tailEnd type="triangle"/>
            </a:ln>
          </p:spPr>
          <p:style>
            <a:lnRef idx="1">
              <a:schemeClr val="dk1"/>
            </a:lnRef>
            <a:fillRef idx="0">
              <a:schemeClr val="dk1"/>
            </a:fillRef>
            <a:effectRef idx="0">
              <a:schemeClr val="dk1"/>
            </a:effectRef>
            <a:fontRef idx="minor">
              <a:schemeClr val="tx1"/>
            </a:fontRef>
          </p:style>
        </p:cxnSp>
        <p:cxnSp>
          <p:nvCxnSpPr>
            <p:cNvPr id="14" name="Connector: Elbow 13">
              <a:extLst>
                <a:ext uri="{FF2B5EF4-FFF2-40B4-BE49-F238E27FC236}">
                  <a16:creationId xmlns:a16="http://schemas.microsoft.com/office/drawing/2014/main" id="{0E35A90F-17CF-4408-8C94-CF0AB4E35E45}"/>
                </a:ext>
              </a:extLst>
            </p:cNvPr>
            <p:cNvCxnSpPr/>
            <p:nvPr/>
          </p:nvCxnSpPr>
          <p:spPr>
            <a:xfrm rot="10800000" flipV="1">
              <a:off x="3779912" y="3995248"/>
              <a:ext cx="277522" cy="184667"/>
            </a:xfrm>
            <a:prstGeom prst="bentConnector3">
              <a:avLst/>
            </a:prstGeom>
            <a:ln>
              <a:solidFill>
                <a:srgbClr val="26377C"/>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4AC1DC6A-9057-417E-B869-B919DBF474DB}"/>
              </a:ext>
            </a:extLst>
          </p:cNvPr>
          <p:cNvGrpSpPr/>
          <p:nvPr/>
        </p:nvGrpSpPr>
        <p:grpSpPr>
          <a:xfrm>
            <a:off x="978541" y="3501007"/>
            <a:ext cx="1050473" cy="1563019"/>
            <a:chOff x="978541" y="3501007"/>
            <a:chExt cx="1050473" cy="1563019"/>
          </a:xfrm>
        </p:grpSpPr>
        <p:sp>
          <p:nvSpPr>
            <p:cNvPr id="22" name="Left Brace 21">
              <a:extLst>
                <a:ext uri="{FF2B5EF4-FFF2-40B4-BE49-F238E27FC236}">
                  <a16:creationId xmlns:a16="http://schemas.microsoft.com/office/drawing/2014/main" id="{513E207A-D0C2-4292-AFF7-2A0D8F638AA9}"/>
                </a:ext>
              </a:extLst>
            </p:cNvPr>
            <p:cNvSpPr/>
            <p:nvPr/>
          </p:nvSpPr>
          <p:spPr>
            <a:xfrm>
              <a:off x="1596966" y="3501007"/>
              <a:ext cx="432048" cy="15630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TextBox 22">
              <a:extLst>
                <a:ext uri="{FF2B5EF4-FFF2-40B4-BE49-F238E27FC236}">
                  <a16:creationId xmlns:a16="http://schemas.microsoft.com/office/drawing/2014/main" id="{17FFE73C-977B-4D80-93AC-4FF72A025310}"/>
                </a:ext>
              </a:extLst>
            </p:cNvPr>
            <p:cNvSpPr txBox="1"/>
            <p:nvPr/>
          </p:nvSpPr>
          <p:spPr>
            <a:xfrm>
              <a:off x="978541" y="4105413"/>
              <a:ext cx="709571" cy="369332"/>
            </a:xfrm>
            <a:prstGeom prst="rect">
              <a:avLst/>
            </a:prstGeom>
            <a:noFill/>
          </p:spPr>
          <p:txBody>
            <a:bodyPr wrap="square" rtlCol="0">
              <a:spAutoFit/>
            </a:bodyPr>
            <a:lstStyle/>
            <a:p>
              <a:r>
                <a:rPr lang="en-GB" dirty="0">
                  <a:solidFill>
                    <a:srgbClr val="26377C"/>
                  </a:solidFill>
                </a:rPr>
                <a:t>50%</a:t>
              </a:r>
            </a:p>
          </p:txBody>
        </p:sp>
      </p:grpSp>
      <p:grpSp>
        <p:nvGrpSpPr>
          <p:cNvPr id="10" name="Group 9">
            <a:extLst>
              <a:ext uri="{FF2B5EF4-FFF2-40B4-BE49-F238E27FC236}">
                <a16:creationId xmlns:a16="http://schemas.microsoft.com/office/drawing/2014/main" id="{1CE5DEE1-F44A-4979-B962-D5B7604BEAAA}"/>
              </a:ext>
            </a:extLst>
          </p:cNvPr>
          <p:cNvGrpSpPr/>
          <p:nvPr/>
        </p:nvGrpSpPr>
        <p:grpSpPr>
          <a:xfrm>
            <a:off x="975323" y="2564905"/>
            <a:ext cx="1078479" cy="2877404"/>
            <a:chOff x="975323" y="2564905"/>
            <a:chExt cx="1078479" cy="2877404"/>
          </a:xfrm>
        </p:grpSpPr>
        <p:sp>
          <p:nvSpPr>
            <p:cNvPr id="25" name="Left Brace 24">
              <a:extLst>
                <a:ext uri="{FF2B5EF4-FFF2-40B4-BE49-F238E27FC236}">
                  <a16:creationId xmlns:a16="http://schemas.microsoft.com/office/drawing/2014/main" id="{6CF61E85-1EA8-41C7-A381-F6B68B4F9753}"/>
                </a:ext>
              </a:extLst>
            </p:cNvPr>
            <p:cNvSpPr/>
            <p:nvPr/>
          </p:nvSpPr>
          <p:spPr>
            <a:xfrm>
              <a:off x="1621754" y="5064026"/>
              <a:ext cx="432048" cy="369332"/>
            </a:xfrm>
            <a:prstGeom prst="leftBrace">
              <a:avLst>
                <a:gd name="adj1" fmla="val 8333"/>
                <a:gd name="adj2" fmla="val 528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Left Brace 26">
              <a:extLst>
                <a:ext uri="{FF2B5EF4-FFF2-40B4-BE49-F238E27FC236}">
                  <a16:creationId xmlns:a16="http://schemas.microsoft.com/office/drawing/2014/main" id="{BCABCC18-E7F1-4C5D-80B0-2FDDAC36C1D5}"/>
                </a:ext>
              </a:extLst>
            </p:cNvPr>
            <p:cNvSpPr/>
            <p:nvPr/>
          </p:nvSpPr>
          <p:spPr>
            <a:xfrm>
              <a:off x="1596966" y="2564905"/>
              <a:ext cx="432048" cy="942276"/>
            </a:xfrm>
            <a:prstGeom prst="leftBrace">
              <a:avLst>
                <a:gd name="adj1" fmla="val 8333"/>
                <a:gd name="adj2" fmla="val 528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TextBox 28">
              <a:extLst>
                <a:ext uri="{FF2B5EF4-FFF2-40B4-BE49-F238E27FC236}">
                  <a16:creationId xmlns:a16="http://schemas.microsoft.com/office/drawing/2014/main" id="{1B3F6C04-0B1B-47A2-81B7-EEFC348AB24A}"/>
                </a:ext>
              </a:extLst>
            </p:cNvPr>
            <p:cNvSpPr txBox="1"/>
            <p:nvPr/>
          </p:nvSpPr>
          <p:spPr>
            <a:xfrm>
              <a:off x="975323" y="5072977"/>
              <a:ext cx="709571" cy="369332"/>
            </a:xfrm>
            <a:prstGeom prst="rect">
              <a:avLst/>
            </a:prstGeom>
            <a:noFill/>
          </p:spPr>
          <p:txBody>
            <a:bodyPr wrap="square" rtlCol="0">
              <a:spAutoFit/>
            </a:bodyPr>
            <a:lstStyle/>
            <a:p>
              <a:r>
                <a:rPr lang="en-GB" dirty="0">
                  <a:solidFill>
                    <a:srgbClr val="26377C"/>
                  </a:solidFill>
                </a:rPr>
                <a:t>25%</a:t>
              </a:r>
            </a:p>
          </p:txBody>
        </p:sp>
        <p:sp>
          <p:nvSpPr>
            <p:cNvPr id="31" name="TextBox 30">
              <a:extLst>
                <a:ext uri="{FF2B5EF4-FFF2-40B4-BE49-F238E27FC236}">
                  <a16:creationId xmlns:a16="http://schemas.microsoft.com/office/drawing/2014/main" id="{9A9147EE-CA3D-4502-A21F-03EC0D2C0C67}"/>
                </a:ext>
              </a:extLst>
            </p:cNvPr>
            <p:cNvSpPr txBox="1"/>
            <p:nvPr/>
          </p:nvSpPr>
          <p:spPr>
            <a:xfrm>
              <a:off x="976739" y="2879496"/>
              <a:ext cx="709571" cy="369332"/>
            </a:xfrm>
            <a:prstGeom prst="rect">
              <a:avLst/>
            </a:prstGeom>
            <a:noFill/>
          </p:spPr>
          <p:txBody>
            <a:bodyPr wrap="square" rtlCol="0">
              <a:spAutoFit/>
            </a:bodyPr>
            <a:lstStyle/>
            <a:p>
              <a:r>
                <a:rPr lang="en-GB" dirty="0">
                  <a:solidFill>
                    <a:srgbClr val="26377C"/>
                  </a:solidFill>
                </a:rPr>
                <a:t>25%</a:t>
              </a:r>
            </a:p>
          </p:txBody>
        </p:sp>
      </p:grpSp>
    </p:spTree>
    <p:extLst>
      <p:ext uri="{BB962C8B-B14F-4D97-AF65-F5344CB8AC3E}">
        <p14:creationId xmlns:p14="http://schemas.microsoft.com/office/powerpoint/2010/main" val="5577462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29C95-1409-42F2-B884-84B704A61E1F}"/>
              </a:ext>
            </a:extLst>
          </p:cNvPr>
          <p:cNvSpPr>
            <a:spLocks noGrp="1"/>
          </p:cNvSpPr>
          <p:nvPr>
            <p:ph type="title"/>
          </p:nvPr>
        </p:nvSpPr>
        <p:spPr>
          <a:xfrm>
            <a:off x="457200" y="548680"/>
            <a:ext cx="8229600" cy="1066800"/>
          </a:xfrm>
        </p:spPr>
        <p:txBody>
          <a:bodyPr/>
          <a:lstStyle/>
          <a:p>
            <a:r>
              <a:rPr lang="en-GB" dirty="0">
                <a:solidFill>
                  <a:srgbClr val="26377C"/>
                </a:solidFill>
              </a:rPr>
              <a:t>Measures of dispersion? </a:t>
            </a:r>
          </a:p>
        </p:txBody>
      </p:sp>
      <p:graphicFrame>
        <p:nvGraphicFramePr>
          <p:cNvPr id="9" name="Chart 8">
            <a:extLst>
              <a:ext uri="{FF2B5EF4-FFF2-40B4-BE49-F238E27FC236}">
                <a16:creationId xmlns:a16="http://schemas.microsoft.com/office/drawing/2014/main" id="{A746DC82-12E2-474C-A348-9E3D00C874DB}"/>
              </a:ext>
            </a:extLst>
          </p:cNvPr>
          <p:cNvGraphicFramePr>
            <a:graphicFrameLocks/>
          </p:cNvGraphicFramePr>
          <p:nvPr>
            <p:extLst>
              <p:ext uri="{D42A27DB-BD31-4B8C-83A1-F6EECF244321}">
                <p14:modId xmlns:p14="http://schemas.microsoft.com/office/powerpoint/2010/main" val="1686933231"/>
              </p:ext>
            </p:extLst>
          </p:nvPr>
        </p:nvGraphicFramePr>
        <p:xfrm>
          <a:off x="395537" y="1580222"/>
          <a:ext cx="4032448" cy="43204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516176977"/>
              </p:ext>
            </p:extLst>
          </p:nvPr>
        </p:nvGraphicFramePr>
        <p:xfrm>
          <a:off x="4716016" y="1580222"/>
          <a:ext cx="3744414" cy="432048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2BE09A12-5BE3-451B-81BE-3E8FA4973063}"/>
              </a:ext>
            </a:extLst>
          </p:cNvPr>
          <p:cNvSpPr txBox="1"/>
          <p:nvPr/>
        </p:nvSpPr>
        <p:spPr>
          <a:xfrm>
            <a:off x="784315" y="5963310"/>
            <a:ext cx="8374548" cy="369012"/>
          </a:xfrm>
          <a:prstGeom prst="rect">
            <a:avLst/>
          </a:prstGeom>
          <a:noFill/>
        </p:spPr>
        <p:txBody>
          <a:bodyPr wrap="square">
            <a:spAutoFit/>
          </a:bodyPr>
          <a:lstStyle/>
          <a:p>
            <a:pPr>
              <a:lnSpc>
                <a:spcPct val="108000"/>
              </a:lnSpc>
            </a:pPr>
            <a:r>
              <a:rPr lang="en-GB" dirty="0">
                <a:solidFill>
                  <a:srgbClr val="26377C"/>
                </a:solidFill>
                <a:latin typeface="Lato" panose="020F0502020204030203"/>
              </a:rPr>
              <a:t>First we need to calculate the: Median, Upper quartile &amp; Lower quartile.</a:t>
            </a:r>
          </a:p>
        </p:txBody>
      </p:sp>
    </p:spTree>
    <p:extLst>
      <p:ext uri="{BB962C8B-B14F-4D97-AF65-F5344CB8AC3E}">
        <p14:creationId xmlns:p14="http://schemas.microsoft.com/office/powerpoint/2010/main" val="5576848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5A66-7BC5-4821-B589-63643DDD666A}"/>
              </a:ext>
            </a:extLst>
          </p:cNvPr>
          <p:cNvSpPr>
            <a:spLocks noGrp="1"/>
          </p:cNvSpPr>
          <p:nvPr>
            <p:ph type="title"/>
          </p:nvPr>
        </p:nvSpPr>
        <p:spPr>
          <a:xfrm>
            <a:off x="467543" y="609021"/>
            <a:ext cx="8229600" cy="1066800"/>
          </a:xfrm>
        </p:spPr>
        <p:txBody>
          <a:bodyPr/>
          <a:lstStyle/>
          <a:p>
            <a:r>
              <a:rPr lang="en-GB" dirty="0">
                <a:solidFill>
                  <a:srgbClr val="26377C"/>
                </a:solidFill>
              </a:rPr>
              <a:t>Working out quartiles</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0AFE52C3-59B8-46AE-AECC-27214CC3D852}"/>
                  </a:ext>
                </a:extLst>
              </p:cNvPr>
              <p:cNvGraphicFramePr>
                <a:graphicFrameLocks noGrp="1"/>
              </p:cNvGraphicFramePr>
              <p:nvPr>
                <p:extLst>
                  <p:ext uri="{D42A27DB-BD31-4B8C-83A1-F6EECF244321}">
                    <p14:modId xmlns:p14="http://schemas.microsoft.com/office/powerpoint/2010/main" val="2984381988"/>
                  </p:ext>
                </p:extLst>
              </p:nvPr>
            </p:nvGraphicFramePr>
            <p:xfrm>
              <a:off x="539552" y="3548702"/>
              <a:ext cx="7560840" cy="2739518"/>
            </p:xfrm>
            <a:graphic>
              <a:graphicData uri="http://schemas.openxmlformats.org/drawingml/2006/table">
                <a:tbl>
                  <a:tblPr firstRow="1" bandRow="1">
                    <a:tableStyleId>{5940675A-B579-460E-94D1-54222C63F5DA}</a:tableStyleId>
                  </a:tblPr>
                  <a:tblGrid>
                    <a:gridCol w="39964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764196">
                      <a:extLst>
                        <a:ext uri="{9D8B030D-6E8A-4147-A177-3AD203B41FA5}">
                          <a16:colId xmlns:a16="http://schemas.microsoft.com/office/drawing/2014/main" val="20002"/>
                        </a:ext>
                      </a:extLst>
                    </a:gridCol>
                  </a:tblGrid>
                  <a:tr h="510631">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r>
                            <a:rPr lang="en-GB" sz="1600" dirty="0">
                              <a:solidFill>
                                <a:srgbClr val="26377C"/>
                              </a:solidFill>
                              <a:latin typeface="Lato" panose="020F0502020204030203"/>
                            </a:rPr>
                            <a:t>St Aidan’s</a:t>
                          </a:r>
                        </a:p>
                      </a:txBody>
                      <a:tcPr marT="45702" marB="45702" anchor="ctr"/>
                    </a:tc>
                    <a:tc>
                      <a:txBody>
                        <a:bodyPr/>
                        <a:lstStyle/>
                        <a:p>
                          <a:pPr algn="ctr"/>
                          <a:r>
                            <a:rPr lang="en-GB" sz="1600" dirty="0">
                              <a:solidFill>
                                <a:srgbClr val="26377C"/>
                              </a:solidFill>
                              <a:latin typeface="Lato" panose="020F0502020204030203"/>
                            </a:rPr>
                            <a:t>Stanwix</a:t>
                          </a:r>
                        </a:p>
                      </a:txBody>
                      <a:tcPr marT="45702" marB="45702" anchor="ctr"/>
                    </a:tc>
                    <a:extLst>
                      <a:ext uri="{0D108BD9-81ED-4DB2-BD59-A6C34878D82A}">
                        <a16:rowId xmlns:a16="http://schemas.microsoft.com/office/drawing/2014/main" val="10000"/>
                      </a:ext>
                    </a:extLst>
                  </a:tr>
                  <a:tr h="739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26377C"/>
                              </a:solidFill>
                              <a:latin typeface="Lato" panose="020F0502020204030203"/>
                            </a:rPr>
                            <a:t>Lower</a:t>
                          </a:r>
                          <a:r>
                            <a:rPr lang="en-GB" sz="1600" baseline="0" dirty="0">
                              <a:solidFill>
                                <a:srgbClr val="26377C"/>
                              </a:solidFill>
                              <a:latin typeface="Lato" panose="020F0502020204030203"/>
                            </a:rPr>
                            <a:t> </a:t>
                          </a:r>
                          <a:r>
                            <a:rPr lang="en-GB" sz="1600" dirty="0">
                              <a:solidFill>
                                <a:srgbClr val="26377C"/>
                              </a:solidFill>
                              <a:latin typeface="Lato" panose="020F0502020204030203"/>
                            </a:rPr>
                            <a:t>Quartile = </a:t>
                          </a:r>
                          <a14:m>
                            <m:oMath xmlns:m="http://schemas.openxmlformats.org/officeDocument/2006/math">
                              <m:f>
                                <m:fPr>
                                  <m:ctrlPr>
                                    <a:rPr lang="en-GB" sz="2000" i="1" smtClean="0">
                                      <a:solidFill>
                                        <a:srgbClr val="26377C"/>
                                      </a:solidFill>
                                      <a:latin typeface="Cambria Math" panose="02040503050406030204" pitchFamily="18" charset="0"/>
                                    </a:rPr>
                                  </m:ctrlPr>
                                </m:fPr>
                                <m:num>
                                  <m:r>
                                    <a:rPr lang="en-GB" sz="2000" b="0" i="1" smtClean="0">
                                      <a:solidFill>
                                        <a:srgbClr val="26377C"/>
                                      </a:solidFill>
                                      <a:latin typeface="Cambria Math" panose="02040503050406030204" pitchFamily="18" charset="0"/>
                                    </a:rPr>
                                    <m:t>(</m:t>
                                  </m:r>
                                  <m:r>
                                    <a:rPr lang="en-GB" sz="2000" b="0" i="1" smtClean="0">
                                      <a:solidFill>
                                        <a:srgbClr val="26377C"/>
                                      </a:solidFill>
                                      <a:latin typeface="Cambria Math" panose="02040503050406030204" pitchFamily="18" charset="0"/>
                                    </a:rPr>
                                    <m:t>𝑛</m:t>
                                  </m:r>
                                  <m:r>
                                    <a:rPr lang="en-GB" sz="2000" b="0" i="1" smtClean="0">
                                      <a:solidFill>
                                        <a:srgbClr val="26377C"/>
                                      </a:solidFill>
                                      <a:latin typeface="Cambria Math" panose="02040503050406030204" pitchFamily="18" charset="0"/>
                                    </a:rPr>
                                    <m:t>+1)</m:t>
                                  </m:r>
                                </m:num>
                                <m:den>
                                  <m:r>
                                    <a:rPr lang="en-GB" sz="2000" b="0" i="1" smtClean="0">
                                      <a:solidFill>
                                        <a:srgbClr val="26377C"/>
                                      </a:solidFill>
                                      <a:latin typeface="Cambria Math" panose="02040503050406030204" pitchFamily="18" charset="0"/>
                                    </a:rPr>
                                    <m:t>4</m:t>
                                  </m:r>
                                </m:den>
                              </m:f>
                              <m:r>
                                <a:rPr lang="en-GB" sz="2000" b="0" i="1" smtClean="0">
                                  <a:solidFill>
                                    <a:srgbClr val="26377C"/>
                                  </a:solidFill>
                                  <a:latin typeface="Cambria Math" panose="02040503050406030204" pitchFamily="18" charset="0"/>
                                </a:rPr>
                                <m:t>=</m:t>
                              </m:r>
                            </m:oMath>
                          </a14:m>
                          <a:r>
                            <a:rPr lang="en-GB" sz="1600" dirty="0">
                              <a:solidFill>
                                <a:srgbClr val="26377C"/>
                              </a:solidFill>
                              <a:latin typeface="Lato" panose="020F0502020204030203"/>
                            </a:rPr>
                            <a:t>         th value</a:t>
                          </a:r>
                        </a:p>
                        <a:p>
                          <a:pPr algn="l"/>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0001"/>
                      </a:ext>
                    </a:extLst>
                  </a:tr>
                  <a:tr h="545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26377C"/>
                              </a:solidFill>
                              <a:latin typeface="Lato" panose="020F0502020204030203"/>
                            </a:rPr>
                            <a:t>Median LQ = </a:t>
                          </a:r>
                          <a14:m>
                            <m:oMath xmlns:m="http://schemas.openxmlformats.org/officeDocument/2006/math">
                              <m:f>
                                <m:fPr>
                                  <m:ctrlPr>
                                    <a:rPr lang="en-GB" sz="2000" i="1" smtClean="0">
                                      <a:solidFill>
                                        <a:srgbClr val="26377C"/>
                                      </a:solidFill>
                                      <a:latin typeface="Cambria Math" panose="02040503050406030204" pitchFamily="18" charset="0"/>
                                    </a:rPr>
                                  </m:ctrlPr>
                                </m:fPr>
                                <m:num>
                                  <m:r>
                                    <a:rPr lang="en-GB" sz="2000" b="0" i="1" smtClean="0">
                                      <a:solidFill>
                                        <a:srgbClr val="26377C"/>
                                      </a:solidFill>
                                      <a:latin typeface="Cambria Math" panose="02040503050406030204" pitchFamily="18" charset="0"/>
                                    </a:rPr>
                                    <m:t>(</m:t>
                                  </m:r>
                                  <m:r>
                                    <a:rPr lang="en-GB" sz="2000" b="0" i="1" smtClean="0">
                                      <a:solidFill>
                                        <a:srgbClr val="26377C"/>
                                      </a:solidFill>
                                      <a:latin typeface="Cambria Math" panose="02040503050406030204" pitchFamily="18" charset="0"/>
                                    </a:rPr>
                                    <m:t>𝑛</m:t>
                                  </m:r>
                                  <m:r>
                                    <a:rPr lang="en-GB" sz="2000" b="0" i="1" smtClean="0">
                                      <a:solidFill>
                                        <a:srgbClr val="26377C"/>
                                      </a:solidFill>
                                      <a:latin typeface="Cambria Math" panose="02040503050406030204" pitchFamily="18" charset="0"/>
                                    </a:rPr>
                                    <m:t>+1)</m:t>
                                  </m:r>
                                </m:num>
                                <m:den>
                                  <m:r>
                                    <a:rPr lang="en-GB" sz="2000" b="0" i="1" smtClean="0">
                                      <a:solidFill>
                                        <a:srgbClr val="26377C"/>
                                      </a:solidFill>
                                      <a:latin typeface="Cambria Math" panose="02040503050406030204" pitchFamily="18" charset="0"/>
                                    </a:rPr>
                                    <m:t>2</m:t>
                                  </m:r>
                                </m:den>
                              </m:f>
                              <m:r>
                                <a:rPr lang="en-GB" sz="2000" b="0" i="1" smtClean="0">
                                  <a:solidFill>
                                    <a:srgbClr val="26377C"/>
                                  </a:solidFill>
                                  <a:latin typeface="Cambria Math" panose="02040503050406030204" pitchFamily="18" charset="0"/>
                                </a:rPr>
                                <m:t>=</m:t>
                              </m:r>
                            </m:oMath>
                          </a14:m>
                          <a:r>
                            <a:rPr lang="en-GB" sz="2000" dirty="0">
                              <a:solidFill>
                                <a:srgbClr val="26377C"/>
                              </a:solidFill>
                              <a:latin typeface="Lato" panose="020F0502020204030203"/>
                            </a:rPr>
                            <a:t>         </a:t>
                          </a:r>
                          <a:r>
                            <a:rPr lang="en-GB" sz="1600" dirty="0">
                              <a:solidFill>
                                <a:srgbClr val="26377C"/>
                              </a:solidFill>
                              <a:latin typeface="Lato" panose="020F0502020204030203"/>
                            </a:rPr>
                            <a:t>th value</a:t>
                          </a:r>
                        </a:p>
                        <a:p>
                          <a:pPr algn="l"/>
                          <a:endParaRPr lang="en-GB" sz="14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652434129"/>
                      </a:ext>
                    </a:extLst>
                  </a:tr>
                  <a:tr h="739748">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lang="en-GB" sz="1600" dirty="0">
                              <a:solidFill>
                                <a:srgbClr val="26377C"/>
                              </a:solidFill>
                              <a:latin typeface="Lato" panose="020F0502020204030203"/>
                            </a:rPr>
                            <a:t>Upper</a:t>
                          </a:r>
                          <a:r>
                            <a:rPr lang="en-GB" sz="1600" baseline="0" dirty="0">
                              <a:solidFill>
                                <a:srgbClr val="26377C"/>
                              </a:solidFill>
                              <a:latin typeface="Lato" panose="020F0502020204030203"/>
                            </a:rPr>
                            <a:t> Quartile </a:t>
                          </a:r>
                          <a:r>
                            <a:rPr lang="en-GB" sz="1600" dirty="0">
                              <a:solidFill>
                                <a:srgbClr val="26377C"/>
                              </a:solidFill>
                              <a:latin typeface="Lato" panose="020F0502020204030203"/>
                            </a:rPr>
                            <a:t>= </a:t>
                          </a:r>
                          <a14:m>
                            <m:oMath xmlns:m="http://schemas.openxmlformats.org/officeDocument/2006/math">
                              <m:f>
                                <m:fPr>
                                  <m:ctrlPr>
                                    <a:rPr lang="en-GB" sz="2000" i="1" smtClean="0">
                                      <a:solidFill>
                                        <a:srgbClr val="26377C"/>
                                      </a:solidFill>
                                      <a:latin typeface="Cambria Math" panose="02040503050406030204" pitchFamily="18" charset="0"/>
                                    </a:rPr>
                                  </m:ctrlPr>
                                </m:fPr>
                                <m:num>
                                  <m:r>
                                    <a:rPr lang="en-GB" sz="2000" b="0" i="1" smtClean="0">
                                      <a:solidFill>
                                        <a:srgbClr val="26377C"/>
                                      </a:solidFill>
                                      <a:latin typeface="Cambria Math" panose="02040503050406030204" pitchFamily="18" charset="0"/>
                                    </a:rPr>
                                    <m:t>3(</m:t>
                                  </m:r>
                                  <m:r>
                                    <a:rPr lang="en-GB" sz="2000" b="0" i="1" smtClean="0">
                                      <a:solidFill>
                                        <a:srgbClr val="26377C"/>
                                      </a:solidFill>
                                      <a:latin typeface="Cambria Math" panose="02040503050406030204" pitchFamily="18" charset="0"/>
                                    </a:rPr>
                                    <m:t>𝑛</m:t>
                                  </m:r>
                                  <m:r>
                                    <a:rPr lang="en-GB" sz="2000" b="0" i="1" smtClean="0">
                                      <a:solidFill>
                                        <a:srgbClr val="26377C"/>
                                      </a:solidFill>
                                      <a:latin typeface="Cambria Math" panose="02040503050406030204" pitchFamily="18" charset="0"/>
                                    </a:rPr>
                                    <m:t>+1)</m:t>
                                  </m:r>
                                </m:num>
                                <m:den>
                                  <m:r>
                                    <a:rPr lang="en-GB" sz="2000" b="0" i="1" smtClean="0">
                                      <a:solidFill>
                                        <a:srgbClr val="26377C"/>
                                      </a:solidFill>
                                      <a:latin typeface="Cambria Math" panose="02040503050406030204" pitchFamily="18" charset="0"/>
                                    </a:rPr>
                                    <m:t>4</m:t>
                                  </m:r>
                                </m:den>
                              </m:f>
                              <m:r>
                                <a:rPr lang="en-GB" sz="2000" b="0" i="1" smtClean="0">
                                  <a:solidFill>
                                    <a:srgbClr val="26377C"/>
                                  </a:solidFill>
                                  <a:latin typeface="Cambria Math" panose="02040503050406030204" pitchFamily="18" charset="0"/>
                                </a:rPr>
                                <m:t>=</m:t>
                              </m:r>
                            </m:oMath>
                          </a14:m>
                          <a:r>
                            <a:rPr lang="en-GB" sz="1600" dirty="0">
                              <a:solidFill>
                                <a:srgbClr val="26377C"/>
                              </a:solidFill>
                              <a:latin typeface="Lato" panose="020F0502020204030203"/>
                            </a:rPr>
                            <a:t>         th value</a:t>
                          </a:r>
                        </a:p>
                        <a:p>
                          <a:pPr marL="0" marR="0" lvl="0" indent="0" algn="l" defTabSz="532729" rtl="0" eaLnBrk="1" fontAlgn="auto" latinLnBrk="0" hangingPunct="1">
                            <a:lnSpc>
                              <a:spcPct val="100000"/>
                            </a:lnSpc>
                            <a:spcBef>
                              <a:spcPts val="0"/>
                            </a:spcBef>
                            <a:spcAft>
                              <a:spcPts val="0"/>
                            </a:spcAft>
                            <a:buClrTx/>
                            <a:buSzTx/>
                            <a:buFontTx/>
                            <a:buNone/>
                            <a:tabLst/>
                            <a:defRPr/>
                          </a:pPr>
                          <a:endParaRPr lang="en-GB" altLang="en-US"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0002"/>
                      </a:ext>
                    </a:extLst>
                  </a:tr>
                </a:tbl>
              </a:graphicData>
            </a:graphic>
          </p:graphicFrame>
        </mc:Choice>
        <mc:Fallback xmlns="">
          <p:graphicFrame>
            <p:nvGraphicFramePr>
              <p:cNvPr id="5" name="Table 4">
                <a:extLst>
                  <a:ext uri="{FF2B5EF4-FFF2-40B4-BE49-F238E27FC236}">
                    <a16:creationId xmlns:a16="http://schemas.microsoft.com/office/drawing/2014/main" id="{0AFE52C3-59B8-46AE-AECC-27214CC3D852}"/>
                  </a:ext>
                </a:extLst>
              </p:cNvPr>
              <p:cNvGraphicFramePr>
                <a:graphicFrameLocks noGrp="1"/>
              </p:cNvGraphicFramePr>
              <p:nvPr>
                <p:extLst>
                  <p:ext uri="{D42A27DB-BD31-4B8C-83A1-F6EECF244321}">
                    <p14:modId xmlns:p14="http://schemas.microsoft.com/office/powerpoint/2010/main" val="2984381988"/>
                  </p:ext>
                </p:extLst>
              </p:nvPr>
            </p:nvGraphicFramePr>
            <p:xfrm>
              <a:off x="539552" y="3548702"/>
              <a:ext cx="7560840" cy="2739518"/>
            </p:xfrm>
            <a:graphic>
              <a:graphicData uri="http://schemas.openxmlformats.org/drawingml/2006/table">
                <a:tbl>
                  <a:tblPr firstRow="1" bandRow="1">
                    <a:tableStyleId>{5940675A-B579-460E-94D1-54222C63F5DA}</a:tableStyleId>
                  </a:tblPr>
                  <a:tblGrid>
                    <a:gridCol w="39964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764196">
                      <a:extLst>
                        <a:ext uri="{9D8B030D-6E8A-4147-A177-3AD203B41FA5}">
                          <a16:colId xmlns:a16="http://schemas.microsoft.com/office/drawing/2014/main" val="20002"/>
                        </a:ext>
                      </a:extLst>
                    </a:gridCol>
                  </a:tblGrid>
                  <a:tr h="510631">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r>
                            <a:rPr lang="en-GB" sz="1600" dirty="0">
                              <a:solidFill>
                                <a:srgbClr val="26377C"/>
                              </a:solidFill>
                              <a:latin typeface="Lato" panose="020F0502020204030203"/>
                            </a:rPr>
                            <a:t>St Aidan’s</a:t>
                          </a:r>
                        </a:p>
                      </a:txBody>
                      <a:tcPr marT="45702" marB="45702" anchor="ctr"/>
                    </a:tc>
                    <a:tc>
                      <a:txBody>
                        <a:bodyPr/>
                        <a:lstStyle/>
                        <a:p>
                          <a:pPr algn="ctr"/>
                          <a:r>
                            <a:rPr lang="en-GB" sz="1600" dirty="0">
                              <a:solidFill>
                                <a:srgbClr val="26377C"/>
                              </a:solidFill>
                              <a:latin typeface="Lato" panose="020F0502020204030203"/>
                            </a:rPr>
                            <a:t>Stanwix</a:t>
                          </a:r>
                        </a:p>
                      </a:txBody>
                      <a:tcPr marT="45702" marB="45702" anchor="ctr"/>
                    </a:tc>
                    <a:extLst>
                      <a:ext uri="{0D108BD9-81ED-4DB2-BD59-A6C34878D82A}">
                        <a16:rowId xmlns:a16="http://schemas.microsoft.com/office/drawing/2014/main" val="10000"/>
                      </a:ext>
                    </a:extLst>
                  </a:tr>
                  <a:tr h="739748">
                    <a:tc>
                      <a:txBody>
                        <a:bodyPr/>
                        <a:lstStyle/>
                        <a:p>
                          <a:endParaRPr lang="en-US"/>
                        </a:p>
                      </a:txBody>
                      <a:tcPr marT="45702" marB="45702" anchor="ctr">
                        <a:blipFill>
                          <a:blip r:embed="rId2"/>
                          <a:stretch>
                            <a:fillRect l="-152" t="-70248" r="-89482" b="-204132"/>
                          </a:stretch>
                        </a:blipFill>
                      </a:tcP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0001"/>
                      </a:ext>
                    </a:extLst>
                  </a:tr>
                  <a:tr h="749391">
                    <a:tc>
                      <a:txBody>
                        <a:bodyPr/>
                        <a:lstStyle/>
                        <a:p>
                          <a:endParaRPr lang="en-US"/>
                        </a:p>
                      </a:txBody>
                      <a:tcPr marT="45702" marB="45702" anchor="ctr">
                        <a:blipFill>
                          <a:blip r:embed="rId2"/>
                          <a:stretch>
                            <a:fillRect l="-152" t="-167480" r="-89482" b="-100813"/>
                          </a:stretch>
                        </a:blipFill>
                      </a:tcP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652434129"/>
                      </a:ext>
                    </a:extLst>
                  </a:tr>
                  <a:tr h="739748">
                    <a:tc>
                      <a:txBody>
                        <a:bodyPr/>
                        <a:lstStyle/>
                        <a:p>
                          <a:endParaRPr lang="en-US"/>
                        </a:p>
                      </a:txBody>
                      <a:tcPr marT="45702" marB="45702" anchor="ctr">
                        <a:blipFill>
                          <a:blip r:embed="rId2"/>
                          <a:stretch>
                            <a:fillRect l="-152" t="-269672" r="-89482" b="-1639"/>
                          </a:stretch>
                        </a:blipFill>
                      </a:tcPr>
                    </a:tc>
                    <a:tc>
                      <a:txBody>
                        <a:bodyPr/>
                        <a:lstStyle/>
                        <a:p>
                          <a:pPr algn="ctr"/>
                          <a:endParaRPr lang="en-GB" sz="1100" dirty="0">
                            <a:solidFill>
                              <a:srgbClr val="26377C"/>
                            </a:solidFill>
                            <a:latin typeface="Lato" panose="020F0502020204030203"/>
                          </a:endParaRPr>
                        </a:p>
                      </a:txBody>
                      <a:tcPr marT="45702" marB="45702" anchor="ctr"/>
                    </a:tc>
                    <a:tc>
                      <a:txBody>
                        <a:bodyPr/>
                        <a:lstStyle/>
                        <a:p>
                          <a:pPr algn="ctr"/>
                          <a:endParaRPr lang="en-GB" sz="1100" dirty="0">
                            <a:solidFill>
                              <a:srgbClr val="26377C"/>
                            </a:solidFill>
                            <a:latin typeface="Lato" panose="020F0502020204030203"/>
                          </a:endParaRPr>
                        </a:p>
                      </a:txBody>
                      <a:tcPr marT="45702" marB="45702" anchor="ctr"/>
                    </a:tc>
                    <a:extLst>
                      <a:ext uri="{0D108BD9-81ED-4DB2-BD59-A6C34878D82A}">
                        <a16:rowId xmlns:a16="http://schemas.microsoft.com/office/drawing/2014/main" val="10002"/>
                      </a:ext>
                    </a:extLst>
                  </a:tr>
                </a:tbl>
              </a:graphicData>
            </a:graphic>
          </p:graphicFrame>
        </mc:Fallback>
      </mc:AlternateContent>
      <p:graphicFrame>
        <p:nvGraphicFramePr>
          <p:cNvPr id="9" name="Table 9">
            <a:extLst>
              <a:ext uri="{FF2B5EF4-FFF2-40B4-BE49-F238E27FC236}">
                <a16:creationId xmlns:a16="http://schemas.microsoft.com/office/drawing/2014/main" id="{712318EB-1F06-4BDC-A1C1-5B1ADD1A9A50}"/>
              </a:ext>
            </a:extLst>
          </p:cNvPr>
          <p:cNvGraphicFramePr>
            <a:graphicFrameLocks noGrp="1"/>
          </p:cNvGraphicFramePr>
          <p:nvPr>
            <p:extLst>
              <p:ext uri="{D42A27DB-BD31-4B8C-83A1-F6EECF244321}">
                <p14:modId xmlns:p14="http://schemas.microsoft.com/office/powerpoint/2010/main" val="1915249994"/>
              </p:ext>
            </p:extLst>
          </p:nvPr>
        </p:nvGraphicFramePr>
        <p:xfrm>
          <a:off x="117836" y="1628800"/>
          <a:ext cx="8929015" cy="1584176"/>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600229063"/>
                    </a:ext>
                  </a:extLst>
                </a:gridCol>
                <a:gridCol w="360041">
                  <a:extLst>
                    <a:ext uri="{9D8B030D-6E8A-4147-A177-3AD203B41FA5}">
                      <a16:colId xmlns:a16="http://schemas.microsoft.com/office/drawing/2014/main" val="437227568"/>
                    </a:ext>
                  </a:extLst>
                </a:gridCol>
                <a:gridCol w="360041">
                  <a:extLst>
                    <a:ext uri="{9D8B030D-6E8A-4147-A177-3AD203B41FA5}">
                      <a16:colId xmlns:a16="http://schemas.microsoft.com/office/drawing/2014/main" val="1653329390"/>
                    </a:ext>
                  </a:extLst>
                </a:gridCol>
                <a:gridCol w="360041">
                  <a:extLst>
                    <a:ext uri="{9D8B030D-6E8A-4147-A177-3AD203B41FA5}">
                      <a16:colId xmlns:a16="http://schemas.microsoft.com/office/drawing/2014/main" val="1593986439"/>
                    </a:ext>
                  </a:extLst>
                </a:gridCol>
                <a:gridCol w="360041">
                  <a:extLst>
                    <a:ext uri="{9D8B030D-6E8A-4147-A177-3AD203B41FA5}">
                      <a16:colId xmlns:a16="http://schemas.microsoft.com/office/drawing/2014/main" val="2079252225"/>
                    </a:ext>
                  </a:extLst>
                </a:gridCol>
                <a:gridCol w="360041">
                  <a:extLst>
                    <a:ext uri="{9D8B030D-6E8A-4147-A177-3AD203B41FA5}">
                      <a16:colId xmlns:a16="http://schemas.microsoft.com/office/drawing/2014/main" val="3136030678"/>
                    </a:ext>
                  </a:extLst>
                </a:gridCol>
                <a:gridCol w="360041">
                  <a:extLst>
                    <a:ext uri="{9D8B030D-6E8A-4147-A177-3AD203B41FA5}">
                      <a16:colId xmlns:a16="http://schemas.microsoft.com/office/drawing/2014/main" val="1748834184"/>
                    </a:ext>
                  </a:extLst>
                </a:gridCol>
                <a:gridCol w="360041">
                  <a:extLst>
                    <a:ext uri="{9D8B030D-6E8A-4147-A177-3AD203B41FA5}">
                      <a16:colId xmlns:a16="http://schemas.microsoft.com/office/drawing/2014/main" val="2133579796"/>
                    </a:ext>
                  </a:extLst>
                </a:gridCol>
                <a:gridCol w="360041">
                  <a:extLst>
                    <a:ext uri="{9D8B030D-6E8A-4147-A177-3AD203B41FA5}">
                      <a16:colId xmlns:a16="http://schemas.microsoft.com/office/drawing/2014/main" val="74562009"/>
                    </a:ext>
                  </a:extLst>
                </a:gridCol>
                <a:gridCol w="360041">
                  <a:extLst>
                    <a:ext uri="{9D8B030D-6E8A-4147-A177-3AD203B41FA5}">
                      <a16:colId xmlns:a16="http://schemas.microsoft.com/office/drawing/2014/main" val="1900808931"/>
                    </a:ext>
                  </a:extLst>
                </a:gridCol>
                <a:gridCol w="360041">
                  <a:extLst>
                    <a:ext uri="{9D8B030D-6E8A-4147-A177-3AD203B41FA5}">
                      <a16:colId xmlns:a16="http://schemas.microsoft.com/office/drawing/2014/main" val="196299316"/>
                    </a:ext>
                  </a:extLst>
                </a:gridCol>
                <a:gridCol w="360041">
                  <a:extLst>
                    <a:ext uri="{9D8B030D-6E8A-4147-A177-3AD203B41FA5}">
                      <a16:colId xmlns:a16="http://schemas.microsoft.com/office/drawing/2014/main" val="1296218150"/>
                    </a:ext>
                  </a:extLst>
                </a:gridCol>
                <a:gridCol w="360041">
                  <a:extLst>
                    <a:ext uri="{9D8B030D-6E8A-4147-A177-3AD203B41FA5}">
                      <a16:colId xmlns:a16="http://schemas.microsoft.com/office/drawing/2014/main" val="2080537456"/>
                    </a:ext>
                  </a:extLst>
                </a:gridCol>
                <a:gridCol w="360041">
                  <a:extLst>
                    <a:ext uri="{9D8B030D-6E8A-4147-A177-3AD203B41FA5}">
                      <a16:colId xmlns:a16="http://schemas.microsoft.com/office/drawing/2014/main" val="2685721873"/>
                    </a:ext>
                  </a:extLst>
                </a:gridCol>
                <a:gridCol w="360041">
                  <a:extLst>
                    <a:ext uri="{9D8B030D-6E8A-4147-A177-3AD203B41FA5}">
                      <a16:colId xmlns:a16="http://schemas.microsoft.com/office/drawing/2014/main" val="968006797"/>
                    </a:ext>
                  </a:extLst>
                </a:gridCol>
                <a:gridCol w="360041">
                  <a:extLst>
                    <a:ext uri="{9D8B030D-6E8A-4147-A177-3AD203B41FA5}">
                      <a16:colId xmlns:a16="http://schemas.microsoft.com/office/drawing/2014/main" val="422301754"/>
                    </a:ext>
                  </a:extLst>
                </a:gridCol>
                <a:gridCol w="360041">
                  <a:extLst>
                    <a:ext uri="{9D8B030D-6E8A-4147-A177-3AD203B41FA5}">
                      <a16:colId xmlns:a16="http://schemas.microsoft.com/office/drawing/2014/main" val="926678219"/>
                    </a:ext>
                  </a:extLst>
                </a:gridCol>
                <a:gridCol w="360041">
                  <a:extLst>
                    <a:ext uri="{9D8B030D-6E8A-4147-A177-3AD203B41FA5}">
                      <a16:colId xmlns:a16="http://schemas.microsoft.com/office/drawing/2014/main" val="2773504566"/>
                    </a:ext>
                  </a:extLst>
                </a:gridCol>
                <a:gridCol w="360041">
                  <a:extLst>
                    <a:ext uri="{9D8B030D-6E8A-4147-A177-3AD203B41FA5}">
                      <a16:colId xmlns:a16="http://schemas.microsoft.com/office/drawing/2014/main" val="809547699"/>
                    </a:ext>
                  </a:extLst>
                </a:gridCol>
                <a:gridCol w="360041">
                  <a:extLst>
                    <a:ext uri="{9D8B030D-6E8A-4147-A177-3AD203B41FA5}">
                      <a16:colId xmlns:a16="http://schemas.microsoft.com/office/drawing/2014/main" val="994344337"/>
                    </a:ext>
                  </a:extLst>
                </a:gridCol>
                <a:gridCol w="360041">
                  <a:extLst>
                    <a:ext uri="{9D8B030D-6E8A-4147-A177-3AD203B41FA5}">
                      <a16:colId xmlns:a16="http://schemas.microsoft.com/office/drawing/2014/main" val="1916553454"/>
                    </a:ext>
                  </a:extLst>
                </a:gridCol>
                <a:gridCol w="360041">
                  <a:extLst>
                    <a:ext uri="{9D8B030D-6E8A-4147-A177-3AD203B41FA5}">
                      <a16:colId xmlns:a16="http://schemas.microsoft.com/office/drawing/2014/main" val="639322830"/>
                    </a:ext>
                  </a:extLst>
                </a:gridCol>
                <a:gridCol w="360041">
                  <a:extLst>
                    <a:ext uri="{9D8B030D-6E8A-4147-A177-3AD203B41FA5}">
                      <a16:colId xmlns:a16="http://schemas.microsoft.com/office/drawing/2014/main" val="2812886919"/>
                    </a:ext>
                  </a:extLst>
                </a:gridCol>
                <a:gridCol w="360041">
                  <a:extLst>
                    <a:ext uri="{9D8B030D-6E8A-4147-A177-3AD203B41FA5}">
                      <a16:colId xmlns:a16="http://schemas.microsoft.com/office/drawing/2014/main" val="3419754208"/>
                    </a:ext>
                  </a:extLst>
                </a:gridCol>
              </a:tblGrid>
              <a:tr h="360040">
                <a:tc>
                  <a:txBody>
                    <a:bodyPr/>
                    <a:lstStyle/>
                    <a:p>
                      <a:pPr algn="ctr" fontAlgn="b"/>
                      <a:endParaRPr lang="en-GB" sz="2000" b="0" i="0" u="none" strike="noStrike" dirty="0">
                        <a:solidFill>
                          <a:srgbClr val="000000"/>
                        </a:solidFill>
                        <a:effectLst/>
                        <a:latin typeface="Lato" panose="020F0502020204030203"/>
                      </a:endParaRP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3</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7</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8</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9</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10</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13</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16</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17</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18</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19</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20</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21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22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23</a:t>
                      </a:r>
                    </a:p>
                  </a:txBody>
                  <a:tcPr marL="6350" marR="6350" marT="6350" marB="0" anchor="ctr"/>
                </a:tc>
                <a:extLst>
                  <a:ext uri="{0D108BD9-81ED-4DB2-BD59-A6C34878D82A}">
                    <a16:rowId xmlns:a16="http://schemas.microsoft.com/office/drawing/2014/main" val="3740688622"/>
                  </a:ext>
                </a:extLst>
              </a:tr>
              <a:tr h="612068">
                <a:tc>
                  <a:txBody>
                    <a:bodyPr/>
                    <a:lstStyle/>
                    <a:p>
                      <a:pPr algn="ctr" fontAlgn="b"/>
                      <a:r>
                        <a:rPr lang="en-GB" sz="2000" b="0" i="0" u="none" strike="noStrike" dirty="0">
                          <a:solidFill>
                            <a:srgbClr val="000000"/>
                          </a:solidFill>
                          <a:effectLst/>
                          <a:latin typeface="Lato" panose="020F0502020204030203"/>
                        </a:rPr>
                        <a:t>St A.</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46</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46</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46</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48</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49</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53</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53</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58</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59</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65</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68</a:t>
                      </a:r>
                    </a:p>
                  </a:txBody>
                  <a:tcPr marL="6350" marR="6350" marT="6350" marB="0" anchor="ctr"/>
                </a:tc>
                <a:extLst>
                  <a:ext uri="{0D108BD9-81ED-4DB2-BD59-A6C34878D82A}">
                    <a16:rowId xmlns:a16="http://schemas.microsoft.com/office/drawing/2014/main" val="2777544875"/>
                  </a:ext>
                </a:extLst>
              </a:tr>
              <a:tr h="612068">
                <a:tc>
                  <a:txBody>
                    <a:bodyPr/>
                    <a:lstStyle/>
                    <a:p>
                      <a:pPr algn="ctr" fontAlgn="b"/>
                      <a:r>
                        <a:rPr lang="en-GB" sz="2000" b="0" i="0" u="none" strike="noStrike" dirty="0">
                          <a:solidFill>
                            <a:srgbClr val="000000"/>
                          </a:solidFill>
                          <a:effectLst/>
                          <a:latin typeface="Lato" panose="020F0502020204030203"/>
                        </a:rPr>
                        <a:t>Stan.</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55</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46</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49</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51</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51</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52</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52</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52</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53</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53</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54</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56</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56</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56</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60</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60</a:t>
                      </a:r>
                    </a:p>
                  </a:txBody>
                  <a:tcPr marL="6350" marR="6350" marT="6350" marB="0" anchor="ctr"/>
                </a:tc>
                <a:tc>
                  <a:txBody>
                    <a:bodyPr/>
                    <a:lstStyle/>
                    <a:p>
                      <a:pPr algn="ctr" fontAlgn="b"/>
                      <a:r>
                        <a:rPr lang="en-GB" sz="2000" b="0" i="0" u="none" strike="noStrike">
                          <a:solidFill>
                            <a:srgbClr val="000000"/>
                          </a:solidFill>
                          <a:effectLst/>
                          <a:latin typeface="Lato" panose="020F0502020204030203"/>
                        </a:rPr>
                        <a:t>60</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61</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62</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63</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64</a:t>
                      </a:r>
                    </a:p>
                  </a:txBody>
                  <a:tcPr marL="6350" marR="6350" marT="6350" marB="0" anchor="ctr"/>
                </a:tc>
                <a:tc>
                  <a:txBody>
                    <a:bodyPr/>
                    <a:lstStyle/>
                    <a:p>
                      <a:pPr algn="ctr" fontAlgn="b"/>
                      <a:r>
                        <a:rPr lang="en-GB" sz="2000" b="0" i="0" u="none" strike="noStrike" dirty="0">
                          <a:solidFill>
                            <a:srgbClr val="000000"/>
                          </a:solidFill>
                          <a:effectLst/>
                          <a:latin typeface="Lato" panose="020F0502020204030203"/>
                        </a:rPr>
                        <a:t>65</a:t>
                      </a:r>
                    </a:p>
                  </a:txBody>
                  <a:tcPr marL="6350" marR="6350" marT="6350" marB="0" anchor="ctr"/>
                </a:tc>
                <a:extLst>
                  <a:ext uri="{0D108BD9-81ED-4DB2-BD59-A6C34878D82A}">
                    <a16:rowId xmlns:a16="http://schemas.microsoft.com/office/drawing/2014/main" val="446529405"/>
                  </a:ext>
                </a:extLst>
              </a:tr>
            </a:tbl>
          </a:graphicData>
        </a:graphic>
      </p:graphicFrame>
      <p:sp>
        <p:nvSpPr>
          <p:cNvPr id="10" name="Oval 9">
            <a:extLst>
              <a:ext uri="{FF2B5EF4-FFF2-40B4-BE49-F238E27FC236}">
                <a16:creationId xmlns:a16="http://schemas.microsoft.com/office/drawing/2014/main" id="{2C025891-7934-4D00-9000-C5EF0F9B367D}"/>
              </a:ext>
            </a:extLst>
          </p:cNvPr>
          <p:cNvSpPr/>
          <p:nvPr/>
        </p:nvSpPr>
        <p:spPr>
          <a:xfrm>
            <a:off x="4716016" y="2695600"/>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6F001EAD-7215-443B-AFAC-C3D9C45F56C3}"/>
              </a:ext>
            </a:extLst>
          </p:cNvPr>
          <p:cNvSpPr/>
          <p:nvPr/>
        </p:nvSpPr>
        <p:spPr>
          <a:xfrm>
            <a:off x="4719558" y="2095222"/>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AF27CC15-CDB1-4B15-919A-8C151D74ADCC}"/>
              </a:ext>
            </a:extLst>
          </p:cNvPr>
          <p:cNvSpPr/>
          <p:nvPr/>
        </p:nvSpPr>
        <p:spPr>
          <a:xfrm>
            <a:off x="2555776" y="2095222"/>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5BCF6535-37F1-4F35-AACE-133AFD218D3A}"/>
              </a:ext>
            </a:extLst>
          </p:cNvPr>
          <p:cNvSpPr/>
          <p:nvPr/>
        </p:nvSpPr>
        <p:spPr>
          <a:xfrm>
            <a:off x="2555776" y="2695600"/>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4873B7A2-ED2E-46D4-902A-E826177D8EF0}"/>
              </a:ext>
            </a:extLst>
          </p:cNvPr>
          <p:cNvSpPr/>
          <p:nvPr/>
        </p:nvSpPr>
        <p:spPr>
          <a:xfrm>
            <a:off x="6876256" y="2695600"/>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EC470AA2-CD12-4C7C-8BBE-27AB9BA2EAAA}"/>
              </a:ext>
            </a:extLst>
          </p:cNvPr>
          <p:cNvSpPr/>
          <p:nvPr/>
        </p:nvSpPr>
        <p:spPr>
          <a:xfrm>
            <a:off x="6876256" y="2095222"/>
            <a:ext cx="36004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F57DABE7-2E04-43AC-83AB-4EFD567C0451}"/>
              </a:ext>
            </a:extLst>
          </p:cNvPr>
          <p:cNvSpPr txBox="1"/>
          <p:nvPr/>
        </p:nvSpPr>
        <p:spPr>
          <a:xfrm>
            <a:off x="3059832" y="4177955"/>
            <a:ext cx="432048" cy="369332"/>
          </a:xfrm>
          <a:prstGeom prst="rect">
            <a:avLst/>
          </a:prstGeom>
          <a:noFill/>
        </p:spPr>
        <p:txBody>
          <a:bodyPr wrap="square" rtlCol="0">
            <a:spAutoFit/>
          </a:bodyPr>
          <a:lstStyle/>
          <a:p>
            <a:r>
              <a:rPr lang="en-GB" dirty="0">
                <a:solidFill>
                  <a:srgbClr val="26377C"/>
                </a:solidFill>
                <a:latin typeface="Lato" panose="020F0502020204030203"/>
              </a:rPr>
              <a:t>6</a:t>
            </a:r>
          </a:p>
        </p:txBody>
      </p:sp>
      <p:sp>
        <p:nvSpPr>
          <p:cNvPr id="23" name="TextBox 22">
            <a:extLst>
              <a:ext uri="{FF2B5EF4-FFF2-40B4-BE49-F238E27FC236}">
                <a16:creationId xmlns:a16="http://schemas.microsoft.com/office/drawing/2014/main" id="{C700173D-84BA-464D-9E99-8D3137E5598D}"/>
              </a:ext>
            </a:extLst>
          </p:cNvPr>
          <p:cNvSpPr txBox="1"/>
          <p:nvPr/>
        </p:nvSpPr>
        <p:spPr>
          <a:xfrm>
            <a:off x="2915816" y="4918461"/>
            <a:ext cx="516222" cy="369332"/>
          </a:xfrm>
          <a:prstGeom prst="rect">
            <a:avLst/>
          </a:prstGeom>
          <a:noFill/>
        </p:spPr>
        <p:txBody>
          <a:bodyPr wrap="square" rtlCol="0">
            <a:spAutoFit/>
          </a:bodyPr>
          <a:lstStyle/>
          <a:p>
            <a:r>
              <a:rPr lang="en-GB" dirty="0">
                <a:solidFill>
                  <a:srgbClr val="26377C"/>
                </a:solidFill>
                <a:latin typeface="Lato" panose="020F0502020204030203"/>
              </a:rPr>
              <a:t>12</a:t>
            </a:r>
          </a:p>
        </p:txBody>
      </p:sp>
      <p:sp>
        <p:nvSpPr>
          <p:cNvPr id="25" name="TextBox 24">
            <a:extLst>
              <a:ext uri="{FF2B5EF4-FFF2-40B4-BE49-F238E27FC236}">
                <a16:creationId xmlns:a16="http://schemas.microsoft.com/office/drawing/2014/main" id="{120AC211-8C69-4F36-AAF3-1E839AED89BA}"/>
              </a:ext>
            </a:extLst>
          </p:cNvPr>
          <p:cNvSpPr txBox="1"/>
          <p:nvPr/>
        </p:nvSpPr>
        <p:spPr>
          <a:xfrm>
            <a:off x="3173927" y="5660886"/>
            <a:ext cx="516222" cy="369332"/>
          </a:xfrm>
          <a:prstGeom prst="rect">
            <a:avLst/>
          </a:prstGeom>
          <a:noFill/>
        </p:spPr>
        <p:txBody>
          <a:bodyPr wrap="square" rtlCol="0">
            <a:spAutoFit/>
          </a:bodyPr>
          <a:lstStyle/>
          <a:p>
            <a:r>
              <a:rPr lang="en-GB" dirty="0">
                <a:solidFill>
                  <a:srgbClr val="26377C"/>
                </a:solidFill>
                <a:latin typeface="Lato" panose="020F0502020204030203"/>
              </a:rPr>
              <a:t>18</a:t>
            </a:r>
          </a:p>
        </p:txBody>
      </p:sp>
      <p:sp>
        <p:nvSpPr>
          <p:cNvPr id="27" name="TextBox 26">
            <a:extLst>
              <a:ext uri="{FF2B5EF4-FFF2-40B4-BE49-F238E27FC236}">
                <a16:creationId xmlns:a16="http://schemas.microsoft.com/office/drawing/2014/main" id="{B7170DD1-9C74-4104-B87C-8ECC4623A5F3}"/>
              </a:ext>
            </a:extLst>
          </p:cNvPr>
          <p:cNvSpPr txBox="1"/>
          <p:nvPr/>
        </p:nvSpPr>
        <p:spPr>
          <a:xfrm>
            <a:off x="5220072" y="4221088"/>
            <a:ext cx="516222" cy="369332"/>
          </a:xfrm>
          <a:prstGeom prst="rect">
            <a:avLst/>
          </a:prstGeom>
          <a:noFill/>
        </p:spPr>
        <p:txBody>
          <a:bodyPr wrap="square" rtlCol="0">
            <a:spAutoFit/>
          </a:bodyPr>
          <a:lstStyle/>
          <a:p>
            <a:r>
              <a:rPr lang="en-GB" dirty="0">
                <a:solidFill>
                  <a:srgbClr val="26377C"/>
                </a:solidFill>
                <a:latin typeface="Lato" panose="020F0502020204030203"/>
              </a:rPr>
              <a:t>45</a:t>
            </a:r>
          </a:p>
        </p:txBody>
      </p:sp>
      <p:sp>
        <p:nvSpPr>
          <p:cNvPr id="29" name="TextBox 28">
            <a:extLst>
              <a:ext uri="{FF2B5EF4-FFF2-40B4-BE49-F238E27FC236}">
                <a16:creationId xmlns:a16="http://schemas.microsoft.com/office/drawing/2014/main" id="{8BC79ACD-7538-4511-B51E-363398370ABF}"/>
              </a:ext>
            </a:extLst>
          </p:cNvPr>
          <p:cNvSpPr txBox="1"/>
          <p:nvPr/>
        </p:nvSpPr>
        <p:spPr>
          <a:xfrm>
            <a:off x="7088288" y="4256914"/>
            <a:ext cx="516222" cy="369332"/>
          </a:xfrm>
          <a:prstGeom prst="rect">
            <a:avLst/>
          </a:prstGeom>
          <a:noFill/>
        </p:spPr>
        <p:txBody>
          <a:bodyPr wrap="square" rtlCol="0">
            <a:spAutoFit/>
          </a:bodyPr>
          <a:lstStyle/>
          <a:p>
            <a:r>
              <a:rPr lang="en-GB" dirty="0">
                <a:solidFill>
                  <a:srgbClr val="26377C"/>
                </a:solidFill>
                <a:latin typeface="Lato" panose="020F0502020204030203"/>
              </a:rPr>
              <a:t>58</a:t>
            </a:r>
          </a:p>
        </p:txBody>
      </p:sp>
      <p:sp>
        <p:nvSpPr>
          <p:cNvPr id="31" name="TextBox 30">
            <a:extLst>
              <a:ext uri="{FF2B5EF4-FFF2-40B4-BE49-F238E27FC236}">
                <a16:creationId xmlns:a16="http://schemas.microsoft.com/office/drawing/2014/main" id="{1424FAF6-B8A7-40D0-A96F-C7C022941B23}"/>
              </a:ext>
            </a:extLst>
          </p:cNvPr>
          <p:cNvSpPr txBox="1"/>
          <p:nvPr/>
        </p:nvSpPr>
        <p:spPr>
          <a:xfrm>
            <a:off x="5223208" y="4926146"/>
            <a:ext cx="516222" cy="369332"/>
          </a:xfrm>
          <a:prstGeom prst="rect">
            <a:avLst/>
          </a:prstGeom>
          <a:noFill/>
        </p:spPr>
        <p:txBody>
          <a:bodyPr wrap="square" rtlCol="0">
            <a:spAutoFit/>
          </a:bodyPr>
          <a:lstStyle/>
          <a:p>
            <a:r>
              <a:rPr lang="en-GB" dirty="0">
                <a:solidFill>
                  <a:srgbClr val="26377C"/>
                </a:solidFill>
                <a:latin typeface="Lato" panose="020F0502020204030203"/>
              </a:rPr>
              <a:t>49</a:t>
            </a:r>
          </a:p>
        </p:txBody>
      </p:sp>
      <p:sp>
        <p:nvSpPr>
          <p:cNvPr id="33" name="TextBox 32">
            <a:extLst>
              <a:ext uri="{FF2B5EF4-FFF2-40B4-BE49-F238E27FC236}">
                <a16:creationId xmlns:a16="http://schemas.microsoft.com/office/drawing/2014/main" id="{991647AC-C482-463A-9CF0-CFD80D611994}"/>
              </a:ext>
            </a:extLst>
          </p:cNvPr>
          <p:cNvSpPr txBox="1"/>
          <p:nvPr/>
        </p:nvSpPr>
        <p:spPr>
          <a:xfrm>
            <a:off x="7088288" y="4965126"/>
            <a:ext cx="516222" cy="369332"/>
          </a:xfrm>
          <a:prstGeom prst="rect">
            <a:avLst/>
          </a:prstGeom>
          <a:noFill/>
        </p:spPr>
        <p:txBody>
          <a:bodyPr wrap="square" rtlCol="0">
            <a:spAutoFit/>
          </a:bodyPr>
          <a:lstStyle/>
          <a:p>
            <a:r>
              <a:rPr lang="en-GB" dirty="0">
                <a:solidFill>
                  <a:srgbClr val="26377C"/>
                </a:solidFill>
                <a:latin typeface="Lato" panose="020F0502020204030203"/>
              </a:rPr>
              <a:t>56</a:t>
            </a:r>
          </a:p>
        </p:txBody>
      </p:sp>
      <p:sp>
        <p:nvSpPr>
          <p:cNvPr id="35" name="TextBox 34">
            <a:extLst>
              <a:ext uri="{FF2B5EF4-FFF2-40B4-BE49-F238E27FC236}">
                <a16:creationId xmlns:a16="http://schemas.microsoft.com/office/drawing/2014/main" id="{C9A3CF3B-CF8C-4A18-95B4-80C0312BADF0}"/>
              </a:ext>
            </a:extLst>
          </p:cNvPr>
          <p:cNvSpPr txBox="1"/>
          <p:nvPr/>
        </p:nvSpPr>
        <p:spPr>
          <a:xfrm>
            <a:off x="5220072" y="5781857"/>
            <a:ext cx="516222" cy="369332"/>
          </a:xfrm>
          <a:prstGeom prst="rect">
            <a:avLst/>
          </a:prstGeom>
          <a:noFill/>
        </p:spPr>
        <p:txBody>
          <a:bodyPr wrap="square" rtlCol="0">
            <a:spAutoFit/>
          </a:bodyPr>
          <a:lstStyle/>
          <a:p>
            <a:r>
              <a:rPr lang="en-GB" dirty="0">
                <a:solidFill>
                  <a:srgbClr val="26377C"/>
                </a:solidFill>
                <a:latin typeface="Lato" panose="020F0502020204030203"/>
              </a:rPr>
              <a:t>58</a:t>
            </a:r>
          </a:p>
        </p:txBody>
      </p:sp>
      <p:sp>
        <p:nvSpPr>
          <p:cNvPr id="37" name="TextBox 36">
            <a:extLst>
              <a:ext uri="{FF2B5EF4-FFF2-40B4-BE49-F238E27FC236}">
                <a16:creationId xmlns:a16="http://schemas.microsoft.com/office/drawing/2014/main" id="{15B6B4CA-D5B1-4941-883D-4FEAD5811796}"/>
              </a:ext>
            </a:extLst>
          </p:cNvPr>
          <p:cNvSpPr txBox="1"/>
          <p:nvPr/>
        </p:nvSpPr>
        <p:spPr>
          <a:xfrm>
            <a:off x="7088288" y="5781857"/>
            <a:ext cx="516222" cy="369332"/>
          </a:xfrm>
          <a:prstGeom prst="rect">
            <a:avLst/>
          </a:prstGeom>
          <a:noFill/>
        </p:spPr>
        <p:txBody>
          <a:bodyPr wrap="square" rtlCol="0">
            <a:spAutoFit/>
          </a:bodyPr>
          <a:lstStyle/>
          <a:p>
            <a:r>
              <a:rPr lang="en-GB" dirty="0">
                <a:solidFill>
                  <a:srgbClr val="26377C"/>
                </a:solidFill>
                <a:latin typeface="Lato" panose="020F0502020204030203"/>
              </a:rPr>
              <a:t>61</a:t>
            </a:r>
          </a:p>
        </p:txBody>
      </p:sp>
    </p:spTree>
    <p:extLst>
      <p:ext uri="{BB962C8B-B14F-4D97-AF65-F5344CB8AC3E}">
        <p14:creationId xmlns:p14="http://schemas.microsoft.com/office/powerpoint/2010/main" val="1788826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6" grpId="0" animBg="1"/>
      <p:bldP spid="18" grpId="0" animBg="1"/>
      <p:bldP spid="20" grpId="0" animBg="1"/>
      <p:bldP spid="21" grpId="0"/>
      <p:bldP spid="23" grpId="0"/>
      <p:bldP spid="25" grpId="0"/>
      <p:bldP spid="27" grpId="0"/>
      <p:bldP spid="29" grpId="0"/>
      <p:bldP spid="31" grpId="0"/>
      <p:bldP spid="33" grpId="0"/>
      <p:bldP spid="35" grpId="0"/>
      <p:bldP spid="3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 presentation template">
  <a:themeElements>
    <a:clrScheme name="Custom 1">
      <a:dk1>
        <a:srgbClr val="352B84"/>
      </a:dk1>
      <a:lt1>
        <a:sysClr val="window" lastClr="FFFFFF"/>
      </a:lt1>
      <a:dk2>
        <a:srgbClr val="1F3D9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FF1954DF953742B47759ED5F45DF4D" ma:contentTypeVersion="4" ma:contentTypeDescription="Create a new document." ma:contentTypeScope="" ma:versionID="2afc1cda1a878a4ff873149859037bfe">
  <xsd:schema xmlns:xsd="http://www.w3.org/2001/XMLSchema" xmlns:xs="http://www.w3.org/2001/XMLSchema" xmlns:p="http://schemas.microsoft.com/office/2006/metadata/properties" xmlns:ns2="a01c9038-a3c8-4a6e-b1bf-ade3cdd955a3" targetNamespace="http://schemas.microsoft.com/office/2006/metadata/properties" ma:root="true" ma:fieldsID="97660a0e049df8383d2cc7566892f84c" ns2:_="">
    <xsd:import namespace="a01c9038-a3c8-4a6e-b1bf-ade3cdd955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1c9038-a3c8-4a6e-b1bf-ade3cdd955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66524-FD6B-48E4-BDD3-86F5EE5BAF77}">
  <ds:schemaRefs>
    <ds:schemaRef ds:uri="http://schemas.microsoft.com/sharepoint/v3/contenttype/forms"/>
  </ds:schemaRefs>
</ds:datastoreItem>
</file>

<file path=customXml/itemProps2.xml><?xml version="1.0" encoding="utf-8"?>
<ds:datastoreItem xmlns:ds="http://schemas.openxmlformats.org/officeDocument/2006/customXml" ds:itemID="{0D941F33-D370-4E32-9DA0-482F351B276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5D5F722-8C74-4CCA-9C79-5DEE58B93D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1c9038-a3c8-4a6e-b1bf-ade3cdd955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381</TotalTime>
  <Words>912</Words>
  <Application>Microsoft Office PowerPoint</Application>
  <PresentationFormat>On-screen Show (4:3)</PresentationFormat>
  <Paragraphs>220</Paragraphs>
  <Slides>18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 Math</vt:lpstr>
      <vt:lpstr>Georgia</vt:lpstr>
      <vt:lpstr>Lato</vt:lpstr>
      <vt:lpstr>Wingdings 2</vt:lpstr>
      <vt:lpstr>GA presentation template</vt:lpstr>
      <vt:lpstr>PowerPoint Presentation</vt:lpstr>
      <vt:lpstr>Numerical and statistical skills</vt:lpstr>
      <vt:lpstr>Measures of central tendency</vt:lpstr>
      <vt:lpstr>Measures of central tendency</vt:lpstr>
      <vt:lpstr>PowerPoint Presentation</vt:lpstr>
      <vt:lpstr>Measures of dispersion </vt:lpstr>
      <vt:lpstr>Measures of dispersion </vt:lpstr>
      <vt:lpstr>Measures of dispersion? </vt:lpstr>
      <vt:lpstr>Working out quartiles</vt:lpstr>
      <vt:lpstr>PowerPoint Presentation</vt:lpstr>
      <vt:lpstr>Relationships in bivariate data</vt:lpstr>
      <vt:lpstr>Relationships in bivariate data</vt:lpstr>
      <vt:lpstr>Interpolating data</vt:lpstr>
      <vt:lpstr>Extrapolating data</vt:lpstr>
      <vt:lpstr>Trend line</vt:lpstr>
      <vt:lpstr>Correlation vs Causation</vt:lpstr>
      <vt:lpstr>Links to further support</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Peasland</dc:creator>
  <cp:lastModifiedBy>Richard Peasland</cp:lastModifiedBy>
  <cp:revision>26</cp:revision>
  <dcterms:created xsi:type="dcterms:W3CDTF">2020-10-12T09:10:16Z</dcterms:created>
  <dcterms:modified xsi:type="dcterms:W3CDTF">2020-10-19T15:42:06Z</dcterms:modified>
</cp:coreProperties>
</file>