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430" r:id="rId2"/>
    <p:sldId id="429" r:id="rId3"/>
    <p:sldId id="264" r:id="rId4"/>
    <p:sldId id="425" r:id="rId5"/>
    <p:sldId id="426" r:id="rId6"/>
    <p:sldId id="427" r:id="rId7"/>
    <p:sldId id="428" r:id="rId8"/>
    <p:sldId id="420" r:id="rId9"/>
    <p:sldId id="442" r:id="rId10"/>
    <p:sldId id="421" r:id="rId11"/>
    <p:sldId id="422" r:id="rId12"/>
    <p:sldId id="423" r:id="rId13"/>
    <p:sldId id="441" r:id="rId14"/>
    <p:sldId id="44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86"/>
    <a:srgbClr val="26377C"/>
    <a:srgbClr val="9CD9F2"/>
    <a:srgbClr val="352B84"/>
    <a:srgbClr val="B4CE44"/>
    <a:srgbClr val="E9511D"/>
    <a:srgbClr val="243D91"/>
    <a:srgbClr val="1F3D91"/>
    <a:srgbClr val="002060"/>
    <a:srgbClr val="BFC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0" autoAdjust="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44747-CDB7-4F98-827F-A214E0B4E219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9001A-258F-4C21-BFC1-1432480F8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9001A-258F-4C21-BFC1-1432480F8C3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7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B4CE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3841" y="5120407"/>
            <a:ext cx="9051434" cy="648072"/>
          </a:xfrm>
        </p:spPr>
        <p:txBody>
          <a:bodyPr>
            <a:normAutofit/>
          </a:bodyPr>
          <a:lstStyle>
            <a:lvl1pPr marL="64008" indent="0" algn="l">
              <a:buNone/>
              <a:defRPr sz="36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ctr"/>
            <a:r>
              <a:rPr lang="en-GB" b="1" dirty="0">
                <a:solidFill>
                  <a:srgbClr val="243D91"/>
                </a:solidFill>
              </a:rPr>
              <a:t>A level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9026D13-955C-4B63-B064-DDB1A12AAF2B}"/>
              </a:ext>
            </a:extLst>
          </p:cNvPr>
          <p:cNvGrpSpPr/>
          <p:nvPr userDrawn="1"/>
        </p:nvGrpSpPr>
        <p:grpSpPr>
          <a:xfrm>
            <a:off x="4355976" y="0"/>
            <a:ext cx="4788024" cy="4881278"/>
            <a:chOff x="4355976" y="0"/>
            <a:chExt cx="4788024" cy="48812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D3D5553-3939-42F7-AF43-1B66B33E171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116"/>
            <a:stretch/>
          </p:blipFill>
          <p:spPr>
            <a:xfrm>
              <a:off x="4716016" y="0"/>
              <a:ext cx="4427984" cy="488127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B8E2CF8-24CF-4A9E-B40C-3DED3A1F5681}"/>
                </a:ext>
              </a:extLst>
            </p:cNvPr>
            <p:cNvSpPr/>
            <p:nvPr userDrawn="1"/>
          </p:nvSpPr>
          <p:spPr>
            <a:xfrm>
              <a:off x="4355976" y="3068960"/>
              <a:ext cx="648072" cy="1475592"/>
            </a:xfrm>
            <a:prstGeom prst="rect">
              <a:avLst/>
            </a:prstGeom>
            <a:solidFill>
              <a:srgbClr val="B4CE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6055A28-5286-4F5A-8E4E-5FB7D864C0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" t="62183" r="55500"/>
          <a:stretch/>
        </p:blipFill>
        <p:spPr>
          <a:xfrm>
            <a:off x="73403" y="3174272"/>
            <a:ext cx="3096344" cy="184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12163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29712"/>
          </a:xfrm>
        </p:spPr>
        <p:txBody>
          <a:bodyPr/>
          <a:lstStyle>
            <a:lvl1pPr>
              <a:lnSpc>
                <a:spcPct val="108000"/>
              </a:lnSpc>
              <a:spcBef>
                <a:spcPts val="0"/>
              </a:spcBef>
              <a:defRPr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lnSpc>
                <a:spcPct val="108000"/>
              </a:lnSpc>
              <a:spcBef>
                <a:spcPts val="0"/>
              </a:spcBef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lnSpc>
                <a:spcPct val="108000"/>
              </a:lnSpc>
              <a:spcBef>
                <a:spcPts val="0"/>
              </a:spcBef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lnSpc>
                <a:spcPct val="108000"/>
              </a:lnSpc>
              <a:spcBef>
                <a:spcPts val="0"/>
              </a:spcBef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lnSpc>
                <a:spcPct val="108000"/>
              </a:lnSpc>
              <a:spcBef>
                <a:spcPts val="0"/>
              </a:spcBef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26366F-2D8B-470B-AAB3-86DD10C6F178}"/>
              </a:ext>
            </a:extLst>
          </p:cNvPr>
          <p:cNvSpPr txBox="1"/>
          <p:nvPr userDrawn="1"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26377C"/>
                </a:solidFill>
              </a:rPr>
              <a:t>© Geographical Association, 2020</a:t>
            </a:r>
          </a:p>
        </p:txBody>
      </p:sp>
    </p:spTree>
    <p:extLst>
      <p:ext uri="{BB962C8B-B14F-4D97-AF65-F5344CB8AC3E}">
        <p14:creationId xmlns:p14="http://schemas.microsoft.com/office/powerpoint/2010/main" val="2039999302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37E-A7D0-4213-A95F-88F0680C701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62CD-E6A4-48B0-8740-9FCE98EC9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196BE2-F979-47EB-A57A-7282608F8FF7}"/>
              </a:ext>
            </a:extLst>
          </p:cNvPr>
          <p:cNvSpPr txBox="1"/>
          <p:nvPr userDrawn="1"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  <p:extLst>
      <p:ext uri="{BB962C8B-B14F-4D97-AF65-F5344CB8AC3E}">
        <p14:creationId xmlns:p14="http://schemas.microsoft.com/office/powerpoint/2010/main" val="254398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108000"/>
              </a:lnSpc>
              <a:spcBef>
                <a:spcPts val="0"/>
              </a:spcBef>
              <a:defRPr sz="2400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lnSpc>
                <a:spcPct val="108000"/>
              </a:lnSpc>
              <a:spcBef>
                <a:spcPts val="0"/>
              </a:spcBef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lnSpc>
                <a:spcPct val="108000"/>
              </a:lnSpc>
              <a:spcBef>
                <a:spcPts val="0"/>
              </a:spcBef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lnSpc>
                <a:spcPct val="108000"/>
              </a:lnSpc>
              <a:spcBef>
                <a:spcPts val="0"/>
              </a:spcBef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lnSpc>
                <a:spcPct val="108000"/>
              </a:lnSpc>
              <a:spcBef>
                <a:spcPts val="0"/>
              </a:spcBef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lnSpc>
                <a:spcPct val="108000"/>
              </a:lnSpc>
              <a:spcBef>
                <a:spcPts val="0"/>
              </a:spcBef>
              <a:defRPr sz="2400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lnSpc>
                <a:spcPct val="108000"/>
              </a:lnSpc>
              <a:spcBef>
                <a:spcPts val="0"/>
              </a:spcBef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lnSpc>
                <a:spcPct val="108000"/>
              </a:lnSpc>
              <a:spcBef>
                <a:spcPts val="0"/>
              </a:spcBef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lnSpc>
                <a:spcPct val="108000"/>
              </a:lnSpc>
              <a:spcBef>
                <a:spcPts val="0"/>
              </a:spcBef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lnSpc>
                <a:spcPct val="108000"/>
              </a:lnSpc>
              <a:spcBef>
                <a:spcPts val="0"/>
              </a:spcBef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37E-A7D0-4213-A95F-88F0680C701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62CD-E6A4-48B0-8740-9FCE98EC987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263B0-049F-4F99-B5AE-A623A5C0977E}"/>
              </a:ext>
            </a:extLst>
          </p:cNvPr>
          <p:cNvSpPr txBox="1"/>
          <p:nvPr userDrawn="1"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  <p:extLst>
      <p:ext uri="{BB962C8B-B14F-4D97-AF65-F5344CB8AC3E}">
        <p14:creationId xmlns:p14="http://schemas.microsoft.com/office/powerpoint/2010/main" val="10303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29712"/>
          </a:xfrm>
        </p:spPr>
        <p:txBody>
          <a:bodyPr/>
          <a:lstStyle>
            <a:lvl1pPr>
              <a:lnSpc>
                <a:spcPct val="108000"/>
              </a:lnSpc>
              <a:spcBef>
                <a:spcPts val="0"/>
              </a:spcBef>
              <a:defRPr>
                <a:solidFill>
                  <a:srgbClr val="243D91"/>
                </a:solidFill>
              </a:defRPr>
            </a:lvl1pPr>
            <a:lvl2pPr>
              <a:lnSpc>
                <a:spcPct val="108000"/>
              </a:lnSpc>
              <a:spcBef>
                <a:spcPts val="0"/>
              </a:spcBef>
              <a:defRPr/>
            </a:lvl2pPr>
            <a:lvl3pPr>
              <a:lnSpc>
                <a:spcPct val="108000"/>
              </a:lnSpc>
              <a:spcBef>
                <a:spcPts val="0"/>
              </a:spcBef>
              <a:defRPr/>
            </a:lvl3pPr>
            <a:lvl4pPr>
              <a:lnSpc>
                <a:spcPct val="108000"/>
              </a:lnSpc>
              <a:spcBef>
                <a:spcPts val="0"/>
              </a:spcBef>
              <a:defRPr/>
            </a:lvl4pPr>
            <a:lvl5pPr>
              <a:lnSpc>
                <a:spcPct val="108000"/>
              </a:lnSpc>
              <a:spcBef>
                <a:spcPts val="0"/>
              </a:spcBef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64BFF-BB7A-45A4-9F2B-1D798AD0ED21}"/>
              </a:ext>
            </a:extLst>
          </p:cNvPr>
          <p:cNvSpPr txBox="1"/>
          <p:nvPr userDrawn="1"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>
            <a:lvl1pPr>
              <a:defRPr>
                <a:solidFill>
                  <a:srgbClr val="26377C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29712"/>
          </a:xfrm>
        </p:spPr>
        <p:txBody>
          <a:bodyPr/>
          <a:lstStyle>
            <a:lvl1pPr>
              <a:lnSpc>
                <a:spcPct val="108000"/>
              </a:lnSpc>
              <a:spcBef>
                <a:spcPts val="0"/>
              </a:spcBef>
              <a:defRPr>
                <a:solidFill>
                  <a:srgbClr val="26377C"/>
                </a:solidFill>
              </a:defRPr>
            </a:lvl1pPr>
            <a:lvl2pPr>
              <a:lnSpc>
                <a:spcPct val="108000"/>
              </a:lnSpc>
              <a:spcBef>
                <a:spcPts val="0"/>
              </a:spcBef>
              <a:defRPr/>
            </a:lvl2pPr>
            <a:lvl3pPr>
              <a:lnSpc>
                <a:spcPct val="108000"/>
              </a:lnSpc>
              <a:spcBef>
                <a:spcPts val="0"/>
              </a:spcBef>
              <a:defRPr/>
            </a:lvl3pPr>
            <a:lvl4pPr>
              <a:lnSpc>
                <a:spcPct val="108000"/>
              </a:lnSpc>
              <a:spcBef>
                <a:spcPts val="0"/>
              </a:spcBef>
              <a:defRPr/>
            </a:lvl4pPr>
            <a:lvl5pPr>
              <a:lnSpc>
                <a:spcPct val="108000"/>
              </a:lnSpc>
              <a:spcBef>
                <a:spcPts val="0"/>
              </a:spcBef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D1518-1115-4DC8-A672-28848E8BE7E5}"/>
              </a:ext>
            </a:extLst>
          </p:cNvPr>
          <p:cNvSpPr txBox="1"/>
          <p:nvPr userDrawn="1"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B4CE44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26377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262094"/>
            <a:ext cx="9144001" cy="91441"/>
          </a:xfrm>
          <a:prstGeom prst="rect">
            <a:avLst/>
          </a:prstGeom>
          <a:solidFill>
            <a:srgbClr val="B4CE4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14064"/>
            <a:ext cx="3733819" cy="91087"/>
          </a:xfrm>
          <a:prstGeom prst="rect">
            <a:avLst/>
          </a:prstGeom>
          <a:solidFill>
            <a:srgbClr val="B4CE4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B4CE44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7885E90-E9B9-4E6D-895B-6DF56498885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10462" y="5630211"/>
            <a:ext cx="1230167" cy="12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7" r:id="rId3"/>
    <p:sldLayoutId id="2147483778" r:id="rId4"/>
    <p:sldLayoutId id="2147483770" r:id="rId5"/>
    <p:sldLayoutId id="2147483771" r:id="rId6"/>
  </p:sldLayoutIdLst>
  <p:transition spd="slow" advClick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26377C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rgbClr val="26377C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eduqas.co.uk/Pages/ResourceSingle.aspx?rIid=1293" TargetMode="External"/><Relationship Id="rId13" Type="http://schemas.openxmlformats.org/officeDocument/2006/relationships/hyperlink" Target="https://www.wjec.co.uk/media/wijlspii/wjec-gce-geography-spec-from-2016-e.pdf" TargetMode="External"/><Relationship Id="rId3" Type="http://schemas.openxmlformats.org/officeDocument/2006/relationships/hyperlink" Target="https://filestore.aqa.org.uk/resources/geography/specifications/AQA-7037-SP-2016.PDF" TargetMode="External"/><Relationship Id="rId7" Type="http://schemas.openxmlformats.org/officeDocument/2006/relationships/hyperlink" Target="https://resources.eduqas.co.uk/Pages/ResourceSingle.aspx?rIid=980" TargetMode="External"/><Relationship Id="rId12" Type="http://schemas.openxmlformats.org/officeDocument/2006/relationships/hyperlink" Target="https://www.ocr.org.uk/qualifications/as-a-level-gce/geography-h081-h481-from-2016/assessment/" TargetMode="External"/><Relationship Id="rId2" Type="http://schemas.openxmlformats.org/officeDocument/2006/relationships/hyperlink" Target="https://www.geography.org.uk/download/accredited%20a%20level%20spec%20table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eduqas.co.uk/media/ln4locyz/eduqas-a-level-geography-spec-from-2016-e-24-01-2020.pdf" TargetMode="External"/><Relationship Id="rId11" Type="http://schemas.openxmlformats.org/officeDocument/2006/relationships/hyperlink" Target="https://www.ocr.org.uk/Images/223012-specification-accredited-a-level-gce-geography-h481.pdf" TargetMode="External"/><Relationship Id="rId5" Type="http://schemas.openxmlformats.org/officeDocument/2006/relationships/hyperlink" Target="https://filestore.aqa.org.uk/resources/geography/AQA-70373-NEA-ESI.PDF" TargetMode="External"/><Relationship Id="rId15" Type="http://schemas.openxmlformats.org/officeDocument/2006/relationships/hyperlink" Target="https://resources.wjec.co.uk/Pages/ResourceSingle.aspx?rIid=3003" TargetMode="External"/><Relationship Id="rId10" Type="http://schemas.openxmlformats.org/officeDocument/2006/relationships/hyperlink" Target="https://qualifications.pearson.com/content/dam/pdf/A%20Level/Geography/2016/teaching-and-learning-materials/math-for-geographers-guide.pdf" TargetMode="External"/><Relationship Id="rId4" Type="http://schemas.openxmlformats.org/officeDocument/2006/relationships/hyperlink" Target="https://www.aqa.org.uk/subjects/geography/as-and-a-level/geography-7037/assessment-resources" TargetMode="External"/><Relationship Id="rId9" Type="http://schemas.openxmlformats.org/officeDocument/2006/relationships/hyperlink" Target="https://qualifications.pearson.com/en/qualifications/edexcel-a-levels/geography-2016.coursematerials.html" TargetMode="External"/><Relationship Id="rId14" Type="http://schemas.openxmlformats.org/officeDocument/2006/relationships/hyperlink" Target="https://resources.wjec.co.uk/Pages/ResourceSingle.aspx?rIid=53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ghty.org/pdf/global_sense_plac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941168"/>
            <a:ext cx="8748464" cy="1392560"/>
          </a:xfrm>
        </p:spPr>
        <p:txBody>
          <a:bodyPr>
            <a:normAutofit lnSpcReduction="10000"/>
          </a:bodyPr>
          <a:lstStyle/>
          <a:p>
            <a:r>
              <a:rPr lang="en-GB" sz="4400" dirty="0"/>
              <a:t>The A level independent investigation literature review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22341113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FDB57F0D-60B2-4DD1-96D0-A27E001EC09C}"/>
              </a:ext>
            </a:extLst>
          </p:cNvPr>
          <p:cNvSpPr/>
          <p:nvPr/>
        </p:nvSpPr>
        <p:spPr>
          <a:xfrm>
            <a:off x="467544" y="866096"/>
            <a:ext cx="4094112" cy="720000"/>
          </a:xfrm>
          <a:prstGeom prst="round1Rect">
            <a:avLst/>
          </a:prstGeom>
          <a:solidFill>
            <a:srgbClr val="9CD9F2"/>
          </a:solidFill>
          <a:ln w="3175">
            <a:solidFill>
              <a:srgbClr val="263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1EB62-9935-4A3D-847F-18936354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095E2-0048-4C77-B1A2-14B2D24A3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8000"/>
              </a:lnSpc>
              <a:spcAft>
                <a:spcPts val="600"/>
              </a:spcAft>
              <a:buNone/>
            </a:pPr>
            <a:r>
              <a:rPr lang="en-GB" dirty="0"/>
              <a:t>On pages 5 and 6, the author describes a walk down Kilburn High Road, in London. She concludes by writing:</a:t>
            </a:r>
          </a:p>
          <a:p>
            <a:pPr marL="447675" lvl="1" indent="-338138">
              <a:lnSpc>
                <a:spcPct val="118000"/>
              </a:lnSpc>
              <a:buNone/>
            </a:pPr>
            <a:r>
              <a:rPr lang="en-GB" i="1" dirty="0"/>
              <a:t>If it is </a:t>
            </a:r>
            <a:r>
              <a:rPr lang="en-GB" i="1" dirty="0">
                <a:solidFill>
                  <a:srgbClr val="438086"/>
                </a:solidFill>
              </a:rPr>
              <a:t>now</a:t>
            </a:r>
            <a:r>
              <a:rPr lang="en-GB" i="1" dirty="0"/>
              <a:t> recognized that people have multiple identities then the same point can be made in relation to places. </a:t>
            </a:r>
            <a:endParaRPr lang="en-GB" dirty="0"/>
          </a:p>
          <a:p>
            <a:pPr marL="360363" indent="-360363">
              <a:lnSpc>
                <a:spcPct val="118000"/>
              </a:lnSpc>
              <a:spcBef>
                <a:spcPts val="600"/>
              </a:spcBef>
              <a:buNone/>
            </a:pPr>
            <a:r>
              <a:rPr lang="en-GB" dirty="0"/>
              <a:t>Think about this idea of places having multiple identities.</a:t>
            </a:r>
          </a:p>
          <a:p>
            <a:pPr marL="360363" indent="-360363">
              <a:lnSpc>
                <a:spcPct val="118000"/>
              </a:lnSpc>
              <a:buNone/>
            </a:pPr>
            <a:r>
              <a:rPr lang="en-GB" dirty="0"/>
              <a:t>a) What factors may contribute to places having multiple identities?</a:t>
            </a:r>
          </a:p>
          <a:p>
            <a:pPr marL="360363" indent="-360363">
              <a:lnSpc>
                <a:spcPct val="118000"/>
              </a:lnSpc>
              <a:buNone/>
            </a:pPr>
            <a:r>
              <a:rPr lang="en-GB" dirty="0"/>
              <a:t>b) Are these identities due to internal causes (endogenous) or external links to other places (exogenous)?</a:t>
            </a:r>
          </a:p>
          <a:p>
            <a:pPr>
              <a:lnSpc>
                <a:spcPct val="128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50041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838B1290-7471-4A53-B8A8-4E20E6DA63A6}"/>
              </a:ext>
            </a:extLst>
          </p:cNvPr>
          <p:cNvSpPr/>
          <p:nvPr/>
        </p:nvSpPr>
        <p:spPr>
          <a:xfrm>
            <a:off x="458608" y="620688"/>
            <a:ext cx="4094112" cy="792088"/>
          </a:xfrm>
          <a:prstGeom prst="round1Rect">
            <a:avLst/>
          </a:prstGeom>
          <a:solidFill>
            <a:srgbClr val="9CD9F2"/>
          </a:solidFill>
          <a:ln w="3175">
            <a:solidFill>
              <a:srgbClr val="263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31A329-E720-4646-8A68-247AD404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25" y="555340"/>
            <a:ext cx="8229600" cy="792088"/>
          </a:xfrm>
        </p:spPr>
        <p:txBody>
          <a:bodyPr/>
          <a:lstStyle/>
          <a:p>
            <a:r>
              <a:rPr lang="en-GB" dirty="0"/>
              <a:t>Activity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86B8-43D3-4384-9E49-FCCE3CA38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8124"/>
            <a:ext cx="8229600" cy="52632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2100" dirty="0"/>
              <a:t>On page 8, Doreen Massey writes:</a:t>
            </a:r>
          </a:p>
          <a:p>
            <a:pPr marL="0" indent="0" algn="ctr">
              <a:spcBef>
                <a:spcPts val="300"/>
              </a:spcBef>
              <a:spcAft>
                <a:spcPts val="600"/>
              </a:spcAft>
              <a:buNone/>
            </a:pPr>
            <a:r>
              <a:rPr lang="en-GB" sz="2100" i="1" dirty="0">
                <a:solidFill>
                  <a:srgbClr val="438086"/>
                </a:solidFill>
              </a:rPr>
              <a:t>Places do not have single, unique 'identities'; they are full of internal conflicts.</a:t>
            </a:r>
            <a:endParaRPr lang="en-GB" sz="2100" dirty="0">
              <a:solidFill>
                <a:srgbClr val="438086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GB" sz="2100" dirty="0"/>
              <a:t>Why it is important to recognise that change creates conflict? How could we investigate this through an independent investigation? </a:t>
            </a:r>
          </a:p>
          <a:p>
            <a:pPr marL="273050" indent="-273050">
              <a:spcBef>
                <a:spcPts val="300"/>
              </a:spcBef>
              <a:buNone/>
            </a:pPr>
            <a:r>
              <a:rPr lang="en-GB" sz="2100" dirty="0"/>
              <a:t>a) Identify groups of people (stakeholders or players) who may have differing views on change in your local place.</a:t>
            </a:r>
          </a:p>
          <a:p>
            <a:pPr marL="273050" indent="-273050">
              <a:spcBef>
                <a:spcPts val="300"/>
              </a:spcBef>
              <a:buNone/>
            </a:pPr>
            <a:r>
              <a:rPr lang="en-GB" sz="2100" dirty="0"/>
              <a:t>b) What might you ask them?</a:t>
            </a:r>
          </a:p>
          <a:p>
            <a:pPr marL="273050" indent="-273050">
              <a:spcBef>
                <a:spcPts val="300"/>
              </a:spcBef>
              <a:buNone/>
            </a:pPr>
            <a:r>
              <a:rPr lang="en-GB" sz="2100" dirty="0"/>
              <a:t>c) How could you make sure that you get a balance of views from across these groups?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GB" sz="2100" dirty="0"/>
              <a:t>During the </a:t>
            </a:r>
            <a:r>
              <a:rPr lang="en-GB" sz="2100" dirty="0" err="1"/>
              <a:t>Covid</a:t>
            </a:r>
            <a:r>
              <a:rPr lang="en-GB" sz="2100" dirty="0"/>
              <a:t>–19 lockdown it may not be possible to talk to people face-to-face. Research how you could collect a digital survey using Survey Monkey or similar.</a:t>
            </a:r>
          </a:p>
          <a:p>
            <a:pPr marL="109728" indent="0">
              <a:spcBef>
                <a:spcPts val="300"/>
              </a:spcBef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3981817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82F0A81B-0086-4F6D-B341-F0661E41D284}"/>
              </a:ext>
            </a:extLst>
          </p:cNvPr>
          <p:cNvSpPr/>
          <p:nvPr/>
        </p:nvSpPr>
        <p:spPr>
          <a:xfrm>
            <a:off x="440726" y="866096"/>
            <a:ext cx="4094112" cy="720000"/>
          </a:xfrm>
          <a:prstGeom prst="round1Rect">
            <a:avLst/>
          </a:prstGeom>
          <a:solidFill>
            <a:srgbClr val="9CD9F2"/>
          </a:solidFill>
          <a:ln w="3175">
            <a:solidFill>
              <a:srgbClr val="263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DE0037-6B79-4F95-9DA0-21689000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9B356-3666-43F0-B5EB-7B61854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210" y="1759496"/>
            <a:ext cx="7747190" cy="472971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8000"/>
              </a:lnSpc>
              <a:spcBef>
                <a:spcPts val="300"/>
              </a:spcBef>
              <a:buNone/>
            </a:pPr>
            <a:r>
              <a:rPr lang="en-GB" dirty="0"/>
              <a:t>On page 7, the author asks us to imagine we are a satellite, looking down on the Earth – and to visualise the things that connect us:</a:t>
            </a:r>
          </a:p>
          <a:p>
            <a:pPr marL="0" indent="0" algn="ctr">
              <a:lnSpc>
                <a:spcPct val="128000"/>
              </a:lnSpc>
              <a:spcBef>
                <a:spcPts val="300"/>
              </a:spcBef>
              <a:spcAft>
                <a:spcPts val="600"/>
              </a:spcAft>
              <a:buNone/>
            </a:pPr>
            <a:r>
              <a:rPr lang="en-GB" i="1" dirty="0">
                <a:solidFill>
                  <a:srgbClr val="438086"/>
                </a:solidFill>
              </a:rPr>
              <a:t>If one moves in from the satellite towards the globe, holding all those networks of social relations and movements and communications in one's head, then each 'place' can be seen as a particular, unique, point of their intersection. It is, indeed, a meeting place.</a:t>
            </a:r>
            <a:endParaRPr lang="en-GB" dirty="0">
              <a:solidFill>
                <a:srgbClr val="438086"/>
              </a:solidFill>
            </a:endParaRPr>
          </a:p>
          <a:p>
            <a:pPr marL="0" indent="0">
              <a:lnSpc>
                <a:spcPct val="128000"/>
              </a:lnSpc>
              <a:spcBef>
                <a:spcPts val="300"/>
              </a:spcBef>
              <a:buNone/>
            </a:pPr>
            <a:r>
              <a:rPr lang="en-GB" dirty="0"/>
              <a:t>What is connecting your neighbourhood to other places? Think about the movement of people, and think about how goods, ideas and information are spread around the globe.</a:t>
            </a:r>
          </a:p>
          <a:p>
            <a:pPr marL="0" indent="0">
              <a:lnSpc>
                <a:spcPct val="128000"/>
              </a:lnSpc>
              <a:spcBef>
                <a:spcPts val="300"/>
              </a:spcBef>
              <a:buNone/>
            </a:pPr>
            <a:r>
              <a:rPr lang="en-GB" dirty="0"/>
              <a:t>a) How is your place connected to other places? </a:t>
            </a:r>
          </a:p>
          <a:p>
            <a:pPr marL="0" indent="0">
              <a:lnSpc>
                <a:spcPct val="128000"/>
              </a:lnSpc>
              <a:spcBef>
                <a:spcPts val="300"/>
              </a:spcBef>
              <a:buNone/>
            </a:pPr>
            <a:r>
              <a:rPr lang="en-GB" dirty="0"/>
              <a:t>b) Where is it connected to?</a:t>
            </a:r>
          </a:p>
          <a:p>
            <a:pPr marL="0" indent="0">
              <a:lnSpc>
                <a:spcPct val="128000"/>
              </a:lnSpc>
              <a:spcBef>
                <a:spcPts val="300"/>
              </a:spcBef>
              <a:buNone/>
            </a:pPr>
            <a:r>
              <a:rPr lang="en-GB" dirty="0"/>
              <a:t>c) How could you investigate the importance of these connections?</a:t>
            </a:r>
          </a:p>
          <a:p>
            <a:pPr>
              <a:spcBef>
                <a:spcPts val="3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42570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Links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9152" y="1493094"/>
            <a:ext cx="6367104" cy="78377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8000"/>
              </a:lnSpc>
            </a:pPr>
            <a:r>
              <a:rPr lang="en-GB" b="0" dirty="0"/>
              <a:t>Awarding bodies and the Geographical Association (GA)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8319C24-566C-4738-980E-33319CB7C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54559"/>
              </p:ext>
            </p:extLst>
          </p:nvPr>
        </p:nvGraphicFramePr>
        <p:xfrm>
          <a:off x="535846" y="2334985"/>
          <a:ext cx="60960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145">
                  <a:extLst>
                    <a:ext uri="{9D8B030D-6E8A-4147-A177-3AD203B41FA5}">
                      <a16:colId xmlns:a16="http://schemas.microsoft.com/office/drawing/2014/main" val="2503130490"/>
                    </a:ext>
                  </a:extLst>
                </a:gridCol>
                <a:gridCol w="4483855">
                  <a:extLst>
                    <a:ext uri="{9D8B030D-6E8A-4147-A177-3AD203B41FA5}">
                      <a16:colId xmlns:a16="http://schemas.microsoft.com/office/drawing/2014/main" val="40640850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5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2"/>
                        </a:rPr>
                        <a:t>Specification summary</a:t>
                      </a:r>
                      <a:endParaRPr lang="en-GB" sz="1800" dirty="0"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1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3"/>
                        </a:rPr>
                        <a:t>Specification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4"/>
                        </a:rPr>
                        <a:t>support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5"/>
                        </a:rPr>
                        <a:t>example NEA 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13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err="1">
                          <a:ea typeface="Tahoma" pitchFamily="34" charset="0"/>
                          <a:cs typeface="Tahoma" pitchFamily="34" charset="0"/>
                        </a:rPr>
                        <a:t>Eduqas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6"/>
                        </a:rPr>
                        <a:t>Specification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7"/>
                        </a:rPr>
                        <a:t>investigating and research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8"/>
                        </a:rPr>
                        <a:t>data analysis skills 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77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Edexcel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9"/>
                        </a:rPr>
                        <a:t>Specification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9"/>
                        </a:rPr>
                        <a:t>exemplars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and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10"/>
                        </a:rPr>
                        <a:t>maths support 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59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11"/>
                        </a:rPr>
                        <a:t>Specification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lang="en-GB" sz="1800" dirty="0">
                          <a:ea typeface="Tahoma" pitchFamily="34" charset="0"/>
                          <a:cs typeface="Tahoma" pitchFamily="34" charset="0"/>
                          <a:hlinkClick r:id="rId12"/>
                        </a:rPr>
                        <a:t>NEA support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3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WJEC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13"/>
                        </a:rPr>
                        <a:t>Specification</a:t>
                      </a:r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, </a:t>
                      </a:r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14"/>
                        </a:rPr>
                        <a:t>investigating and research skills</a:t>
                      </a:r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and </a:t>
                      </a:r>
                      <a:r>
                        <a:rPr lang="en-GB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hlinkClick r:id="rId15"/>
                        </a:rPr>
                        <a:t>data analysis skills</a:t>
                      </a:r>
                      <a:endParaRPr lang="en-GB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37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7641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2797-5DD7-4E33-A163-0E5B9318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41" y="620688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FE4DF-8D8F-4532-84F9-5CF2D06E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44" y="1687488"/>
            <a:ext cx="8219256" cy="4729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This presentation has been written by Andy Owen, formerly Geography Subject Officer for one of the awarding bodies and a former Head of Geography.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Figures</a:t>
            </a:r>
          </a:p>
          <a:p>
            <a:pPr marL="342900" indent="-342900"/>
            <a:r>
              <a:rPr lang="en-GB" sz="2000" dirty="0"/>
              <a:t>Slide 7 – diagram from </a:t>
            </a:r>
            <a:r>
              <a:rPr lang="en-GB" sz="2000" i="1" dirty="0"/>
              <a:t>A Level Geography Independent Investigation</a:t>
            </a:r>
            <a:r>
              <a:rPr lang="en-GB" sz="2000" dirty="0"/>
              <a:t> (2019) by Andy Owen. Reproduced with permission.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333708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013A-A0F5-477F-B3B4-21A2C2F8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DB97-4EB7-4FDA-A049-48DEA45A5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400" dirty="0"/>
              <a:t>You’ll need a notepad on which to make notes as you go along, or you could make notes, paste images, etc. on your device.</a:t>
            </a:r>
          </a:p>
          <a:p>
            <a:pPr marL="109728" indent="0">
              <a:buNone/>
            </a:pPr>
            <a:endParaRPr lang="en-GB" sz="2400" dirty="0"/>
          </a:p>
          <a:p>
            <a:pPr marL="109728" indent="0">
              <a:buNone/>
            </a:pPr>
            <a:r>
              <a:rPr lang="en-GB" sz="2400" dirty="0"/>
              <a:t>You can view these slides:</a:t>
            </a:r>
          </a:p>
          <a:p>
            <a:pPr lvl="0"/>
            <a:r>
              <a:rPr lang="en-GB" sz="2400" dirty="0"/>
              <a:t>as a slide-show for any animations and to follow links</a:t>
            </a:r>
          </a:p>
          <a:p>
            <a:pPr lvl="0"/>
            <a:r>
              <a:rPr lang="en-GB" sz="2400" dirty="0"/>
              <a:t>in ‘normal’ view if you want to add call-outs or extra slides to make notes, paste images, answer questions.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874277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6266B-7EF7-4330-A6D8-9320B8768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>
            <a:normAutofit/>
          </a:bodyPr>
          <a:lstStyle/>
          <a:p>
            <a:r>
              <a:rPr lang="en-GB" sz="3600" dirty="0"/>
              <a:t>The A level independent investigation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F02DF-7A0B-42CD-8D05-A083793A4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2162721"/>
            <a:ext cx="7488832" cy="1752600"/>
          </a:xfrm>
        </p:spPr>
        <p:txBody>
          <a:bodyPr>
            <a:normAutofit/>
          </a:bodyPr>
          <a:lstStyle/>
          <a:p>
            <a:pPr algn="l"/>
            <a:r>
              <a:rPr lang="en-GB" sz="2600" dirty="0">
                <a:solidFill>
                  <a:srgbClr val="26377C"/>
                </a:solidFill>
              </a:rPr>
              <a:t>Why is it important to conduct a literature review when planning an independent investigation on Changing Places?</a:t>
            </a:r>
          </a:p>
        </p:txBody>
      </p:sp>
    </p:spTree>
    <p:extLst>
      <p:ext uri="{BB962C8B-B14F-4D97-AF65-F5344CB8AC3E}">
        <p14:creationId xmlns:p14="http://schemas.microsoft.com/office/powerpoint/2010/main" val="419826720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08C3-A97F-416E-9EF5-880AEC67C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literature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1110-5527-4EFF-BD52-235F57D8F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" y="1759496"/>
            <a:ext cx="8142076" cy="4729712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600" dirty="0"/>
              <a:t>You start a literature review by doing some background reading as you start planning your independent investigation.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600" dirty="0"/>
              <a:t>You prove that you have done the reading by including a ‘literature review’ in your final report.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600" dirty="0"/>
              <a:t>It is essential to keep an accurate reference for any source (whether it is a book or a web page) that you may want to refer to in your report.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03069080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DA0A-478E-4951-9202-EE05A196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have a literature review?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7EFF7-1F05-40A4-AC87-02738973A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72" y="1759496"/>
            <a:ext cx="8219256" cy="4729712"/>
          </a:xfrm>
        </p:spPr>
        <p:txBody>
          <a:bodyPr>
            <a:normAutofit fontScale="92500"/>
          </a:bodyPr>
          <a:lstStyle/>
          <a:p>
            <a:pPr>
              <a:spcBef>
                <a:spcPts val="300"/>
              </a:spcBef>
            </a:pPr>
            <a:r>
              <a:rPr lang="en-GB" sz="2600" dirty="0"/>
              <a:t>It is really important to have an understanding of the theoretical geography that is behind your research.</a:t>
            </a:r>
          </a:p>
          <a:p>
            <a:pPr>
              <a:spcBef>
                <a:spcPts val="300"/>
              </a:spcBef>
            </a:pPr>
            <a:r>
              <a:rPr lang="en-GB" sz="2600" dirty="0"/>
              <a:t>For example, if you are going to investigate the impact of globalisation on Mile End (which is a neighbourhood of Tower Hamlets in East London) you need to have an understanding of how globalisation can affect any UK town or city.</a:t>
            </a:r>
          </a:p>
          <a:p>
            <a:pPr>
              <a:spcBef>
                <a:spcPts val="300"/>
              </a:spcBef>
            </a:pPr>
            <a:r>
              <a:rPr lang="en-GB" sz="2600" dirty="0"/>
              <a:t>When you write your literature review – which needs to be short and concise – you show how understanding the general theory of globalisation will help you understand the specific example you investigate in Mile End.</a:t>
            </a:r>
          </a:p>
          <a:p>
            <a:pPr>
              <a:spcBef>
                <a:spcPts val="3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30895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2227F-E5F2-41D4-B035-19B0E14E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kind of literature?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0D397-A5EC-40BB-83C1-973008B8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1296144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300"/>
              </a:spcBef>
              <a:buNone/>
            </a:pPr>
            <a:r>
              <a:rPr lang="en-GB" sz="2200" dirty="0"/>
              <a:t>Students use </a:t>
            </a:r>
            <a:r>
              <a:rPr lang="en-GB" sz="2200" b="1" dirty="0"/>
              <a:t>three</a:t>
            </a:r>
            <a:r>
              <a:rPr lang="en-GB" sz="2200" dirty="0"/>
              <a:t> main types of literature when researching their independent investigation. All of these are useful, but only </a:t>
            </a:r>
            <a:r>
              <a:rPr lang="en-GB" sz="2200" b="1" dirty="0"/>
              <a:t>one</a:t>
            </a:r>
            <a:r>
              <a:rPr lang="en-GB" sz="2200" dirty="0"/>
              <a:t> is likely to provide a review of the relevant geographical theory: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59AD8B-0BB2-4A06-9296-84E891072D26}"/>
              </a:ext>
            </a:extLst>
          </p:cNvPr>
          <p:cNvSpPr txBox="1"/>
          <p:nvPr/>
        </p:nvSpPr>
        <p:spPr>
          <a:xfrm>
            <a:off x="697788" y="3140968"/>
            <a:ext cx="2146020" cy="923330"/>
          </a:xfrm>
          <a:prstGeom prst="rect">
            <a:avLst/>
          </a:prstGeom>
          <a:ln>
            <a:solidFill>
              <a:srgbClr val="2637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377C"/>
                </a:solidFill>
              </a:rPr>
              <a:t>Text books, journals and academic papers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22EBF3-FC04-44B6-BAEA-208EF410B6AF}"/>
              </a:ext>
            </a:extLst>
          </p:cNvPr>
          <p:cNvSpPr txBox="1"/>
          <p:nvPr/>
        </p:nvSpPr>
        <p:spPr>
          <a:xfrm>
            <a:off x="697788" y="4309955"/>
            <a:ext cx="2146020" cy="923330"/>
          </a:xfrm>
          <a:prstGeom prst="rect">
            <a:avLst/>
          </a:prstGeom>
          <a:ln>
            <a:solidFill>
              <a:srgbClr val="2637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377C"/>
                </a:solidFill>
              </a:rPr>
              <a:t>Information websites such as Wikipedia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1AF693-EBD0-4F62-8A56-A74418BAD850}"/>
              </a:ext>
            </a:extLst>
          </p:cNvPr>
          <p:cNvSpPr txBox="1"/>
          <p:nvPr/>
        </p:nvSpPr>
        <p:spPr>
          <a:xfrm>
            <a:off x="697789" y="5476447"/>
            <a:ext cx="2146019" cy="923330"/>
          </a:xfrm>
          <a:prstGeom prst="rect">
            <a:avLst/>
          </a:prstGeom>
          <a:ln>
            <a:solidFill>
              <a:srgbClr val="26377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6377C"/>
                </a:solidFill>
              </a:rPr>
              <a:t>Reports from think tanks and government bodies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69769-54C8-49B9-88C8-79C24EE0E27C}"/>
              </a:ext>
            </a:extLst>
          </p:cNvPr>
          <p:cNvSpPr txBox="1"/>
          <p:nvPr/>
        </p:nvSpPr>
        <p:spPr>
          <a:xfrm>
            <a:off x="2987824" y="3140968"/>
            <a:ext cx="36004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Often provide useful theoretical understanding of concepts and processes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9AE08D-F15D-426D-965B-E002AFA96E73}"/>
              </a:ext>
            </a:extLst>
          </p:cNvPr>
          <p:cNvSpPr txBox="1"/>
          <p:nvPr/>
        </p:nvSpPr>
        <p:spPr>
          <a:xfrm>
            <a:off x="2987824" y="4309955"/>
            <a:ext cx="36004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May provide useful geographical and historical context of the place under investigation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B52D22-4588-4744-9CFC-29CB47E52676}"/>
              </a:ext>
            </a:extLst>
          </p:cNvPr>
          <p:cNvSpPr txBox="1"/>
          <p:nvPr/>
        </p:nvSpPr>
        <p:spPr>
          <a:xfrm>
            <a:off x="2987824" y="5476447"/>
            <a:ext cx="36004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Provide useful secondary data that may help to answer the research questions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6DBFB35A-41E6-485B-A5A8-4A2E088C68FB}"/>
              </a:ext>
            </a:extLst>
          </p:cNvPr>
          <p:cNvSpPr/>
          <p:nvPr/>
        </p:nvSpPr>
        <p:spPr>
          <a:xfrm>
            <a:off x="6732241" y="3123601"/>
            <a:ext cx="1512167" cy="1993148"/>
          </a:xfrm>
          <a:prstGeom prst="wedgeRectCallout">
            <a:avLst>
              <a:gd name="adj1" fmla="val -63706"/>
              <a:gd name="adj2" fmla="val -23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The best place to find theoretical understanding for the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144507427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18D93-63D5-4573-BCD9-781C223C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How does the literature review fit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C0C0A-4797-4975-978E-716D53333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9496"/>
            <a:ext cx="8219256" cy="4729712"/>
          </a:xfrm>
        </p:spPr>
        <p:txBody>
          <a:bodyPr>
            <a:normAutofit/>
          </a:bodyPr>
          <a:lstStyle/>
          <a:p>
            <a:r>
              <a:rPr lang="en-GB" sz="2600" dirty="0"/>
              <a:t>The literature review usually forms part of the introduction of the NEA report.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33B119-7088-41DF-8BDD-D209CD606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93034"/>
            <a:ext cx="8301608" cy="3062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E9120B-3933-404E-87D8-1B9BD5B97B06}"/>
              </a:ext>
            </a:extLst>
          </p:cNvPr>
          <p:cNvSpPr txBox="1"/>
          <p:nvPr/>
        </p:nvSpPr>
        <p:spPr>
          <a:xfrm>
            <a:off x="534380" y="5755910"/>
            <a:ext cx="8064896" cy="316528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r>
              <a:rPr lang="en-GB" sz="1200" dirty="0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Reproduced with permission: Andy Owen (2019) </a:t>
            </a:r>
            <a:r>
              <a:rPr lang="en-GB" sz="1200" i="1" dirty="0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Level Geography Independent Investigation</a:t>
            </a:r>
            <a:r>
              <a:rPr lang="en-GB" sz="1200" dirty="0">
                <a:solidFill>
                  <a:srgbClr val="26377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503908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FC16-3140-4356-945F-51042AC5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to do a 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0FE05-FF53-4906-AD7E-F7499DA6F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7355160" cy="3168352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2600" dirty="0"/>
              <a:t>One academic geographer who famously wrote about Changing Places and the concepts of globalisation and identity was Doreen Massey.</a:t>
            </a:r>
          </a:p>
          <a:p>
            <a:pPr marL="0" indent="0">
              <a:spcBef>
                <a:spcPts val="300"/>
              </a:spcBef>
              <a:buNone/>
            </a:pPr>
            <a:endParaRPr lang="en-GB" sz="2600" dirty="0"/>
          </a:p>
          <a:p>
            <a:pPr marL="0" indent="0">
              <a:spcBef>
                <a:spcPts val="300"/>
              </a:spcBef>
              <a:buNone/>
            </a:pPr>
            <a:r>
              <a:rPr lang="en-GB" sz="2600" dirty="0"/>
              <a:t>Read ‘</a:t>
            </a:r>
            <a:r>
              <a:rPr lang="en-GB" sz="2600" dirty="0">
                <a:hlinkClick r:id="rId3"/>
              </a:rPr>
              <a:t>A Global Sense of Place</a:t>
            </a:r>
            <a:r>
              <a:rPr lang="en-GB" sz="2600" dirty="0"/>
              <a:t>’ written by Doreen Massey in 1991.</a:t>
            </a:r>
          </a:p>
          <a:p>
            <a:pPr>
              <a:spcBef>
                <a:spcPts val="300"/>
              </a:spcBef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8058981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59E2F181-943B-4132-8EE0-70FE7B06F032}"/>
              </a:ext>
            </a:extLst>
          </p:cNvPr>
          <p:cNvSpPr/>
          <p:nvPr/>
        </p:nvSpPr>
        <p:spPr>
          <a:xfrm>
            <a:off x="477830" y="944804"/>
            <a:ext cx="4094112" cy="720000"/>
          </a:xfrm>
          <a:prstGeom prst="round1Rect">
            <a:avLst/>
          </a:prstGeom>
          <a:solidFill>
            <a:srgbClr val="9CD9F2"/>
          </a:solidFill>
          <a:ln w="3175">
            <a:solidFill>
              <a:srgbClr val="2637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9805A-F024-4E27-83B8-FDE0931C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0" y="908760"/>
            <a:ext cx="8229600" cy="792088"/>
          </a:xfrm>
        </p:spPr>
        <p:txBody>
          <a:bodyPr/>
          <a:lstStyle/>
          <a:p>
            <a:r>
              <a:rPr lang="en-GB" dirty="0"/>
              <a:t>Activity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EBE9-315F-4EE6-8B8B-35FC0DCA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en-GB" sz="2400" dirty="0"/>
              <a:t>Doreen Massey’s article was written in 1991. On page 1 she mentions email, which was a relatively new technology in 1991. She goes on to write about ‘time-space compression’.</a:t>
            </a:r>
          </a:p>
          <a:p>
            <a:pPr marL="273050" indent="-273050"/>
            <a:r>
              <a:rPr lang="en-GB" sz="2400" dirty="0"/>
              <a:t>Think about the technological changes since 1991 and about the concept of ‘time-space compression’. These technologies change the way we work and communicate – so how might they be changing urban places? Think, in particular, about how we work today.</a:t>
            </a:r>
          </a:p>
        </p:txBody>
      </p:sp>
    </p:spTree>
    <p:extLst>
      <p:ext uri="{BB962C8B-B14F-4D97-AF65-F5344CB8AC3E}">
        <p14:creationId xmlns:p14="http://schemas.microsoft.com/office/powerpoint/2010/main" val="4195069387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 presentation template">
  <a:themeElements>
    <a:clrScheme name="Custom 1">
      <a:dk1>
        <a:srgbClr val="352B84"/>
      </a:dk1>
      <a:lt1>
        <a:sysClr val="window" lastClr="FFFFFF"/>
      </a:lt1>
      <a:dk2>
        <a:srgbClr val="1F3D91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1018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Lato</vt:lpstr>
      <vt:lpstr>Tahoma</vt:lpstr>
      <vt:lpstr>Wingdings 2</vt:lpstr>
      <vt:lpstr>GA presentation template</vt:lpstr>
      <vt:lpstr>PowerPoint Presentation</vt:lpstr>
      <vt:lpstr>Getting started</vt:lpstr>
      <vt:lpstr>The A level independent investigation literature review</vt:lpstr>
      <vt:lpstr>What is a literature review?</vt:lpstr>
      <vt:lpstr>Why have a literature review?</vt:lpstr>
      <vt:lpstr>What kind of literature?</vt:lpstr>
      <vt:lpstr>How does the literature review fit in?</vt:lpstr>
      <vt:lpstr>Time to do a literature review</vt:lpstr>
      <vt:lpstr>Activity 1</vt:lpstr>
      <vt:lpstr>Activity 2</vt:lpstr>
      <vt:lpstr>Activity 3</vt:lpstr>
      <vt:lpstr>Activity 4</vt:lpstr>
      <vt:lpstr>Links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rmcateer</dc:creator>
  <cp:lastModifiedBy>Elaine Anderson</cp:lastModifiedBy>
  <cp:revision>65</cp:revision>
  <dcterms:created xsi:type="dcterms:W3CDTF">2014-10-30T10:42:22Z</dcterms:created>
  <dcterms:modified xsi:type="dcterms:W3CDTF">2020-09-07T12:47:26Z</dcterms:modified>
</cp:coreProperties>
</file>