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5"/>
  </p:notesMasterIdLst>
  <p:sldIdLst>
    <p:sldId id="428" r:id="rId2"/>
    <p:sldId id="452" r:id="rId3"/>
    <p:sldId id="453" r:id="rId4"/>
    <p:sldId id="454" r:id="rId5"/>
    <p:sldId id="270" r:id="rId6"/>
    <p:sldId id="437" r:id="rId7"/>
    <p:sldId id="438" r:id="rId8"/>
    <p:sldId id="455" r:id="rId9"/>
    <p:sldId id="456" r:id="rId10"/>
    <p:sldId id="439" r:id="rId11"/>
    <p:sldId id="441" r:id="rId12"/>
    <p:sldId id="443" r:id="rId13"/>
    <p:sldId id="448" r:id="rId14"/>
    <p:sldId id="444" r:id="rId15"/>
    <p:sldId id="449" r:id="rId16"/>
    <p:sldId id="446" r:id="rId17"/>
    <p:sldId id="447" r:id="rId18"/>
    <p:sldId id="457" r:id="rId19"/>
    <p:sldId id="458" r:id="rId20"/>
    <p:sldId id="459" r:id="rId21"/>
    <p:sldId id="460" r:id="rId22"/>
    <p:sldId id="461" r:id="rId23"/>
    <p:sldId id="45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77C"/>
    <a:srgbClr val="3DB4E6"/>
    <a:srgbClr val="26367D"/>
    <a:srgbClr val="26377D"/>
    <a:srgbClr val="5CC1EA"/>
    <a:srgbClr val="B48086"/>
    <a:srgbClr val="B4CE44"/>
    <a:srgbClr val="243D91"/>
    <a:srgbClr val="1F3D91"/>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56" autoAdjust="0"/>
  </p:normalViewPr>
  <p:slideViewPr>
    <p:cSldViewPr>
      <p:cViewPr varScale="1">
        <p:scale>
          <a:sx n="59" d="100"/>
          <a:sy n="59" d="100"/>
        </p:scale>
        <p:origin x="163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solidFill>
                  <a:srgbClr val="26377C"/>
                </a:solidFill>
                <a:latin typeface="Lato" panose="020F0502020204030203"/>
              </a:rPr>
              <a:t>A line graph to show population change in London 1801</a:t>
            </a:r>
            <a:r>
              <a:rPr lang="en-GB" baseline="0" dirty="0">
                <a:solidFill>
                  <a:srgbClr val="26377C"/>
                </a:solidFill>
                <a:latin typeface="Lato" panose="020F0502020204030203"/>
              </a:rPr>
              <a:t>–2</a:t>
            </a:r>
            <a:r>
              <a:rPr lang="en-GB" dirty="0">
                <a:solidFill>
                  <a:srgbClr val="26377C"/>
                </a:solidFill>
                <a:latin typeface="Lato" panose="020F0502020204030203"/>
              </a:rPr>
              <a:t>011</a:t>
            </a:r>
          </a:p>
        </c:rich>
      </c:tx>
      <c:layout>
        <c:manualLayout>
          <c:xMode val="edge"/>
          <c:yMode val="edge"/>
          <c:x val="0.21389131714409901"/>
          <c:y val="1.6226339149930519E-2"/>
        </c:manualLayout>
      </c:layout>
      <c:overlay val="0"/>
      <c:spPr>
        <a:solidFill>
          <a:schemeClr val="accent2">
            <a:lumMod val="20000"/>
            <a:lumOff val="80000"/>
          </a:schemeClr>
        </a:solidFill>
        <a:ln>
          <a:solidFill>
            <a:srgbClr val="26377C"/>
          </a:solidFill>
        </a:ln>
        <a:effectLst/>
      </c:spPr>
    </c:title>
    <c:autoTitleDeleted val="0"/>
    <c:plotArea>
      <c:layout>
        <c:manualLayout>
          <c:layoutTarget val="inner"/>
          <c:xMode val="edge"/>
          <c:yMode val="edge"/>
          <c:x val="0.11619206573995018"/>
          <c:y val="2.2845709836882153E-2"/>
          <c:w val="0.859609582490521"/>
          <c:h val="0.80108498086623403"/>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Sheet1!$K$2:$K$20</c:f>
              <c:numCache>
                <c:formatCode>General</c:formatCode>
                <c:ptCount val="19"/>
                <c:pt idx="0">
                  <c:v>1801</c:v>
                </c:pt>
                <c:pt idx="1">
                  <c:v>1811</c:v>
                </c:pt>
                <c:pt idx="2">
                  <c:v>1821</c:v>
                </c:pt>
                <c:pt idx="3">
                  <c:v>1831</c:v>
                </c:pt>
                <c:pt idx="4">
                  <c:v>1841</c:v>
                </c:pt>
                <c:pt idx="5">
                  <c:v>1851</c:v>
                </c:pt>
                <c:pt idx="6">
                  <c:v>1861</c:v>
                </c:pt>
                <c:pt idx="7">
                  <c:v>1881</c:v>
                </c:pt>
                <c:pt idx="8">
                  <c:v>1891</c:v>
                </c:pt>
                <c:pt idx="9">
                  <c:v>1911</c:v>
                </c:pt>
                <c:pt idx="10">
                  <c:v>1921</c:v>
                </c:pt>
                <c:pt idx="11">
                  <c:v>1931</c:v>
                </c:pt>
                <c:pt idx="12">
                  <c:v>1951</c:v>
                </c:pt>
                <c:pt idx="13">
                  <c:v>1961</c:v>
                </c:pt>
                <c:pt idx="14">
                  <c:v>1971</c:v>
                </c:pt>
                <c:pt idx="15">
                  <c:v>1981</c:v>
                </c:pt>
                <c:pt idx="16">
                  <c:v>1991</c:v>
                </c:pt>
                <c:pt idx="17">
                  <c:v>2001</c:v>
                </c:pt>
                <c:pt idx="18">
                  <c:v>2011</c:v>
                </c:pt>
              </c:numCache>
            </c:numRef>
          </c:xVal>
          <c:yVal>
            <c:numRef>
              <c:f>Sheet1!$L$2:$L$20</c:f>
              <c:numCache>
                <c:formatCode>General</c:formatCode>
                <c:ptCount val="19"/>
                <c:pt idx="0" formatCode="#,##0">
                  <c:v>1090078</c:v>
                </c:pt>
                <c:pt idx="1">
                  <c:v>1294765</c:v>
                </c:pt>
                <c:pt idx="2">
                  <c:v>1560419</c:v>
                </c:pt>
                <c:pt idx="3">
                  <c:v>1862970</c:v>
                </c:pt>
                <c:pt idx="4">
                  <c:v>2185804</c:v>
                </c:pt>
                <c:pt idx="5">
                  <c:v>2630782</c:v>
                </c:pt>
                <c:pt idx="6">
                  <c:v>3155114</c:v>
                </c:pt>
                <c:pt idx="7">
                  <c:v>4711456</c:v>
                </c:pt>
                <c:pt idx="8">
                  <c:v>5567591</c:v>
                </c:pt>
                <c:pt idx="9">
                  <c:v>7157729</c:v>
                </c:pt>
                <c:pt idx="10">
                  <c:v>7382131</c:v>
                </c:pt>
                <c:pt idx="11">
                  <c:v>8098206</c:v>
                </c:pt>
                <c:pt idx="12">
                  <c:v>8161779</c:v>
                </c:pt>
                <c:pt idx="13">
                  <c:v>7975558</c:v>
                </c:pt>
                <c:pt idx="14">
                  <c:v>7403534</c:v>
                </c:pt>
                <c:pt idx="15">
                  <c:v>6483431</c:v>
                </c:pt>
                <c:pt idx="16">
                  <c:v>6679822</c:v>
                </c:pt>
                <c:pt idx="17">
                  <c:v>7171952</c:v>
                </c:pt>
                <c:pt idx="18">
                  <c:v>8173941</c:v>
                </c:pt>
              </c:numCache>
            </c:numRef>
          </c:yVal>
          <c:smooth val="0"/>
          <c:extLst>
            <c:ext xmlns:c16="http://schemas.microsoft.com/office/drawing/2014/chart" uri="{C3380CC4-5D6E-409C-BE32-E72D297353CC}">
              <c16:uniqueId val="{00000000-D817-40F2-8752-45AB6B30151D}"/>
            </c:ext>
          </c:extLst>
        </c:ser>
        <c:dLbls>
          <c:showLegendKey val="0"/>
          <c:showVal val="0"/>
          <c:showCatName val="0"/>
          <c:showSerName val="0"/>
          <c:showPercent val="0"/>
          <c:showBubbleSize val="0"/>
        </c:dLbls>
        <c:axId val="135950336"/>
        <c:axId val="135952640"/>
      </c:scatterChart>
      <c:valAx>
        <c:axId val="135950336"/>
        <c:scaling>
          <c:orientation val="minMax"/>
          <c:max val="2011"/>
          <c:min val="1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rgbClr val="26377C"/>
                    </a:solidFill>
                    <a:latin typeface="Lato" panose="020F0502020204030203"/>
                    <a:ea typeface="+mn-ea"/>
                    <a:cs typeface="+mn-cs"/>
                  </a:defRPr>
                </a:pPr>
                <a:r>
                  <a:rPr lang="en-GB" sz="1200" dirty="0">
                    <a:solidFill>
                      <a:srgbClr val="26377C"/>
                    </a:solidFill>
                    <a:latin typeface="Lato" panose="020F0502020204030203"/>
                  </a:rPr>
                  <a:t>YEAR</a:t>
                </a:r>
              </a:p>
            </c:rich>
          </c:tx>
          <c:layout>
            <c:manualLayout>
              <c:xMode val="edge"/>
              <c:yMode val="edge"/>
              <c:x val="0.49854134141040857"/>
              <c:y val="0.8931578185301813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26377C"/>
                </a:solidFill>
                <a:latin typeface="Lato" panose="020F0502020204030203"/>
                <a:ea typeface="+mn-ea"/>
                <a:cs typeface="+mn-cs"/>
              </a:defRPr>
            </a:pPr>
            <a:endParaRPr lang="en-US"/>
          </a:p>
        </c:txPr>
        <c:crossAx val="135952640"/>
        <c:crosses val="autoZero"/>
        <c:crossBetween val="midCat"/>
      </c:valAx>
      <c:valAx>
        <c:axId val="135952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26377C"/>
                    </a:solidFill>
                    <a:latin typeface="Lato" panose="020F0502020204030203"/>
                    <a:ea typeface="+mn-ea"/>
                    <a:cs typeface="+mn-cs"/>
                  </a:defRPr>
                </a:pPr>
                <a:r>
                  <a:rPr lang="en-GB" sz="1200">
                    <a:solidFill>
                      <a:srgbClr val="26377C"/>
                    </a:solidFill>
                    <a:latin typeface="Lato" panose="020F0502020204030203"/>
                  </a:rPr>
                  <a:t>POPULATION</a:t>
                </a:r>
              </a:p>
            </c:rich>
          </c:tx>
          <c:layout>
            <c:manualLayout>
              <c:xMode val="edge"/>
              <c:yMode val="edge"/>
              <c:x val="8.5287794533550846E-3"/>
              <c:y val="0.31481269840691656"/>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26377C"/>
                </a:solidFill>
                <a:latin typeface="Lato" panose="020F0502020204030203"/>
                <a:ea typeface="+mn-ea"/>
                <a:cs typeface="+mn-cs"/>
              </a:defRPr>
            </a:pPr>
            <a:endParaRPr lang="en-US"/>
          </a:p>
        </c:txPr>
        <c:crossAx val="1359503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solidFill>
                  <a:srgbClr val="26377C"/>
                </a:solidFill>
                <a:latin typeface="Lato" panose="020F0502020204030203"/>
              </a:rPr>
              <a:t>A line graph to show population change in London 1801-2011</a:t>
            </a:r>
          </a:p>
        </c:rich>
      </c:tx>
      <c:layout>
        <c:manualLayout>
          <c:xMode val="edge"/>
          <c:yMode val="edge"/>
          <c:x val="0.21389131714409901"/>
          <c:y val="1.6226339149930519E-2"/>
        </c:manualLayout>
      </c:layout>
      <c:overlay val="0"/>
      <c:spPr>
        <a:solidFill>
          <a:schemeClr val="accent2">
            <a:lumMod val="20000"/>
            <a:lumOff val="80000"/>
          </a:schemeClr>
        </a:solidFill>
        <a:ln>
          <a:solidFill>
            <a:srgbClr val="26377C"/>
          </a:solidFill>
        </a:ln>
        <a:effectLst/>
      </c:spPr>
    </c:title>
    <c:autoTitleDeleted val="0"/>
    <c:plotArea>
      <c:layout>
        <c:manualLayout>
          <c:layoutTarget val="inner"/>
          <c:xMode val="edge"/>
          <c:yMode val="edge"/>
          <c:x val="0.11619206573995018"/>
          <c:y val="2.2845709836882153E-2"/>
          <c:w val="0.859609582490521"/>
          <c:h val="0.80108498086623403"/>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Sheet1!$K$2:$K$20</c:f>
              <c:numCache>
                <c:formatCode>General</c:formatCode>
                <c:ptCount val="19"/>
                <c:pt idx="0">
                  <c:v>1801</c:v>
                </c:pt>
                <c:pt idx="1">
                  <c:v>1811</c:v>
                </c:pt>
                <c:pt idx="2">
                  <c:v>1821</c:v>
                </c:pt>
                <c:pt idx="3">
                  <c:v>1831</c:v>
                </c:pt>
                <c:pt idx="4">
                  <c:v>1841</c:v>
                </c:pt>
                <c:pt idx="5">
                  <c:v>1851</c:v>
                </c:pt>
                <c:pt idx="6">
                  <c:v>1861</c:v>
                </c:pt>
                <c:pt idx="7">
                  <c:v>1881</c:v>
                </c:pt>
                <c:pt idx="8">
                  <c:v>1891</c:v>
                </c:pt>
                <c:pt idx="9">
                  <c:v>1911</c:v>
                </c:pt>
                <c:pt idx="10">
                  <c:v>1921</c:v>
                </c:pt>
                <c:pt idx="11">
                  <c:v>1931</c:v>
                </c:pt>
                <c:pt idx="12">
                  <c:v>1951</c:v>
                </c:pt>
                <c:pt idx="13">
                  <c:v>1961</c:v>
                </c:pt>
                <c:pt idx="14">
                  <c:v>1971</c:v>
                </c:pt>
                <c:pt idx="15">
                  <c:v>1981</c:v>
                </c:pt>
                <c:pt idx="16">
                  <c:v>1991</c:v>
                </c:pt>
                <c:pt idx="17">
                  <c:v>2001</c:v>
                </c:pt>
                <c:pt idx="18">
                  <c:v>2011</c:v>
                </c:pt>
              </c:numCache>
            </c:numRef>
          </c:xVal>
          <c:yVal>
            <c:numRef>
              <c:f>Sheet1!$L$2:$L$20</c:f>
              <c:numCache>
                <c:formatCode>General</c:formatCode>
                <c:ptCount val="19"/>
                <c:pt idx="0" formatCode="#,##0">
                  <c:v>1090078</c:v>
                </c:pt>
                <c:pt idx="1">
                  <c:v>1294765</c:v>
                </c:pt>
                <c:pt idx="2">
                  <c:v>1560419</c:v>
                </c:pt>
                <c:pt idx="3">
                  <c:v>1862970</c:v>
                </c:pt>
                <c:pt idx="4">
                  <c:v>2185804</c:v>
                </c:pt>
                <c:pt idx="5">
                  <c:v>2630782</c:v>
                </c:pt>
                <c:pt idx="6">
                  <c:v>3155114</c:v>
                </c:pt>
                <c:pt idx="7">
                  <c:v>4711456</c:v>
                </c:pt>
                <c:pt idx="8">
                  <c:v>5567591</c:v>
                </c:pt>
                <c:pt idx="9">
                  <c:v>7157729</c:v>
                </c:pt>
                <c:pt idx="10">
                  <c:v>7382131</c:v>
                </c:pt>
                <c:pt idx="11">
                  <c:v>8098206</c:v>
                </c:pt>
                <c:pt idx="12">
                  <c:v>8161779</c:v>
                </c:pt>
                <c:pt idx="13">
                  <c:v>7975558</c:v>
                </c:pt>
                <c:pt idx="14">
                  <c:v>7403534</c:v>
                </c:pt>
                <c:pt idx="15">
                  <c:v>6483431</c:v>
                </c:pt>
                <c:pt idx="16">
                  <c:v>6679822</c:v>
                </c:pt>
                <c:pt idx="17">
                  <c:v>7171952</c:v>
                </c:pt>
                <c:pt idx="18">
                  <c:v>8173941</c:v>
                </c:pt>
              </c:numCache>
            </c:numRef>
          </c:yVal>
          <c:smooth val="0"/>
          <c:extLst>
            <c:ext xmlns:c16="http://schemas.microsoft.com/office/drawing/2014/chart" uri="{C3380CC4-5D6E-409C-BE32-E72D297353CC}">
              <c16:uniqueId val="{00000000-2F37-4776-BE98-D06AFA939721}"/>
            </c:ext>
          </c:extLst>
        </c:ser>
        <c:dLbls>
          <c:showLegendKey val="0"/>
          <c:showVal val="0"/>
          <c:showCatName val="0"/>
          <c:showSerName val="0"/>
          <c:showPercent val="0"/>
          <c:showBubbleSize val="0"/>
        </c:dLbls>
        <c:axId val="135950336"/>
        <c:axId val="135952640"/>
      </c:scatterChart>
      <c:valAx>
        <c:axId val="135950336"/>
        <c:scaling>
          <c:orientation val="minMax"/>
          <c:max val="2011"/>
          <c:min val="1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rgbClr val="26377C"/>
                    </a:solidFill>
                    <a:latin typeface="Lato" panose="020F0502020204030203"/>
                    <a:ea typeface="+mn-ea"/>
                    <a:cs typeface="+mn-cs"/>
                  </a:defRPr>
                </a:pPr>
                <a:r>
                  <a:rPr lang="en-GB" sz="1200">
                    <a:solidFill>
                      <a:srgbClr val="26377C"/>
                    </a:solidFill>
                    <a:latin typeface="Lato" panose="020F0502020204030203"/>
                  </a:rPr>
                  <a:t>YEAR</a:t>
                </a:r>
              </a:p>
            </c:rich>
          </c:tx>
          <c:layout>
            <c:manualLayout>
              <c:xMode val="edge"/>
              <c:yMode val="edge"/>
              <c:x val="0.50007580469789581"/>
              <c:y val="0.893569538626602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26377C"/>
                </a:solidFill>
                <a:latin typeface="Lato" panose="020F0502020204030203"/>
                <a:ea typeface="+mn-ea"/>
                <a:cs typeface="+mn-cs"/>
              </a:defRPr>
            </a:pPr>
            <a:endParaRPr lang="en-US"/>
          </a:p>
        </c:txPr>
        <c:crossAx val="135952640"/>
        <c:crosses val="autoZero"/>
        <c:crossBetween val="midCat"/>
      </c:valAx>
      <c:valAx>
        <c:axId val="135952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26377C"/>
                    </a:solidFill>
                    <a:latin typeface="Lato" panose="020F0502020204030203"/>
                    <a:ea typeface="+mn-ea"/>
                    <a:cs typeface="+mn-cs"/>
                  </a:defRPr>
                </a:pPr>
                <a:r>
                  <a:rPr lang="en-GB" sz="1200">
                    <a:solidFill>
                      <a:srgbClr val="26377C"/>
                    </a:solidFill>
                    <a:latin typeface="Lato" panose="020F0502020204030203"/>
                  </a:rPr>
                  <a:t>POPULATION</a:t>
                </a:r>
              </a:p>
            </c:rich>
          </c:tx>
          <c:layout>
            <c:manualLayout>
              <c:xMode val="edge"/>
              <c:yMode val="edge"/>
              <c:x val="8.5287794533550846E-3"/>
              <c:y val="0.31481269840691656"/>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26377C"/>
                </a:solidFill>
                <a:latin typeface="Lato" panose="020F0502020204030203"/>
                <a:ea typeface="+mn-ea"/>
                <a:cs typeface="+mn-cs"/>
              </a:defRPr>
            </a:pPr>
            <a:endParaRPr lang="en-US"/>
          </a:p>
        </c:txPr>
        <c:crossAx val="1359503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944747-CDB7-4F98-827F-A214E0B4E219}" type="datetimeFigureOut">
              <a:rPr lang="en-GB" smtClean="0"/>
              <a:pPr/>
              <a:t>08/12/2020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99001A-258F-4C21-BFC1-1432480F8C3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User:Colin"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ommons.wikimedia.org/wiki/File:Palace_of_Westminster_from_the_dome_on_Methodist_Central_Hall_(cropped).jpg" TargetMode="External"/><Relationship Id="rId4" Type="http://schemas.openxmlformats.org/officeDocument/2006/relationships/hyperlink" Target="https://commons.wikimedia.org/wiki/Main_Pag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x.doi.org/10.1080/17445647.2015.106018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mdpettitt/14520874788/in/photolist-o8ahb9-opsPMG-opFidF-o8dMZc-o8ax46-opDhVC-opD14b-orq9St-o8aXme-opNCZF-o8iDYd-opN3TV-opMGLa-fnvsYu-o16ER3-SgR29W-ouRgRn-oygSvz-oebB7Y-otCcNf-odmMwa-owYSEJ-outxnN-ouQdzp-owvALV-of37YJ-oxrATP-ovtQMu-oxatYs-odmi27-of2hSK-odkKts-oec2dH-otD8uJ-oeaMdH-of2xN7-ovagLY-ovCsjJ-of1eiw-ovsxSE-odm9UA-of1nRy-oebHZM-ouC3xo-odn6sF-oyhHMF-ovoHpF-ovsjuC-of3Wk6-of1f4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londonmatt/6766182715/in/photolist-biUsoF-fxM93u-Gyi38v-jUcU-2iMCDx9-fNHcvS-idmW8-HUXSL6-2zEHsh-REriWW-7BB6xX-VRo6fC-2j2KZHn-2j2Jmqh-ypVC4t-VrDgay-STmdds-Dn6Qb5-5ouXrJ-2YuSt4-GyhZwD-Pf1DEN-7vQV1X-G8NKzT-bf3a4p-47Dy7r-Gyi1Cg-dmyhzZ-29Fc3ti-Dn6PfN-5o78CQ-Gyi2fZ-Dn6PnG-5WTrdZ-nQKEHc-uNdiW-GyhZYa-8b1Q2a-5ouY7C-TgofXZ-dugMUC-dubaMi-dugMvw-9EPpoQ-dubbC4-dubaQx-9EPnFd-cv5Y1m-22brWy1-dubbrZ"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thumb/7/7d/Greater_London_UK_location_map_2.svg/960px-Greater_London_UK_location_map_2.svg.p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viewsoftheworld.net/?p=322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Photo:</a:t>
            </a:r>
            <a:r>
              <a:rPr lang="en-GB" b="0" i="0" dirty="0">
                <a:solidFill>
                  <a:srgbClr val="202122"/>
                </a:solidFill>
                <a:effectLst/>
                <a:latin typeface="Arial" panose="020B0604020202020204" pitchFamily="34" charset="0"/>
              </a:rPr>
              <a:t>© </a:t>
            </a:r>
            <a:r>
              <a:rPr lang="en-GB" b="0" i="0" u="sng" dirty="0" err="1">
                <a:solidFill>
                  <a:srgbClr val="FAA700"/>
                </a:solidFill>
                <a:effectLst/>
                <a:latin typeface="Arial" panose="020B0604020202020204" pitchFamily="34" charset="0"/>
                <a:hlinkClick r:id="rId3" tooltip="User:Colin"/>
              </a:rPr>
              <a:t>User:Colin</a:t>
            </a:r>
            <a:r>
              <a:rPr lang="en-GB" b="0" i="0" dirty="0">
                <a:solidFill>
                  <a:srgbClr val="202122"/>
                </a:solidFill>
                <a:effectLst/>
                <a:latin typeface="Arial" panose="020B0604020202020204" pitchFamily="34" charset="0"/>
              </a:rPr>
              <a:t> / </a:t>
            </a:r>
            <a:r>
              <a:rPr lang="en-GB" b="0" i="0" u="none" strike="noStrike" dirty="0">
                <a:solidFill>
                  <a:srgbClr val="0B0080"/>
                </a:solidFill>
                <a:effectLst/>
                <a:latin typeface="Arial" panose="020B0604020202020204" pitchFamily="34" charset="0"/>
                <a:hlinkClick r:id="rId4" tooltip="Main Page"/>
              </a:rPr>
              <a:t>Wikimedia Commons</a:t>
            </a:r>
            <a:r>
              <a:rPr lang="en-GB" b="0" i="0" dirty="0">
                <a:solidFill>
                  <a:srgbClr val="202122"/>
                </a:solidFill>
                <a:effectLst/>
                <a:latin typeface="Arial" panose="020B0604020202020204" pitchFamily="34" charset="0"/>
              </a:rPr>
              <a:t> / CC BY-SA-4.</a:t>
            </a:r>
            <a:endParaRPr lang="en-GB" dirty="0"/>
          </a:p>
          <a:p>
            <a:endParaRPr lang="en-GB" dirty="0"/>
          </a:p>
          <a:p>
            <a:r>
              <a:rPr lang="en-GB" dirty="0">
                <a:hlinkClick r:id="rId5"/>
              </a:rPr>
              <a:t>https://commons.wikimedia.org/wiki/File:Palace_of_Westminster_from_the_dome_on_Methodist_Central_Hall_(cropped).jpg</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DFDF31E-03DE-40B1-B638-1ED3F34D9D2A}" type="slidenum">
              <a:rPr lang="en-GB" smtClean="0"/>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12</a:t>
            </a:fld>
            <a:endParaRPr lang="en-GB"/>
          </a:p>
        </p:txBody>
      </p:sp>
    </p:spTree>
    <p:extLst>
      <p:ext uri="{BB962C8B-B14F-4D97-AF65-F5344CB8AC3E}">
        <p14:creationId xmlns:p14="http://schemas.microsoft.com/office/powerpoint/2010/main" val="3164288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000" dirty="0">
                <a:latin typeface="Lato" panose="020F0502020204030203" pitchFamily="34" charset="0"/>
                <a:ea typeface="Lato" panose="020F0502020204030203" pitchFamily="34" charset="0"/>
                <a:cs typeface="Lato" panose="020F0502020204030203" pitchFamily="34" charset="0"/>
              </a:rPr>
              <a:t>Voice over: This website is an example of a geographical information system which allows you to explore a range of spatial data- here mapping a load of data collected in the 2011 census. We going to look at two contrasting areas of London: Richmond to the west, and Newham to the east. It is not easy to explain how a website like this works if you have not had much experience of GIS in the past. If you have used a GIS in the past then this will be more straightforward! However, have a 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Lato" panose="020F0502020204030203" pitchFamily="34" charset="0"/>
                <a:ea typeface="Lato" panose="020F0502020204030203" pitchFamily="34" charset="0"/>
                <a:cs typeface="Lato" panose="020F0502020204030203" pitchFamily="34" charset="0"/>
              </a:rPr>
              <a:t>The box in the top right enables you to load up different data, which will make the map change colour. The key to the map is on the left, and as you move your mouse around to different areas the data for that area will be displayed. Use the box at the bottom of the website to find the two places- you can type the postcode straight in (e.g. TW9 will take you to Richmond). Once here, find one specific area to focus on and collect all the data for this place by changing the data chooser in the top right. Do the same then for somewhere around Newham (E15 postcode). Fill in the table to record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srgbClr val="00206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Lato" panose="020F0502020204030203" pitchFamily="34" charset="0"/>
              </a:rPr>
              <a:t>The question that follows- ‘contrast the two areas’ requires you to use the data in the table to find differences between them. You will probably see that Newham is considered a lot poorer and more deprived than Richmond, and you’ll have some actual data that you can use to back that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r>
              <a:rPr lang="en-GB" b="1" i="0" dirty="0">
                <a:solidFill>
                  <a:srgbClr val="000000"/>
                </a:solidFill>
                <a:effectLst/>
                <a:latin typeface="Cabin Condensed"/>
              </a:rPr>
              <a:t>Oliver O'Brien &amp; James Cheshire (2016) Interactive mapping for large, open demographic data sets using familiar geographical features, Journal of Maps, 12:4, 676-683 DOI: </a:t>
            </a:r>
            <a:r>
              <a:rPr lang="en-GB" b="1" i="0" u="none" strike="noStrike" dirty="0">
                <a:solidFill>
                  <a:srgbClr val="0044AA"/>
                </a:solidFill>
                <a:effectLst/>
                <a:latin typeface="Cabin Condensed"/>
                <a:hlinkClick r:id="rId3"/>
              </a:rPr>
              <a:t>10.1080/17445647.2015.1060183</a:t>
            </a:r>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13</a:t>
            </a:fld>
            <a:endParaRPr lang="en-GB"/>
          </a:p>
        </p:txBody>
      </p:sp>
    </p:spTree>
    <p:extLst>
      <p:ext uri="{BB962C8B-B14F-4D97-AF65-F5344CB8AC3E}">
        <p14:creationId xmlns:p14="http://schemas.microsoft.com/office/powerpoint/2010/main" val="3401105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This is a case study, so spending some time learning the detail is important – the highlighted text can be learnt if you want some specific facts.</a:t>
            </a:r>
          </a:p>
          <a:p>
            <a:endParaRPr lang="en-GB" dirty="0"/>
          </a:p>
          <a:p>
            <a:r>
              <a:rPr lang="en-GB" dirty="0"/>
              <a:t>The new housing needed is a real problem – new ‘affordable’ homes are needed for many of the poorest residents of London, yet much new housing is built for the private sale or rental market, with prices way above what lower-income Londoners can afford. Brownfield sites can be used but are often restricted in space, need work to decontaminate the site but on the plus side might already have water and electricity supply. It also helps redevelop areas that have experienced decline. Greenfield sites are often cheaper to build on, and new developments are not restricted in size but it does mean building on open space with the negative impact on wildlife and the environment.</a:t>
            </a:r>
          </a:p>
        </p:txBody>
      </p:sp>
      <p:sp>
        <p:nvSpPr>
          <p:cNvPr id="4" name="Slide Number Placeholder 3"/>
          <p:cNvSpPr>
            <a:spLocks noGrp="1"/>
          </p:cNvSpPr>
          <p:nvPr>
            <p:ph type="sldNum" sz="quarter" idx="5"/>
          </p:nvPr>
        </p:nvSpPr>
        <p:spPr/>
        <p:txBody>
          <a:bodyPr/>
          <a:lstStyle/>
          <a:p>
            <a:fld id="{4399001A-258F-4C21-BFC1-1432480F8C34}" type="slidenum">
              <a:rPr lang="en-GB" smtClean="0"/>
              <a:pPr/>
              <a:t>14</a:t>
            </a:fld>
            <a:endParaRPr lang="en-GB"/>
          </a:p>
        </p:txBody>
      </p:sp>
    </p:spTree>
    <p:extLst>
      <p:ext uri="{BB962C8B-B14F-4D97-AF65-F5344CB8AC3E}">
        <p14:creationId xmlns:p14="http://schemas.microsoft.com/office/powerpoint/2010/main" val="193411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These are just a snapshot of some of the various challenges London faces. The schemes to solve them, such as Crossrail, are often expensive and controversial. If you are using these slides to build some case study notes, it is worth having a look at the London Mayor’s website, in which the current plans and targets to solve many of the city’s problems are outlined.</a:t>
            </a:r>
          </a:p>
        </p:txBody>
      </p:sp>
      <p:sp>
        <p:nvSpPr>
          <p:cNvPr id="4" name="Slide Number Placeholder 3"/>
          <p:cNvSpPr>
            <a:spLocks noGrp="1"/>
          </p:cNvSpPr>
          <p:nvPr>
            <p:ph type="sldNum" sz="quarter" idx="5"/>
          </p:nvPr>
        </p:nvSpPr>
        <p:spPr/>
        <p:txBody>
          <a:bodyPr/>
          <a:lstStyle/>
          <a:p>
            <a:fld id="{4399001A-258F-4C21-BFC1-1432480F8C34}" type="slidenum">
              <a:rPr lang="en-GB" smtClean="0"/>
              <a:pPr/>
              <a:t>15</a:t>
            </a:fld>
            <a:endParaRPr lang="en-GB"/>
          </a:p>
        </p:txBody>
      </p:sp>
    </p:spTree>
    <p:extLst>
      <p:ext uri="{BB962C8B-B14F-4D97-AF65-F5344CB8AC3E}">
        <p14:creationId xmlns:p14="http://schemas.microsoft.com/office/powerpoint/2010/main" val="352991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a:t>
            </a:r>
          </a:p>
          <a:p>
            <a:r>
              <a:rPr lang="en-GB" dirty="0">
                <a:latin typeface="Lato" panose="020F0502020204030203"/>
              </a:rPr>
              <a:t>This is a rather crude attempt at explaining some of the many factors that led East London to experience decline. The industries that used to thrive in East London were traditionally found in the Lea Valley, such as shipbuilders – these moved out to the Far East to places such as China leaving many in the area unemployed. There was an old railway terminal in Stratford that was abandoned. Data from the 2001 census showed Newham was one of the poorest boroughs in Europe and was part of the reason why the area won the bid to host the 2012 Olympic games.</a:t>
            </a:r>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16</a:t>
            </a:fld>
            <a:endParaRPr lang="en-GB"/>
          </a:p>
        </p:txBody>
      </p:sp>
    </p:spTree>
    <p:extLst>
      <p:ext uri="{BB962C8B-B14F-4D97-AF65-F5344CB8AC3E}">
        <p14:creationId xmlns:p14="http://schemas.microsoft.com/office/powerpoint/2010/main" val="194331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17</a:t>
            </a:fld>
            <a:endParaRPr lang="en-GB"/>
          </a:p>
        </p:txBody>
      </p:sp>
    </p:spTree>
    <p:extLst>
      <p:ext uri="{BB962C8B-B14F-4D97-AF65-F5344CB8AC3E}">
        <p14:creationId xmlns:p14="http://schemas.microsoft.com/office/powerpoint/2010/main" val="236239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Drawing a field sketch is a key fieldwork skill. It is usually done in the field, of course, but the basic skills can be practised at home with an image like this. Take a blank sheet of paper and have a go. It is not about art – draw some of the basic shapes, the bridge and trees in the foreground, for example, and the tall skyscrapers in the background. What is more important is the annotation – pick out certain features to talk about that help to tell the story of the London Olympics-led regeneration. </a:t>
            </a:r>
          </a:p>
          <a:p>
            <a:endParaRPr lang="en-GB" dirty="0"/>
          </a:p>
          <a:p>
            <a:r>
              <a:rPr lang="en-GB" dirty="0"/>
              <a:t>Photo: </a:t>
            </a:r>
            <a:r>
              <a:rPr lang="en-GB" dirty="0">
                <a:hlinkClick r:id="rId3"/>
              </a:rPr>
              <a:t>https://www.flickr.com/photos/mdpettitt/14520874788/in/photolist-o8ahb9-opsPMG-opFidF-o8dMZc-o8ax46-opDhVC-opD14b-orq9St-o8aXme-opNCZF-o8iDYd-opN3TV-opMGLa-fnvsYu-o16ER3-SgR29W-ouRgRn-oygSvz-oebB7Y-otCcNf-odmMwa-owYSEJ-outxnN-ouQdzp-owvALV-of37YJ-oxrATP-ovtQMu-oxatYs-odmi27-of2hSK-odkKts-oec2dH-otD8uJ-oeaMdH-of2xN7-ovagLY-ovCsjJ-of1eiw-ovsxSE-odm9UA-of1nRy-oebHZM-ouC3xo-odn6sF-oyhHMF-ovoHpF-ovsjuC-of3Wk6-of1f4G</a:t>
            </a:r>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18</a:t>
            </a:fld>
            <a:endParaRPr lang="en-GB"/>
          </a:p>
        </p:txBody>
      </p:sp>
    </p:spTree>
    <p:extLst>
      <p:ext uri="{BB962C8B-B14F-4D97-AF65-F5344CB8AC3E}">
        <p14:creationId xmlns:p14="http://schemas.microsoft.com/office/powerpoint/2010/main" val="87558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Your sketch will hopefully look better than this one! But this shows the basic block shapes that can be used to tell your geographical story. The key is in the annotations, and there are a few suggestions here but there are of course many more – you could highlight the locals playing in the public open spaces, and more could be made of the river management for flood protection, for example. </a:t>
            </a:r>
          </a:p>
        </p:txBody>
      </p:sp>
      <p:sp>
        <p:nvSpPr>
          <p:cNvPr id="4" name="Slide Number Placeholder 3"/>
          <p:cNvSpPr>
            <a:spLocks noGrp="1"/>
          </p:cNvSpPr>
          <p:nvPr>
            <p:ph type="sldNum" sz="quarter" idx="5"/>
          </p:nvPr>
        </p:nvSpPr>
        <p:spPr/>
        <p:txBody>
          <a:bodyPr/>
          <a:lstStyle/>
          <a:p>
            <a:fld id="{4399001A-258F-4C21-BFC1-1432480F8C34}" type="slidenum">
              <a:rPr lang="en-GB" smtClean="0"/>
              <a:pPr/>
              <a:t>19</a:t>
            </a:fld>
            <a:endParaRPr lang="en-GB"/>
          </a:p>
        </p:txBody>
      </p:sp>
    </p:spTree>
    <p:extLst>
      <p:ext uri="{BB962C8B-B14F-4D97-AF65-F5344CB8AC3E}">
        <p14:creationId xmlns:p14="http://schemas.microsoft.com/office/powerpoint/2010/main" val="103309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This could be a GCSE style question, although of course the wording of the question would depend on the specific exam board. The key with something like this is to make sure you have learnt the detail from the case study. Some specific points are highlighted in this presentation but you should look up more in the textbooks or online to ensure you have a good level of detail. </a:t>
            </a:r>
          </a:p>
          <a:p>
            <a:r>
              <a:rPr lang="en-GB" dirty="0"/>
              <a:t>Common errors students make is that they don’t evaluate, they just describe – they say what changed rather than looking at a range of perspectives or saying any problems with the changes (the obvious criticism here is the house price rise for the locals). Another common error is to miss that this question is about a city in a higher income country, so London. You could get an identical question about the management of cities in the developing world, so ensure you read the question carefully.</a:t>
            </a:r>
          </a:p>
        </p:txBody>
      </p:sp>
      <p:sp>
        <p:nvSpPr>
          <p:cNvPr id="4" name="Slide Number Placeholder 3"/>
          <p:cNvSpPr>
            <a:spLocks noGrp="1"/>
          </p:cNvSpPr>
          <p:nvPr>
            <p:ph type="sldNum" sz="quarter" idx="5"/>
          </p:nvPr>
        </p:nvSpPr>
        <p:spPr/>
        <p:txBody>
          <a:bodyPr/>
          <a:lstStyle/>
          <a:p>
            <a:fld id="{4399001A-258F-4C21-BFC1-1432480F8C34}" type="slidenum">
              <a:rPr lang="en-GB" smtClean="0"/>
              <a:pPr/>
              <a:t>20</a:t>
            </a:fld>
            <a:endParaRPr lang="en-GB"/>
          </a:p>
        </p:txBody>
      </p:sp>
    </p:spTree>
    <p:extLst>
      <p:ext uri="{BB962C8B-B14F-4D97-AF65-F5344CB8AC3E}">
        <p14:creationId xmlns:p14="http://schemas.microsoft.com/office/powerpoint/2010/main" val="4055407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21</a:t>
            </a:fld>
            <a:endParaRPr lang="en-GB"/>
          </a:p>
        </p:txBody>
      </p:sp>
    </p:spTree>
    <p:extLst>
      <p:ext uri="{BB962C8B-B14F-4D97-AF65-F5344CB8AC3E}">
        <p14:creationId xmlns:p14="http://schemas.microsoft.com/office/powerpoint/2010/main" val="225733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Image: Matt Brown. From: </a:t>
            </a:r>
            <a:r>
              <a:rPr lang="en-GB" dirty="0">
                <a:hlinkClick r:id="rId3"/>
              </a:rPr>
              <a:t>https://www.flickr.com/photos/londonmatt/6766182715</a:t>
            </a:r>
            <a:endParaRPr lang="en-GB" dirty="0"/>
          </a:p>
        </p:txBody>
      </p:sp>
      <p:sp>
        <p:nvSpPr>
          <p:cNvPr id="4" name="Slide Number Placeholder 3"/>
          <p:cNvSpPr>
            <a:spLocks noGrp="1"/>
          </p:cNvSpPr>
          <p:nvPr>
            <p:ph type="sldNum" sz="quarter" idx="10"/>
          </p:nvPr>
        </p:nvSpPr>
        <p:spPr/>
        <p:txBody>
          <a:bodyPr/>
          <a:lstStyle/>
          <a:p>
            <a:fld id="{DDFDF31E-03DE-40B1-B638-1ED3F34D9D2A}" type="slidenum">
              <a:rPr lang="en-GB" smtClean="0"/>
              <a:pPr/>
              <a:t>4</a:t>
            </a:fld>
            <a:endParaRPr lang="en-GB"/>
          </a:p>
        </p:txBody>
      </p:sp>
    </p:spTree>
    <p:extLst>
      <p:ext uri="{BB962C8B-B14F-4D97-AF65-F5344CB8AC3E}">
        <p14:creationId xmlns:p14="http://schemas.microsoft.com/office/powerpoint/2010/main" val="3930843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source: </a:t>
            </a:r>
            <a:r>
              <a:rPr lang="en-GB" dirty="0">
                <a:hlinkClick r:id="rId3"/>
              </a:rPr>
              <a:t>https://upload.wikimedia.org/wikipedia/commons/thumb/7/7d/Greater_London_UK_location_map_2.svg/960px-Greater_London_UK_location_map_2.svg.png</a:t>
            </a:r>
            <a:endParaRPr lang="en-GB" dirty="0"/>
          </a:p>
          <a:p>
            <a:endParaRPr lang="en-GB" dirty="0"/>
          </a:p>
          <a:p>
            <a:r>
              <a:rPr lang="en-GB" dirty="0"/>
              <a:t>Voice over: This map shows the extent of what we currently call ‘Greater London’. The light shaded area has been divided into the various ‘boroughs’ of London- for example the ‘City’ of London is one of these boroughs in the centre of the city on the north bank of the Thames but other boroughs include Kingston upon Thames in the south west and Redbridge in the north east. You don’t need to learn this map for GCSE – but knowing the names of a few of the boroughs, particularly those ones that we look at in more detail such as the ones in East London that have seen some redevelopment, will give you some ‘place-specific detail’ needed in longer mark answers.</a:t>
            </a:r>
          </a:p>
        </p:txBody>
      </p:sp>
      <p:sp>
        <p:nvSpPr>
          <p:cNvPr id="4" name="Slide Number Placeholder 3"/>
          <p:cNvSpPr>
            <a:spLocks noGrp="1"/>
          </p:cNvSpPr>
          <p:nvPr>
            <p:ph type="sldNum" sz="quarter" idx="5"/>
          </p:nvPr>
        </p:nvSpPr>
        <p:spPr/>
        <p:txBody>
          <a:bodyPr/>
          <a:lstStyle/>
          <a:p>
            <a:fld id="{4399001A-258F-4C21-BFC1-1432480F8C34}" type="slidenum">
              <a:rPr lang="en-GB" smtClean="0"/>
              <a:pPr/>
              <a:t>5</a:t>
            </a:fld>
            <a:endParaRPr lang="en-GB"/>
          </a:p>
        </p:txBody>
      </p:sp>
    </p:spTree>
    <p:extLst>
      <p:ext uri="{BB962C8B-B14F-4D97-AF65-F5344CB8AC3E}">
        <p14:creationId xmlns:p14="http://schemas.microsoft.com/office/powerpoint/2010/main" val="196420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6</a:t>
            </a:fld>
            <a:endParaRPr lang="en-GB"/>
          </a:p>
        </p:txBody>
      </p:sp>
    </p:spTree>
    <p:extLst>
      <p:ext uri="{BB962C8B-B14F-4D97-AF65-F5344CB8AC3E}">
        <p14:creationId xmlns:p14="http://schemas.microsoft.com/office/powerpoint/2010/main" val="27916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Your highlighting should look something like this. It is often difficult to decide if a reason is local, national or global. For example, London’s role as a port provides local jobs but brings goods from all over the world. The migrants who come to London could be international migrants, but also from other parts of the UK.</a:t>
            </a:r>
          </a:p>
          <a:p>
            <a:endParaRPr lang="en-GB" dirty="0"/>
          </a:p>
          <a:p>
            <a:r>
              <a:rPr lang="en-GB" dirty="0"/>
              <a:t>Think – which of these reasons is the most significant reason that makes London an important city?</a:t>
            </a:r>
          </a:p>
          <a:p>
            <a:endParaRPr lang="en-GB" dirty="0"/>
          </a:p>
          <a:p>
            <a:r>
              <a:rPr lang="en-GB" dirty="0"/>
              <a:t>It is worth noting some of the specific detail here, such as average salary data as this is a case study so as such you do need to be able to use some of these data to back up any points you might want to make in an answer.</a:t>
            </a:r>
          </a:p>
        </p:txBody>
      </p:sp>
      <p:sp>
        <p:nvSpPr>
          <p:cNvPr id="4" name="Slide Number Placeholder 3"/>
          <p:cNvSpPr>
            <a:spLocks noGrp="1"/>
          </p:cNvSpPr>
          <p:nvPr>
            <p:ph type="sldNum" sz="quarter" idx="5"/>
          </p:nvPr>
        </p:nvSpPr>
        <p:spPr/>
        <p:txBody>
          <a:bodyPr/>
          <a:lstStyle/>
          <a:p>
            <a:fld id="{4399001A-258F-4C21-BFC1-1432480F8C34}" type="slidenum">
              <a:rPr lang="en-GB" smtClean="0"/>
              <a:pPr/>
              <a:t>7</a:t>
            </a:fld>
            <a:endParaRPr lang="en-GB"/>
          </a:p>
        </p:txBody>
      </p:sp>
    </p:spTree>
    <p:extLst>
      <p:ext uri="{BB962C8B-B14F-4D97-AF65-F5344CB8AC3E}">
        <p14:creationId xmlns:p14="http://schemas.microsoft.com/office/powerpoint/2010/main" val="357984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The data here are from the UK census held every 10 years. The boundary of London used here is the edge of ‘Greater London’ with its various boroughs. When drawing your graph think about the units and scale.</a:t>
            </a:r>
          </a:p>
          <a:p>
            <a:endParaRPr lang="en-GB" dirty="0"/>
          </a:p>
          <a:p>
            <a:r>
              <a:rPr lang="en-GB" dirty="0"/>
              <a:t>It is worth differentiating between urbanisation, as defined here, and urban growth. Growth refers to the physical expansion of a town or city as well as increasing numbers of people. Urbanisation is about the proportion of people living in towns and cities.</a:t>
            </a:r>
          </a:p>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8</a:t>
            </a:fld>
            <a:endParaRPr lang="en-GB"/>
          </a:p>
        </p:txBody>
      </p:sp>
    </p:spTree>
    <p:extLst>
      <p:ext uri="{BB962C8B-B14F-4D97-AF65-F5344CB8AC3E}">
        <p14:creationId xmlns:p14="http://schemas.microsoft.com/office/powerpoint/2010/main" val="1555786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Your graph should hopefully look something like this. It may differ slightly depending on your scale. Don’t forget all graphs need a title, ‘A line graph to show…’ and the axes need to have units and labels. </a:t>
            </a:r>
          </a:p>
          <a:p>
            <a:endParaRPr lang="en-GB" dirty="0"/>
          </a:p>
          <a:p>
            <a:r>
              <a:rPr lang="en-GB" dirty="0"/>
              <a:t>In an exam you are unlikely to have to draw a whole graph completely from scratch. Usually you would be required to add some data to a pre-drawn graph. </a:t>
            </a:r>
          </a:p>
          <a:p>
            <a:endParaRPr lang="en-GB" dirty="0"/>
          </a:p>
          <a:p>
            <a:r>
              <a:rPr lang="en-GB" dirty="0"/>
              <a:t>You could also be asked to </a:t>
            </a:r>
            <a:r>
              <a:rPr lang="en-GB" b="1" dirty="0"/>
              <a:t>describe</a:t>
            </a:r>
            <a:r>
              <a:rPr lang="en-GB" dirty="0"/>
              <a:t> the pattern on a graph, or to ‘use’ the graph in an answer. To answer this sort of question you need to be able to quote actual data –  state the overall trend (it goes up/ down/ fluctuates) quote real numbers of population and dates. Avoid trying to give reasons why the graph looks like it does. That would be ‘explain’ not describe.</a:t>
            </a:r>
          </a:p>
        </p:txBody>
      </p:sp>
      <p:sp>
        <p:nvSpPr>
          <p:cNvPr id="4" name="Slide Number Placeholder 3"/>
          <p:cNvSpPr>
            <a:spLocks noGrp="1"/>
          </p:cNvSpPr>
          <p:nvPr>
            <p:ph type="sldNum" sz="quarter" idx="5"/>
          </p:nvPr>
        </p:nvSpPr>
        <p:spPr/>
        <p:txBody>
          <a:bodyPr/>
          <a:lstStyle/>
          <a:p>
            <a:fld id="{4399001A-258F-4C21-BFC1-1432480F8C34}" type="slidenum">
              <a:rPr lang="en-GB" smtClean="0"/>
              <a:pPr/>
              <a:t>9</a:t>
            </a:fld>
            <a:endParaRPr lang="en-GB"/>
          </a:p>
        </p:txBody>
      </p:sp>
    </p:spTree>
    <p:extLst>
      <p:ext uri="{BB962C8B-B14F-4D97-AF65-F5344CB8AC3E}">
        <p14:creationId xmlns:p14="http://schemas.microsoft.com/office/powerpoint/2010/main" val="1840515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These are some of the reasons behind the patterns. Some of these key terms and processes are explained in more detail in the urban processes presentation. As London grew at the edge, it swallowed up existing villages that then become part of the city, yet they have managed to retain some of their original feel – places such as Camden Town, and Surbiton are now parts of London. More recent redevelopments, such as those in East London mentioned later in this presentation, attract people in for jobs in business and finance, part of the re-urbanisation of London.</a:t>
            </a:r>
          </a:p>
        </p:txBody>
      </p:sp>
      <p:sp>
        <p:nvSpPr>
          <p:cNvPr id="4" name="Slide Number Placeholder 3"/>
          <p:cNvSpPr>
            <a:spLocks noGrp="1"/>
          </p:cNvSpPr>
          <p:nvPr>
            <p:ph type="sldNum" sz="quarter" idx="5"/>
          </p:nvPr>
        </p:nvSpPr>
        <p:spPr/>
        <p:txBody>
          <a:bodyPr/>
          <a:lstStyle/>
          <a:p>
            <a:fld id="{4399001A-258F-4C21-BFC1-1432480F8C34}" type="slidenum">
              <a:rPr lang="en-GB" smtClean="0"/>
              <a:pPr/>
              <a:t>10</a:t>
            </a:fld>
            <a:endParaRPr lang="en-GB"/>
          </a:p>
        </p:txBody>
      </p:sp>
    </p:spTree>
    <p:extLst>
      <p:ext uri="{BB962C8B-B14F-4D97-AF65-F5344CB8AC3E}">
        <p14:creationId xmlns:p14="http://schemas.microsoft.com/office/powerpoint/2010/main" val="3826876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Voice over: This type of data representation is called a population pyramid (despite it not really looking like a pyramid) a type of sideways double bar chart. You may have come across these in studies of development. It splits the population into 5-year age categories which you can see running up the centre, and into males and females on each side. The x axis shows the population in thousands of people, but sometimes it can be percentage data. Like much of the data we have on London, this is based on the UK Census of 2011, a large questionnaire sent out to households. The next census is due in 2021 (but the results won’t be out for a few years after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an exam you could be asked to add some data to a pre drawn pyramid or to start picking out various patterns- a few key features of London’s population has been shown here. It would be useful to contrast this pyramid with that of other towns and cities as well as for the whole of the UK to really see how London’s population structure is different to other places.</a:t>
            </a:r>
          </a:p>
          <a:p>
            <a:endParaRPr lang="en-GB" dirty="0"/>
          </a:p>
          <a:p>
            <a:endParaRPr lang="en-GB" dirty="0"/>
          </a:p>
          <a:p>
            <a:r>
              <a:rPr lang="en-GB" dirty="0"/>
              <a:t>Data from the ONS: available at </a:t>
            </a:r>
            <a:r>
              <a:rPr lang="en-GB" dirty="0">
                <a:hlinkClick r:id="rId3"/>
              </a:rPr>
              <a:t>http://www.viewsoftheworld.net/?p=3229</a:t>
            </a:r>
            <a:r>
              <a:rPr lang="en-GB" dirty="0"/>
              <a:t> Hope we can use it!</a:t>
            </a:r>
          </a:p>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11</a:t>
            </a:fld>
            <a:endParaRPr lang="en-GB"/>
          </a:p>
        </p:txBody>
      </p:sp>
    </p:spTree>
    <p:extLst>
      <p:ext uri="{BB962C8B-B14F-4D97-AF65-F5344CB8AC3E}">
        <p14:creationId xmlns:p14="http://schemas.microsoft.com/office/powerpoint/2010/main" val="1298548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DB4E6"/>
        </a:solidFill>
        <a:effectLst/>
      </p:bgPr>
    </p:bg>
    <p:spTree>
      <p:nvGrpSpPr>
        <p:cNvPr id="1" name=""/>
        <p:cNvGrpSpPr/>
        <p:nvPr/>
      </p:nvGrpSpPr>
      <p:grpSpPr>
        <a:xfrm>
          <a:off x="0" y="0"/>
          <a:ext cx="0" cy="0"/>
          <a:chOff x="0" y="0"/>
          <a:chExt cx="0" cy="0"/>
        </a:xfrm>
      </p:grpSpPr>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251520" y="5373216"/>
            <a:ext cx="7812360" cy="648072"/>
          </a:xfrm>
        </p:spPr>
        <p:txBody>
          <a:bodyPr>
            <a:normAutofit/>
          </a:bodyPr>
          <a:lstStyle>
            <a:lvl1pPr marL="442913" indent="0" algn="l">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algn="ctr"/>
            <a:endParaRPr lang="en-GB" b="1" dirty="0">
              <a:solidFill>
                <a:srgbClr val="243D91"/>
              </a:solidFill>
            </a:endParaRPr>
          </a:p>
        </p:txBody>
      </p:sp>
      <p:pic>
        <p:nvPicPr>
          <p:cNvPr id="3" name="Picture 2">
            <a:extLst>
              <a:ext uri="{FF2B5EF4-FFF2-40B4-BE49-F238E27FC236}">
                <a16:creationId xmlns:a16="http://schemas.microsoft.com/office/drawing/2014/main" id="{330C7DD3-57ED-4B77-8ED1-8C9D1761F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657"/>
          <a:stretch/>
        </p:blipFill>
        <p:spPr>
          <a:xfrm>
            <a:off x="4788024" y="0"/>
            <a:ext cx="4355976" cy="5079664"/>
          </a:xfrm>
          <a:prstGeom prst="rect">
            <a:avLst/>
          </a:prstGeom>
        </p:spPr>
      </p:pic>
      <p:pic>
        <p:nvPicPr>
          <p:cNvPr id="5" name="Picture 4">
            <a:extLst>
              <a:ext uri="{FF2B5EF4-FFF2-40B4-BE49-F238E27FC236}">
                <a16:creationId xmlns:a16="http://schemas.microsoft.com/office/drawing/2014/main" id="{8A829D30-31FD-48B4-B358-5B263B36C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8985"/>
          <a:stretch/>
        </p:blipFill>
        <p:spPr>
          <a:xfrm>
            <a:off x="417" y="25734"/>
            <a:ext cx="3076339" cy="5015656"/>
          </a:xfrm>
          <a:prstGeom prst="rect">
            <a:avLst/>
          </a:prstGeom>
        </p:spPr>
      </p:pic>
    </p:spTree>
    <p:extLst>
      <p:ext uri="{BB962C8B-B14F-4D97-AF65-F5344CB8AC3E}">
        <p14:creationId xmlns:p14="http://schemas.microsoft.com/office/powerpoint/2010/main" val="672912163"/>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normAutofit/>
          </a:bodyPr>
          <a:lstStyle>
            <a:lvl1pPr>
              <a:defRPr sz="3600" b="1">
                <a:solidFill>
                  <a:srgbClr val="26377D"/>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TextBox 3">
            <a:extLst>
              <a:ext uri="{FF2B5EF4-FFF2-40B4-BE49-F238E27FC236}">
                <a16:creationId xmlns:a16="http://schemas.microsoft.com/office/drawing/2014/main" id="{7726366F-2D8B-470B-AAB3-86DD10C6F17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2039999302"/>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26377C"/>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714337E-A7D0-4213-A95F-88F0680C7011}" type="datetimeFigureOut">
              <a:rPr lang="en-GB" smtClean="0"/>
              <a:pPr/>
              <a:t>08/12/2020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6A62CD-E6A4-48B0-8740-9FCE98EC987B}" type="slidenum">
              <a:rPr lang="en-GB" smtClean="0"/>
              <a:pPr/>
              <a:t>‹#›</a:t>
            </a:fld>
            <a:endParaRPr lang="en-GB"/>
          </a:p>
        </p:txBody>
      </p:sp>
      <p:sp>
        <p:nvSpPr>
          <p:cNvPr id="9" name="TextBox 8">
            <a:extLst>
              <a:ext uri="{FF2B5EF4-FFF2-40B4-BE49-F238E27FC236}">
                <a16:creationId xmlns:a16="http://schemas.microsoft.com/office/drawing/2014/main" id="{52BBFD10-1906-409E-A16D-1E85DB07F870}"/>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254398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26377C"/>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26377C"/>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sz="2000">
                <a:latin typeface="Lato" panose="020F0502020204030203" pitchFamily="34" charset="0"/>
                <a:ea typeface="Lato" panose="020F0502020204030203" pitchFamily="34" charset="0"/>
                <a:cs typeface="Lato" panose="020F0502020204030203" pitchFamily="34" charset="0"/>
              </a:defRPr>
            </a:lvl2pPr>
            <a:lvl3pPr>
              <a:defRPr sz="1800">
                <a:latin typeface="Lato" panose="020F0502020204030203" pitchFamily="34" charset="0"/>
                <a:ea typeface="Lato" panose="020F0502020204030203" pitchFamily="34" charset="0"/>
                <a:cs typeface="Lato" panose="020F0502020204030203" pitchFamily="34" charset="0"/>
              </a:defRPr>
            </a:lvl3pPr>
            <a:lvl4pPr>
              <a:defRPr sz="1600">
                <a:latin typeface="Lato" panose="020F0502020204030203" pitchFamily="34" charset="0"/>
                <a:ea typeface="Lato" panose="020F0502020204030203" pitchFamily="34" charset="0"/>
                <a:cs typeface="Lato" panose="020F0502020204030203" pitchFamily="34" charset="0"/>
              </a:defRPr>
            </a:lvl4pPr>
            <a:lvl5pPr>
              <a:defRPr sz="1600">
                <a:latin typeface="Lato" panose="020F0502020204030203" pitchFamily="34" charset="0"/>
                <a:ea typeface="Lato" panose="020F0502020204030203" pitchFamily="34" charset="0"/>
                <a:cs typeface="Lato" panose="020F050202020403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26377C"/>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sz="2000">
                <a:latin typeface="Lato" panose="020F0502020204030203" pitchFamily="34" charset="0"/>
                <a:ea typeface="Lato" panose="020F0502020204030203" pitchFamily="34" charset="0"/>
                <a:cs typeface="Lato" panose="020F0502020204030203" pitchFamily="34" charset="0"/>
              </a:defRPr>
            </a:lvl2pPr>
            <a:lvl3pPr>
              <a:defRPr sz="1800">
                <a:latin typeface="Lato" panose="020F0502020204030203" pitchFamily="34" charset="0"/>
                <a:ea typeface="Lato" panose="020F0502020204030203" pitchFamily="34" charset="0"/>
                <a:cs typeface="Lato" panose="020F0502020204030203" pitchFamily="34" charset="0"/>
              </a:defRPr>
            </a:lvl3pPr>
            <a:lvl4pPr>
              <a:defRPr sz="1600">
                <a:latin typeface="Lato" panose="020F0502020204030203" pitchFamily="34" charset="0"/>
                <a:ea typeface="Lato" panose="020F0502020204030203" pitchFamily="34" charset="0"/>
                <a:cs typeface="Lato" panose="020F0502020204030203" pitchFamily="34" charset="0"/>
              </a:defRPr>
            </a:lvl4pPr>
            <a:lvl5pPr>
              <a:defRPr sz="1600">
                <a:latin typeface="Lato" panose="020F0502020204030203" pitchFamily="34" charset="0"/>
                <a:ea typeface="Lato" panose="020F0502020204030203" pitchFamily="34" charset="0"/>
                <a:cs typeface="Lato" panose="020F050202020403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1714337E-A7D0-4213-A95F-88F0680C7011}" type="datetimeFigureOut">
              <a:rPr lang="en-GB" smtClean="0"/>
              <a:pPr/>
              <a:t>08/12/2020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6A62CD-E6A4-48B0-8740-9FCE98EC987B}" type="slidenum">
              <a:rPr lang="en-GB" smtClean="0"/>
              <a:pPr/>
              <a:t>‹#›</a:t>
            </a:fld>
            <a:endParaRPr lang="en-GB"/>
          </a:p>
        </p:txBody>
      </p:sp>
      <p:sp>
        <p:nvSpPr>
          <p:cNvPr id="12" name="TextBox 11">
            <a:extLst>
              <a:ext uri="{FF2B5EF4-FFF2-40B4-BE49-F238E27FC236}">
                <a16:creationId xmlns:a16="http://schemas.microsoft.com/office/drawing/2014/main" id="{E8A3A30A-5357-4D81-B436-B542D91BC12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103033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lvl1pPr>
              <a:defRPr>
                <a:solidFill>
                  <a:srgbClr val="26377C"/>
                </a:solidFill>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extBox 5">
            <a:extLst>
              <a:ext uri="{FF2B5EF4-FFF2-40B4-BE49-F238E27FC236}">
                <a16:creationId xmlns:a16="http://schemas.microsoft.com/office/drawing/2014/main" id="{3F789154-FF80-415D-9B30-8DB1D4C026A4}"/>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lvl1pPr>
              <a:defRPr>
                <a:solidFill>
                  <a:srgbClr val="26377C"/>
                </a:solidFill>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extBox 5">
            <a:extLst>
              <a:ext uri="{FF2B5EF4-FFF2-40B4-BE49-F238E27FC236}">
                <a16:creationId xmlns:a16="http://schemas.microsoft.com/office/drawing/2014/main" id="{0ED85847-F2C0-4428-AA50-59C6DE6A251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rgbClr val="5CC1EA">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rgbClr val="26377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rgbClr val="5CC1EA"/>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rgbClr val="5CC1EA"/>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rgbClr val="5CC1EA">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67544" y="692696"/>
            <a:ext cx="8229600" cy="10668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457200" y="1844824"/>
            <a:ext cx="8229600" cy="472971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a:extLst>
              <a:ext uri="{FF2B5EF4-FFF2-40B4-BE49-F238E27FC236}">
                <a16:creationId xmlns:a16="http://schemas.microsoft.com/office/drawing/2014/main" id="{FF906B60-73E5-4CF0-939D-1B44CEA32C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200000">
            <a:off x="7916463" y="5612916"/>
            <a:ext cx="1230167" cy="1260000"/>
          </a:xfrm>
          <a:prstGeom prst="rect">
            <a:avLst/>
          </a:prstGeom>
        </p:spPr>
      </p:pic>
    </p:spTree>
  </p:cSld>
  <p:clrMap bg1="lt1" tx1="dk1" bg2="lt2" tx2="dk2" accent1="accent1" accent2="accent2" accent3="accent3" accent4="accent4" accent5="accent5" accent6="accent6" hlink="hlink" folHlink="folHlink"/>
  <p:sldLayoutIdLst>
    <p:sldLayoutId id="2147483774" r:id="rId1"/>
    <p:sldLayoutId id="2147483775" r:id="rId2"/>
    <p:sldLayoutId id="2147483777" r:id="rId3"/>
    <p:sldLayoutId id="2147483778" r:id="rId4"/>
    <p:sldLayoutId id="2147483770" r:id="rId5"/>
    <p:sldLayoutId id="2147483771" r:id="rId6"/>
  </p:sldLayoutIdLst>
  <p:transition spd="slow" advClick="0"/>
  <p:txStyles>
    <p:titleStyle>
      <a:lvl1pPr algn="l" rtl="0" eaLnBrk="1" latinLnBrk="0" hangingPunct="1">
        <a:spcBef>
          <a:spcPct val="0"/>
        </a:spcBef>
        <a:buNone/>
        <a:defRPr kumimoji="0" sz="4000" kern="1200">
          <a:solidFill>
            <a:schemeClr val="tx2"/>
          </a:solidFill>
          <a:latin typeface="Lato" panose="020F0502020204030203" pitchFamily="34" charset="0"/>
          <a:ea typeface="Lato" panose="020F0502020204030203" pitchFamily="34" charset="0"/>
          <a:cs typeface="Lato" panose="020F0502020204030203" pitchFamily="34" charset="0"/>
        </a:defRPr>
      </a:lvl1pPr>
    </p:titleStyle>
    <p:bodyStyle>
      <a:lvl1pPr marL="365760" indent="-256032" algn="l" rtl="0" eaLnBrk="1" latinLnBrk="0" hangingPunct="1">
        <a:spcBef>
          <a:spcPts val="300"/>
        </a:spcBef>
        <a:buClr>
          <a:schemeClr val="accent3"/>
        </a:buClr>
        <a:buFont typeface="Georgia"/>
        <a:buChar char="•"/>
        <a:defRPr kumimoji="0" sz="2800" kern="1200">
          <a:solidFill>
            <a:srgbClr val="243D91"/>
          </a:solidFill>
          <a:latin typeface="Lato" panose="020F0502020204030203" pitchFamily="34" charset="0"/>
          <a:ea typeface="Lato" panose="020F0502020204030203" pitchFamily="34" charset="0"/>
          <a:cs typeface="Lato" panose="020F0502020204030203" pitchFamily="34" charset="0"/>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Lato" panose="020F0502020204030203" pitchFamily="34" charset="0"/>
          <a:ea typeface="Lato" panose="020F0502020204030203" pitchFamily="34" charset="0"/>
          <a:cs typeface="Lato" panose="020F0502020204030203" pitchFamily="34" charset="0"/>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Lato" panose="020F0502020204030203" pitchFamily="34" charset="0"/>
          <a:ea typeface="Lato" panose="020F0502020204030203" pitchFamily="34" charset="0"/>
          <a:cs typeface="Lato" panose="020F0502020204030203" pitchFamily="34" charset="0"/>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Lato" panose="020F0502020204030203" pitchFamily="34" charset="0"/>
          <a:ea typeface="Lato" panose="020F0502020204030203" pitchFamily="34" charset="0"/>
          <a:cs typeface="Lato" panose="020F0502020204030203" pitchFamily="34" charset="0"/>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Lato" panose="020F0502020204030203" pitchFamily="34" charset="0"/>
          <a:ea typeface="Lato" panose="020F0502020204030203" pitchFamily="34" charset="0"/>
          <a:cs typeface="Lato" panose="020F0502020204030203"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slide" Target="slide22.xml"/><Relationship Id="rId5" Type="http://schemas.openxmlformats.org/officeDocument/2006/relationships/chart" Target="../charts/chart2.xm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hyperlink" Target="https://timeforgeography.co.uk/videos_list/cities/multiculturalism-lond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hyperlink" Target="https://datashine.org.uk/"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1gP_iaQwAk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hyperlink" Target="https://www.ocr.org.uk/Images/207306-specification-accredited-gcse-geography-a-j383.pdf" TargetMode="External"/><Relationship Id="rId13" Type="http://schemas.openxmlformats.org/officeDocument/2006/relationships/hyperlink" Target="https://www.london.gov.uk/" TargetMode="External"/><Relationship Id="rId3" Type="http://schemas.openxmlformats.org/officeDocument/2006/relationships/hyperlink" Target="https://filestore.aqa.org.uk/resources/geography/specifications/AQA-8035-SP-2016.PDF" TargetMode="External"/><Relationship Id="rId7" Type="http://schemas.openxmlformats.org/officeDocument/2006/relationships/hyperlink" Target="https://www.eduqas.co.uk/qualifications/geography-gcse-b/" TargetMode="External"/><Relationship Id="rId12" Type="http://schemas.openxmlformats.org/officeDocument/2006/relationships/hyperlink" Target="https://www.bbc.co.uk/programmes/b03xp6x7"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www.eduqas.co.uk/qualifications/geography-gcse-a/" TargetMode="External"/><Relationship Id="rId11" Type="http://schemas.openxmlformats.org/officeDocument/2006/relationships/hyperlink" Target="https://ccea.org.uk/downloads/docs/Specifications/GCSE/GCSE%20Geography%20(2017)/GCSE%20Geography%20(2017)-specification-Standard.pdf" TargetMode="External"/><Relationship Id="rId5" Type="http://schemas.openxmlformats.org/officeDocument/2006/relationships/hyperlink" Target="https://qualifications.pearson.com/content/dam/pdf/GCSE/Geography-B/2016/specification-and-sample-assessments/Specification_GCSE_L1-L2_Geography_B.pdf" TargetMode="External"/><Relationship Id="rId10" Type="http://schemas.openxmlformats.org/officeDocument/2006/relationships/hyperlink" Target="https://www.wjec.co.uk/media/mlyil2jr/wjec-gcse-geography-spec-from-2016-e.pdf" TargetMode="External"/><Relationship Id="rId4" Type="http://schemas.openxmlformats.org/officeDocument/2006/relationships/hyperlink" Target="https://qualifications.pearson.com/content/dam/pdf/GCSE/Geography-A/2016/specification-and-sample-assessments/Geography_A_Issue3%20GCSE%20(9-1)%20Specification.pdf" TargetMode="External"/><Relationship Id="rId9" Type="http://schemas.openxmlformats.org/officeDocument/2006/relationships/hyperlink" Target="https://www.ocr.org.uk/Images/207307-specification-accredited-gcse-geography-b-j384.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londonmatt/6766182715/in/photolist-biUsoF-fxM93u-Gyi38v-jUcU-2iMCDx9-fNHcvS-idmW8-HUXSL6-2zEHsh-REriWW-7BB6xX-VRo6fC-2j2KZHn-2j2Jmqh-ypVC4t-VrDgay-STmdds-Dn6Qb5-5ouXrJ-2YuSt4-GyhZwD-Pf1DEN-7vQV1X-G8NKzT-bf3a4p-47Dy7r-Gyi1Cg-dmyhzZ-29Fc3ti-Dn6PfN-5o78CQ-Gyi2fZ-Dn6PnG-5WTrdZ-nQKEHc-uNdiW-GyhZYa-8b1Q2a-5ouY7C-TgofXZ-dugMUC-dubaMi-dugMvw-9EPpoQ-dubbC4-dubaQx-9EPnFd-cv5Y1m-22brWy1-dubbrZ" TargetMode="External"/><Relationship Id="rId2" Type="http://schemas.openxmlformats.org/officeDocument/2006/relationships/hyperlink" Target="https://commons.wikimedia.org/wiki/User:Colin/London#/media/File:Palace_of_Westminster_from_the_dome_on_Methodist_Central_Hall.jpg" TargetMode="External"/><Relationship Id="rId1" Type="http://schemas.openxmlformats.org/officeDocument/2006/relationships/slideLayout" Target="../slideLayouts/slideLayout2.xml"/><Relationship Id="rId5" Type="http://schemas.openxmlformats.org/officeDocument/2006/relationships/hyperlink" Target="https://www.ons.gov.uk/census/2011census/2011censusdata" TargetMode="External"/><Relationship Id="rId4" Type="http://schemas.openxmlformats.org/officeDocument/2006/relationships/hyperlink" Target="https://upload.wikimedia.org/wikipedia/commons/thumb/7/7d/Greater_London_UK_location_map_2.svg/960px-Greater_London_UK_location_map_2.svg.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youtube.com/watch?v=gajqdrpNeHE"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slide" Target="slide22.xm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chart" Target="../charts/chart1.xm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41168"/>
            <a:ext cx="9144000" cy="1392560"/>
          </a:xfrm>
        </p:spPr>
        <p:txBody>
          <a:bodyPr>
            <a:normAutofit/>
          </a:bodyPr>
          <a:lstStyle/>
          <a:p>
            <a:r>
              <a:rPr lang="en-GB" sz="4000" b="1" dirty="0"/>
              <a:t>Urban case study: London</a:t>
            </a:r>
          </a:p>
        </p:txBody>
      </p:sp>
    </p:spTree>
    <p:extLst>
      <p:ext uri="{BB962C8B-B14F-4D97-AF65-F5344CB8AC3E}">
        <p14:creationId xmlns:p14="http://schemas.microsoft.com/office/powerpoint/2010/main" val="353080534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3">
            <a:extLst>
              <a:ext uri="{FF2B5EF4-FFF2-40B4-BE49-F238E27FC236}">
                <a16:creationId xmlns:a16="http://schemas.microsoft.com/office/drawing/2014/main" id="{582E1BA0-3C44-443C-A09E-85EC170BDFAE}"/>
              </a:ext>
            </a:extLst>
          </p:cNvPr>
          <p:cNvGraphicFramePr>
            <a:graphicFrameLocks noGrp="1"/>
          </p:cNvGraphicFramePr>
          <p:nvPr>
            <p:ph idx="1"/>
            <p:extLst>
              <p:ext uri="{D42A27DB-BD31-4B8C-83A1-F6EECF244321}">
                <p14:modId xmlns:p14="http://schemas.microsoft.com/office/powerpoint/2010/main" val="1335372923"/>
              </p:ext>
            </p:extLst>
          </p:nvPr>
        </p:nvGraphicFramePr>
        <p:xfrm>
          <a:off x="266279" y="1990461"/>
          <a:ext cx="8218488" cy="4729163"/>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287524" y="528820"/>
            <a:ext cx="8568952" cy="1066800"/>
          </a:xfrm>
        </p:spPr>
        <p:txBody>
          <a:bodyPr>
            <a:normAutofit fontScale="90000"/>
          </a:bodyPr>
          <a:lstStyle/>
          <a:p>
            <a:r>
              <a:rPr lang="en-GB" sz="3600" b="1" dirty="0"/>
              <a:t>What processes have led to population change in London?</a:t>
            </a:r>
          </a:p>
        </p:txBody>
      </p:sp>
      <p:sp>
        <p:nvSpPr>
          <p:cNvPr id="3" name="TextBox 2">
            <a:extLst>
              <a:ext uri="{FF2B5EF4-FFF2-40B4-BE49-F238E27FC236}">
                <a16:creationId xmlns:a16="http://schemas.microsoft.com/office/drawing/2014/main" id="{DB37ED13-6509-4C05-B8F4-BE94363390E0}"/>
              </a:ext>
            </a:extLst>
          </p:cNvPr>
          <p:cNvSpPr txBox="1"/>
          <p:nvPr/>
        </p:nvSpPr>
        <p:spPr>
          <a:xfrm>
            <a:off x="353186" y="1697439"/>
            <a:ext cx="3141278" cy="1864934"/>
          </a:xfrm>
          <a:prstGeom prst="rect">
            <a:avLst/>
          </a:prstGeom>
          <a:solidFill>
            <a:schemeClr val="bg1"/>
          </a:solidFill>
          <a:ln>
            <a:solidFill>
              <a:srgbClr val="26377C"/>
            </a:solidFill>
          </a:ln>
        </p:spPr>
        <p:txBody>
          <a:bodyPr wrap="square" rtlCol="0">
            <a:spAutoFit/>
          </a:bodyPr>
          <a:lstStyle/>
          <a:p>
            <a:pPr>
              <a:lnSpc>
                <a:spcPct val="108000"/>
              </a:lnSpc>
            </a:pPr>
            <a:r>
              <a:rPr lang="en-GB" dirty="0">
                <a:solidFill>
                  <a:srgbClr val="26377C"/>
                </a:solidFill>
                <a:latin typeface="Lato" panose="020F0502020204030203"/>
              </a:rPr>
              <a:t>London grows due to </a:t>
            </a:r>
            <a:r>
              <a:rPr lang="en-GB" dirty="0">
                <a:solidFill>
                  <a:srgbClr val="26377C"/>
                </a:solidFill>
                <a:latin typeface="Lato" panose="020F0502020204030203"/>
                <a:hlinkClick r:id="rId6" action="ppaction://hlinksldjump">
                  <a:extLst>
                    <a:ext uri="{A12FA001-AC4F-418D-AE19-62706E023703}">
                      <ahyp:hlinkClr xmlns:ahyp="http://schemas.microsoft.com/office/drawing/2018/hyperlinkcolor" val="tx"/>
                    </a:ext>
                  </a:extLst>
                </a:hlinkClick>
              </a:rPr>
              <a:t>migration</a:t>
            </a:r>
            <a:r>
              <a:rPr lang="en-GB" dirty="0">
                <a:solidFill>
                  <a:srgbClr val="26377C"/>
                </a:solidFill>
                <a:latin typeface="Lato" panose="020F0502020204030203"/>
              </a:rPr>
              <a:t> and ‘</a:t>
            </a:r>
            <a:r>
              <a:rPr lang="en-GB" dirty="0">
                <a:solidFill>
                  <a:srgbClr val="26377C"/>
                </a:solidFill>
                <a:latin typeface="Lato" panose="020F0502020204030203"/>
                <a:hlinkClick r:id="rId6" action="ppaction://hlinksldjump">
                  <a:extLst>
                    <a:ext uri="{A12FA001-AC4F-418D-AE19-62706E023703}">
                      <ahyp:hlinkClr xmlns:ahyp="http://schemas.microsoft.com/office/drawing/2018/hyperlinkcolor" val="tx"/>
                    </a:ext>
                  </a:extLst>
                </a:hlinkClick>
              </a:rPr>
              <a:t>natural increase</a:t>
            </a:r>
            <a:r>
              <a:rPr lang="en-GB" dirty="0">
                <a:solidFill>
                  <a:srgbClr val="26377C"/>
                </a:solidFill>
                <a:latin typeface="Lato" panose="020F0502020204030203"/>
              </a:rPr>
              <a:t>’. London physically grows at the edges through the process of ‘</a:t>
            </a:r>
            <a:r>
              <a:rPr lang="en-GB" dirty="0">
                <a:solidFill>
                  <a:srgbClr val="26377C"/>
                </a:solidFill>
                <a:latin typeface="Lato" panose="020F0502020204030203"/>
                <a:hlinkClick r:id="rId6" action="ppaction://hlinksldjump">
                  <a:extLst>
                    <a:ext uri="{A12FA001-AC4F-418D-AE19-62706E023703}">
                      <ahyp:hlinkClr xmlns:ahyp="http://schemas.microsoft.com/office/drawing/2018/hyperlinkcolor" val="tx"/>
                    </a:ext>
                  </a:extLst>
                </a:hlinkClick>
              </a:rPr>
              <a:t>suburbanisation</a:t>
            </a:r>
            <a:r>
              <a:rPr lang="en-GB" dirty="0">
                <a:solidFill>
                  <a:srgbClr val="26377C"/>
                </a:solidFill>
                <a:latin typeface="Lato" panose="020F0502020204030203"/>
              </a:rPr>
              <a:t>’.</a:t>
            </a:r>
          </a:p>
        </p:txBody>
      </p:sp>
      <p:sp>
        <p:nvSpPr>
          <p:cNvPr id="5" name="TextBox 4">
            <a:extLst>
              <a:ext uri="{FF2B5EF4-FFF2-40B4-BE49-F238E27FC236}">
                <a16:creationId xmlns:a16="http://schemas.microsoft.com/office/drawing/2014/main" id="{0EC074F4-6498-45ED-A8D1-5DF251B9FC3D}"/>
              </a:ext>
            </a:extLst>
          </p:cNvPr>
          <p:cNvSpPr txBox="1"/>
          <p:nvPr/>
        </p:nvSpPr>
        <p:spPr>
          <a:xfrm>
            <a:off x="4748689" y="3588266"/>
            <a:ext cx="3049510" cy="1864934"/>
          </a:xfrm>
          <a:prstGeom prst="rect">
            <a:avLst/>
          </a:prstGeom>
          <a:solidFill>
            <a:schemeClr val="bg1"/>
          </a:solidFill>
          <a:ln>
            <a:solidFill>
              <a:srgbClr val="26377C"/>
            </a:solidFill>
          </a:ln>
        </p:spPr>
        <p:txBody>
          <a:bodyPr wrap="square" rtlCol="0">
            <a:spAutoFit/>
          </a:bodyPr>
          <a:lstStyle/>
          <a:p>
            <a:pPr>
              <a:lnSpc>
                <a:spcPct val="108000"/>
              </a:lnSpc>
            </a:pPr>
            <a:r>
              <a:rPr lang="en-GB" dirty="0">
                <a:solidFill>
                  <a:srgbClr val="26377C"/>
                </a:solidFill>
                <a:latin typeface="Lato" panose="020F0502020204030203"/>
              </a:rPr>
              <a:t>As traffic, crime and pollution increase, the wealthy move out of the city, and make use of the transport links to commute to the city.</a:t>
            </a:r>
          </a:p>
        </p:txBody>
      </p:sp>
      <p:cxnSp>
        <p:nvCxnSpPr>
          <p:cNvPr id="16" name="Straight Arrow Connector 15">
            <a:extLst>
              <a:ext uri="{FF2B5EF4-FFF2-40B4-BE49-F238E27FC236}">
                <a16:creationId xmlns:a16="http://schemas.microsoft.com/office/drawing/2014/main" id="{ABBB52D6-50DD-4BBA-B421-8E356D34B2BA}"/>
              </a:ext>
            </a:extLst>
          </p:cNvPr>
          <p:cNvCxnSpPr>
            <a:cxnSpLocks/>
          </p:cNvCxnSpPr>
          <p:nvPr/>
        </p:nvCxnSpPr>
        <p:spPr>
          <a:xfrm flipV="1">
            <a:off x="6812503" y="2964305"/>
            <a:ext cx="321923" cy="623962"/>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036CAEFC-4512-4F3C-907B-B4E5EC04F838}"/>
              </a:ext>
            </a:extLst>
          </p:cNvPr>
          <p:cNvSpPr txBox="1"/>
          <p:nvPr/>
        </p:nvSpPr>
        <p:spPr>
          <a:xfrm rot="18961775" flipH="1">
            <a:off x="2568287" y="3438080"/>
            <a:ext cx="2355641" cy="461665"/>
          </a:xfrm>
          <a:prstGeom prst="rect">
            <a:avLst/>
          </a:prstGeom>
          <a:noFill/>
        </p:spPr>
        <p:txBody>
          <a:bodyPr wrap="square" rtlCol="0">
            <a:spAutoFit/>
          </a:bodyPr>
          <a:lstStyle/>
          <a:p>
            <a:pPr algn="ctr"/>
            <a:r>
              <a:rPr lang="en-GB" sz="1200" dirty="0">
                <a:solidFill>
                  <a:schemeClr val="accent3"/>
                </a:solidFill>
                <a:latin typeface="Lato" panose="020F0502020204030203"/>
              </a:rPr>
              <a:t>URBAN GROWTH and URBANISATION</a:t>
            </a:r>
          </a:p>
        </p:txBody>
      </p:sp>
      <p:sp>
        <p:nvSpPr>
          <p:cNvPr id="21" name="TextBox 20">
            <a:extLst>
              <a:ext uri="{FF2B5EF4-FFF2-40B4-BE49-F238E27FC236}">
                <a16:creationId xmlns:a16="http://schemas.microsoft.com/office/drawing/2014/main" id="{5B8542BB-E4A8-4697-A65D-1A594E015BCB}"/>
              </a:ext>
            </a:extLst>
          </p:cNvPr>
          <p:cNvSpPr txBox="1"/>
          <p:nvPr/>
        </p:nvSpPr>
        <p:spPr>
          <a:xfrm rot="2694279">
            <a:off x="6074180" y="2733473"/>
            <a:ext cx="1408832" cy="461665"/>
          </a:xfrm>
          <a:prstGeom prst="rect">
            <a:avLst/>
          </a:prstGeom>
          <a:noFill/>
        </p:spPr>
        <p:txBody>
          <a:bodyPr wrap="square" rtlCol="0">
            <a:spAutoFit/>
          </a:bodyPr>
          <a:lstStyle/>
          <a:p>
            <a:pPr algn="ctr"/>
            <a:r>
              <a:rPr lang="en-GB" sz="1200" dirty="0">
                <a:solidFill>
                  <a:schemeClr val="accent3"/>
                </a:solidFill>
                <a:latin typeface="Lato" panose="020F0502020204030203"/>
              </a:rPr>
              <a:t>COUNTER-URBANISATION</a:t>
            </a:r>
          </a:p>
        </p:txBody>
      </p:sp>
      <p:cxnSp>
        <p:nvCxnSpPr>
          <p:cNvPr id="18" name="Straight Arrow Connector 17">
            <a:extLst>
              <a:ext uri="{FF2B5EF4-FFF2-40B4-BE49-F238E27FC236}">
                <a16:creationId xmlns:a16="http://schemas.microsoft.com/office/drawing/2014/main" id="{C5D4FACF-174D-4D58-9FB0-875B1273BFA6}"/>
              </a:ext>
            </a:extLst>
          </p:cNvPr>
          <p:cNvCxnSpPr>
            <a:cxnSpLocks/>
          </p:cNvCxnSpPr>
          <p:nvPr/>
        </p:nvCxnSpPr>
        <p:spPr>
          <a:xfrm>
            <a:off x="7568632" y="2649881"/>
            <a:ext cx="355776" cy="23884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pic>
        <p:nvPicPr>
          <p:cNvPr id="10" name="growth reasons">
            <a:hlinkClick r:id="" action="ppaction://media"/>
            <a:extLst>
              <a:ext uri="{FF2B5EF4-FFF2-40B4-BE49-F238E27FC236}">
                <a16:creationId xmlns:a16="http://schemas.microsoft.com/office/drawing/2014/main" id="{FA357EED-7AC1-466F-B02A-73250091EEC4}"/>
              </a:ext>
            </a:extLst>
          </p:cNvPr>
          <p:cNvPicPr>
            <a:picLocks noChangeAspect="1"/>
          </p:cNvPicPr>
          <p:nvPr>
            <a:audioFile r:link="rId1"/>
            <p:extLst>
              <p:ext uri="{DAA4B4D4-6D71-4841-9C94-3DE7FCFB9230}">
                <p14:media xmlns:p14="http://schemas.microsoft.com/office/powerpoint/2010/main" r:embed="rId2">
                  <p14:trim st="900" end="968.6621"/>
                </p14:media>
              </p:ext>
            </p:extLst>
          </p:nvPr>
        </p:nvPicPr>
        <p:blipFill>
          <a:blip r:embed="rId7" cstate="print">
            <a:duotone>
              <a:prstClr val="black"/>
              <a:schemeClr val="tx2">
                <a:tint val="45000"/>
                <a:satMod val="400000"/>
              </a:schemeClr>
            </a:duotone>
          </a:blip>
          <a:stretch>
            <a:fillRect/>
          </a:stretch>
        </p:blipFill>
        <p:spPr>
          <a:xfrm>
            <a:off x="4087491" y="1154121"/>
            <a:ext cx="304800" cy="304800"/>
          </a:xfrm>
          <a:prstGeom prst="rect">
            <a:avLst/>
          </a:prstGeom>
          <a:ln w="12700">
            <a:solidFill>
              <a:srgbClr val="26377C"/>
            </a:solidFill>
          </a:ln>
        </p:spPr>
      </p:pic>
      <p:sp>
        <p:nvSpPr>
          <p:cNvPr id="22" name="TextBox 21">
            <a:extLst>
              <a:ext uri="{FF2B5EF4-FFF2-40B4-BE49-F238E27FC236}">
                <a16:creationId xmlns:a16="http://schemas.microsoft.com/office/drawing/2014/main" id="{20050BB5-4EDB-4CB4-B7BD-6AAF63AE7A61}"/>
              </a:ext>
            </a:extLst>
          </p:cNvPr>
          <p:cNvSpPr txBox="1"/>
          <p:nvPr/>
        </p:nvSpPr>
        <p:spPr>
          <a:xfrm rot="18900990">
            <a:off x="7312801" y="2843788"/>
            <a:ext cx="1541419" cy="276999"/>
          </a:xfrm>
          <a:prstGeom prst="rect">
            <a:avLst/>
          </a:prstGeom>
          <a:noFill/>
        </p:spPr>
        <p:txBody>
          <a:bodyPr wrap="square" rtlCol="0">
            <a:spAutoFit/>
          </a:bodyPr>
          <a:lstStyle/>
          <a:p>
            <a:r>
              <a:rPr lang="en-GB" sz="1200" dirty="0">
                <a:solidFill>
                  <a:schemeClr val="accent3"/>
                </a:solidFill>
                <a:latin typeface="Lato" panose="020F0502020204030203"/>
              </a:rPr>
              <a:t>RE-URBANISATION</a:t>
            </a:r>
          </a:p>
        </p:txBody>
      </p:sp>
      <p:sp>
        <p:nvSpPr>
          <p:cNvPr id="7" name="TextBox 6">
            <a:extLst>
              <a:ext uri="{FF2B5EF4-FFF2-40B4-BE49-F238E27FC236}">
                <a16:creationId xmlns:a16="http://schemas.microsoft.com/office/drawing/2014/main" id="{3EA60A04-8CC3-4BAC-9662-47854862BBD6}"/>
              </a:ext>
            </a:extLst>
          </p:cNvPr>
          <p:cNvSpPr txBox="1"/>
          <p:nvPr/>
        </p:nvSpPr>
        <p:spPr>
          <a:xfrm>
            <a:off x="5241864" y="1385186"/>
            <a:ext cx="3141278" cy="1266565"/>
          </a:xfrm>
          <a:prstGeom prst="rect">
            <a:avLst/>
          </a:prstGeom>
          <a:solidFill>
            <a:schemeClr val="bg1"/>
          </a:solidFill>
          <a:ln>
            <a:solidFill>
              <a:srgbClr val="26377C"/>
            </a:solidFill>
          </a:ln>
        </p:spPr>
        <p:txBody>
          <a:bodyPr wrap="square" rtlCol="0">
            <a:spAutoFit/>
          </a:bodyPr>
          <a:lstStyle/>
          <a:p>
            <a:pPr>
              <a:lnSpc>
                <a:spcPct val="108000"/>
              </a:lnSpc>
            </a:pPr>
            <a:r>
              <a:rPr lang="en-GB" dirty="0">
                <a:solidFill>
                  <a:srgbClr val="26377C"/>
                </a:solidFill>
                <a:latin typeface="Lato" panose="020F0502020204030203"/>
              </a:rPr>
              <a:t>As areas of London became redeveloped, and new jobs available, more people are attracted in.</a:t>
            </a:r>
          </a:p>
        </p:txBody>
      </p:sp>
      <p:cxnSp>
        <p:nvCxnSpPr>
          <p:cNvPr id="15" name="Straight Arrow Connector 14">
            <a:extLst>
              <a:ext uri="{FF2B5EF4-FFF2-40B4-BE49-F238E27FC236}">
                <a16:creationId xmlns:a16="http://schemas.microsoft.com/office/drawing/2014/main" id="{044A75CB-D73D-412D-8BFC-B04F19D6B9BA}"/>
              </a:ext>
            </a:extLst>
          </p:cNvPr>
          <p:cNvCxnSpPr>
            <a:cxnSpLocks/>
          </p:cNvCxnSpPr>
          <p:nvPr/>
        </p:nvCxnSpPr>
        <p:spPr>
          <a:xfrm>
            <a:off x="3493161" y="3252629"/>
            <a:ext cx="697087" cy="278342"/>
          </a:xfrm>
          <a:prstGeom prst="straightConnector1">
            <a:avLst/>
          </a:prstGeom>
          <a:ln>
            <a:solidFill>
              <a:srgbClr val="26377C"/>
            </a:solidFill>
            <a:tailEnd type="triangle"/>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961816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24" y="364904"/>
            <a:ext cx="8568952" cy="1066800"/>
          </a:xfrm>
        </p:spPr>
        <p:txBody>
          <a:bodyPr>
            <a:normAutofit/>
          </a:bodyPr>
          <a:lstStyle/>
          <a:p>
            <a:r>
              <a:rPr lang="en-GB" sz="3200" b="1" dirty="0">
                <a:solidFill>
                  <a:srgbClr val="26377C"/>
                </a:solidFill>
              </a:rPr>
              <a:t>What is London’s age structure?</a:t>
            </a:r>
          </a:p>
        </p:txBody>
      </p:sp>
      <p:pic>
        <p:nvPicPr>
          <p:cNvPr id="1026" name="Picture 2">
            <a:extLst>
              <a:ext uri="{FF2B5EF4-FFF2-40B4-BE49-F238E27FC236}">
                <a16:creationId xmlns:a16="http://schemas.microsoft.com/office/drawing/2014/main" id="{1443AB9C-B482-43D0-8686-A80607F26B6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5707" y="1340768"/>
            <a:ext cx="5905500" cy="5124450"/>
          </a:xfrm>
          <a:prstGeom prst="rect">
            <a:avLst/>
          </a:prstGeom>
          <a:solidFill>
            <a:schemeClr val="bg1"/>
          </a:solidFill>
          <a:ln>
            <a:noFill/>
          </a:ln>
        </p:spPr>
      </p:pic>
      <p:sp>
        <p:nvSpPr>
          <p:cNvPr id="3" name="TextBox 2">
            <a:extLst>
              <a:ext uri="{FF2B5EF4-FFF2-40B4-BE49-F238E27FC236}">
                <a16:creationId xmlns:a16="http://schemas.microsoft.com/office/drawing/2014/main" id="{3E372828-76D3-4CE4-BC1E-674EDD6AF347}"/>
              </a:ext>
            </a:extLst>
          </p:cNvPr>
          <p:cNvSpPr txBox="1"/>
          <p:nvPr/>
        </p:nvSpPr>
        <p:spPr>
          <a:xfrm>
            <a:off x="6372200" y="1700808"/>
            <a:ext cx="2376264" cy="1565750"/>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Fewer older people possibly indicates counter-urbanisation to retirement (rural or coastal) locations.</a:t>
            </a:r>
          </a:p>
        </p:txBody>
      </p:sp>
      <p:sp>
        <p:nvSpPr>
          <p:cNvPr id="4" name="TextBox 3">
            <a:extLst>
              <a:ext uri="{FF2B5EF4-FFF2-40B4-BE49-F238E27FC236}">
                <a16:creationId xmlns:a16="http://schemas.microsoft.com/office/drawing/2014/main" id="{C4D67060-7C03-4AE8-A2B5-C5F999337FFE}"/>
              </a:ext>
            </a:extLst>
          </p:cNvPr>
          <p:cNvSpPr txBox="1"/>
          <p:nvPr/>
        </p:nvSpPr>
        <p:spPr>
          <a:xfrm>
            <a:off x="6454576" y="3789040"/>
            <a:ext cx="2376264" cy="2164119"/>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Large numbers of young adults in their 20s living and working in the vibrant city. They are the ones having the young children.</a:t>
            </a:r>
          </a:p>
        </p:txBody>
      </p:sp>
      <p:sp>
        <p:nvSpPr>
          <p:cNvPr id="5" name="Rectangle 4">
            <a:extLst>
              <a:ext uri="{FF2B5EF4-FFF2-40B4-BE49-F238E27FC236}">
                <a16:creationId xmlns:a16="http://schemas.microsoft.com/office/drawing/2014/main" id="{8120FCBC-72C8-4788-9A0D-188C58CF879F}"/>
              </a:ext>
            </a:extLst>
          </p:cNvPr>
          <p:cNvSpPr/>
          <p:nvPr/>
        </p:nvSpPr>
        <p:spPr>
          <a:xfrm>
            <a:off x="395536" y="2060848"/>
            <a:ext cx="504055" cy="388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F474537-2099-435D-B317-F3B074D1B59E}"/>
              </a:ext>
            </a:extLst>
          </p:cNvPr>
          <p:cNvSpPr/>
          <p:nvPr/>
        </p:nvSpPr>
        <p:spPr>
          <a:xfrm>
            <a:off x="5667968" y="2060848"/>
            <a:ext cx="504055" cy="388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570D8AF-4247-49EE-B600-711BF16E8C35}"/>
              </a:ext>
            </a:extLst>
          </p:cNvPr>
          <p:cNvCxnSpPr>
            <a:cxnSpLocks/>
            <a:stCxn id="3" idx="1"/>
          </p:cNvCxnSpPr>
          <p:nvPr/>
        </p:nvCxnSpPr>
        <p:spPr>
          <a:xfrm flipH="1" flipV="1">
            <a:off x="4067944" y="2348881"/>
            <a:ext cx="2304256" cy="205541"/>
          </a:xfrm>
          <a:prstGeom prst="straightConnector1">
            <a:avLst/>
          </a:prstGeom>
          <a:ln w="57150">
            <a:solidFill>
              <a:srgbClr val="26377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697FE6-EEF6-4957-8D2D-B71D6420E80A}"/>
              </a:ext>
            </a:extLst>
          </p:cNvPr>
          <p:cNvCxnSpPr>
            <a:cxnSpLocks/>
          </p:cNvCxnSpPr>
          <p:nvPr/>
        </p:nvCxnSpPr>
        <p:spPr>
          <a:xfrm flipH="1">
            <a:off x="5724128" y="4804702"/>
            <a:ext cx="730448" cy="0"/>
          </a:xfrm>
          <a:prstGeom prst="straightConnector1">
            <a:avLst/>
          </a:prstGeom>
          <a:ln w="57150">
            <a:solidFill>
              <a:srgbClr val="26377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EC0306E-9A9E-4985-941B-95F36848C165}"/>
              </a:ext>
            </a:extLst>
          </p:cNvPr>
          <p:cNvCxnSpPr>
            <a:cxnSpLocks/>
          </p:cNvCxnSpPr>
          <p:nvPr/>
        </p:nvCxnSpPr>
        <p:spPr>
          <a:xfrm flipH="1">
            <a:off x="5076056" y="4996191"/>
            <a:ext cx="1383220" cy="737065"/>
          </a:xfrm>
          <a:prstGeom prst="straightConnector1">
            <a:avLst/>
          </a:prstGeom>
          <a:ln w="57150">
            <a:solidFill>
              <a:srgbClr val="26377C"/>
            </a:solidFill>
            <a:tailEnd type="triangle"/>
          </a:ln>
        </p:spPr>
        <p:style>
          <a:lnRef idx="1">
            <a:schemeClr val="accent1"/>
          </a:lnRef>
          <a:fillRef idx="0">
            <a:schemeClr val="accent1"/>
          </a:fillRef>
          <a:effectRef idx="0">
            <a:schemeClr val="accent1"/>
          </a:effectRef>
          <a:fontRef idx="minor">
            <a:schemeClr val="tx1"/>
          </a:fontRef>
        </p:style>
      </p:cxnSp>
      <p:pic>
        <p:nvPicPr>
          <p:cNvPr id="8" name="pop pyr">
            <a:hlinkClick r:id="" action="ppaction://media"/>
            <a:extLst>
              <a:ext uri="{FF2B5EF4-FFF2-40B4-BE49-F238E27FC236}">
                <a16:creationId xmlns:a16="http://schemas.microsoft.com/office/drawing/2014/main" id="{D67197E7-DCB8-4E1B-A2B2-433A7C5DA1E8}"/>
              </a:ext>
            </a:extLst>
          </p:cNvPr>
          <p:cNvPicPr>
            <a:picLocks noChangeAspect="1"/>
          </p:cNvPicPr>
          <p:nvPr>
            <a:audioFile r:link="rId1"/>
            <p:extLst>
              <p:ext uri="{DAA4B4D4-6D71-4841-9C94-3DE7FCFB9230}">
                <p14:media xmlns:p14="http://schemas.microsoft.com/office/powerpoint/2010/main" r:embed="rId2">
                  <p14:trim st="800"/>
                </p14:media>
              </p:ext>
            </p:extLst>
          </p:nvPr>
        </p:nvPicPr>
        <p:blipFill>
          <a:blip r:embed="rId6" cstate="print">
            <a:duotone>
              <a:prstClr val="black"/>
              <a:schemeClr val="tx2">
                <a:tint val="45000"/>
                <a:satMod val="400000"/>
              </a:schemeClr>
            </a:duotone>
          </a:blip>
          <a:stretch>
            <a:fillRect/>
          </a:stretch>
        </p:blipFill>
        <p:spPr>
          <a:xfrm>
            <a:off x="6660232" y="745904"/>
            <a:ext cx="304800" cy="304800"/>
          </a:xfrm>
          <a:prstGeom prst="rect">
            <a:avLst/>
          </a:prstGeom>
          <a:ln w="12700">
            <a:solidFill>
              <a:srgbClr val="26377C"/>
            </a:solidFill>
          </a:ln>
        </p:spPr>
      </p:pic>
      <p:sp>
        <p:nvSpPr>
          <p:cNvPr id="6" name="Rectangle 5">
            <a:extLst>
              <a:ext uri="{FF2B5EF4-FFF2-40B4-BE49-F238E27FC236}">
                <a16:creationId xmlns:a16="http://schemas.microsoft.com/office/drawing/2014/main" id="{5B179F6A-57E9-49EF-9774-333102683BE0}"/>
              </a:ext>
            </a:extLst>
          </p:cNvPr>
          <p:cNvSpPr/>
          <p:nvPr/>
        </p:nvSpPr>
        <p:spPr>
          <a:xfrm>
            <a:off x="883978" y="4491127"/>
            <a:ext cx="72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39068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94236"/>
            <a:ext cx="8568952" cy="1066800"/>
          </a:xfrm>
        </p:spPr>
        <p:txBody>
          <a:bodyPr>
            <a:normAutofit/>
          </a:bodyPr>
          <a:lstStyle/>
          <a:p>
            <a:r>
              <a:rPr lang="en-GB" sz="3600" b="1" dirty="0"/>
              <a:t>What is London’s cultural mix?</a:t>
            </a:r>
          </a:p>
        </p:txBody>
      </p:sp>
      <p:sp>
        <p:nvSpPr>
          <p:cNvPr id="19" name="TextBox 18">
            <a:extLst>
              <a:ext uri="{FF2B5EF4-FFF2-40B4-BE49-F238E27FC236}">
                <a16:creationId xmlns:a16="http://schemas.microsoft.com/office/drawing/2014/main" id="{EF13812A-2A5C-466C-858F-5A0FC929DD61}"/>
              </a:ext>
            </a:extLst>
          </p:cNvPr>
          <p:cNvSpPr txBox="1"/>
          <p:nvPr/>
        </p:nvSpPr>
        <p:spPr>
          <a:xfrm>
            <a:off x="323528" y="1398676"/>
            <a:ext cx="5616624" cy="5053306"/>
          </a:xfrm>
          <a:prstGeom prst="rect">
            <a:avLst/>
          </a:prstGeom>
          <a:noFill/>
        </p:spPr>
        <p:txBody>
          <a:bodyPr wrap="square" rtlCol="0">
            <a:spAutoFit/>
          </a:bodyPr>
          <a:lstStyle/>
          <a:p>
            <a:pPr>
              <a:lnSpc>
                <a:spcPct val="108000"/>
              </a:lnSpc>
            </a:pPr>
            <a:r>
              <a:rPr lang="en-GB" sz="2000" b="1" dirty="0">
                <a:solidFill>
                  <a:srgbClr val="26377C"/>
                </a:solidFill>
                <a:latin typeface="Lato" panose="020F0502020204030203"/>
              </a:rPr>
              <a:t>International migration </a:t>
            </a:r>
            <a:r>
              <a:rPr lang="en-GB" sz="2000" dirty="0">
                <a:solidFill>
                  <a:srgbClr val="26377C"/>
                </a:solidFill>
                <a:latin typeface="Lato" panose="020F0502020204030203"/>
              </a:rPr>
              <a:t>has created multicultural communities living in London. Different cultural groups are concentrated in specific areas of the city, such as the Caribbean community in Brixton, or the South Korean community in New Malden.</a:t>
            </a:r>
          </a:p>
          <a:p>
            <a:pPr>
              <a:lnSpc>
                <a:spcPct val="108000"/>
              </a:lnSpc>
            </a:pPr>
            <a:endParaRPr lang="en-GB" sz="2000" dirty="0">
              <a:solidFill>
                <a:srgbClr val="26377C"/>
              </a:solidFill>
              <a:latin typeface="Lato" panose="020F0502020204030203"/>
            </a:endParaRPr>
          </a:p>
          <a:p>
            <a:pPr>
              <a:lnSpc>
                <a:spcPct val="108000"/>
              </a:lnSpc>
            </a:pPr>
            <a:r>
              <a:rPr lang="en-GB" sz="2000" dirty="0">
                <a:solidFill>
                  <a:srgbClr val="26377C"/>
                </a:solidFill>
                <a:latin typeface="Lato" panose="020F0502020204030203"/>
              </a:rPr>
              <a:t>Over time, these communities will start businesses of their own which often cater for the specific needs of that community, such as shops selling certain types of food. </a:t>
            </a:r>
            <a:r>
              <a:rPr lang="en-GB" sz="2000" b="1" dirty="0">
                <a:solidFill>
                  <a:srgbClr val="26377C"/>
                </a:solidFill>
                <a:latin typeface="Lato" panose="020F0502020204030203"/>
              </a:rPr>
              <a:t>Building functions </a:t>
            </a:r>
            <a:r>
              <a:rPr lang="en-GB" sz="2000" dirty="0">
                <a:solidFill>
                  <a:srgbClr val="26377C"/>
                </a:solidFill>
                <a:latin typeface="Lato" panose="020F0502020204030203"/>
              </a:rPr>
              <a:t>can also change (setting up religious buildings, for example). This means the area can take on a specific ‘identity’ linked to different cultural groups. </a:t>
            </a:r>
          </a:p>
        </p:txBody>
      </p:sp>
      <p:sp>
        <p:nvSpPr>
          <p:cNvPr id="4" name="TextBox 3">
            <a:extLst>
              <a:ext uri="{FF2B5EF4-FFF2-40B4-BE49-F238E27FC236}">
                <a16:creationId xmlns:a16="http://schemas.microsoft.com/office/drawing/2014/main" id="{D0FC0CE8-E52C-4A69-8CD5-D4585B67EB6B}"/>
              </a:ext>
            </a:extLst>
          </p:cNvPr>
          <p:cNvSpPr txBox="1"/>
          <p:nvPr/>
        </p:nvSpPr>
        <p:spPr>
          <a:xfrm>
            <a:off x="6087380" y="1435277"/>
            <a:ext cx="2592288" cy="3848298"/>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Activity</a:t>
            </a:r>
          </a:p>
          <a:p>
            <a:pPr marL="342900" indent="-342900">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Watch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this video</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about multiculturalism in London.</a:t>
            </a: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List the reasons for the presence of the Caribbean community in Brixton and how the area reflects the needs of the community.</a:t>
            </a:r>
          </a:p>
        </p:txBody>
      </p:sp>
    </p:spTree>
    <p:extLst>
      <p:ext uri="{BB962C8B-B14F-4D97-AF65-F5344CB8AC3E}">
        <p14:creationId xmlns:p14="http://schemas.microsoft.com/office/powerpoint/2010/main" val="293341012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35" y="449191"/>
            <a:ext cx="8812410" cy="1066800"/>
          </a:xfrm>
        </p:spPr>
        <p:txBody>
          <a:bodyPr>
            <a:normAutofit fontScale="90000"/>
          </a:bodyPr>
          <a:lstStyle/>
          <a:p>
            <a:r>
              <a:rPr lang="en-GB" sz="3600" b="1" dirty="0">
                <a:solidFill>
                  <a:srgbClr val="26377C"/>
                </a:solidFill>
              </a:rPr>
              <a:t>How do different parts of London compare?</a:t>
            </a:r>
          </a:p>
        </p:txBody>
      </p:sp>
      <p:sp>
        <p:nvSpPr>
          <p:cNvPr id="4" name="TextBox 3">
            <a:extLst>
              <a:ext uri="{FF2B5EF4-FFF2-40B4-BE49-F238E27FC236}">
                <a16:creationId xmlns:a16="http://schemas.microsoft.com/office/drawing/2014/main" id="{D0FC0CE8-E52C-4A69-8CD5-D4585B67EB6B}"/>
              </a:ext>
            </a:extLst>
          </p:cNvPr>
          <p:cNvSpPr txBox="1"/>
          <p:nvPr/>
        </p:nvSpPr>
        <p:spPr>
          <a:xfrm>
            <a:off x="395536" y="1515991"/>
            <a:ext cx="7646590" cy="4956613"/>
          </a:xfrm>
          <a:prstGeom prst="rect">
            <a:avLst/>
          </a:prstGeom>
          <a:solidFill>
            <a:schemeClr val="accent2">
              <a:lumMod val="40000"/>
              <a:lumOff val="60000"/>
            </a:schemeClr>
          </a:solidFill>
          <a:ln>
            <a:solidFill>
              <a:srgbClr val="26377C"/>
            </a:solidFill>
          </a:ln>
        </p:spPr>
        <p:txBody>
          <a:bodyPr wrap="square" rtlCol="0">
            <a:spAutoFit/>
          </a:bodyPr>
          <a:lstStyle/>
          <a:p>
            <a:pPr>
              <a:lnSpc>
                <a:spcPct val="108000"/>
              </a:lnSpc>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Activity – GIS enquiry</a:t>
            </a:r>
          </a:p>
          <a:p>
            <a:pPr>
              <a:lnSpc>
                <a:spcPct val="108000"/>
              </a:lnSpc>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The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Datashine</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website loads up an interactive map, showing layers of data from the 2011 Census. </a:t>
            </a: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Choose two places, one in Richmond (West London) and one in Newham (East London). Change the ‘data chooser’ to collect specific data about the two places. </a:t>
            </a: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Contrast these two areas of London.</a:t>
            </a: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Table 4">
            <a:extLst>
              <a:ext uri="{FF2B5EF4-FFF2-40B4-BE49-F238E27FC236}">
                <a16:creationId xmlns:a16="http://schemas.microsoft.com/office/drawing/2014/main" id="{C3BCBA42-B7E5-4BA1-A931-40F6C9458328}"/>
              </a:ext>
            </a:extLst>
          </p:cNvPr>
          <p:cNvGraphicFramePr>
            <a:graphicFrameLocks noGrp="1"/>
          </p:cNvGraphicFramePr>
          <p:nvPr>
            <p:extLst>
              <p:ext uri="{D42A27DB-BD31-4B8C-83A1-F6EECF244321}">
                <p14:modId xmlns:p14="http://schemas.microsoft.com/office/powerpoint/2010/main" val="117082922"/>
              </p:ext>
            </p:extLst>
          </p:nvPr>
        </p:nvGraphicFramePr>
        <p:xfrm>
          <a:off x="636433" y="3789040"/>
          <a:ext cx="7164796" cy="2433068"/>
        </p:xfrm>
        <a:graphic>
          <a:graphicData uri="http://schemas.openxmlformats.org/drawingml/2006/table">
            <a:tbl>
              <a:tblPr firstRow="1" bandRow="1">
                <a:tableStyleId>{5C22544A-7EE6-4342-B048-85BDC9FD1C3A}</a:tableStyleId>
              </a:tblPr>
              <a:tblGrid>
                <a:gridCol w="4536504">
                  <a:extLst>
                    <a:ext uri="{9D8B030D-6E8A-4147-A177-3AD203B41FA5}">
                      <a16:colId xmlns:a16="http://schemas.microsoft.com/office/drawing/2014/main" val="1258695539"/>
                    </a:ext>
                  </a:extLst>
                </a:gridCol>
                <a:gridCol w="1332148">
                  <a:extLst>
                    <a:ext uri="{9D8B030D-6E8A-4147-A177-3AD203B41FA5}">
                      <a16:colId xmlns:a16="http://schemas.microsoft.com/office/drawing/2014/main" val="1958154658"/>
                    </a:ext>
                  </a:extLst>
                </a:gridCol>
                <a:gridCol w="1296144">
                  <a:extLst>
                    <a:ext uri="{9D8B030D-6E8A-4147-A177-3AD203B41FA5}">
                      <a16:colId xmlns:a16="http://schemas.microsoft.com/office/drawing/2014/main" val="4279282866"/>
                    </a:ext>
                  </a:extLst>
                </a:gridCol>
              </a:tblGrid>
              <a:tr h="488462">
                <a:tc>
                  <a:txBody>
                    <a:bodyPr/>
                    <a:lstStyle/>
                    <a:p>
                      <a:endParaRPr lang="en-GB" sz="1800" dirty="0">
                        <a:solidFill>
                          <a:srgbClr val="26377C"/>
                        </a:solidFill>
                        <a:latin typeface="Lato" panose="020F0502020204030203"/>
                      </a:endParaRPr>
                    </a:p>
                  </a:txBody>
                  <a:tcPr>
                    <a:lnL w="12700" cap="flat" cmpd="sng" algn="ctr">
                      <a:solidFill>
                        <a:schemeClr val="tx1"/>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tc>
                  <a:txBody>
                    <a:bodyPr/>
                    <a:lstStyle/>
                    <a:p>
                      <a:r>
                        <a:rPr lang="en-GB" sz="1800" dirty="0">
                          <a:solidFill>
                            <a:srgbClr val="26377C"/>
                          </a:solidFill>
                          <a:latin typeface="Lato" panose="020F0502020204030203"/>
                        </a:rPr>
                        <a:t>Richmond (TW9)</a:t>
                      </a:r>
                    </a:p>
                  </a:txBody>
                  <a:tcPr>
                    <a:lnL w="12700" cap="flat" cmpd="sng" algn="ctr">
                      <a:solidFill>
                        <a:srgbClr val="26377C"/>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tc>
                  <a:txBody>
                    <a:bodyPr/>
                    <a:lstStyle/>
                    <a:p>
                      <a:r>
                        <a:rPr lang="en-GB" sz="1800" dirty="0">
                          <a:solidFill>
                            <a:srgbClr val="26377C"/>
                          </a:solidFill>
                          <a:latin typeface="Lato" panose="020F0502020204030203"/>
                        </a:rPr>
                        <a:t>Newham (E15)</a:t>
                      </a:r>
                    </a:p>
                  </a:txBody>
                  <a:tcPr>
                    <a:lnL w="12700" cap="flat" cmpd="sng" algn="ctr">
                      <a:solidFill>
                        <a:srgbClr val="26377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extLst>
                  <a:ext uri="{0D108BD9-81ED-4DB2-BD59-A6C34878D82A}">
                    <a16:rowId xmlns:a16="http://schemas.microsoft.com/office/drawing/2014/main" val="1287514562"/>
                  </a:ext>
                </a:extLst>
              </a:tr>
              <a:tr h="303893">
                <a:tc>
                  <a:txBody>
                    <a:bodyPr/>
                    <a:lstStyle/>
                    <a:p>
                      <a:r>
                        <a:rPr lang="en-GB" sz="1800" dirty="0">
                          <a:solidFill>
                            <a:srgbClr val="26377C"/>
                          </a:solidFill>
                          <a:latin typeface="Lato" panose="020F0502020204030203"/>
                        </a:rPr>
                        <a:t>Employment (professional occupations)</a:t>
                      </a:r>
                    </a:p>
                  </a:txBody>
                  <a:tcPr>
                    <a:lnL w="12700" cap="flat" cmpd="sng" algn="ctr">
                      <a:solidFill>
                        <a:schemeClr val="tx1"/>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tc>
                  <a:txBody>
                    <a:bodyPr/>
                    <a:lstStyle/>
                    <a:p>
                      <a:endParaRPr lang="en-GB" sz="1800" dirty="0">
                        <a:solidFill>
                          <a:srgbClr val="26377C"/>
                        </a:solidFill>
                        <a:latin typeface="Lato" panose="020F0502020204030203"/>
                      </a:endParaRPr>
                    </a:p>
                  </a:txBody>
                  <a:tcPr>
                    <a:lnL w="12700" cap="flat" cmpd="sng" algn="ctr">
                      <a:solidFill>
                        <a:srgbClr val="26377C"/>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tc>
                  <a:txBody>
                    <a:bodyPr/>
                    <a:lstStyle/>
                    <a:p>
                      <a:endParaRPr lang="en-GB" sz="1800" dirty="0">
                        <a:solidFill>
                          <a:srgbClr val="26377C"/>
                        </a:solidFill>
                        <a:latin typeface="Lato" panose="020F0502020204030203"/>
                      </a:endParaRPr>
                    </a:p>
                  </a:txBody>
                  <a:tcPr>
                    <a:lnL w="12700" cap="flat" cmpd="sng" algn="ctr">
                      <a:solidFill>
                        <a:srgbClr val="26377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extLst>
                  <a:ext uri="{0D108BD9-81ED-4DB2-BD59-A6C34878D82A}">
                    <a16:rowId xmlns:a16="http://schemas.microsoft.com/office/drawing/2014/main" val="549501881"/>
                  </a:ext>
                </a:extLst>
              </a:tr>
              <a:tr h="488462">
                <a:tc>
                  <a:txBody>
                    <a:bodyPr/>
                    <a:lstStyle/>
                    <a:p>
                      <a:r>
                        <a:rPr lang="en-GB" sz="1800" dirty="0">
                          <a:solidFill>
                            <a:srgbClr val="26377C"/>
                          </a:solidFill>
                          <a:latin typeface="Lato" panose="020F0502020204030203"/>
                        </a:rPr>
                        <a:t>Education (qualification gained, degree)</a:t>
                      </a:r>
                    </a:p>
                  </a:txBody>
                  <a:tcPr>
                    <a:lnL w="12700" cap="flat" cmpd="sng" algn="ctr">
                      <a:solidFill>
                        <a:schemeClr val="tx1"/>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tc>
                  <a:txBody>
                    <a:bodyPr/>
                    <a:lstStyle/>
                    <a:p>
                      <a:endParaRPr lang="en-GB" sz="1800" dirty="0">
                        <a:solidFill>
                          <a:srgbClr val="26377C"/>
                        </a:solidFill>
                        <a:latin typeface="Lato" panose="020F0502020204030203"/>
                      </a:endParaRPr>
                    </a:p>
                  </a:txBody>
                  <a:tcPr>
                    <a:lnL w="12700" cap="flat" cmpd="sng" algn="ctr">
                      <a:solidFill>
                        <a:srgbClr val="26377C"/>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tc>
                  <a:txBody>
                    <a:bodyPr/>
                    <a:lstStyle/>
                    <a:p>
                      <a:endParaRPr lang="en-GB" sz="1800" dirty="0">
                        <a:solidFill>
                          <a:srgbClr val="26377C"/>
                        </a:solidFill>
                        <a:latin typeface="Lato" panose="020F0502020204030203"/>
                      </a:endParaRPr>
                    </a:p>
                  </a:txBody>
                  <a:tcPr>
                    <a:lnL w="12700" cap="flat" cmpd="sng" algn="ctr">
                      <a:solidFill>
                        <a:srgbClr val="26377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extLst>
                  <a:ext uri="{0D108BD9-81ED-4DB2-BD59-A6C34878D82A}">
                    <a16:rowId xmlns:a16="http://schemas.microsoft.com/office/drawing/2014/main" val="3213073986"/>
                  </a:ext>
                </a:extLst>
              </a:tr>
              <a:tr h="450304">
                <a:tc>
                  <a:txBody>
                    <a:bodyPr/>
                    <a:lstStyle/>
                    <a:p>
                      <a:r>
                        <a:rPr lang="en-GB" sz="1800" dirty="0">
                          <a:solidFill>
                            <a:srgbClr val="26377C"/>
                          </a:solidFill>
                          <a:latin typeface="Lato" panose="020F0502020204030203"/>
                        </a:rPr>
                        <a:t>Health (general health)</a:t>
                      </a:r>
                    </a:p>
                  </a:txBody>
                  <a:tcPr>
                    <a:lnL w="12700" cap="flat" cmpd="sng" algn="ctr">
                      <a:solidFill>
                        <a:schemeClr val="tx1"/>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tc>
                  <a:txBody>
                    <a:bodyPr/>
                    <a:lstStyle/>
                    <a:p>
                      <a:endParaRPr lang="en-GB" sz="1800" dirty="0">
                        <a:solidFill>
                          <a:srgbClr val="26377C"/>
                        </a:solidFill>
                        <a:latin typeface="Lato" panose="020F0502020204030203"/>
                      </a:endParaRPr>
                    </a:p>
                  </a:txBody>
                  <a:tcPr>
                    <a:lnL w="12700" cap="flat" cmpd="sng" algn="ctr">
                      <a:solidFill>
                        <a:srgbClr val="26377C"/>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tc>
                  <a:txBody>
                    <a:bodyPr/>
                    <a:lstStyle/>
                    <a:p>
                      <a:endParaRPr lang="en-GB" sz="1800" dirty="0">
                        <a:solidFill>
                          <a:srgbClr val="26377C"/>
                        </a:solidFill>
                        <a:latin typeface="Lato" panose="020F0502020204030203"/>
                      </a:endParaRPr>
                    </a:p>
                  </a:txBody>
                  <a:tcPr>
                    <a:lnL w="12700" cap="flat" cmpd="sng" algn="ctr">
                      <a:solidFill>
                        <a:srgbClr val="26377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rgbClr val="26377C"/>
                      </a:solidFill>
                      <a:prstDash val="solid"/>
                      <a:round/>
                      <a:headEnd type="none" w="med" len="med"/>
                      <a:tailEnd type="none" w="med" len="med"/>
                    </a:lnB>
                    <a:solidFill>
                      <a:schemeClr val="bg1"/>
                    </a:solidFill>
                  </a:tcPr>
                </a:tc>
                <a:extLst>
                  <a:ext uri="{0D108BD9-81ED-4DB2-BD59-A6C34878D82A}">
                    <a16:rowId xmlns:a16="http://schemas.microsoft.com/office/drawing/2014/main" val="2006862990"/>
                  </a:ext>
                </a:extLst>
              </a:tr>
              <a:tr h="488462">
                <a:tc>
                  <a:txBody>
                    <a:bodyPr/>
                    <a:lstStyle/>
                    <a:p>
                      <a:r>
                        <a:rPr lang="en-GB" sz="1800" dirty="0">
                          <a:solidFill>
                            <a:srgbClr val="26377C"/>
                          </a:solidFill>
                          <a:latin typeface="Lato" panose="020F0502020204030203"/>
                        </a:rPr>
                        <a:t>Housing (5 or more bedrooms)</a:t>
                      </a:r>
                    </a:p>
                  </a:txBody>
                  <a:tcPr>
                    <a:lnL w="12700" cap="flat" cmpd="sng" algn="ctr">
                      <a:solidFill>
                        <a:schemeClr val="tx1"/>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solidFill>
                          <a:srgbClr val="26377C"/>
                        </a:solidFill>
                        <a:latin typeface="Lato" panose="020F0502020204030203"/>
                      </a:endParaRPr>
                    </a:p>
                  </a:txBody>
                  <a:tcPr>
                    <a:lnL w="12700" cap="flat" cmpd="sng" algn="ctr">
                      <a:solidFill>
                        <a:srgbClr val="26377C"/>
                      </a:solidFill>
                      <a:prstDash val="solid"/>
                      <a:round/>
                      <a:headEnd type="none" w="med" len="med"/>
                      <a:tailEnd type="none" w="med" len="med"/>
                    </a:lnL>
                    <a:lnR w="12700" cap="flat" cmpd="sng" algn="ctr">
                      <a:solidFill>
                        <a:srgbClr val="26377C"/>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solidFill>
                          <a:srgbClr val="26377C"/>
                        </a:solidFill>
                        <a:latin typeface="Lato" panose="020F0502020204030203"/>
                      </a:endParaRPr>
                    </a:p>
                  </a:txBody>
                  <a:tcPr>
                    <a:lnL w="12700" cap="flat" cmpd="sng" algn="ctr">
                      <a:solidFill>
                        <a:srgbClr val="26377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6377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6081240"/>
                  </a:ext>
                </a:extLst>
              </a:tr>
            </a:tbl>
          </a:graphicData>
        </a:graphic>
      </p:graphicFrame>
      <p:pic>
        <p:nvPicPr>
          <p:cNvPr id="5" name="GIS">
            <a:hlinkClick r:id="" action="ppaction://media"/>
            <a:extLst>
              <a:ext uri="{FF2B5EF4-FFF2-40B4-BE49-F238E27FC236}">
                <a16:creationId xmlns:a16="http://schemas.microsoft.com/office/drawing/2014/main" id="{6FF07831-5473-41B4-A910-FDF13E02E54C}"/>
              </a:ext>
            </a:extLst>
          </p:cNvPr>
          <p:cNvPicPr>
            <a:picLocks noChangeAspect="1"/>
          </p:cNvPicPr>
          <p:nvPr>
            <a:audioFile r:link="rId1"/>
            <p:extLst>
              <p:ext uri="{DAA4B4D4-6D71-4841-9C94-3DE7FCFB9230}">
                <p14:media xmlns:p14="http://schemas.microsoft.com/office/powerpoint/2010/main" r:embed="rId2">
                  <p14:trim st="900" end="875.3514"/>
                </p14:media>
              </p:ext>
            </p:extLst>
          </p:nvPr>
        </p:nvPicPr>
        <p:blipFill>
          <a:blip r:embed="rId6" cstate="print">
            <a:duotone>
              <a:prstClr val="black"/>
              <a:schemeClr val="tx2">
                <a:tint val="45000"/>
                <a:satMod val="400000"/>
              </a:schemeClr>
            </a:duotone>
          </a:blip>
          <a:stretch>
            <a:fillRect/>
          </a:stretch>
        </p:blipFill>
        <p:spPr>
          <a:xfrm>
            <a:off x="8540065" y="830191"/>
            <a:ext cx="304800" cy="304800"/>
          </a:xfrm>
          <a:prstGeom prst="rect">
            <a:avLst/>
          </a:prstGeom>
          <a:ln w="12700">
            <a:solidFill>
              <a:srgbClr val="26377C"/>
            </a:solidFill>
          </a:ln>
        </p:spPr>
      </p:pic>
    </p:spTree>
    <p:extLst>
      <p:ext uri="{BB962C8B-B14F-4D97-AF65-F5344CB8AC3E}">
        <p14:creationId xmlns:p14="http://schemas.microsoft.com/office/powerpoint/2010/main" val="32789813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98376"/>
            <a:ext cx="8568952" cy="1066800"/>
          </a:xfrm>
        </p:spPr>
        <p:txBody>
          <a:bodyPr>
            <a:normAutofit/>
          </a:bodyPr>
          <a:lstStyle/>
          <a:p>
            <a:r>
              <a:rPr lang="en-GB" sz="3600" b="1" dirty="0">
                <a:solidFill>
                  <a:srgbClr val="26377C"/>
                </a:solidFill>
              </a:rPr>
              <a:t>What challenges does London face?</a:t>
            </a:r>
          </a:p>
        </p:txBody>
      </p:sp>
      <p:sp>
        <p:nvSpPr>
          <p:cNvPr id="19" name="TextBox 18">
            <a:extLst>
              <a:ext uri="{FF2B5EF4-FFF2-40B4-BE49-F238E27FC236}">
                <a16:creationId xmlns:a16="http://schemas.microsoft.com/office/drawing/2014/main" id="{EF13812A-2A5C-466C-858F-5A0FC929DD61}"/>
              </a:ext>
            </a:extLst>
          </p:cNvPr>
          <p:cNvSpPr txBox="1"/>
          <p:nvPr/>
        </p:nvSpPr>
        <p:spPr>
          <a:xfrm>
            <a:off x="395536" y="1598157"/>
            <a:ext cx="7848872" cy="4056110"/>
          </a:xfrm>
          <a:prstGeom prst="rect">
            <a:avLst/>
          </a:prstGeom>
          <a:noFill/>
        </p:spPr>
        <p:txBody>
          <a:bodyPr wrap="square" rtlCol="0">
            <a:spAutoFit/>
          </a:bodyPr>
          <a:lstStyle/>
          <a:p>
            <a:pPr>
              <a:lnSpc>
                <a:spcPct val="108000"/>
              </a:lnSpc>
            </a:pPr>
            <a:r>
              <a:rPr lang="en-GB" sz="2000" dirty="0">
                <a:solidFill>
                  <a:srgbClr val="26377C"/>
                </a:solidFill>
                <a:latin typeface="Lato" panose="020F0502020204030203"/>
              </a:rPr>
              <a:t>As a growing city, London has a number of challenges to solve.</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1. Inequality: </a:t>
            </a:r>
            <a:r>
              <a:rPr lang="en-GB" sz="2000" dirty="0">
                <a:solidFill>
                  <a:srgbClr val="26377C"/>
                </a:solidFill>
                <a:latin typeface="Lato" panose="020F0502020204030203"/>
              </a:rPr>
              <a:t>London is the wealthiest city in the UK, but </a:t>
            </a:r>
            <a:r>
              <a:rPr lang="en-GB" sz="2000" b="1" dirty="0">
                <a:solidFill>
                  <a:srgbClr val="26377C"/>
                </a:solidFill>
                <a:highlight>
                  <a:srgbClr val="FFFF00"/>
                </a:highlight>
                <a:latin typeface="Lato" panose="020F0502020204030203"/>
              </a:rPr>
              <a:t>social deprivation</a:t>
            </a:r>
            <a:r>
              <a:rPr lang="en-GB" sz="2000" dirty="0">
                <a:solidFill>
                  <a:srgbClr val="26377C"/>
                </a:solidFill>
                <a:highlight>
                  <a:srgbClr val="FFFF00"/>
                </a:highlight>
                <a:latin typeface="Lato" panose="020F0502020204030203"/>
              </a:rPr>
              <a:t> affects 2 million people</a:t>
            </a:r>
            <a:r>
              <a:rPr lang="en-GB" sz="2000" dirty="0">
                <a:solidFill>
                  <a:srgbClr val="26377C"/>
                </a:solidFill>
                <a:latin typeface="Lato" panose="020F0502020204030203"/>
              </a:rPr>
              <a:t> (lack of decent services, housing, income or employment). Projects such as redevelopment (see later slides) can help to address these problems.</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2. Housing: </a:t>
            </a:r>
            <a:r>
              <a:rPr lang="en-GB" sz="2000" dirty="0">
                <a:solidFill>
                  <a:srgbClr val="26377C"/>
                </a:solidFill>
                <a:latin typeface="Lato" panose="020F0502020204030203"/>
              </a:rPr>
              <a:t>The Mayor of London’s office has calculated </a:t>
            </a:r>
            <a:r>
              <a:rPr lang="en-GB" sz="2000" dirty="0">
                <a:solidFill>
                  <a:srgbClr val="26377C"/>
                </a:solidFill>
                <a:highlight>
                  <a:srgbClr val="FFFF00"/>
                </a:highlight>
                <a:latin typeface="Lato" panose="020F0502020204030203"/>
              </a:rPr>
              <a:t>66,000 new homes are needed each year</a:t>
            </a:r>
            <a:r>
              <a:rPr lang="en-GB" sz="2000" dirty="0">
                <a:solidFill>
                  <a:srgbClr val="26377C"/>
                </a:solidFill>
                <a:latin typeface="Lato" panose="020F0502020204030203"/>
              </a:rPr>
              <a:t>; recent new building has averaged 20,000 per year. New homes can be built on </a:t>
            </a:r>
            <a:r>
              <a:rPr lang="en-GB" sz="2000" dirty="0">
                <a:solidFill>
                  <a:srgbClr val="26377C"/>
                </a:solidFill>
                <a:highlight>
                  <a:srgbClr val="FFFF00"/>
                </a:highlight>
                <a:latin typeface="Lato" panose="020F0502020204030203"/>
              </a:rPr>
              <a:t>‘</a:t>
            </a:r>
            <a:r>
              <a:rPr lang="en-GB" sz="2000" dirty="0" err="1">
                <a:solidFill>
                  <a:srgbClr val="26377C"/>
                </a:solidFill>
                <a:highlight>
                  <a:srgbClr val="FFFF00"/>
                </a:highlight>
                <a:latin typeface="Lato" panose="020F0502020204030203"/>
              </a:rPr>
              <a:t>brownfield</a:t>
            </a:r>
            <a:r>
              <a:rPr lang="en-GB" sz="2000" dirty="0">
                <a:solidFill>
                  <a:srgbClr val="26377C"/>
                </a:solidFill>
                <a:highlight>
                  <a:srgbClr val="FFFF00"/>
                </a:highlight>
                <a:latin typeface="Lato" panose="020F0502020204030203"/>
              </a:rPr>
              <a:t>’ sites </a:t>
            </a:r>
            <a:r>
              <a:rPr lang="en-GB" sz="2000" dirty="0">
                <a:solidFill>
                  <a:srgbClr val="26377C"/>
                </a:solidFill>
                <a:latin typeface="Lato" panose="020F0502020204030203"/>
              </a:rPr>
              <a:t>(old industrial wasteland) or </a:t>
            </a:r>
            <a:r>
              <a:rPr lang="en-GB" sz="2000" dirty="0">
                <a:solidFill>
                  <a:srgbClr val="26377C"/>
                </a:solidFill>
                <a:highlight>
                  <a:srgbClr val="FFFF00"/>
                </a:highlight>
                <a:latin typeface="Lato" panose="020F0502020204030203"/>
              </a:rPr>
              <a:t>‘</a:t>
            </a:r>
            <a:r>
              <a:rPr lang="en-GB" sz="2000" dirty="0" err="1">
                <a:solidFill>
                  <a:srgbClr val="26377C"/>
                </a:solidFill>
                <a:highlight>
                  <a:srgbClr val="FFFF00"/>
                </a:highlight>
                <a:latin typeface="Lato" panose="020F0502020204030203"/>
              </a:rPr>
              <a:t>greenfield</a:t>
            </a:r>
            <a:r>
              <a:rPr lang="en-GB" sz="2000" dirty="0">
                <a:solidFill>
                  <a:srgbClr val="26377C"/>
                </a:solidFill>
                <a:highlight>
                  <a:srgbClr val="FFFF00"/>
                </a:highlight>
                <a:latin typeface="Lato" panose="020F0502020204030203"/>
              </a:rPr>
              <a:t>’ sites </a:t>
            </a:r>
            <a:r>
              <a:rPr lang="en-GB" sz="2000" dirty="0">
                <a:solidFill>
                  <a:srgbClr val="26377C"/>
                </a:solidFill>
                <a:latin typeface="Lato" panose="020F0502020204030203"/>
              </a:rPr>
              <a:t>(open space on the edge of urban areas).</a:t>
            </a:r>
          </a:p>
        </p:txBody>
      </p:sp>
      <p:pic>
        <p:nvPicPr>
          <p:cNvPr id="3" name="challenges">
            <a:hlinkClick r:id="" action="ppaction://media"/>
            <a:extLst>
              <a:ext uri="{FF2B5EF4-FFF2-40B4-BE49-F238E27FC236}">
                <a16:creationId xmlns:a16="http://schemas.microsoft.com/office/drawing/2014/main" id="{7FAA260E-8127-47E3-8C77-74A2F5BFC85E}"/>
              </a:ext>
            </a:extLst>
          </p:cNvPr>
          <p:cNvPicPr>
            <a:picLocks noChangeAspect="1"/>
          </p:cNvPicPr>
          <p:nvPr>
            <a:audioFile r:link="rId1"/>
            <p:extLst>
              <p:ext uri="{DAA4B4D4-6D71-4841-9C94-3DE7FCFB9230}">
                <p14:media xmlns:p14="http://schemas.microsoft.com/office/powerpoint/2010/main" r:embed="rId2">
                  <p14:trim st="1200" end="992.0408"/>
                </p14:media>
              </p:ext>
            </p:extLst>
          </p:nvPr>
        </p:nvPicPr>
        <p:blipFill>
          <a:blip r:embed="rId5" cstate="print">
            <a:duotone>
              <a:prstClr val="black"/>
              <a:schemeClr val="tx2">
                <a:tint val="45000"/>
                <a:satMod val="400000"/>
              </a:schemeClr>
            </a:duotone>
          </a:blip>
          <a:stretch>
            <a:fillRect/>
          </a:stretch>
        </p:blipFill>
        <p:spPr>
          <a:xfrm>
            <a:off x="8244408" y="879376"/>
            <a:ext cx="304800" cy="304800"/>
          </a:xfrm>
          <a:prstGeom prst="rect">
            <a:avLst/>
          </a:prstGeom>
          <a:ln w="12700">
            <a:solidFill>
              <a:srgbClr val="26377C"/>
            </a:solidFill>
          </a:ln>
        </p:spPr>
      </p:pic>
    </p:spTree>
    <p:extLst>
      <p:ext uri="{BB962C8B-B14F-4D97-AF65-F5344CB8AC3E}">
        <p14:creationId xmlns:p14="http://schemas.microsoft.com/office/powerpoint/2010/main" val="19483239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6" y="489992"/>
            <a:ext cx="8568952" cy="1066800"/>
          </a:xfrm>
        </p:spPr>
        <p:txBody>
          <a:bodyPr>
            <a:normAutofit/>
          </a:bodyPr>
          <a:lstStyle/>
          <a:p>
            <a:r>
              <a:rPr lang="en-GB" sz="3600" b="1" dirty="0"/>
              <a:t>What challenges does London face?</a:t>
            </a:r>
          </a:p>
        </p:txBody>
      </p:sp>
      <p:sp>
        <p:nvSpPr>
          <p:cNvPr id="19" name="TextBox 18">
            <a:extLst>
              <a:ext uri="{FF2B5EF4-FFF2-40B4-BE49-F238E27FC236}">
                <a16:creationId xmlns:a16="http://schemas.microsoft.com/office/drawing/2014/main" id="{EF13812A-2A5C-466C-858F-5A0FC929DD61}"/>
              </a:ext>
            </a:extLst>
          </p:cNvPr>
          <p:cNvSpPr txBox="1"/>
          <p:nvPr/>
        </p:nvSpPr>
        <p:spPr>
          <a:xfrm>
            <a:off x="467544" y="1556792"/>
            <a:ext cx="8208912" cy="4720908"/>
          </a:xfrm>
          <a:prstGeom prst="rect">
            <a:avLst/>
          </a:prstGeom>
          <a:noFill/>
        </p:spPr>
        <p:txBody>
          <a:bodyPr wrap="square" rtlCol="0">
            <a:spAutoFit/>
          </a:bodyPr>
          <a:lstStyle/>
          <a:p>
            <a:pPr>
              <a:lnSpc>
                <a:spcPct val="108000"/>
              </a:lnSpc>
            </a:pPr>
            <a:r>
              <a:rPr lang="en-GB" sz="2000" dirty="0">
                <a:solidFill>
                  <a:srgbClr val="26377C"/>
                </a:solidFill>
                <a:latin typeface="Lato" panose="020F0502020204030203"/>
              </a:rPr>
              <a:t>3. </a:t>
            </a:r>
            <a:r>
              <a:rPr lang="en-GB" sz="2000" b="1" dirty="0">
                <a:solidFill>
                  <a:srgbClr val="26377C"/>
                </a:solidFill>
                <a:latin typeface="Lato" panose="020F0502020204030203"/>
              </a:rPr>
              <a:t>Transport</a:t>
            </a:r>
            <a:r>
              <a:rPr lang="en-GB" sz="2000" dirty="0">
                <a:solidFill>
                  <a:srgbClr val="26377C"/>
                </a:solidFill>
                <a:latin typeface="Lato" panose="020F0502020204030203"/>
              </a:rPr>
              <a:t>: Around </a:t>
            </a:r>
            <a:r>
              <a:rPr lang="en-GB" sz="2000" dirty="0">
                <a:solidFill>
                  <a:srgbClr val="26377C"/>
                </a:solidFill>
                <a:highlight>
                  <a:srgbClr val="FFFF00"/>
                </a:highlight>
                <a:latin typeface="Lato" panose="020F0502020204030203"/>
              </a:rPr>
              <a:t>3 million people </a:t>
            </a:r>
            <a:r>
              <a:rPr lang="en-GB" sz="2000" dirty="0">
                <a:solidFill>
                  <a:srgbClr val="26377C"/>
                </a:solidFill>
                <a:latin typeface="Lato" panose="020F0502020204030203"/>
              </a:rPr>
              <a:t>use the London underground train network every day, and millions more use the buses. With population increase this will put the transport network under considerable strain. </a:t>
            </a:r>
          </a:p>
          <a:p>
            <a:pPr>
              <a:lnSpc>
                <a:spcPct val="108000"/>
              </a:lnSpc>
            </a:pPr>
            <a:endParaRPr lang="en-GB" sz="2000" dirty="0">
              <a:solidFill>
                <a:srgbClr val="26377C"/>
              </a:solidFill>
              <a:latin typeface="Lato" panose="020F0502020204030203"/>
            </a:endParaRPr>
          </a:p>
          <a:p>
            <a:pPr>
              <a:lnSpc>
                <a:spcPct val="108000"/>
              </a:lnSpc>
            </a:pPr>
            <a:r>
              <a:rPr lang="en-GB" sz="2000" dirty="0">
                <a:solidFill>
                  <a:srgbClr val="26377C"/>
                </a:solidFill>
                <a:latin typeface="Lato" panose="020F0502020204030203"/>
              </a:rPr>
              <a:t>4. </a:t>
            </a:r>
            <a:r>
              <a:rPr lang="en-GB" sz="2000" b="1" dirty="0">
                <a:solidFill>
                  <a:srgbClr val="26377C"/>
                </a:solidFill>
                <a:latin typeface="Lato" panose="020F0502020204030203"/>
              </a:rPr>
              <a:t>Pollution and Waste: </a:t>
            </a:r>
            <a:r>
              <a:rPr lang="en-GB" sz="2000" dirty="0">
                <a:solidFill>
                  <a:srgbClr val="26377C"/>
                </a:solidFill>
                <a:latin typeface="Lato" panose="020F0502020204030203"/>
              </a:rPr>
              <a:t>Air pollution from cars means </a:t>
            </a:r>
            <a:r>
              <a:rPr lang="en-GB" sz="2000" dirty="0">
                <a:solidFill>
                  <a:srgbClr val="26377C"/>
                </a:solidFill>
                <a:highlight>
                  <a:srgbClr val="FFFF00"/>
                </a:highlight>
                <a:latin typeface="Lato" panose="020F0502020204030203"/>
              </a:rPr>
              <a:t>2 million Londoners (including 400,000 children and 450 schools</a:t>
            </a:r>
            <a:r>
              <a:rPr lang="en-GB" sz="2000" dirty="0">
                <a:solidFill>
                  <a:srgbClr val="26377C"/>
                </a:solidFill>
                <a:latin typeface="Lato" panose="020F0502020204030203"/>
              </a:rPr>
              <a:t>) live in areas of pollution </a:t>
            </a:r>
            <a:r>
              <a:rPr lang="en-GB" sz="2000" dirty="0">
                <a:solidFill>
                  <a:srgbClr val="26377C"/>
                </a:solidFill>
                <a:highlight>
                  <a:srgbClr val="FFFF00"/>
                </a:highlight>
                <a:latin typeface="Lato" panose="020F0502020204030203"/>
              </a:rPr>
              <a:t>above international pollution limits</a:t>
            </a:r>
            <a:r>
              <a:rPr lang="en-GB" sz="2000" dirty="0">
                <a:solidFill>
                  <a:srgbClr val="26377C"/>
                </a:solidFill>
                <a:latin typeface="Lato" panose="020F0502020204030203"/>
              </a:rPr>
              <a:t>. A </a:t>
            </a:r>
            <a:r>
              <a:rPr lang="en-GB" sz="2000" dirty="0">
                <a:solidFill>
                  <a:srgbClr val="26377C"/>
                </a:solidFill>
                <a:highlight>
                  <a:srgbClr val="FFFF00"/>
                </a:highlight>
                <a:latin typeface="Lato" panose="020F0502020204030203"/>
              </a:rPr>
              <a:t>quarter</a:t>
            </a:r>
            <a:r>
              <a:rPr lang="en-GB" sz="2000" dirty="0">
                <a:solidFill>
                  <a:srgbClr val="26377C"/>
                </a:solidFill>
                <a:latin typeface="Lato" panose="020F0502020204030203"/>
              </a:rPr>
              <a:t> of London’s waste still goes to landfill rather than recycling.</a:t>
            </a:r>
          </a:p>
          <a:p>
            <a:pPr>
              <a:lnSpc>
                <a:spcPct val="108000"/>
              </a:lnSpc>
            </a:pPr>
            <a:endParaRPr lang="en-GB" sz="2000" dirty="0">
              <a:solidFill>
                <a:srgbClr val="26377C"/>
              </a:solidFill>
              <a:latin typeface="Lato" panose="020F0502020204030203"/>
            </a:endParaRPr>
          </a:p>
          <a:p>
            <a:pPr>
              <a:lnSpc>
                <a:spcPct val="108000"/>
              </a:lnSpc>
            </a:pPr>
            <a:r>
              <a:rPr lang="en-GB" sz="2000" dirty="0">
                <a:solidFill>
                  <a:srgbClr val="26377C"/>
                </a:solidFill>
                <a:latin typeface="Lato" panose="020F0502020204030203"/>
              </a:rPr>
              <a:t>Solutions to these include encouraging cycling through the public bike hire scheme (currently called </a:t>
            </a:r>
            <a:r>
              <a:rPr lang="en-GB" sz="2000" dirty="0">
                <a:solidFill>
                  <a:srgbClr val="26377C"/>
                </a:solidFill>
                <a:highlight>
                  <a:srgbClr val="FFFF00"/>
                </a:highlight>
                <a:latin typeface="Lato" panose="020F0502020204030203"/>
              </a:rPr>
              <a:t>Santander cycles</a:t>
            </a:r>
            <a:r>
              <a:rPr lang="en-GB" sz="2000" dirty="0">
                <a:solidFill>
                  <a:srgbClr val="26377C"/>
                </a:solidFill>
                <a:latin typeface="Lato" panose="020F0502020204030203"/>
              </a:rPr>
              <a:t>), and building the </a:t>
            </a:r>
            <a:r>
              <a:rPr lang="en-GB" sz="2000" dirty="0" err="1">
                <a:solidFill>
                  <a:srgbClr val="26377C"/>
                </a:solidFill>
                <a:highlight>
                  <a:srgbClr val="FFFF00"/>
                </a:highlight>
                <a:latin typeface="Lato" panose="020F0502020204030203"/>
              </a:rPr>
              <a:t>Crossrail</a:t>
            </a:r>
            <a:r>
              <a:rPr lang="en-GB" sz="2000" dirty="0">
                <a:solidFill>
                  <a:srgbClr val="26377C"/>
                </a:solidFill>
                <a:highlight>
                  <a:srgbClr val="FFFF00"/>
                </a:highlight>
                <a:latin typeface="Lato" panose="020F0502020204030203"/>
              </a:rPr>
              <a:t> </a:t>
            </a:r>
            <a:r>
              <a:rPr lang="en-GB" sz="2000" dirty="0" err="1">
                <a:solidFill>
                  <a:srgbClr val="26377C"/>
                </a:solidFill>
                <a:highlight>
                  <a:srgbClr val="FFFF00"/>
                </a:highlight>
                <a:latin typeface="Lato" panose="020F0502020204030203"/>
              </a:rPr>
              <a:t>trainline</a:t>
            </a:r>
            <a:r>
              <a:rPr lang="en-GB" sz="2000" dirty="0">
                <a:solidFill>
                  <a:srgbClr val="26377C"/>
                </a:solidFill>
                <a:latin typeface="Lato" panose="020F0502020204030203"/>
              </a:rPr>
              <a:t> and the </a:t>
            </a:r>
            <a:r>
              <a:rPr lang="en-GB" sz="2000" dirty="0">
                <a:solidFill>
                  <a:srgbClr val="26377C"/>
                </a:solidFill>
                <a:highlight>
                  <a:srgbClr val="FFFF00"/>
                </a:highlight>
                <a:latin typeface="Lato" panose="020F0502020204030203"/>
              </a:rPr>
              <a:t>cycle superhighway</a:t>
            </a:r>
            <a:r>
              <a:rPr lang="en-GB" sz="2000" dirty="0">
                <a:solidFill>
                  <a:srgbClr val="26377C"/>
                </a:solidFill>
                <a:latin typeface="Lato" panose="020F0502020204030203"/>
              </a:rPr>
              <a:t>. The </a:t>
            </a:r>
            <a:r>
              <a:rPr lang="en-GB" sz="2000" dirty="0">
                <a:solidFill>
                  <a:srgbClr val="26377C"/>
                </a:solidFill>
                <a:highlight>
                  <a:srgbClr val="FFFF00"/>
                </a:highlight>
                <a:latin typeface="Lato" panose="020F0502020204030203"/>
              </a:rPr>
              <a:t>congestion charge </a:t>
            </a:r>
            <a:r>
              <a:rPr lang="en-GB" sz="2000" dirty="0">
                <a:solidFill>
                  <a:srgbClr val="26377C"/>
                </a:solidFill>
                <a:latin typeface="Lato" panose="020F0502020204030203"/>
              </a:rPr>
              <a:t>discourages cars from the city centre.</a:t>
            </a:r>
          </a:p>
        </p:txBody>
      </p:sp>
      <p:pic>
        <p:nvPicPr>
          <p:cNvPr id="3" name="challenges 2">
            <a:hlinkClick r:id="" action="ppaction://media"/>
            <a:extLst>
              <a:ext uri="{FF2B5EF4-FFF2-40B4-BE49-F238E27FC236}">
                <a16:creationId xmlns:a16="http://schemas.microsoft.com/office/drawing/2014/main" id="{DBDFAFBC-8187-431E-A00C-E0D72E1AE3EF}"/>
              </a:ext>
            </a:extLst>
          </p:cNvPr>
          <p:cNvPicPr>
            <a:picLocks noChangeAspect="1"/>
          </p:cNvPicPr>
          <p:nvPr>
            <a:audioFile r:link="rId1"/>
            <p:extLst>
              <p:ext uri="{DAA4B4D4-6D71-4841-9C94-3DE7FCFB9230}">
                <p14:media xmlns:p14="http://schemas.microsoft.com/office/powerpoint/2010/main" r:embed="rId2">
                  <p14:trim st="1000" end="1055.5328"/>
                </p14:media>
              </p:ext>
            </p:extLst>
          </p:nvPr>
        </p:nvPicPr>
        <p:blipFill>
          <a:blip r:embed="rId5" cstate="print">
            <a:duotone>
              <a:prstClr val="black"/>
              <a:schemeClr val="tx2">
                <a:tint val="45000"/>
                <a:satMod val="400000"/>
              </a:schemeClr>
            </a:duotone>
          </a:blip>
          <a:stretch>
            <a:fillRect/>
          </a:stretch>
        </p:blipFill>
        <p:spPr>
          <a:xfrm>
            <a:off x="8371656" y="870992"/>
            <a:ext cx="304800" cy="304800"/>
          </a:xfrm>
          <a:prstGeom prst="rect">
            <a:avLst/>
          </a:prstGeom>
          <a:ln w="12700">
            <a:solidFill>
              <a:srgbClr val="26377C"/>
            </a:solidFill>
          </a:ln>
        </p:spPr>
      </p:pic>
    </p:spTree>
    <p:extLst>
      <p:ext uri="{BB962C8B-B14F-4D97-AF65-F5344CB8AC3E}">
        <p14:creationId xmlns:p14="http://schemas.microsoft.com/office/powerpoint/2010/main" val="11655110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10844"/>
            <a:ext cx="8568952" cy="1066800"/>
          </a:xfrm>
        </p:spPr>
        <p:txBody>
          <a:bodyPr>
            <a:normAutofit fontScale="90000"/>
          </a:bodyPr>
          <a:lstStyle/>
          <a:p>
            <a:r>
              <a:rPr lang="en-GB" sz="3600" b="1" dirty="0"/>
              <a:t>Why did East London experience industrial decline?</a:t>
            </a:r>
          </a:p>
        </p:txBody>
      </p:sp>
      <p:sp>
        <p:nvSpPr>
          <p:cNvPr id="3" name="TextBox 2">
            <a:extLst>
              <a:ext uri="{FF2B5EF4-FFF2-40B4-BE49-F238E27FC236}">
                <a16:creationId xmlns:a16="http://schemas.microsoft.com/office/drawing/2014/main" id="{C309DEE9-F13C-4BD8-BBDD-11F1D643CED6}"/>
              </a:ext>
            </a:extLst>
          </p:cNvPr>
          <p:cNvSpPr txBox="1"/>
          <p:nvPr/>
        </p:nvSpPr>
        <p:spPr>
          <a:xfrm>
            <a:off x="467544" y="1871211"/>
            <a:ext cx="2627784" cy="1565750"/>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Manufacturing Industries closed in 1960–90s: some moved abroad, where costs are lower.</a:t>
            </a:r>
          </a:p>
        </p:txBody>
      </p:sp>
      <p:sp>
        <p:nvSpPr>
          <p:cNvPr id="4" name="TextBox 3">
            <a:extLst>
              <a:ext uri="{FF2B5EF4-FFF2-40B4-BE49-F238E27FC236}">
                <a16:creationId xmlns:a16="http://schemas.microsoft.com/office/drawing/2014/main" id="{6325595F-E723-4BBB-9B89-095D9C6C9707}"/>
              </a:ext>
            </a:extLst>
          </p:cNvPr>
          <p:cNvSpPr txBox="1"/>
          <p:nvPr/>
        </p:nvSpPr>
        <p:spPr>
          <a:xfrm>
            <a:off x="3155317" y="1477308"/>
            <a:ext cx="2627784" cy="967381"/>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Mass unemployment, particularly low-skilled workers.</a:t>
            </a:r>
          </a:p>
        </p:txBody>
      </p:sp>
      <p:sp>
        <p:nvSpPr>
          <p:cNvPr id="10" name="TextBox 9">
            <a:extLst>
              <a:ext uri="{FF2B5EF4-FFF2-40B4-BE49-F238E27FC236}">
                <a16:creationId xmlns:a16="http://schemas.microsoft.com/office/drawing/2014/main" id="{F49D3DA3-D761-47AD-883B-B57A3208C39A}"/>
              </a:ext>
            </a:extLst>
          </p:cNvPr>
          <p:cNvSpPr txBox="1"/>
          <p:nvPr/>
        </p:nvSpPr>
        <p:spPr>
          <a:xfrm>
            <a:off x="6426968" y="2244353"/>
            <a:ext cx="2627784" cy="1565750"/>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Area gained negative reputation. Region became the location for newly arrived, often poor migrants.</a:t>
            </a:r>
          </a:p>
        </p:txBody>
      </p:sp>
      <p:sp>
        <p:nvSpPr>
          <p:cNvPr id="12" name="TextBox 11">
            <a:extLst>
              <a:ext uri="{FF2B5EF4-FFF2-40B4-BE49-F238E27FC236}">
                <a16:creationId xmlns:a16="http://schemas.microsoft.com/office/drawing/2014/main" id="{13110CB5-B970-46DE-832F-F6A2063D3C41}"/>
              </a:ext>
            </a:extLst>
          </p:cNvPr>
          <p:cNvSpPr txBox="1"/>
          <p:nvPr/>
        </p:nvSpPr>
        <p:spPr>
          <a:xfrm>
            <a:off x="6012160" y="4699924"/>
            <a:ext cx="2736304" cy="1266565"/>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Area experiences graffiti and rise in litter. Possible crime (and fear of crime) increases.</a:t>
            </a:r>
          </a:p>
        </p:txBody>
      </p:sp>
      <p:sp>
        <p:nvSpPr>
          <p:cNvPr id="14" name="TextBox 13">
            <a:extLst>
              <a:ext uri="{FF2B5EF4-FFF2-40B4-BE49-F238E27FC236}">
                <a16:creationId xmlns:a16="http://schemas.microsoft.com/office/drawing/2014/main" id="{1C3BB40F-9C68-44BD-A01F-5B558782555D}"/>
              </a:ext>
            </a:extLst>
          </p:cNvPr>
          <p:cNvSpPr txBox="1"/>
          <p:nvPr/>
        </p:nvSpPr>
        <p:spPr>
          <a:xfrm>
            <a:off x="3155317" y="4518427"/>
            <a:ext cx="2627784" cy="1864934"/>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Small existing industries pollute the land and air; the Thames still polluted from former industrial age; not cleaned up.</a:t>
            </a:r>
          </a:p>
        </p:txBody>
      </p:sp>
      <p:sp>
        <p:nvSpPr>
          <p:cNvPr id="16" name="TextBox 15">
            <a:extLst>
              <a:ext uri="{FF2B5EF4-FFF2-40B4-BE49-F238E27FC236}">
                <a16:creationId xmlns:a16="http://schemas.microsoft.com/office/drawing/2014/main" id="{3DBECDF3-6646-4415-AE96-F7C872CAEE58}"/>
              </a:ext>
            </a:extLst>
          </p:cNvPr>
          <p:cNvSpPr txBox="1"/>
          <p:nvPr/>
        </p:nvSpPr>
        <p:spPr>
          <a:xfrm>
            <a:off x="371707" y="3630528"/>
            <a:ext cx="2627784" cy="1864934"/>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By 2000 area contained brownfield sites. Newham was one of the poorest boroughs in the UK on many social measures.</a:t>
            </a:r>
          </a:p>
        </p:txBody>
      </p:sp>
      <p:cxnSp>
        <p:nvCxnSpPr>
          <p:cNvPr id="21" name="Straight Arrow Connector 20">
            <a:extLst>
              <a:ext uri="{FF2B5EF4-FFF2-40B4-BE49-F238E27FC236}">
                <a16:creationId xmlns:a16="http://schemas.microsoft.com/office/drawing/2014/main" id="{4AF935F2-7649-455E-A9C0-A7074F1193C6}"/>
              </a:ext>
            </a:extLst>
          </p:cNvPr>
          <p:cNvCxnSpPr/>
          <p:nvPr/>
        </p:nvCxnSpPr>
        <p:spPr>
          <a:xfrm flipV="1">
            <a:off x="2267744" y="1871211"/>
            <a:ext cx="827584" cy="261645"/>
          </a:xfrm>
          <a:prstGeom prst="straightConnector1">
            <a:avLst/>
          </a:prstGeom>
          <a:ln>
            <a:solidFill>
              <a:srgbClr val="26377C"/>
            </a:solidFill>
            <a:tailEnd type="triangle"/>
          </a:ln>
          <a:effectLst/>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A0D9A24E-D30D-4DF4-8CE8-5E54D16C0CE4}"/>
              </a:ext>
            </a:extLst>
          </p:cNvPr>
          <p:cNvCxnSpPr>
            <a:cxnSpLocks/>
          </p:cNvCxnSpPr>
          <p:nvPr/>
        </p:nvCxnSpPr>
        <p:spPr>
          <a:xfrm>
            <a:off x="5508104" y="1835996"/>
            <a:ext cx="1008112" cy="375653"/>
          </a:xfrm>
          <a:prstGeom prst="straightConnector1">
            <a:avLst/>
          </a:prstGeom>
          <a:ln>
            <a:solidFill>
              <a:srgbClr val="26377C"/>
            </a:solidFill>
            <a:tailEnd type="triangle"/>
          </a:ln>
          <a:effectLst/>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49F6A99C-22EC-4521-98A4-186FB7A026AD}"/>
              </a:ext>
            </a:extLst>
          </p:cNvPr>
          <p:cNvCxnSpPr>
            <a:cxnSpLocks/>
          </p:cNvCxnSpPr>
          <p:nvPr/>
        </p:nvCxnSpPr>
        <p:spPr>
          <a:xfrm flipH="1">
            <a:off x="7092280" y="3767457"/>
            <a:ext cx="144016" cy="932467"/>
          </a:xfrm>
          <a:prstGeom prst="straightConnector1">
            <a:avLst/>
          </a:prstGeom>
          <a:ln>
            <a:solidFill>
              <a:srgbClr val="26377C"/>
            </a:solidFill>
            <a:tailEnd type="triangle"/>
          </a:ln>
          <a:effectLst/>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65072DE5-2275-461C-8D8A-070BD4F4AA91}"/>
              </a:ext>
            </a:extLst>
          </p:cNvPr>
          <p:cNvCxnSpPr>
            <a:cxnSpLocks/>
          </p:cNvCxnSpPr>
          <p:nvPr/>
        </p:nvCxnSpPr>
        <p:spPr>
          <a:xfrm flipH="1">
            <a:off x="5439045" y="5185943"/>
            <a:ext cx="576064" cy="216024"/>
          </a:xfrm>
          <a:prstGeom prst="straightConnector1">
            <a:avLst/>
          </a:prstGeom>
          <a:ln>
            <a:solidFill>
              <a:srgbClr val="26377C"/>
            </a:solidFill>
            <a:tailEnd type="triangle"/>
          </a:ln>
          <a:effectLst/>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FF73EB24-CE42-44A5-B206-A68590F6B6A4}"/>
              </a:ext>
            </a:extLst>
          </p:cNvPr>
          <p:cNvCxnSpPr>
            <a:cxnSpLocks/>
          </p:cNvCxnSpPr>
          <p:nvPr/>
        </p:nvCxnSpPr>
        <p:spPr>
          <a:xfrm flipH="1" flipV="1">
            <a:off x="2328606" y="5237349"/>
            <a:ext cx="809426" cy="255747"/>
          </a:xfrm>
          <a:prstGeom prst="straightConnector1">
            <a:avLst/>
          </a:prstGeom>
          <a:ln>
            <a:solidFill>
              <a:srgbClr val="26377C"/>
            </a:solidFill>
            <a:tailEnd type="triangle"/>
          </a:ln>
          <a:effectLst/>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BF304136-654C-4E48-A611-52CC7483C502}"/>
              </a:ext>
            </a:extLst>
          </p:cNvPr>
          <p:cNvCxnSpPr>
            <a:cxnSpLocks/>
            <a:endCxn id="10" idx="1"/>
          </p:cNvCxnSpPr>
          <p:nvPr/>
        </p:nvCxnSpPr>
        <p:spPr>
          <a:xfrm flipV="1">
            <a:off x="2808136" y="3027228"/>
            <a:ext cx="3618832" cy="1138692"/>
          </a:xfrm>
          <a:prstGeom prst="straightConnector1">
            <a:avLst/>
          </a:prstGeom>
          <a:ln>
            <a:solidFill>
              <a:srgbClr val="26377C"/>
            </a:solidFill>
            <a:tailEnd type="triangle"/>
          </a:ln>
          <a:effectLst/>
        </p:spPr>
        <p:style>
          <a:lnRef idx="3">
            <a:schemeClr val="dk1"/>
          </a:lnRef>
          <a:fillRef idx="0">
            <a:schemeClr val="dk1"/>
          </a:fillRef>
          <a:effectRef idx="2">
            <a:schemeClr val="dk1"/>
          </a:effectRef>
          <a:fontRef idx="minor">
            <a:schemeClr val="tx1"/>
          </a:fontRef>
        </p:style>
      </p:cxnSp>
      <p:pic>
        <p:nvPicPr>
          <p:cNvPr id="5" name="urban decline">
            <a:hlinkClick r:id="" action="ppaction://media"/>
            <a:extLst>
              <a:ext uri="{FF2B5EF4-FFF2-40B4-BE49-F238E27FC236}">
                <a16:creationId xmlns:a16="http://schemas.microsoft.com/office/drawing/2014/main" id="{146D8F88-FA64-40F1-9987-1193AAE3AAD4}"/>
              </a:ext>
            </a:extLst>
          </p:cNvPr>
          <p:cNvPicPr>
            <a:picLocks noChangeAspect="1"/>
          </p:cNvPicPr>
          <p:nvPr>
            <a:audioFile r:link="rId1"/>
            <p:extLst>
              <p:ext uri="{DAA4B4D4-6D71-4841-9C94-3DE7FCFB9230}">
                <p14:media xmlns:p14="http://schemas.microsoft.com/office/powerpoint/2010/main" r:embed="rId2">
                  <p14:trim st="1400" end="970.204"/>
                </p14:media>
              </p:ext>
            </p:extLst>
          </p:nvPr>
        </p:nvPicPr>
        <p:blipFill>
          <a:blip r:embed="rId5" cstate="print">
            <a:duotone>
              <a:prstClr val="black"/>
              <a:schemeClr val="tx2">
                <a:tint val="45000"/>
                <a:satMod val="400000"/>
              </a:schemeClr>
            </a:duotone>
          </a:blip>
          <a:stretch>
            <a:fillRect/>
          </a:stretch>
        </p:blipFill>
        <p:spPr>
          <a:xfrm>
            <a:off x="2267744" y="1247396"/>
            <a:ext cx="304800" cy="304800"/>
          </a:xfrm>
          <a:prstGeom prst="rect">
            <a:avLst/>
          </a:prstGeom>
          <a:ln w="12700">
            <a:solidFill>
              <a:srgbClr val="26377C"/>
            </a:solidFill>
          </a:ln>
        </p:spPr>
      </p:pic>
    </p:spTree>
    <p:extLst>
      <p:ext uri="{BB962C8B-B14F-4D97-AF65-F5344CB8AC3E}">
        <p14:creationId xmlns:p14="http://schemas.microsoft.com/office/powerpoint/2010/main" val="25935862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84" y="400125"/>
            <a:ext cx="8568952" cy="893425"/>
          </a:xfrm>
        </p:spPr>
        <p:txBody>
          <a:bodyPr>
            <a:normAutofit/>
          </a:bodyPr>
          <a:lstStyle/>
          <a:p>
            <a:pPr>
              <a:lnSpc>
                <a:spcPct val="108000"/>
              </a:lnSpc>
            </a:pPr>
            <a:r>
              <a:rPr lang="en-GB" sz="3200" b="1" dirty="0">
                <a:solidFill>
                  <a:srgbClr val="26377C"/>
                </a:solidFill>
              </a:rPr>
              <a:t>How is East London being redeveloped?</a:t>
            </a:r>
          </a:p>
        </p:txBody>
      </p:sp>
      <p:sp>
        <p:nvSpPr>
          <p:cNvPr id="3" name="TextBox 2">
            <a:extLst>
              <a:ext uri="{FF2B5EF4-FFF2-40B4-BE49-F238E27FC236}">
                <a16:creationId xmlns:a16="http://schemas.microsoft.com/office/drawing/2014/main" id="{7A76475E-CE65-47EA-BAEA-C6C28FFECA78}"/>
              </a:ext>
            </a:extLst>
          </p:cNvPr>
          <p:cNvSpPr txBox="1"/>
          <p:nvPr/>
        </p:nvSpPr>
        <p:spPr>
          <a:xfrm>
            <a:off x="5508104" y="2572352"/>
            <a:ext cx="2890192" cy="3357779"/>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Activity</a:t>
            </a:r>
          </a:p>
          <a:p>
            <a:pPr>
              <a:lnSpc>
                <a:spcPct val="108000"/>
              </a:lnSpc>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Watch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this video</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from  2017. Write a set of notes, with data to support them, under these headings:</a:t>
            </a:r>
          </a:p>
          <a:p>
            <a:pPr marL="179388" indent="-179388">
              <a:lnSpc>
                <a:spcPct val="108000"/>
              </a:lnSpc>
              <a:buFont typeface="Arial" panose="020B0604020202020204" pitchFamily="34" charset="0"/>
              <a:buChar char="•"/>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Olympic Park</a:t>
            </a:r>
          </a:p>
          <a:p>
            <a:pPr marL="179388" indent="-179388">
              <a:lnSpc>
                <a:spcPct val="108000"/>
              </a:lnSpc>
              <a:buFont typeface="Arial" panose="020B0604020202020204" pitchFamily="34" charset="0"/>
              <a:buChar char="•"/>
            </a:pPr>
            <a:r>
              <a:rPr lang="en-GB" dirty="0" err="1">
                <a:solidFill>
                  <a:srgbClr val="26377C"/>
                </a:solidFill>
                <a:latin typeface="Lato" panose="020F0502020204030203" pitchFamily="34" charset="0"/>
                <a:ea typeface="Lato" panose="020F0502020204030203" pitchFamily="34" charset="0"/>
                <a:cs typeface="Lato" panose="020F0502020204030203" pitchFamily="34" charset="0"/>
              </a:rPr>
              <a:t>Copperbox</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Arena</a:t>
            </a:r>
          </a:p>
          <a:p>
            <a:pPr marL="179388" indent="-179388">
              <a:lnSpc>
                <a:spcPct val="108000"/>
              </a:lnSpc>
              <a:buFont typeface="Arial" panose="020B0604020202020204" pitchFamily="34" charset="0"/>
              <a:buChar char="•"/>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Aquatics Centre</a:t>
            </a:r>
          </a:p>
          <a:p>
            <a:pPr marL="179388" indent="-179388">
              <a:lnSpc>
                <a:spcPct val="108000"/>
              </a:lnSpc>
              <a:buFont typeface="Arial" panose="020B0604020202020204" pitchFamily="34" charset="0"/>
              <a:buChar char="•"/>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Velodrome</a:t>
            </a:r>
          </a:p>
          <a:p>
            <a:pPr marL="179388" indent="-179388">
              <a:lnSpc>
                <a:spcPct val="108000"/>
              </a:lnSpc>
              <a:buFont typeface="Arial" panose="020B0604020202020204" pitchFamily="34" charset="0"/>
              <a:buChar char="•"/>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Here East</a:t>
            </a:r>
          </a:p>
          <a:p>
            <a:pPr marL="179388" indent="-179388">
              <a:lnSpc>
                <a:spcPct val="108000"/>
              </a:lnSpc>
              <a:buFont typeface="Arial" panose="020B0604020202020204" pitchFamily="34" charset="0"/>
              <a:buChar char="•"/>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Housing.</a:t>
            </a:r>
          </a:p>
        </p:txBody>
      </p:sp>
      <p:sp>
        <p:nvSpPr>
          <p:cNvPr id="5" name="TextBox 4">
            <a:extLst>
              <a:ext uri="{FF2B5EF4-FFF2-40B4-BE49-F238E27FC236}">
                <a16:creationId xmlns:a16="http://schemas.microsoft.com/office/drawing/2014/main" id="{2745AC47-765C-431F-B0EE-61D15EA49625}"/>
              </a:ext>
            </a:extLst>
          </p:cNvPr>
          <p:cNvSpPr txBox="1"/>
          <p:nvPr/>
        </p:nvSpPr>
        <p:spPr>
          <a:xfrm>
            <a:off x="189384" y="1196752"/>
            <a:ext cx="8064896" cy="1266565"/>
          </a:xfrm>
          <a:prstGeom prst="rect">
            <a:avLst/>
          </a:prstGeom>
          <a:noFill/>
        </p:spPr>
        <p:txBody>
          <a:bodyPr wrap="square" rtlCol="0">
            <a:spAutoFit/>
          </a:bodyPr>
          <a:lstStyle/>
          <a:p>
            <a:pPr>
              <a:lnSpc>
                <a:spcPct val="108000"/>
              </a:lnSpc>
            </a:pPr>
            <a:r>
              <a:rPr lang="en-GB" dirty="0">
                <a:solidFill>
                  <a:srgbClr val="26377C"/>
                </a:solidFill>
                <a:latin typeface="Lato" panose="020F0502020204030203"/>
              </a:rPr>
              <a:t>These are some of the factors that have led to change. East London (on the borders of Newham, Waltham Forest, Hackney and Tower Hamlets) hosted the summer Olympic Games in 2012. A reason for winning the bid to host the Games was that they would act as a stimulus for positive change.</a:t>
            </a:r>
          </a:p>
        </p:txBody>
      </p:sp>
      <p:sp>
        <p:nvSpPr>
          <p:cNvPr id="4" name="TextBox 3">
            <a:extLst>
              <a:ext uri="{FF2B5EF4-FFF2-40B4-BE49-F238E27FC236}">
                <a16:creationId xmlns:a16="http://schemas.microsoft.com/office/drawing/2014/main" id="{6B47C1C3-E019-42F7-A645-05920C0DF017}"/>
              </a:ext>
            </a:extLst>
          </p:cNvPr>
          <p:cNvSpPr txBox="1"/>
          <p:nvPr/>
        </p:nvSpPr>
        <p:spPr>
          <a:xfrm>
            <a:off x="189384" y="2463317"/>
            <a:ext cx="4958680" cy="4255332"/>
          </a:xfrm>
          <a:prstGeom prst="rect">
            <a:avLst/>
          </a:prstGeom>
          <a:noFill/>
        </p:spPr>
        <p:txBody>
          <a:bodyPr wrap="square" rtlCol="0">
            <a:spAutoFit/>
          </a:bodyPr>
          <a:lstStyle/>
          <a:p>
            <a:pPr marL="285750" marR="0" lvl="0" indent="-285750" algn="l" defTabSz="914400" rtl="0" eaLnBrk="1" fontAlgn="auto" latinLnBrk="0" hangingPunct="1">
              <a:lnSpc>
                <a:spcPct val="108000"/>
              </a:lnSpc>
              <a:spcAft>
                <a:spcPts val="0"/>
              </a:spcAft>
              <a:buClr>
                <a:srgbClr val="A04DA3"/>
              </a:buClr>
              <a:buSzTx/>
              <a:buFont typeface="Georgia"/>
              <a:buChar char="•"/>
              <a:tabLst/>
              <a:defRPr/>
            </a:pPr>
            <a:r>
              <a:rPr lang="en-GB" b="1" dirty="0">
                <a:solidFill>
                  <a:srgbClr val="26377C"/>
                </a:solidFill>
                <a:latin typeface="Lato" panose="020F0502020204030203"/>
              </a:rPr>
              <a:t>Social – t</a:t>
            </a:r>
            <a:r>
              <a:rPr lang="en-GB" dirty="0">
                <a:solidFill>
                  <a:srgbClr val="26377C"/>
                </a:solidFill>
                <a:latin typeface="Lato" panose="020F0502020204030203"/>
              </a:rPr>
              <a:t>he Athletes’ Village is now a new housing development </a:t>
            </a:r>
            <a:r>
              <a:rPr lang="en-GB" dirty="0">
                <a:solidFill>
                  <a:srgbClr val="26377C"/>
                </a:solidFill>
                <a:highlight>
                  <a:srgbClr val="FFFF00"/>
                </a:highlight>
                <a:latin typeface="Lato" panose="020F0502020204030203"/>
              </a:rPr>
              <a:t>(East Village)</a:t>
            </a:r>
            <a:r>
              <a:rPr lang="en-GB" dirty="0">
                <a:solidFill>
                  <a:srgbClr val="26377C"/>
                </a:solidFill>
                <a:latin typeface="Lato" panose="020F0502020204030203"/>
              </a:rPr>
              <a:t>, with </a:t>
            </a:r>
            <a:r>
              <a:rPr lang="en-GB" dirty="0">
                <a:solidFill>
                  <a:srgbClr val="26377C"/>
                </a:solidFill>
                <a:highlight>
                  <a:srgbClr val="FFFF00"/>
                </a:highlight>
                <a:latin typeface="Lato" panose="020F0502020204030203"/>
              </a:rPr>
              <a:t>2,800 homes, </a:t>
            </a:r>
            <a:r>
              <a:rPr lang="en-GB" dirty="0">
                <a:solidFill>
                  <a:srgbClr val="26377C"/>
                </a:solidFill>
                <a:latin typeface="Lato" panose="020F0502020204030203"/>
              </a:rPr>
              <a:t>a new school (</a:t>
            </a:r>
            <a:r>
              <a:rPr lang="en-GB" dirty="0">
                <a:solidFill>
                  <a:srgbClr val="26377C"/>
                </a:solidFill>
                <a:highlight>
                  <a:srgbClr val="FFFF00"/>
                </a:highlight>
                <a:latin typeface="Lato" panose="020F0502020204030203"/>
              </a:rPr>
              <a:t>Chobham Academy</a:t>
            </a:r>
            <a:r>
              <a:rPr lang="en-GB" dirty="0">
                <a:solidFill>
                  <a:srgbClr val="26377C"/>
                </a:solidFill>
                <a:latin typeface="Lato" panose="020F0502020204030203"/>
              </a:rPr>
              <a:t>) and </a:t>
            </a:r>
            <a:r>
              <a:rPr lang="en-GB" dirty="0">
                <a:solidFill>
                  <a:srgbClr val="26377C"/>
                </a:solidFill>
                <a:highlight>
                  <a:srgbClr val="FFFF00"/>
                </a:highlight>
                <a:latin typeface="Lato" panose="020F0502020204030203"/>
              </a:rPr>
              <a:t>five new communities </a:t>
            </a:r>
            <a:r>
              <a:rPr lang="en-GB" dirty="0">
                <a:solidFill>
                  <a:srgbClr val="26377C"/>
                </a:solidFill>
                <a:latin typeface="Lato" panose="020F0502020204030203"/>
              </a:rPr>
              <a:t>planned by 2030. BUT </a:t>
            </a:r>
            <a:r>
              <a:rPr lang="en-GB" i="1" dirty="0">
                <a:solidFill>
                  <a:srgbClr val="26377C"/>
                </a:solidFill>
                <a:latin typeface="Lato" panose="020F0502020204030203"/>
              </a:rPr>
              <a:t>house prices are rising across the whole area, so it is still unaffordable for many locals.</a:t>
            </a:r>
          </a:p>
          <a:p>
            <a:pPr marL="285750" marR="0" lvl="0" indent="-285750" algn="l" defTabSz="914400" rtl="0" eaLnBrk="1" fontAlgn="auto" latinLnBrk="0" hangingPunct="1">
              <a:lnSpc>
                <a:spcPct val="108000"/>
              </a:lnSpc>
              <a:spcAft>
                <a:spcPts val="0"/>
              </a:spcAft>
              <a:buClr>
                <a:srgbClr val="A04DA3"/>
              </a:buClr>
              <a:buSzTx/>
              <a:buFont typeface="Arial" panose="020B0604020202020204" pitchFamily="34" charset="0"/>
              <a:buChar char="•"/>
              <a:tabLst/>
              <a:defRPr/>
            </a:pPr>
            <a:r>
              <a:rPr lang="en-GB" b="1" dirty="0">
                <a:solidFill>
                  <a:srgbClr val="26377C"/>
                </a:solidFill>
                <a:latin typeface="Lato" panose="020F0502020204030203"/>
              </a:rPr>
              <a:t>Economic – t</a:t>
            </a:r>
            <a:r>
              <a:rPr lang="en-GB" dirty="0">
                <a:solidFill>
                  <a:srgbClr val="26377C"/>
                </a:solidFill>
                <a:latin typeface="Lato" panose="020F0502020204030203"/>
              </a:rPr>
              <a:t>he International Quarter is a </a:t>
            </a:r>
            <a:r>
              <a:rPr lang="en-GB" dirty="0">
                <a:solidFill>
                  <a:srgbClr val="26377C"/>
                </a:solidFill>
                <a:highlight>
                  <a:srgbClr val="FFFF00"/>
                </a:highlight>
                <a:latin typeface="Lato" panose="020F0502020204030203"/>
              </a:rPr>
              <a:t>business hub for 25,000 people </a:t>
            </a:r>
            <a:r>
              <a:rPr lang="en-GB" dirty="0">
                <a:solidFill>
                  <a:srgbClr val="26377C"/>
                </a:solidFill>
                <a:latin typeface="Lato" panose="020F0502020204030203"/>
              </a:rPr>
              <a:t>which attracts </a:t>
            </a:r>
            <a:r>
              <a:rPr lang="en-GB" dirty="0">
                <a:solidFill>
                  <a:srgbClr val="26377C"/>
                </a:solidFill>
                <a:latin typeface="Lato" panose="020F0502020204030203"/>
                <a:hlinkClick r:id="rId4" action="ppaction://hlinksldjump">
                  <a:extLst>
                    <a:ext uri="{A12FA001-AC4F-418D-AE19-62706E023703}">
                      <ahyp:hlinkClr xmlns:ahyp="http://schemas.microsoft.com/office/drawing/2018/hyperlinkcolor" val="tx"/>
                    </a:ext>
                  </a:extLst>
                </a:hlinkClick>
              </a:rPr>
              <a:t>TNCs</a:t>
            </a:r>
            <a:r>
              <a:rPr lang="en-GB" dirty="0">
                <a:solidFill>
                  <a:srgbClr val="26377C"/>
                </a:solidFill>
                <a:latin typeface="Lato" panose="020F0502020204030203"/>
              </a:rPr>
              <a:t>. BUT it was </a:t>
            </a:r>
            <a:r>
              <a:rPr lang="en-GB" i="1" dirty="0">
                <a:solidFill>
                  <a:srgbClr val="26377C"/>
                </a:solidFill>
                <a:latin typeface="Lato" panose="020F0502020204030203"/>
              </a:rPr>
              <a:t>still being built in 2020</a:t>
            </a:r>
            <a:r>
              <a:rPr lang="en-GB" dirty="0">
                <a:solidFill>
                  <a:srgbClr val="26377C"/>
                </a:solidFill>
                <a:latin typeface="Lato" panose="020F0502020204030203"/>
              </a:rPr>
              <a:t>.</a:t>
            </a:r>
          </a:p>
          <a:p>
            <a:pPr marL="285750" marR="0" lvl="0" indent="-285750" algn="l" defTabSz="914400" rtl="0" eaLnBrk="1" fontAlgn="auto" latinLnBrk="0" hangingPunct="1">
              <a:lnSpc>
                <a:spcPct val="108000"/>
              </a:lnSpc>
              <a:spcAft>
                <a:spcPts val="0"/>
              </a:spcAft>
              <a:buClr>
                <a:srgbClr val="A04DA3"/>
              </a:buClr>
              <a:buSzTx/>
              <a:buFont typeface="Arial" panose="020B0604020202020204" pitchFamily="34" charset="0"/>
              <a:buChar char="•"/>
              <a:tabLst/>
              <a:defRPr/>
            </a:pPr>
            <a:r>
              <a:rPr lang="en-GB" b="1" dirty="0">
                <a:solidFill>
                  <a:srgbClr val="26377C"/>
                </a:solidFill>
                <a:latin typeface="Lato" panose="020F0502020204030203"/>
              </a:rPr>
              <a:t>Environmental – w</a:t>
            </a:r>
            <a:r>
              <a:rPr lang="en-GB" dirty="0">
                <a:solidFill>
                  <a:srgbClr val="26377C"/>
                </a:solidFill>
                <a:latin typeface="Lato" panose="020F0502020204030203"/>
              </a:rPr>
              <a:t>hole park landscaped, with over 100 hectares of open space for wildlife.</a:t>
            </a:r>
          </a:p>
        </p:txBody>
      </p:sp>
    </p:spTree>
    <p:extLst>
      <p:ext uri="{BB962C8B-B14F-4D97-AF65-F5344CB8AC3E}">
        <p14:creationId xmlns:p14="http://schemas.microsoft.com/office/powerpoint/2010/main" val="50933851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15" y="379255"/>
            <a:ext cx="8568952" cy="1066800"/>
          </a:xfrm>
        </p:spPr>
        <p:txBody>
          <a:bodyPr>
            <a:normAutofit/>
          </a:bodyPr>
          <a:lstStyle/>
          <a:p>
            <a:r>
              <a:rPr lang="en-GB" sz="3600" b="1" dirty="0">
                <a:solidFill>
                  <a:srgbClr val="26377C"/>
                </a:solidFill>
              </a:rPr>
              <a:t>How is East London being redeveloped? </a:t>
            </a:r>
          </a:p>
        </p:txBody>
      </p:sp>
      <p:pic>
        <p:nvPicPr>
          <p:cNvPr id="4" name="Picture 3" descr="A view of a city&#10;&#10;Description automatically generated">
            <a:extLst>
              <a:ext uri="{FF2B5EF4-FFF2-40B4-BE49-F238E27FC236}">
                <a16:creationId xmlns:a16="http://schemas.microsoft.com/office/drawing/2014/main" id="{7BE4A16E-8F2B-4494-AD5D-DC76E05E03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070" y="1700808"/>
            <a:ext cx="6171156" cy="3456384"/>
          </a:xfrm>
          <a:prstGeom prst="rect">
            <a:avLst/>
          </a:prstGeom>
        </p:spPr>
      </p:pic>
      <p:sp>
        <p:nvSpPr>
          <p:cNvPr id="5" name="TextBox 4">
            <a:extLst>
              <a:ext uri="{FF2B5EF4-FFF2-40B4-BE49-F238E27FC236}">
                <a16:creationId xmlns:a16="http://schemas.microsoft.com/office/drawing/2014/main" id="{4851B403-45EA-481C-88C1-E4EF56CD95C5}"/>
              </a:ext>
            </a:extLst>
          </p:cNvPr>
          <p:cNvSpPr txBox="1"/>
          <p:nvPr/>
        </p:nvSpPr>
        <p:spPr>
          <a:xfrm>
            <a:off x="6876256" y="2636912"/>
            <a:ext cx="1805674" cy="1864934"/>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Activity </a:t>
            </a:r>
          </a:p>
          <a:p>
            <a:pPr>
              <a:lnSpc>
                <a:spcPct val="108000"/>
              </a:lnSpc>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Draw an annotated field sketch of this view of the Olympic Park.</a:t>
            </a:r>
          </a:p>
        </p:txBody>
      </p:sp>
      <p:pic>
        <p:nvPicPr>
          <p:cNvPr id="3" name="fieldsketch">
            <a:hlinkClick r:id="" action="ppaction://media"/>
            <a:extLst>
              <a:ext uri="{FF2B5EF4-FFF2-40B4-BE49-F238E27FC236}">
                <a16:creationId xmlns:a16="http://schemas.microsoft.com/office/drawing/2014/main" id="{81DA122D-526D-4D1A-8FB2-66C9BCB304EA}"/>
              </a:ext>
            </a:extLst>
          </p:cNvPr>
          <p:cNvPicPr>
            <a:picLocks noChangeAspect="1"/>
          </p:cNvPicPr>
          <p:nvPr>
            <a:audioFile r:link="rId1"/>
            <p:extLst>
              <p:ext uri="{DAA4B4D4-6D71-4841-9C94-3DE7FCFB9230}">
                <p14:media xmlns:p14="http://schemas.microsoft.com/office/powerpoint/2010/main" r:embed="rId2">
                  <p14:trim st="800" end="1459.0476"/>
                </p14:media>
              </p:ext>
            </p:extLst>
          </p:nvPr>
        </p:nvPicPr>
        <p:blipFill>
          <a:blip r:embed="rId6" cstate="print">
            <a:duotone>
              <a:prstClr val="black"/>
              <a:schemeClr val="tx2">
                <a:tint val="45000"/>
                <a:satMod val="400000"/>
              </a:schemeClr>
            </a:duotone>
          </a:blip>
          <a:stretch>
            <a:fillRect/>
          </a:stretch>
        </p:blipFill>
        <p:spPr>
          <a:xfrm>
            <a:off x="8244408" y="1242924"/>
            <a:ext cx="304800" cy="304800"/>
          </a:xfrm>
          <a:prstGeom prst="rect">
            <a:avLst/>
          </a:prstGeom>
          <a:ln w="12700">
            <a:solidFill>
              <a:schemeClr val="accent1"/>
            </a:solidFill>
          </a:ln>
        </p:spPr>
      </p:pic>
    </p:spTree>
    <p:extLst>
      <p:ext uri="{BB962C8B-B14F-4D97-AF65-F5344CB8AC3E}">
        <p14:creationId xmlns:p14="http://schemas.microsoft.com/office/powerpoint/2010/main" val="1347139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E3179-00A9-4212-B26A-E8705212E66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5642" y="1709475"/>
            <a:ext cx="6732748" cy="3897907"/>
          </a:xfrm>
          <a:prstGeom prst="rect">
            <a:avLst/>
          </a:prstGeom>
          <a:ln>
            <a:solidFill>
              <a:schemeClr val="accent1"/>
            </a:solidFill>
          </a:ln>
        </p:spPr>
      </p:pic>
      <p:sp>
        <p:nvSpPr>
          <p:cNvPr id="2" name="TextBox 1">
            <a:extLst>
              <a:ext uri="{FF2B5EF4-FFF2-40B4-BE49-F238E27FC236}">
                <a16:creationId xmlns:a16="http://schemas.microsoft.com/office/drawing/2014/main" id="{23C1FB1A-1B74-451A-A692-58EC7A025A2A}"/>
              </a:ext>
            </a:extLst>
          </p:cNvPr>
          <p:cNvSpPr txBox="1"/>
          <p:nvPr/>
        </p:nvSpPr>
        <p:spPr>
          <a:xfrm>
            <a:off x="3563887" y="620688"/>
            <a:ext cx="4464497" cy="967381"/>
          </a:xfrm>
          <a:prstGeom prst="rect">
            <a:avLst/>
          </a:prstGeom>
          <a:solidFill>
            <a:schemeClr val="bg1"/>
          </a:solidFill>
          <a:ln>
            <a:solidFill>
              <a:srgbClr val="26377C"/>
            </a:solidFill>
          </a:ln>
        </p:spPr>
        <p:txBody>
          <a:bodyPr wrap="square" rtlCol="0">
            <a:spAutoFit/>
          </a:bodyPr>
          <a:lstStyle/>
          <a:p>
            <a:pPr>
              <a:lnSpc>
                <a:spcPct val="108000"/>
              </a:lnSpc>
            </a:pPr>
            <a:r>
              <a:rPr lang="en-GB" dirty="0">
                <a:solidFill>
                  <a:srgbClr val="26377C"/>
                </a:solidFill>
                <a:latin typeface="Lato" panose="020F0502020204030203"/>
              </a:rPr>
              <a:t>Canary Wharf and the high rise businesses of London Docklands in background –  already investment in East London</a:t>
            </a:r>
          </a:p>
        </p:txBody>
      </p:sp>
      <p:sp>
        <p:nvSpPr>
          <p:cNvPr id="3" name="TextBox 2">
            <a:extLst>
              <a:ext uri="{FF2B5EF4-FFF2-40B4-BE49-F238E27FC236}">
                <a16:creationId xmlns:a16="http://schemas.microsoft.com/office/drawing/2014/main" id="{D9EBDD19-9D76-4C04-9DCA-3496186A6E4E}"/>
              </a:ext>
            </a:extLst>
          </p:cNvPr>
          <p:cNvSpPr txBox="1"/>
          <p:nvPr/>
        </p:nvSpPr>
        <p:spPr>
          <a:xfrm>
            <a:off x="323528" y="3191986"/>
            <a:ext cx="2304256" cy="967381"/>
          </a:xfrm>
          <a:prstGeom prst="rect">
            <a:avLst/>
          </a:prstGeom>
          <a:solidFill>
            <a:schemeClr val="bg1"/>
          </a:solidFill>
          <a:ln>
            <a:solidFill>
              <a:srgbClr val="26377C"/>
            </a:solidFill>
          </a:ln>
        </p:spPr>
        <p:txBody>
          <a:bodyPr wrap="square" rtlCol="0">
            <a:spAutoFit/>
          </a:bodyPr>
          <a:lstStyle/>
          <a:p>
            <a:pPr>
              <a:lnSpc>
                <a:spcPct val="108000"/>
              </a:lnSpc>
            </a:pPr>
            <a:r>
              <a:rPr lang="en-GB" dirty="0">
                <a:solidFill>
                  <a:srgbClr val="26377C"/>
                </a:solidFill>
                <a:latin typeface="Lato" panose="020F0502020204030203"/>
              </a:rPr>
              <a:t>Large cranes all over region showing new developments</a:t>
            </a:r>
          </a:p>
        </p:txBody>
      </p:sp>
      <p:sp>
        <p:nvSpPr>
          <p:cNvPr id="4" name="TextBox 3">
            <a:extLst>
              <a:ext uri="{FF2B5EF4-FFF2-40B4-BE49-F238E27FC236}">
                <a16:creationId xmlns:a16="http://schemas.microsoft.com/office/drawing/2014/main" id="{C26EE8F7-1AD1-4F4E-B465-2B0A2EFD8130}"/>
              </a:ext>
            </a:extLst>
          </p:cNvPr>
          <p:cNvSpPr txBox="1"/>
          <p:nvPr/>
        </p:nvSpPr>
        <p:spPr>
          <a:xfrm>
            <a:off x="6863065" y="2034445"/>
            <a:ext cx="1955529" cy="2463303"/>
          </a:xfrm>
          <a:prstGeom prst="rect">
            <a:avLst/>
          </a:prstGeom>
          <a:solidFill>
            <a:schemeClr val="bg1"/>
          </a:solidFill>
          <a:ln>
            <a:solidFill>
              <a:srgbClr val="26377C"/>
            </a:solidFill>
          </a:ln>
        </p:spPr>
        <p:txBody>
          <a:bodyPr wrap="square" rtlCol="0">
            <a:spAutoFit/>
          </a:bodyPr>
          <a:lstStyle/>
          <a:p>
            <a:pPr>
              <a:lnSpc>
                <a:spcPct val="108000"/>
              </a:lnSpc>
            </a:pPr>
            <a:r>
              <a:rPr lang="en-GB" dirty="0">
                <a:solidFill>
                  <a:srgbClr val="26377C"/>
                </a:solidFill>
                <a:latin typeface="Lato" panose="020F0502020204030203"/>
              </a:rPr>
              <a:t>Trees and grass shows landscaped parklands – makes the area attractive to tourists and locals.</a:t>
            </a:r>
          </a:p>
        </p:txBody>
      </p:sp>
      <p:sp>
        <p:nvSpPr>
          <p:cNvPr id="10" name="TextBox 9">
            <a:extLst>
              <a:ext uri="{FF2B5EF4-FFF2-40B4-BE49-F238E27FC236}">
                <a16:creationId xmlns:a16="http://schemas.microsoft.com/office/drawing/2014/main" id="{0D4FF985-E48A-4FF1-9374-B25194278FFB}"/>
              </a:ext>
            </a:extLst>
          </p:cNvPr>
          <p:cNvSpPr txBox="1"/>
          <p:nvPr/>
        </p:nvSpPr>
        <p:spPr>
          <a:xfrm>
            <a:off x="363262" y="595654"/>
            <a:ext cx="2840585" cy="967381"/>
          </a:xfrm>
          <a:prstGeom prst="rect">
            <a:avLst/>
          </a:prstGeom>
          <a:solidFill>
            <a:schemeClr val="bg1"/>
          </a:solidFill>
          <a:ln>
            <a:solidFill>
              <a:srgbClr val="26377C"/>
            </a:solidFill>
          </a:ln>
        </p:spPr>
        <p:txBody>
          <a:bodyPr wrap="square" rtlCol="0">
            <a:spAutoFit/>
          </a:bodyPr>
          <a:lstStyle/>
          <a:p>
            <a:pPr>
              <a:lnSpc>
                <a:spcPct val="108000"/>
              </a:lnSpc>
            </a:pPr>
            <a:r>
              <a:rPr lang="en-GB" dirty="0">
                <a:solidFill>
                  <a:srgbClr val="26377C"/>
                </a:solidFill>
                <a:latin typeface="Lato" panose="020F0502020204030203"/>
              </a:rPr>
              <a:t>Wind turbines generate renewable energy across site.</a:t>
            </a:r>
          </a:p>
        </p:txBody>
      </p:sp>
      <p:sp>
        <p:nvSpPr>
          <p:cNvPr id="12" name="TextBox 11">
            <a:extLst>
              <a:ext uri="{FF2B5EF4-FFF2-40B4-BE49-F238E27FC236}">
                <a16:creationId xmlns:a16="http://schemas.microsoft.com/office/drawing/2014/main" id="{6ADC97AE-67B7-4B38-8A46-4DF28EF525EA}"/>
              </a:ext>
            </a:extLst>
          </p:cNvPr>
          <p:cNvSpPr txBox="1"/>
          <p:nvPr/>
        </p:nvSpPr>
        <p:spPr>
          <a:xfrm>
            <a:off x="323528" y="5282805"/>
            <a:ext cx="2880320" cy="1266565"/>
          </a:xfrm>
          <a:prstGeom prst="rect">
            <a:avLst/>
          </a:prstGeom>
          <a:solidFill>
            <a:schemeClr val="bg1"/>
          </a:solidFill>
          <a:ln>
            <a:solidFill>
              <a:srgbClr val="26377C"/>
            </a:solidFill>
          </a:ln>
        </p:spPr>
        <p:txBody>
          <a:bodyPr wrap="square" rtlCol="0">
            <a:spAutoFit/>
          </a:bodyPr>
          <a:lstStyle/>
          <a:p>
            <a:pPr>
              <a:lnSpc>
                <a:spcPct val="108000"/>
              </a:lnSpc>
            </a:pPr>
            <a:r>
              <a:rPr lang="en-GB" dirty="0">
                <a:solidFill>
                  <a:srgbClr val="26377C"/>
                </a:solidFill>
                <a:latin typeface="Lato" panose="020F0502020204030203"/>
              </a:rPr>
              <a:t>Landscaping of River Lea valley prevents flood damage and trees help prevent flooding.</a:t>
            </a:r>
          </a:p>
        </p:txBody>
      </p:sp>
      <p:cxnSp>
        <p:nvCxnSpPr>
          <p:cNvPr id="14" name="Straight Arrow Connector 13">
            <a:extLst>
              <a:ext uri="{FF2B5EF4-FFF2-40B4-BE49-F238E27FC236}">
                <a16:creationId xmlns:a16="http://schemas.microsoft.com/office/drawing/2014/main" id="{C79E7909-F0C3-4266-AB87-0C5567189886}"/>
              </a:ext>
            </a:extLst>
          </p:cNvPr>
          <p:cNvCxnSpPr>
            <a:cxnSpLocks/>
            <a:stCxn id="2" idx="2"/>
          </p:cNvCxnSpPr>
          <p:nvPr/>
        </p:nvCxnSpPr>
        <p:spPr>
          <a:xfrm flipH="1">
            <a:off x="4437394" y="1588069"/>
            <a:ext cx="1358742" cy="1116060"/>
          </a:xfrm>
          <a:prstGeom prst="straightConnector1">
            <a:avLst/>
          </a:prstGeom>
          <a:ln w="28575">
            <a:solidFill>
              <a:srgbClr val="26377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BAAEC5-C99D-4E45-919B-A3E398DFB3ED}"/>
              </a:ext>
            </a:extLst>
          </p:cNvPr>
          <p:cNvCxnSpPr>
            <a:cxnSpLocks/>
          </p:cNvCxnSpPr>
          <p:nvPr/>
        </p:nvCxnSpPr>
        <p:spPr>
          <a:xfrm>
            <a:off x="2699792" y="1563035"/>
            <a:ext cx="1071065" cy="641829"/>
          </a:xfrm>
          <a:prstGeom prst="straightConnector1">
            <a:avLst/>
          </a:prstGeom>
          <a:ln w="28575">
            <a:solidFill>
              <a:srgbClr val="26377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32B2409-CEE7-42DB-AA08-D9E4E8826DD2}"/>
              </a:ext>
            </a:extLst>
          </p:cNvPr>
          <p:cNvCxnSpPr>
            <a:cxnSpLocks/>
          </p:cNvCxnSpPr>
          <p:nvPr/>
        </p:nvCxnSpPr>
        <p:spPr>
          <a:xfrm flipV="1">
            <a:off x="2627784" y="3622372"/>
            <a:ext cx="2451552" cy="27502"/>
          </a:xfrm>
          <a:prstGeom prst="straightConnector1">
            <a:avLst/>
          </a:prstGeom>
          <a:ln w="28575">
            <a:solidFill>
              <a:srgbClr val="26377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336F2DE-CE08-4D2C-9203-D1B0DEC01933}"/>
              </a:ext>
            </a:extLst>
          </p:cNvPr>
          <p:cNvCxnSpPr>
            <a:cxnSpLocks/>
          </p:cNvCxnSpPr>
          <p:nvPr/>
        </p:nvCxnSpPr>
        <p:spPr>
          <a:xfrm flipH="1">
            <a:off x="5796136" y="4162449"/>
            <a:ext cx="1066929" cy="786729"/>
          </a:xfrm>
          <a:prstGeom prst="straightConnector1">
            <a:avLst/>
          </a:prstGeom>
          <a:ln w="28575">
            <a:solidFill>
              <a:srgbClr val="26377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1D6855C-C5A2-4721-BC25-27597E4BFAC3}"/>
              </a:ext>
            </a:extLst>
          </p:cNvPr>
          <p:cNvCxnSpPr>
            <a:cxnSpLocks/>
          </p:cNvCxnSpPr>
          <p:nvPr/>
        </p:nvCxnSpPr>
        <p:spPr>
          <a:xfrm flipV="1">
            <a:off x="2658658" y="4893207"/>
            <a:ext cx="1027304" cy="405111"/>
          </a:xfrm>
          <a:prstGeom prst="straightConnector1">
            <a:avLst/>
          </a:prstGeom>
          <a:ln w="28575">
            <a:solidFill>
              <a:srgbClr val="26377C"/>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8E5A9F-7B52-4214-9928-7423E333E038}"/>
              </a:ext>
            </a:extLst>
          </p:cNvPr>
          <p:cNvSpPr txBox="1"/>
          <p:nvPr/>
        </p:nvSpPr>
        <p:spPr>
          <a:xfrm>
            <a:off x="4260851" y="5277603"/>
            <a:ext cx="3767533" cy="967381"/>
          </a:xfrm>
          <a:prstGeom prst="rect">
            <a:avLst/>
          </a:prstGeom>
          <a:solidFill>
            <a:schemeClr val="bg1"/>
          </a:solidFill>
          <a:ln>
            <a:solidFill>
              <a:srgbClr val="26377C"/>
            </a:solidFill>
          </a:ln>
        </p:spPr>
        <p:txBody>
          <a:bodyPr wrap="square" rtlCol="0">
            <a:spAutoFit/>
          </a:bodyPr>
          <a:lstStyle/>
          <a:p>
            <a:pPr>
              <a:lnSpc>
                <a:spcPct val="108000"/>
              </a:lnSpc>
            </a:pPr>
            <a:r>
              <a:rPr lang="en-GB" b="1" dirty="0">
                <a:solidFill>
                  <a:srgbClr val="26377C"/>
                </a:solidFill>
                <a:latin typeface="Lato" panose="020F0502020204030203"/>
              </a:rPr>
              <a:t>Field sketch of the Olympic Park and surrounding area, looking South.</a:t>
            </a:r>
          </a:p>
        </p:txBody>
      </p:sp>
      <p:pic>
        <p:nvPicPr>
          <p:cNvPr id="8" name="sketch">
            <a:hlinkClick r:id="" action="ppaction://media"/>
            <a:extLst>
              <a:ext uri="{FF2B5EF4-FFF2-40B4-BE49-F238E27FC236}">
                <a16:creationId xmlns:a16="http://schemas.microsoft.com/office/drawing/2014/main" id="{87CBF6F4-0583-4C5F-BCE7-DD41F5BEF375}"/>
              </a:ext>
            </a:extLst>
          </p:cNvPr>
          <p:cNvPicPr>
            <a:picLocks noChangeAspect="1"/>
          </p:cNvPicPr>
          <p:nvPr>
            <a:audioFile r:link="rId1"/>
            <p:extLst>
              <p:ext uri="{DAA4B4D4-6D71-4841-9C94-3DE7FCFB9230}">
                <p14:media xmlns:p14="http://schemas.microsoft.com/office/powerpoint/2010/main" r:embed="rId2">
                  <p14:trim st="1600" end="819.6371"/>
                </p14:media>
              </p:ext>
            </p:extLst>
          </p:nvPr>
        </p:nvPicPr>
        <p:blipFill>
          <a:blip r:embed="rId6" cstate="print">
            <a:duotone>
              <a:prstClr val="black"/>
              <a:schemeClr val="tx2">
                <a:tint val="45000"/>
                <a:satMod val="400000"/>
              </a:schemeClr>
            </a:duotone>
          </a:blip>
          <a:stretch>
            <a:fillRect/>
          </a:stretch>
        </p:blipFill>
        <p:spPr>
          <a:xfrm>
            <a:off x="8201925" y="812166"/>
            <a:ext cx="304800" cy="304800"/>
          </a:xfrm>
          <a:prstGeom prst="rect">
            <a:avLst/>
          </a:prstGeom>
          <a:ln w="12700">
            <a:solidFill>
              <a:srgbClr val="26377C"/>
            </a:solidFill>
          </a:ln>
        </p:spPr>
      </p:pic>
    </p:spTree>
    <p:extLst>
      <p:ext uri="{BB962C8B-B14F-4D97-AF65-F5344CB8AC3E}">
        <p14:creationId xmlns:p14="http://schemas.microsoft.com/office/powerpoint/2010/main" val="12775525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3013A-A0F5-477F-B3B4-21A2C2F8C5C8}"/>
              </a:ext>
            </a:extLst>
          </p:cNvPr>
          <p:cNvSpPr>
            <a:spLocks noGrp="1"/>
          </p:cNvSpPr>
          <p:nvPr>
            <p:ph type="title"/>
          </p:nvPr>
        </p:nvSpPr>
        <p:spPr>
          <a:xfrm>
            <a:off x="462955" y="447675"/>
            <a:ext cx="8229600" cy="1066800"/>
          </a:xfrm>
        </p:spPr>
        <p:txBody>
          <a:bodyPr>
            <a:normAutofit/>
          </a:bodyPr>
          <a:lstStyle/>
          <a:p>
            <a:r>
              <a:rPr lang="en-GB" dirty="0"/>
              <a:t>Getting started</a:t>
            </a:r>
          </a:p>
        </p:txBody>
      </p:sp>
      <p:sp>
        <p:nvSpPr>
          <p:cNvPr id="3" name="Content Placeholder 2">
            <a:extLst>
              <a:ext uri="{FF2B5EF4-FFF2-40B4-BE49-F238E27FC236}">
                <a16:creationId xmlns:a16="http://schemas.microsoft.com/office/drawing/2014/main" id="{FC8DDB97-4EB7-4FDA-A049-48DEA45A5DC7}"/>
              </a:ext>
            </a:extLst>
          </p:cNvPr>
          <p:cNvSpPr>
            <a:spLocks noGrp="1"/>
          </p:cNvSpPr>
          <p:nvPr>
            <p:ph idx="1"/>
          </p:nvPr>
        </p:nvSpPr>
        <p:spPr>
          <a:xfrm>
            <a:off x="461789" y="1340768"/>
            <a:ext cx="8219256" cy="4995654"/>
          </a:xfrm>
        </p:spPr>
        <p:txBody>
          <a:bodyPr>
            <a:normAutofit fontScale="92500" lnSpcReduction="20000"/>
          </a:bodyPr>
          <a:lstStyle/>
          <a:p>
            <a:pPr marL="109728" indent="0">
              <a:lnSpc>
                <a:spcPct val="118000"/>
              </a:lnSpc>
              <a:buNone/>
            </a:pPr>
            <a:r>
              <a:rPr lang="en-GB" sz="2200" dirty="0"/>
              <a:t>You’ll need a notepad on which to make notes as you go along, or you could make notes, paste images, etc. on your device.</a:t>
            </a:r>
          </a:p>
          <a:p>
            <a:pPr marL="109728" indent="0">
              <a:lnSpc>
                <a:spcPct val="118000"/>
              </a:lnSpc>
              <a:buNone/>
            </a:pPr>
            <a:endParaRPr lang="en-GB" sz="2200" dirty="0"/>
          </a:p>
          <a:p>
            <a:pPr marL="109728" indent="0">
              <a:lnSpc>
                <a:spcPct val="118000"/>
              </a:lnSpc>
              <a:buNone/>
            </a:pPr>
            <a:r>
              <a:rPr lang="en-GB" sz="2200" dirty="0"/>
              <a:t>You can view these slides:</a:t>
            </a:r>
          </a:p>
          <a:p>
            <a:pPr lvl="0">
              <a:lnSpc>
                <a:spcPct val="118000"/>
              </a:lnSpc>
            </a:pPr>
            <a:r>
              <a:rPr lang="en-GB" sz="2200" dirty="0"/>
              <a:t>as a slide-show for any animations and to follow links; look out for a voice-over      on some slides too.</a:t>
            </a:r>
          </a:p>
          <a:p>
            <a:pPr lvl="0">
              <a:lnSpc>
                <a:spcPct val="118000"/>
              </a:lnSpc>
            </a:pPr>
            <a:r>
              <a:rPr lang="en-GB" sz="2200" dirty="0"/>
              <a:t>in ‘normal’ view if you want to add call-outs or extra slides to make notes, paste images, answer questions.</a:t>
            </a:r>
          </a:p>
          <a:p>
            <a:pPr lvl="0">
              <a:lnSpc>
                <a:spcPct val="118000"/>
              </a:lnSpc>
            </a:pPr>
            <a:endParaRPr lang="en-GB" sz="2200" dirty="0"/>
          </a:p>
          <a:p>
            <a:pPr marL="109728" indent="0">
              <a:lnSpc>
                <a:spcPct val="118000"/>
              </a:lnSpc>
              <a:buNone/>
            </a:pPr>
            <a:r>
              <a:rPr lang="en-GB" sz="2200" dirty="0"/>
              <a:t>These slides cover a broad overview from all the different GCSE exam boards, and not everything is covered. Do use these along with your school textbook or revision guide. </a:t>
            </a:r>
          </a:p>
          <a:p>
            <a:pPr marL="109728" indent="0">
              <a:lnSpc>
                <a:spcPct val="118000"/>
              </a:lnSpc>
              <a:buNone/>
            </a:pPr>
            <a:endParaRPr lang="en-GB" sz="2200" dirty="0"/>
          </a:p>
          <a:p>
            <a:pPr marL="109728" indent="0">
              <a:lnSpc>
                <a:spcPct val="118000"/>
              </a:lnSpc>
              <a:buNone/>
            </a:pPr>
            <a:r>
              <a:rPr lang="en-GB" sz="2200" dirty="0"/>
              <a:t>There are activities embedded here, with answers, to help you practice applying some of the knowledge.</a:t>
            </a:r>
            <a:endParaRPr lang="en-GB" sz="2200" b="1" dirty="0"/>
          </a:p>
          <a:p>
            <a:endParaRPr lang="en-GB" sz="2400" dirty="0"/>
          </a:p>
        </p:txBody>
      </p:sp>
      <p:sp>
        <p:nvSpPr>
          <p:cNvPr id="4" name="Action Button: Sound 3">
            <a:hlinkClick r:id="" action="ppaction://noaction" highlightClick="1"/>
            <a:extLst>
              <a:ext uri="{FF2B5EF4-FFF2-40B4-BE49-F238E27FC236}">
                <a16:creationId xmlns:a16="http://schemas.microsoft.com/office/drawing/2014/main" id="{F6214E28-8BD9-4693-9DAF-EEBC9292EAEB}"/>
              </a:ext>
            </a:extLst>
          </p:cNvPr>
          <p:cNvSpPr/>
          <p:nvPr/>
        </p:nvSpPr>
        <p:spPr>
          <a:xfrm>
            <a:off x="2195736" y="2996952"/>
            <a:ext cx="216024" cy="216024"/>
          </a:xfrm>
          <a:prstGeom prst="actionButtonSound">
            <a:avLst/>
          </a:prstGeom>
          <a:ln>
            <a:solidFill>
              <a:srgbClr val="26377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9315262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A97900-803D-423A-A505-0CB57760F9F5}"/>
              </a:ext>
            </a:extLst>
          </p:cNvPr>
          <p:cNvSpPr>
            <a:spLocks noGrp="1"/>
          </p:cNvSpPr>
          <p:nvPr>
            <p:ph type="title"/>
          </p:nvPr>
        </p:nvSpPr>
        <p:spPr>
          <a:xfrm>
            <a:off x="137120" y="372572"/>
            <a:ext cx="8229600" cy="1066800"/>
          </a:xfrm>
        </p:spPr>
        <p:txBody>
          <a:bodyPr/>
          <a:lstStyle/>
          <a:p>
            <a:r>
              <a:rPr lang="en-GB" dirty="0"/>
              <a:t>Practice question</a:t>
            </a:r>
          </a:p>
        </p:txBody>
      </p:sp>
      <p:sp>
        <p:nvSpPr>
          <p:cNvPr id="9" name="Content Placeholder 8">
            <a:extLst>
              <a:ext uri="{FF2B5EF4-FFF2-40B4-BE49-F238E27FC236}">
                <a16:creationId xmlns:a16="http://schemas.microsoft.com/office/drawing/2014/main" id="{40E78F0C-C0FD-4A6D-81D1-FF3B3F747C61}"/>
              </a:ext>
            </a:extLst>
          </p:cNvPr>
          <p:cNvSpPr>
            <a:spLocks noGrp="1"/>
          </p:cNvSpPr>
          <p:nvPr>
            <p:ph idx="1"/>
          </p:nvPr>
        </p:nvSpPr>
        <p:spPr>
          <a:xfrm>
            <a:off x="251520" y="1325637"/>
            <a:ext cx="7552928" cy="4912442"/>
          </a:xfrm>
          <a:solidFill>
            <a:schemeClr val="accent2">
              <a:lumMod val="40000"/>
              <a:lumOff val="60000"/>
            </a:schemeClr>
          </a:solidFill>
          <a:ln>
            <a:solidFill>
              <a:srgbClr val="0070C0"/>
            </a:solidFill>
          </a:ln>
        </p:spPr>
        <p:txBody>
          <a:bodyPr>
            <a:normAutofit fontScale="70000" lnSpcReduction="20000"/>
          </a:bodyPr>
          <a:lstStyle/>
          <a:p>
            <a:pPr marL="109728" indent="0">
              <a:lnSpc>
                <a:spcPct val="128000"/>
              </a:lnSpc>
              <a:buNone/>
            </a:pPr>
            <a:r>
              <a:rPr lang="en-GB" sz="2800" b="1" dirty="0">
                <a:solidFill>
                  <a:srgbClr val="26377C"/>
                </a:solidFill>
                <a:latin typeface="Lato" panose="020F0502020204030203"/>
              </a:rPr>
              <a:t>Evaluate the success of attempts to redevelop an urban area in a high income country you have studied.</a:t>
            </a:r>
          </a:p>
          <a:p>
            <a:pPr>
              <a:lnSpc>
                <a:spcPct val="128000"/>
              </a:lnSpc>
            </a:pPr>
            <a:endParaRPr lang="en-GB" sz="2800" dirty="0">
              <a:solidFill>
                <a:srgbClr val="26377C"/>
              </a:solidFill>
              <a:latin typeface="Lato" panose="020F0502020204030203"/>
            </a:endParaRPr>
          </a:p>
          <a:p>
            <a:pPr marL="109728" indent="0">
              <a:lnSpc>
                <a:spcPct val="128000"/>
              </a:lnSpc>
              <a:buNone/>
            </a:pPr>
            <a:r>
              <a:rPr lang="en-GB" sz="2800" b="0" dirty="0">
                <a:solidFill>
                  <a:srgbClr val="26377C"/>
                </a:solidFill>
              </a:rPr>
              <a:t>Your answer might include:</a:t>
            </a:r>
          </a:p>
          <a:p>
            <a:pPr>
              <a:lnSpc>
                <a:spcPct val="128000"/>
              </a:lnSpc>
            </a:pPr>
            <a:r>
              <a:rPr lang="en-GB" sz="2800" b="1" dirty="0">
                <a:solidFill>
                  <a:schemeClr val="accent3"/>
                </a:solidFill>
              </a:rPr>
              <a:t>Evaluate</a:t>
            </a:r>
            <a:r>
              <a:rPr lang="en-GB" sz="2800" b="0" dirty="0">
                <a:solidFill>
                  <a:schemeClr val="accent3"/>
                </a:solidFill>
              </a:rPr>
              <a:t>: </a:t>
            </a:r>
            <a:r>
              <a:rPr lang="en-GB" sz="2800" b="0" dirty="0">
                <a:solidFill>
                  <a:srgbClr val="26377C"/>
                </a:solidFill>
              </a:rPr>
              <a:t>this means look at things that went well and things that did not go so well. You could also look at social, economic and environmental aspects.</a:t>
            </a:r>
          </a:p>
          <a:p>
            <a:pPr>
              <a:lnSpc>
                <a:spcPct val="128000"/>
              </a:lnSpc>
            </a:pPr>
            <a:r>
              <a:rPr lang="en-GB" sz="2800" b="1" dirty="0">
                <a:solidFill>
                  <a:schemeClr val="accent3"/>
                </a:solidFill>
              </a:rPr>
              <a:t>Place-specific detail</a:t>
            </a:r>
            <a:r>
              <a:rPr lang="en-GB" sz="2800" b="0" dirty="0">
                <a:solidFill>
                  <a:schemeClr val="accent3"/>
                </a:solidFill>
              </a:rPr>
              <a:t>: </a:t>
            </a:r>
            <a:r>
              <a:rPr lang="en-GB" sz="2800" b="0" dirty="0">
                <a:solidFill>
                  <a:srgbClr val="26377C"/>
                </a:solidFill>
              </a:rPr>
              <a:t>it needs to sound like the Olympics-led regeneration of East London. You need names of places, key dates and numbers.</a:t>
            </a:r>
          </a:p>
          <a:p>
            <a:pPr>
              <a:lnSpc>
                <a:spcPct val="128000"/>
              </a:lnSpc>
            </a:pPr>
            <a:r>
              <a:rPr lang="en-GB" sz="2800" b="1" dirty="0">
                <a:solidFill>
                  <a:schemeClr val="accent3"/>
                </a:solidFill>
              </a:rPr>
              <a:t>Answer the question! </a:t>
            </a:r>
            <a:r>
              <a:rPr lang="en-GB" sz="2800" b="0" dirty="0">
                <a:solidFill>
                  <a:srgbClr val="26377C"/>
                </a:solidFill>
              </a:rPr>
              <a:t>Make sure you are writing about redevelopment in London, and the successes of it. Be critical too, to evaluate successfully.</a:t>
            </a:r>
            <a:endParaRPr lang="en-GB" dirty="0"/>
          </a:p>
        </p:txBody>
      </p:sp>
      <p:pic>
        <p:nvPicPr>
          <p:cNvPr id="3" name="question">
            <a:hlinkClick r:id="" action="ppaction://media"/>
            <a:extLst>
              <a:ext uri="{FF2B5EF4-FFF2-40B4-BE49-F238E27FC236}">
                <a16:creationId xmlns:a16="http://schemas.microsoft.com/office/drawing/2014/main" id="{6B03234B-3BB8-426A-A7C1-BC26505CE23F}"/>
              </a:ext>
            </a:extLst>
          </p:cNvPr>
          <p:cNvPicPr>
            <a:picLocks noChangeAspect="1"/>
          </p:cNvPicPr>
          <p:nvPr>
            <a:audioFile r:link="rId1"/>
            <p:extLst>
              <p:ext uri="{DAA4B4D4-6D71-4841-9C94-3DE7FCFB9230}">
                <p14:media xmlns:p14="http://schemas.microsoft.com/office/powerpoint/2010/main" r:embed="rId2">
                  <p14:trim st="1300" end="1543.6281"/>
                </p14:media>
              </p:ext>
            </p:extLst>
          </p:nvPr>
        </p:nvPicPr>
        <p:blipFill>
          <a:blip r:embed="rId5" cstate="print">
            <a:duotone>
              <a:prstClr val="black"/>
              <a:schemeClr val="tx2">
                <a:tint val="45000"/>
                <a:satMod val="400000"/>
              </a:schemeClr>
            </a:duotone>
          </a:blip>
          <a:stretch>
            <a:fillRect/>
          </a:stretch>
        </p:blipFill>
        <p:spPr>
          <a:xfrm>
            <a:off x="4533106" y="855094"/>
            <a:ext cx="304800" cy="304800"/>
          </a:xfrm>
          <a:prstGeom prst="rect">
            <a:avLst/>
          </a:prstGeom>
          <a:ln w="12700">
            <a:solidFill>
              <a:srgbClr val="26377C"/>
            </a:solidFill>
          </a:ln>
        </p:spPr>
      </p:pic>
    </p:spTree>
    <p:extLst>
      <p:ext uri="{BB962C8B-B14F-4D97-AF65-F5344CB8AC3E}">
        <p14:creationId xmlns:p14="http://schemas.microsoft.com/office/powerpoint/2010/main" val="34600590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89247"/>
            <a:ext cx="8229600" cy="864096"/>
          </a:xfrm>
        </p:spPr>
        <p:txBody>
          <a:bodyPr>
            <a:normAutofit/>
          </a:bodyPr>
          <a:lstStyle/>
          <a:p>
            <a:r>
              <a:rPr lang="en-GB" b="1" dirty="0"/>
              <a:t>Links</a:t>
            </a:r>
          </a:p>
        </p:txBody>
      </p:sp>
      <p:sp>
        <p:nvSpPr>
          <p:cNvPr id="5" name="Text Placeholder 4"/>
          <p:cNvSpPr>
            <a:spLocks noGrp="1"/>
          </p:cNvSpPr>
          <p:nvPr>
            <p:ph type="body" idx="1"/>
          </p:nvPr>
        </p:nvSpPr>
        <p:spPr>
          <a:xfrm>
            <a:off x="251520" y="1129467"/>
            <a:ext cx="4040188" cy="495746"/>
          </a:xfrm>
        </p:spPr>
        <p:txBody>
          <a:bodyPr>
            <a:normAutofit/>
          </a:bodyPr>
          <a:lstStyle/>
          <a:p>
            <a:r>
              <a:rPr lang="en-GB" dirty="0"/>
              <a:t>Awarding organisations</a:t>
            </a:r>
          </a:p>
        </p:txBody>
      </p:sp>
      <p:graphicFrame>
        <p:nvGraphicFramePr>
          <p:cNvPr id="12" name="Content Placeholder 7">
            <a:extLst>
              <a:ext uri="{FF2B5EF4-FFF2-40B4-BE49-F238E27FC236}">
                <a16:creationId xmlns:a16="http://schemas.microsoft.com/office/drawing/2014/main" id="{35513888-6469-420D-B1EB-CBFA7470BCE0}"/>
              </a:ext>
            </a:extLst>
          </p:cNvPr>
          <p:cNvGraphicFramePr>
            <a:graphicFrameLocks noGrp="1"/>
          </p:cNvGraphicFramePr>
          <p:nvPr>
            <p:ph sz="half" idx="2"/>
            <p:extLst>
              <p:ext uri="{D42A27DB-BD31-4B8C-83A1-F6EECF244321}">
                <p14:modId xmlns:p14="http://schemas.microsoft.com/office/powerpoint/2010/main" val="851183037"/>
              </p:ext>
            </p:extLst>
          </p:nvPr>
        </p:nvGraphicFramePr>
        <p:xfrm>
          <a:off x="251520" y="1644891"/>
          <a:ext cx="4752528" cy="4474126"/>
        </p:xfrm>
        <a:graphic>
          <a:graphicData uri="http://schemas.openxmlformats.org/drawingml/2006/table">
            <a:tbl>
              <a:tblPr firstRow="1" bandRow="1">
                <a:tableStyleId>{5C22544A-7EE6-4342-B048-85BDC9FD1C3A}</a:tableStyleId>
              </a:tblPr>
              <a:tblGrid>
                <a:gridCol w="1311042">
                  <a:extLst>
                    <a:ext uri="{9D8B030D-6E8A-4147-A177-3AD203B41FA5}">
                      <a16:colId xmlns:a16="http://schemas.microsoft.com/office/drawing/2014/main" val="20000"/>
                    </a:ext>
                  </a:extLst>
                </a:gridCol>
                <a:gridCol w="3441486">
                  <a:extLst>
                    <a:ext uri="{9D8B030D-6E8A-4147-A177-3AD203B41FA5}">
                      <a16:colId xmlns:a16="http://schemas.microsoft.com/office/drawing/2014/main" val="20001"/>
                    </a:ext>
                  </a:extLst>
                </a:gridCol>
              </a:tblGrid>
              <a:tr h="391713">
                <a:tc>
                  <a:txBody>
                    <a:bodyPr/>
                    <a:lstStyle/>
                    <a:p>
                      <a:endParaRPr lang="en-GB" sz="1800" dirty="0">
                        <a:solidFill>
                          <a:srgbClr val="26377C"/>
                        </a:solidFill>
                        <a:latin typeface="Lato" panose="020F0502020204030203"/>
                        <a:ea typeface="Lato" panose="020F0502020204030203" pitchFamily="34" charset="0"/>
                        <a:cs typeface="Lato" panose="020F0502020204030203" pitchFamily="34" charset="0"/>
                      </a:endParaRPr>
                    </a:p>
                  </a:txBody>
                  <a:tcPr/>
                </a:tc>
                <a:tc>
                  <a:txBody>
                    <a:bodyPr/>
                    <a:lstStyle/>
                    <a:p>
                      <a:r>
                        <a:rPr lang="en-GB" sz="1800" dirty="0">
                          <a:solidFill>
                            <a:schemeClr val="bg1"/>
                          </a:solidFill>
                          <a:latin typeface="Lato" panose="020F0502020204030203"/>
                          <a:ea typeface="Lato" panose="020F0502020204030203" pitchFamily="34" charset="0"/>
                          <a:cs typeface="Lato" panose="020F0502020204030203" pitchFamily="34" charset="0"/>
                        </a:rPr>
                        <a:t>Topic</a:t>
                      </a:r>
                    </a:p>
                  </a:txBody>
                  <a:tcPr/>
                </a:tc>
                <a:extLst>
                  <a:ext uri="{0D108BD9-81ED-4DB2-BD59-A6C34878D82A}">
                    <a16:rowId xmlns:a16="http://schemas.microsoft.com/office/drawing/2014/main" val="10000"/>
                  </a:ext>
                </a:extLst>
              </a:tr>
              <a:tr h="611716">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hlinkClick r:id="rId3"/>
                        </a:rPr>
                        <a:t>AQA</a:t>
                      </a:r>
                      <a:endParaRPr lang="en-GB" sz="1800" dirty="0">
                        <a:solidFill>
                          <a:srgbClr val="26377C"/>
                        </a:solidFill>
                        <a:latin typeface="Lato" panose="020F0502020204030203"/>
                        <a:ea typeface="Lato" panose="020F0502020204030203" pitchFamily="34" charset="0"/>
                        <a:cs typeface="Lato" panose="020F0502020204030203" pitchFamily="34" charset="0"/>
                      </a:endParaRPr>
                    </a:p>
                  </a:txBody>
                  <a:tcPr/>
                </a:tc>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rPr>
                        <a:t>3.2.1 Urban issues and challenges</a:t>
                      </a:r>
                    </a:p>
                  </a:txBody>
                  <a:tcPr/>
                </a:tc>
                <a:extLst>
                  <a:ext uri="{0D108BD9-81ED-4DB2-BD59-A6C34878D82A}">
                    <a16:rowId xmlns:a16="http://schemas.microsoft.com/office/drawing/2014/main" val="10001"/>
                  </a:ext>
                </a:extLst>
              </a:tr>
              <a:tr h="391713">
                <a:tc>
                  <a:txBody>
                    <a:bodyPr/>
                    <a:lstStyle/>
                    <a:p>
                      <a:r>
                        <a:rPr lang="en-GB" sz="1800" dirty="0">
                          <a:solidFill>
                            <a:srgbClr val="67AFBD"/>
                          </a:solidFill>
                          <a:latin typeface="Lato" panose="020F0502020204030203"/>
                          <a:ea typeface="Lato" panose="020F0502020204030203" pitchFamily="34" charset="0"/>
                          <a:cs typeface="Lato" panose="020F0502020204030203" pitchFamily="34" charset="0"/>
                          <a:hlinkClick r:id="rId4"/>
                        </a:rPr>
                        <a:t>Edexcel A</a:t>
                      </a:r>
                      <a:endParaRPr lang="en-GB" sz="1800" dirty="0">
                        <a:solidFill>
                          <a:srgbClr val="26377C"/>
                        </a:solidFill>
                        <a:latin typeface="Lato" panose="020F0502020204030203"/>
                        <a:ea typeface="Lato" panose="020F0502020204030203" pitchFamily="34" charset="0"/>
                        <a:cs typeface="Lato" panose="020F0502020204030203" pitchFamily="34" charset="0"/>
                      </a:endParaRPr>
                    </a:p>
                  </a:txBody>
                  <a:tcPr/>
                </a:tc>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rPr>
                        <a:t>4.3 – 4.5. Changing cities.</a:t>
                      </a:r>
                    </a:p>
                  </a:txBody>
                  <a:tcPr/>
                </a:tc>
                <a:extLst>
                  <a:ext uri="{0D108BD9-81ED-4DB2-BD59-A6C34878D82A}">
                    <a16:rowId xmlns:a16="http://schemas.microsoft.com/office/drawing/2014/main" val="10002"/>
                  </a:ext>
                </a:extLst>
              </a:tr>
              <a:tr h="391713">
                <a:tc>
                  <a:txBody>
                    <a:bodyPr/>
                    <a:lstStyle/>
                    <a:p>
                      <a:r>
                        <a:rPr lang="en-GB" sz="1800" dirty="0">
                          <a:solidFill>
                            <a:srgbClr val="67AFBD"/>
                          </a:solidFill>
                          <a:latin typeface="Lato" panose="020F0502020204030203"/>
                          <a:ea typeface="Lato" panose="020F0502020204030203" pitchFamily="34" charset="0"/>
                          <a:cs typeface="Lato" panose="020F0502020204030203" pitchFamily="34" charset="0"/>
                          <a:hlinkClick r:id="rId5"/>
                        </a:rPr>
                        <a:t>Edexcel B</a:t>
                      </a:r>
                      <a:endParaRPr lang="en-GB" sz="1800" dirty="0">
                        <a:solidFill>
                          <a:srgbClr val="26377C"/>
                        </a:solidFill>
                        <a:latin typeface="Lato" panose="020F0502020204030203"/>
                        <a:ea typeface="Lato" panose="020F0502020204030203" pitchFamily="34" charset="0"/>
                        <a:cs typeface="Lato" panose="020F0502020204030203" pitchFamily="34" charset="0"/>
                      </a:endParaRPr>
                    </a:p>
                  </a:txBody>
                  <a:tcPr/>
                </a:tc>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rPr>
                        <a:t>5.3 – 5.7 Dynamic UK cities</a:t>
                      </a:r>
                    </a:p>
                  </a:txBody>
                  <a:tcPr/>
                </a:tc>
                <a:extLst>
                  <a:ext uri="{0D108BD9-81ED-4DB2-BD59-A6C34878D82A}">
                    <a16:rowId xmlns:a16="http://schemas.microsoft.com/office/drawing/2014/main" val="10003"/>
                  </a:ext>
                </a:extLst>
              </a:tr>
              <a:tr h="391713">
                <a:tc>
                  <a:txBody>
                    <a:bodyPr/>
                    <a:lstStyle/>
                    <a:p>
                      <a:r>
                        <a:rPr lang="en-GB" sz="1800" dirty="0">
                          <a:solidFill>
                            <a:srgbClr val="67AFBD"/>
                          </a:solidFill>
                          <a:latin typeface="Lato" panose="020F0502020204030203"/>
                          <a:ea typeface="Lato" panose="020F0502020204030203" pitchFamily="34" charset="0"/>
                          <a:cs typeface="Lato" panose="020F0502020204030203" pitchFamily="34" charset="0"/>
                          <a:hlinkClick r:id="rId6"/>
                        </a:rPr>
                        <a:t>Eduqas A</a:t>
                      </a:r>
                      <a:endParaRPr lang="en-GB" sz="1800" dirty="0">
                        <a:solidFill>
                          <a:srgbClr val="26377C"/>
                        </a:solidFill>
                        <a:latin typeface="Lato" panose="020F0502020204030203"/>
                        <a:ea typeface="Lato" panose="020F0502020204030203" pitchFamily="34" charset="0"/>
                        <a:cs typeface="Lato" panose="020F0502020204030203" pitchFamily="34" charset="0"/>
                      </a:endParaRPr>
                    </a:p>
                  </a:txBody>
                  <a:tcPr/>
                </a:tc>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rPr>
                        <a:t>Key Idea 2.3.2 Urban issues</a:t>
                      </a:r>
                    </a:p>
                  </a:txBody>
                  <a:tcPr/>
                </a:tc>
                <a:extLst>
                  <a:ext uri="{0D108BD9-81ED-4DB2-BD59-A6C34878D82A}">
                    <a16:rowId xmlns:a16="http://schemas.microsoft.com/office/drawing/2014/main" val="10004"/>
                  </a:ext>
                </a:extLst>
              </a:tr>
              <a:tr h="391713">
                <a:tc>
                  <a:txBody>
                    <a:bodyPr/>
                    <a:lstStyle/>
                    <a:p>
                      <a:r>
                        <a:rPr kumimoji="0" lang="en-GB" sz="1800" kern="1200" dirty="0">
                          <a:solidFill>
                            <a:srgbClr val="67AFBD"/>
                          </a:solidFill>
                          <a:latin typeface="Lato" panose="020F0502020204030203"/>
                          <a:ea typeface="Lato" panose="020F0502020204030203" pitchFamily="34" charset="0"/>
                          <a:cs typeface="Lato" panose="020F0502020204030203" pitchFamily="34" charset="0"/>
                          <a:hlinkClick r:id="rId7"/>
                        </a:rPr>
                        <a:t>Eduqas B</a:t>
                      </a:r>
                      <a:endParaRPr lang="en-GB" sz="1800" dirty="0">
                        <a:solidFill>
                          <a:srgbClr val="26377C"/>
                        </a:solidFill>
                        <a:latin typeface="Lato" panose="020F0502020204030203"/>
                        <a:ea typeface="Lato" panose="020F0502020204030203" pitchFamily="34" charset="0"/>
                        <a:cs typeface="Lato" panose="020F0502020204030203" pitchFamily="34" charset="0"/>
                      </a:endParaRPr>
                    </a:p>
                  </a:txBody>
                  <a:tcPr/>
                </a:tc>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rPr>
                        <a:t>Key Idea 1.1.2 – 3: Urbanisation</a:t>
                      </a:r>
                    </a:p>
                  </a:txBody>
                  <a:tcPr/>
                </a:tc>
                <a:extLst>
                  <a:ext uri="{0D108BD9-81ED-4DB2-BD59-A6C34878D82A}">
                    <a16:rowId xmlns:a16="http://schemas.microsoft.com/office/drawing/2014/main" val="10005"/>
                  </a:ext>
                </a:extLst>
              </a:tr>
              <a:tr h="480339">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hlinkClick r:id="rId8"/>
                        </a:rPr>
                        <a:t>OCR A</a:t>
                      </a:r>
                      <a:endParaRPr lang="en-GB" sz="1800" dirty="0">
                        <a:solidFill>
                          <a:srgbClr val="26377C"/>
                        </a:solidFill>
                        <a:latin typeface="Lato" panose="020F0502020204030203"/>
                        <a:ea typeface="Lato" panose="020F0502020204030203" pitchFamily="34" charset="0"/>
                        <a:cs typeface="Lato" panose="020F0502020204030203" pitchFamily="34" charset="0"/>
                      </a:endParaRPr>
                    </a:p>
                  </a:txBody>
                  <a:tcPr/>
                </a:tc>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rPr>
                        <a:t>1.2.6 People of the UK</a:t>
                      </a:r>
                    </a:p>
                  </a:txBody>
                  <a:tcPr/>
                </a:tc>
                <a:extLst>
                  <a:ext uri="{0D108BD9-81ED-4DB2-BD59-A6C34878D82A}">
                    <a16:rowId xmlns:a16="http://schemas.microsoft.com/office/drawing/2014/main" val="10006"/>
                  </a:ext>
                </a:extLst>
              </a:tr>
              <a:tr h="611716">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hlinkClick r:id="rId9"/>
                        </a:rPr>
                        <a:t>OCR B</a:t>
                      </a:r>
                      <a:endParaRPr lang="en-GB" sz="1800" dirty="0">
                        <a:solidFill>
                          <a:srgbClr val="26377C"/>
                        </a:solidFill>
                        <a:latin typeface="Lato" panose="020F0502020204030203"/>
                        <a:ea typeface="Lato" panose="020F0502020204030203" pitchFamily="34" charset="0"/>
                        <a:cs typeface="Lato" panose="020F0502020204030203" pitchFamily="34" charset="0"/>
                      </a:endParaRPr>
                    </a:p>
                  </a:txBody>
                  <a:tcPr/>
                </a:tc>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rPr>
                        <a:t>5.1 b, 5.2a, 5.2b Urban futures.</a:t>
                      </a:r>
                    </a:p>
                  </a:txBody>
                  <a:tcPr/>
                </a:tc>
                <a:extLst>
                  <a:ext uri="{0D108BD9-81ED-4DB2-BD59-A6C34878D82A}">
                    <a16:rowId xmlns:a16="http://schemas.microsoft.com/office/drawing/2014/main" val="10007"/>
                  </a:ext>
                </a:extLst>
              </a:tr>
              <a:tr h="3917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u="sng" kern="1200" dirty="0">
                          <a:solidFill>
                            <a:srgbClr val="26377C"/>
                          </a:solidFill>
                          <a:latin typeface="Lato" panose="020F0502020204030203"/>
                          <a:ea typeface="+mn-ea"/>
                          <a:cs typeface="+mn-cs"/>
                          <a:hlinkClick r:id="rId10"/>
                        </a:rPr>
                        <a:t>WJEC</a:t>
                      </a:r>
                      <a:endParaRPr kumimoji="0" lang="en-GB" sz="1800" kern="1200" dirty="0">
                        <a:solidFill>
                          <a:srgbClr val="26377C"/>
                        </a:solidFill>
                        <a:latin typeface="Lato" panose="020F0502020204030203"/>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6377C"/>
                          </a:solidFill>
                          <a:latin typeface="Lato" panose="020F0502020204030203"/>
                          <a:ea typeface="Lato" panose="020F0502020204030203" pitchFamily="34" charset="0"/>
                          <a:cs typeface="Lato" panose="020F0502020204030203" pitchFamily="34" charset="0"/>
                        </a:rPr>
                        <a:t>Key Idea 2.3.2 Urban issues</a:t>
                      </a:r>
                    </a:p>
                  </a:txBody>
                  <a:tcPr/>
                </a:tc>
                <a:extLst>
                  <a:ext uri="{0D108BD9-81ED-4DB2-BD59-A6C34878D82A}">
                    <a16:rowId xmlns:a16="http://schemas.microsoft.com/office/drawing/2014/main" val="10008"/>
                  </a:ext>
                </a:extLst>
              </a:tr>
              <a:tr h="391713">
                <a:tc>
                  <a:txBody>
                    <a:bodyPr/>
                    <a:lstStyle/>
                    <a:p>
                      <a:r>
                        <a:rPr kumimoji="0" lang="en-GB" sz="1800" u="sng" kern="1200" dirty="0">
                          <a:solidFill>
                            <a:srgbClr val="26377C"/>
                          </a:solidFill>
                          <a:latin typeface="Lato" panose="020F0502020204030203"/>
                          <a:ea typeface="+mn-ea"/>
                          <a:cs typeface="+mn-cs"/>
                          <a:hlinkClick r:id="rId11"/>
                        </a:rPr>
                        <a:t>CCEA</a:t>
                      </a:r>
                      <a:endParaRPr lang="en-GB" sz="1800" dirty="0">
                        <a:solidFill>
                          <a:srgbClr val="26377C"/>
                        </a:solidFill>
                        <a:latin typeface="Lato"/>
                        <a:ea typeface="Lato" panose="020F0502020204030203" pitchFamily="34" charset="0"/>
                        <a:cs typeface="Lato" panose="020F0502020204030203" pitchFamily="34" charset="0"/>
                      </a:endParaRPr>
                    </a:p>
                  </a:txBody>
                  <a:tcPr/>
                </a:tc>
                <a:tc>
                  <a:txBody>
                    <a:bodyPr/>
                    <a:lstStyle/>
                    <a:p>
                      <a:r>
                        <a:rPr lang="en-GB" sz="1800" dirty="0">
                          <a:solidFill>
                            <a:srgbClr val="26377C"/>
                          </a:solidFill>
                          <a:latin typeface="Lato" panose="020F0502020204030203"/>
                          <a:ea typeface="Lato" panose="020F0502020204030203" pitchFamily="34" charset="0"/>
                          <a:cs typeface="Lato" panose="020F0502020204030203" pitchFamily="34" charset="0"/>
                        </a:rPr>
                        <a:t>B: Changing urban areas</a:t>
                      </a:r>
                    </a:p>
                  </a:txBody>
                  <a:tcPr/>
                </a:tc>
                <a:extLst>
                  <a:ext uri="{0D108BD9-81ED-4DB2-BD59-A6C34878D82A}">
                    <a16:rowId xmlns:a16="http://schemas.microsoft.com/office/drawing/2014/main" val="10009"/>
                  </a:ext>
                </a:extLst>
              </a:tr>
            </a:tbl>
          </a:graphicData>
        </a:graphic>
      </p:graphicFrame>
      <p:sp>
        <p:nvSpPr>
          <p:cNvPr id="13" name="Content Placeholder 5">
            <a:extLst>
              <a:ext uri="{FF2B5EF4-FFF2-40B4-BE49-F238E27FC236}">
                <a16:creationId xmlns:a16="http://schemas.microsoft.com/office/drawing/2014/main" id="{E2BD518C-866A-4520-813F-CB53F8C161D8}"/>
              </a:ext>
            </a:extLst>
          </p:cNvPr>
          <p:cNvSpPr>
            <a:spLocks noGrp="1"/>
          </p:cNvSpPr>
          <p:nvPr>
            <p:ph sz="quarter" idx="4"/>
          </p:nvPr>
        </p:nvSpPr>
        <p:spPr>
          <a:xfrm>
            <a:off x="5148064" y="1644891"/>
            <a:ext cx="3312368" cy="3816424"/>
          </a:xfrm>
          <a:solidFill>
            <a:schemeClr val="bg1"/>
          </a:solidFill>
          <a:ln>
            <a:noFill/>
          </a:ln>
        </p:spPr>
        <p:txBody>
          <a:bodyPr>
            <a:noAutofit/>
          </a:bodyPr>
          <a:lstStyle/>
          <a:p>
            <a:pPr>
              <a:lnSpc>
                <a:spcPct val="108000"/>
              </a:lnSpc>
            </a:pPr>
            <a:r>
              <a:rPr lang="en-GB" sz="2000" dirty="0">
                <a:hlinkClick r:id="rId12"/>
              </a:rPr>
              <a:t>Mind the Gap: ‘London vs the rest’</a:t>
            </a:r>
            <a:r>
              <a:rPr lang="en-GB" sz="2000" dirty="0"/>
              <a:t> presented by Evan Davis. Available online elsewhere if not on iPlayer. Very useful to explore the national dominance of London.</a:t>
            </a:r>
          </a:p>
          <a:p>
            <a:pPr>
              <a:lnSpc>
                <a:spcPct val="108000"/>
              </a:lnSpc>
            </a:pPr>
            <a:r>
              <a:rPr lang="en-GB" sz="2000" dirty="0"/>
              <a:t>See the website of the </a:t>
            </a:r>
            <a:r>
              <a:rPr lang="en-GB" sz="2000" dirty="0">
                <a:hlinkClick r:id="rId13"/>
              </a:rPr>
              <a:t>London Assembly</a:t>
            </a:r>
            <a:r>
              <a:rPr lang="en-GB" sz="2000" dirty="0"/>
              <a:t> to explore how they manage London.</a:t>
            </a:r>
          </a:p>
        </p:txBody>
      </p:sp>
      <p:sp>
        <p:nvSpPr>
          <p:cNvPr id="15" name="TextBox 14">
            <a:extLst>
              <a:ext uri="{FF2B5EF4-FFF2-40B4-BE49-F238E27FC236}">
                <a16:creationId xmlns:a16="http://schemas.microsoft.com/office/drawing/2014/main" id="{CC2EE83D-D958-4D92-A04D-4AD9B7C29467}"/>
              </a:ext>
            </a:extLst>
          </p:cNvPr>
          <p:cNvSpPr txBox="1"/>
          <p:nvPr/>
        </p:nvSpPr>
        <p:spPr>
          <a:xfrm>
            <a:off x="5148064" y="1183226"/>
            <a:ext cx="2952328" cy="461665"/>
          </a:xfrm>
          <a:prstGeom prst="rect">
            <a:avLst/>
          </a:prstGeom>
          <a:noFill/>
        </p:spPr>
        <p:txBody>
          <a:bodyPr wrap="square">
            <a:spAutoFit/>
          </a:bodyPr>
          <a:lstStyle/>
          <a:p>
            <a:r>
              <a:rPr lang="en-GB" sz="2400" b="1" dirty="0">
                <a:solidFill>
                  <a:srgbClr val="26377C"/>
                </a:solidFill>
                <a:latin typeface="Lato" panose="020F0502020204030203"/>
              </a:rPr>
              <a:t>Find out more</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8DAA-2DDB-FB4F-AD24-0C71147A602E}"/>
              </a:ext>
            </a:extLst>
          </p:cNvPr>
          <p:cNvSpPr>
            <a:spLocks noGrp="1"/>
          </p:cNvSpPr>
          <p:nvPr>
            <p:ph type="title"/>
          </p:nvPr>
        </p:nvSpPr>
        <p:spPr>
          <a:xfrm>
            <a:off x="395536" y="512676"/>
            <a:ext cx="8229600" cy="792088"/>
          </a:xfrm>
        </p:spPr>
        <p:txBody>
          <a:bodyPr/>
          <a:lstStyle/>
          <a:p>
            <a:r>
              <a:rPr lang="en-US" dirty="0"/>
              <a:t>Glossary</a:t>
            </a:r>
          </a:p>
        </p:txBody>
      </p:sp>
      <p:sp>
        <p:nvSpPr>
          <p:cNvPr id="3" name="Content Placeholder 2">
            <a:extLst>
              <a:ext uri="{FF2B5EF4-FFF2-40B4-BE49-F238E27FC236}">
                <a16:creationId xmlns:a16="http://schemas.microsoft.com/office/drawing/2014/main" id="{B859920E-8AA3-4248-9F85-DFAD0E25CC92}"/>
              </a:ext>
            </a:extLst>
          </p:cNvPr>
          <p:cNvSpPr>
            <a:spLocks noGrp="1"/>
          </p:cNvSpPr>
          <p:nvPr>
            <p:ph idx="1"/>
          </p:nvPr>
        </p:nvSpPr>
        <p:spPr>
          <a:xfrm>
            <a:off x="372627" y="1326508"/>
            <a:ext cx="8136904" cy="4873728"/>
          </a:xfrm>
        </p:spPr>
        <p:txBody>
          <a:bodyPr>
            <a:noAutofit/>
          </a:bodyPr>
          <a:lstStyle/>
          <a:p>
            <a:pPr marL="180000" indent="-180000">
              <a:lnSpc>
                <a:spcPct val="108000"/>
              </a:lnSpc>
              <a:buFont typeface="Arial" pitchFamily="34" charset="0"/>
              <a:buChar char="•"/>
            </a:pPr>
            <a:r>
              <a:rPr lang="en-GB" sz="1800" b="1" dirty="0">
                <a:latin typeface="Lato" panose="020F0502020204030203"/>
                <a:ea typeface="Berkeley Oldstyle"/>
                <a:cs typeface="Times New Roman" panose="02020603050405020304" pitchFamily="18" charset="0"/>
              </a:rPr>
              <a:t>Counter urbanisation: </a:t>
            </a:r>
            <a:r>
              <a:rPr lang="en-GB" sz="1800" dirty="0">
                <a:effectLst/>
                <a:latin typeface="Lato" panose="020F0502020204030203"/>
                <a:ea typeface="Berkeley Oldstyle"/>
                <a:cs typeface="Times New Roman" panose="02020603050405020304" pitchFamily="18" charset="0"/>
              </a:rPr>
              <a:t>The movement of people out of built-up areas and into the countryside.</a:t>
            </a:r>
          </a:p>
          <a:p>
            <a:pPr marL="180000" indent="-180000">
              <a:lnSpc>
                <a:spcPct val="108000"/>
              </a:lnSpc>
              <a:buFont typeface="Arial" pitchFamily="34" charset="0"/>
              <a:buChar char="•"/>
            </a:pPr>
            <a:r>
              <a:rPr lang="en-GB" sz="1800" b="1" dirty="0">
                <a:latin typeface="Lato" panose="020F0502020204030203"/>
              </a:rPr>
              <a:t>Migration: </a:t>
            </a:r>
            <a:r>
              <a:rPr lang="en-GB" sz="1800" dirty="0">
                <a:latin typeface="Lato" panose="020F0502020204030203"/>
              </a:rPr>
              <a:t>The movement of people from one area to another.</a:t>
            </a:r>
            <a:endParaRPr lang="en-GB" sz="1800" dirty="0">
              <a:effectLst/>
              <a:latin typeface="Lato" panose="020F0502020204030203"/>
              <a:ea typeface="Berkeley Oldstyle"/>
              <a:cs typeface="Times New Roman" panose="02020603050405020304" pitchFamily="18" charset="0"/>
            </a:endParaRPr>
          </a:p>
          <a:p>
            <a:pPr marL="180000" indent="-180000">
              <a:lnSpc>
                <a:spcPct val="108000"/>
              </a:lnSpc>
              <a:buFont typeface="Arial" pitchFamily="34" charset="0"/>
              <a:buChar char="•"/>
            </a:pPr>
            <a:r>
              <a:rPr lang="en-GB" sz="1800" b="1" dirty="0">
                <a:latin typeface="Lato" panose="020F0502020204030203"/>
              </a:rPr>
              <a:t>Natural increase: </a:t>
            </a:r>
            <a:r>
              <a:rPr lang="en-GB" sz="1800" dirty="0">
                <a:effectLst/>
                <a:latin typeface="Lato" panose="020F0502020204030203"/>
                <a:ea typeface="Berkeley Oldstyle"/>
                <a:cs typeface="Times New Roman" panose="02020603050405020304" pitchFamily="18" charset="0"/>
              </a:rPr>
              <a:t>A situation where more babies are being born than the number of people dying which increases population.</a:t>
            </a:r>
            <a:endParaRPr lang="en-GB" sz="1800" dirty="0">
              <a:latin typeface="Lato" panose="020F0502020204030203"/>
            </a:endParaRPr>
          </a:p>
          <a:p>
            <a:pPr marL="180000" indent="-180000">
              <a:lnSpc>
                <a:spcPct val="108000"/>
              </a:lnSpc>
              <a:buFont typeface="Arial" pitchFamily="34" charset="0"/>
              <a:buChar char="•"/>
            </a:pPr>
            <a:r>
              <a:rPr lang="en-GB" sz="1800" b="1" dirty="0">
                <a:latin typeface="Lato" panose="020F0502020204030203"/>
                <a:ea typeface="Berkeley Oldstyle"/>
                <a:cs typeface="Times New Roman" panose="02020603050405020304" pitchFamily="18" charset="0"/>
              </a:rPr>
              <a:t>Re-urbanisation: </a:t>
            </a:r>
            <a:r>
              <a:rPr lang="en-GB" sz="1800" dirty="0">
                <a:effectLst/>
                <a:latin typeface="Lato" panose="020F0502020204030203"/>
                <a:ea typeface="Berkeley Oldstyle"/>
                <a:cs typeface="Times New Roman" panose="02020603050405020304" pitchFamily="18" charset="0"/>
              </a:rPr>
              <a:t>The movement of people back into an urban area, after a period of population decrease. </a:t>
            </a:r>
          </a:p>
          <a:p>
            <a:pPr marL="180000" indent="-180000">
              <a:lnSpc>
                <a:spcPct val="108000"/>
              </a:lnSpc>
              <a:buFont typeface="Arial" pitchFamily="34" charset="0"/>
              <a:buChar char="•"/>
            </a:pPr>
            <a:r>
              <a:rPr lang="en-GB" sz="1800" b="1" dirty="0">
                <a:latin typeface="Lato" panose="020F0502020204030203"/>
              </a:rPr>
              <a:t>Site: </a:t>
            </a:r>
            <a:r>
              <a:rPr lang="en-GB" sz="1800" dirty="0">
                <a:latin typeface="Lato" panose="020F0502020204030203"/>
              </a:rPr>
              <a:t>The physical characteristics of the location of a city.</a:t>
            </a:r>
          </a:p>
          <a:p>
            <a:pPr marL="180000" indent="-180000">
              <a:lnSpc>
                <a:spcPct val="108000"/>
              </a:lnSpc>
              <a:buFont typeface="Arial" pitchFamily="34" charset="0"/>
              <a:buChar char="•"/>
            </a:pPr>
            <a:r>
              <a:rPr lang="en-GB" sz="1800" b="1" dirty="0">
                <a:latin typeface="Lato" panose="020F0502020204030203"/>
              </a:rPr>
              <a:t>Situation</a:t>
            </a:r>
            <a:r>
              <a:rPr lang="en-GB" sz="1800" dirty="0">
                <a:latin typeface="Lato" panose="020F0502020204030203"/>
              </a:rPr>
              <a:t>: The location of the place in relation to its physical and human surroundings.</a:t>
            </a:r>
          </a:p>
          <a:p>
            <a:pPr marL="180000" indent="-180000">
              <a:lnSpc>
                <a:spcPct val="108000"/>
              </a:lnSpc>
              <a:buFont typeface="Arial" pitchFamily="34" charset="0"/>
              <a:buChar char="•"/>
            </a:pPr>
            <a:r>
              <a:rPr lang="en-GB" sz="1800" b="1" dirty="0">
                <a:latin typeface="Lato" panose="020F0502020204030203"/>
              </a:rPr>
              <a:t>Suburbanisation: </a:t>
            </a:r>
            <a:r>
              <a:rPr lang="en-GB" sz="1800" dirty="0">
                <a:latin typeface="Lato" panose="020F0502020204030203"/>
              </a:rPr>
              <a:t>The growth of residential areas at the edge of a town or city.</a:t>
            </a:r>
          </a:p>
          <a:p>
            <a:pPr marL="180000" indent="-180000">
              <a:lnSpc>
                <a:spcPct val="108000"/>
              </a:lnSpc>
              <a:buFont typeface="Arial" pitchFamily="34" charset="0"/>
              <a:buChar char="•"/>
            </a:pPr>
            <a:r>
              <a:rPr lang="en-GB" sz="1800" b="1" dirty="0">
                <a:latin typeface="Lato" panose="020F0502020204030203"/>
              </a:rPr>
              <a:t>TNCs: </a:t>
            </a:r>
            <a:r>
              <a:rPr lang="en-GB" sz="1800" dirty="0">
                <a:latin typeface="Lato" panose="020F0502020204030203"/>
              </a:rPr>
              <a:t>Transnational companies- businesses that work in more than one country.</a:t>
            </a:r>
          </a:p>
          <a:p>
            <a:pPr marL="180000" indent="-180000">
              <a:lnSpc>
                <a:spcPct val="108000"/>
              </a:lnSpc>
              <a:buFont typeface="Arial" pitchFamily="34" charset="0"/>
              <a:buChar char="•"/>
            </a:pPr>
            <a:r>
              <a:rPr lang="en-GB" sz="1800" b="1" dirty="0">
                <a:latin typeface="Lato" panose="020F0502020204030203"/>
              </a:rPr>
              <a:t>Urbanisation: </a:t>
            </a:r>
            <a:r>
              <a:rPr lang="en-GB" sz="1800" dirty="0">
                <a:effectLst/>
                <a:latin typeface="Lato" panose="020F0502020204030203"/>
                <a:ea typeface="Berkeley Oldstyle"/>
                <a:cs typeface="Times New Roman" panose="02020603050405020304" pitchFamily="18" charset="0"/>
              </a:rPr>
              <a:t>The process by which an increasing proportion of people live in towns and cities.</a:t>
            </a:r>
          </a:p>
          <a:p>
            <a:pPr marL="180000" indent="-180000">
              <a:lnSpc>
                <a:spcPct val="108000"/>
              </a:lnSpc>
              <a:buFont typeface="Arial" pitchFamily="34" charset="0"/>
              <a:buChar char="•"/>
            </a:pPr>
            <a:endParaRPr lang="en-GB" sz="1800" dirty="0">
              <a:effectLst/>
              <a:latin typeface="Lato" panose="020F0502020204030203"/>
              <a:ea typeface="Berkeley Oldstyle"/>
              <a:cs typeface="Times New Roman" panose="02020603050405020304" pitchFamily="18" charset="0"/>
            </a:endParaRPr>
          </a:p>
          <a:p>
            <a:pPr marL="180000" indent="-180000">
              <a:lnSpc>
                <a:spcPct val="108000"/>
              </a:lnSpc>
              <a:buFont typeface="Arial" pitchFamily="34" charset="0"/>
              <a:buChar char="•"/>
            </a:pPr>
            <a:endParaRPr lang="en-GB" sz="1800" dirty="0">
              <a:effectLst/>
              <a:latin typeface="Lato" panose="020F0502020204030203"/>
              <a:ea typeface="Berkeley Oldstyle"/>
              <a:cs typeface="Times New Roman" panose="02020603050405020304" pitchFamily="18" charset="0"/>
            </a:endParaRPr>
          </a:p>
          <a:p>
            <a:pPr marL="180000" indent="-180000">
              <a:lnSpc>
                <a:spcPct val="108000"/>
              </a:lnSpc>
              <a:buFont typeface="Arial" pitchFamily="34" charset="0"/>
              <a:buChar char="•"/>
            </a:pPr>
            <a:endParaRPr lang="en-GB" sz="1800" dirty="0">
              <a:effectLst/>
              <a:latin typeface="Lato" panose="020F0502020204030203"/>
              <a:ea typeface="Berkeley Oldstyle"/>
              <a:cs typeface="Times New Roman" panose="02020603050405020304" pitchFamily="18" charset="0"/>
            </a:endParaRPr>
          </a:p>
          <a:p>
            <a:pPr marL="180000" indent="-180000">
              <a:lnSpc>
                <a:spcPct val="108000"/>
              </a:lnSpc>
              <a:buFont typeface="Arial" pitchFamily="34" charset="0"/>
              <a:buChar char="•"/>
            </a:pPr>
            <a:endParaRPr lang="en-GB" sz="1800" u="sng" dirty="0">
              <a:latin typeface="Lato" panose="020F0502020204030203"/>
            </a:endParaRPr>
          </a:p>
          <a:p>
            <a:pPr>
              <a:lnSpc>
                <a:spcPct val="108000"/>
              </a:lnSpc>
            </a:pPr>
            <a:endParaRPr lang="en-GB" sz="1800" dirty="0"/>
          </a:p>
          <a:p>
            <a:pPr>
              <a:lnSpc>
                <a:spcPct val="108000"/>
              </a:lnSpc>
            </a:pPr>
            <a:endParaRPr lang="en-US" sz="1800" dirty="0"/>
          </a:p>
        </p:txBody>
      </p:sp>
      <p:sp>
        <p:nvSpPr>
          <p:cNvPr id="5" name="Action Button: Back or Previous 4">
            <a:hlinkClick r:id="" action="ppaction://hlinkshowjump?jump=lastslideviewed" highlightClick="1"/>
            <a:extLst>
              <a:ext uri="{FF2B5EF4-FFF2-40B4-BE49-F238E27FC236}">
                <a16:creationId xmlns:a16="http://schemas.microsoft.com/office/drawing/2014/main" id="{F4DB0CA6-3B1D-0E49-BCAA-34088612FA34}"/>
              </a:ext>
            </a:extLst>
          </p:cNvPr>
          <p:cNvSpPr/>
          <p:nvPr/>
        </p:nvSpPr>
        <p:spPr>
          <a:xfrm>
            <a:off x="7933467" y="728700"/>
            <a:ext cx="576064" cy="57606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34970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2797-5DD7-4E33-A163-0E5B93187626}"/>
              </a:ext>
            </a:extLst>
          </p:cNvPr>
          <p:cNvSpPr>
            <a:spLocks noGrp="1"/>
          </p:cNvSpPr>
          <p:nvPr>
            <p:ph type="title"/>
          </p:nvPr>
        </p:nvSpPr>
        <p:spPr>
          <a:xfrm>
            <a:off x="272287" y="476672"/>
            <a:ext cx="8229600" cy="1066800"/>
          </a:xfrm>
        </p:spPr>
        <p:txBody>
          <a:bodyPr/>
          <a:lstStyle/>
          <a:p>
            <a:r>
              <a:rPr lang="en-GB" dirty="0"/>
              <a:t>Acknowledgements</a:t>
            </a:r>
          </a:p>
        </p:txBody>
      </p:sp>
      <p:sp>
        <p:nvSpPr>
          <p:cNvPr id="3" name="Content Placeholder 2">
            <a:extLst>
              <a:ext uri="{FF2B5EF4-FFF2-40B4-BE49-F238E27FC236}">
                <a16:creationId xmlns:a16="http://schemas.microsoft.com/office/drawing/2014/main" id="{99CFE4DF-8D8F-4532-84F9-5CF2D06E30CF}"/>
              </a:ext>
            </a:extLst>
          </p:cNvPr>
          <p:cNvSpPr>
            <a:spLocks noGrp="1"/>
          </p:cNvSpPr>
          <p:nvPr>
            <p:ph idx="1"/>
          </p:nvPr>
        </p:nvSpPr>
        <p:spPr>
          <a:xfrm>
            <a:off x="238426" y="1313178"/>
            <a:ext cx="8496944" cy="5068150"/>
          </a:xfrm>
        </p:spPr>
        <p:txBody>
          <a:bodyPr>
            <a:normAutofit/>
          </a:bodyPr>
          <a:lstStyle/>
          <a:p>
            <a:pPr marL="0" indent="0">
              <a:buNone/>
            </a:pPr>
            <a:r>
              <a:rPr lang="en-GB" sz="2000" dirty="0"/>
              <a:t>This presentation has been written by Richard Bustin, Head of Geography at Lancing College and an experienced author.</a:t>
            </a:r>
          </a:p>
          <a:p>
            <a:pPr marL="0" indent="0">
              <a:buNone/>
            </a:pPr>
            <a:endParaRPr lang="en-GB" sz="2000" dirty="0"/>
          </a:p>
          <a:p>
            <a:pPr marL="0" indent="0">
              <a:buNone/>
            </a:pPr>
            <a:r>
              <a:rPr lang="en-GB" sz="2000" b="1" dirty="0"/>
              <a:t>Figures</a:t>
            </a:r>
          </a:p>
          <a:p>
            <a:pPr marL="342900" indent="-342900">
              <a:lnSpc>
                <a:spcPct val="128000"/>
              </a:lnSpc>
            </a:pPr>
            <a:r>
              <a:rPr lang="en-GB" sz="2000" b="1" dirty="0"/>
              <a:t>Slide 3: </a:t>
            </a:r>
            <a:r>
              <a:rPr lang="en-GB" sz="2000" dirty="0">
                <a:latin typeface="Lato" panose="020F0502020204030203"/>
              </a:rPr>
              <a:t>Photo (cc</a:t>
            </a:r>
            <a:r>
              <a:rPr lang="en-GB" sz="2000" b="0" i="0" dirty="0">
                <a:effectLst/>
                <a:latin typeface="Lato" panose="020F0502020204030203"/>
              </a:rPr>
              <a:t> by-sa-4)</a:t>
            </a:r>
            <a:r>
              <a:rPr lang="en-GB" sz="2000" dirty="0">
                <a:latin typeface="Lato" panose="020F0502020204030203"/>
              </a:rPr>
              <a:t> </a:t>
            </a:r>
            <a:r>
              <a:rPr lang="en-GB" sz="2000" b="0" i="0" dirty="0">
                <a:effectLst/>
                <a:latin typeface="Lato" panose="020F0502020204030203"/>
              </a:rPr>
              <a:t>©User: Colin </a:t>
            </a:r>
            <a:r>
              <a:rPr lang="en-GB" sz="2000" b="0" i="0" dirty="0">
                <a:solidFill>
                  <a:srgbClr val="202122"/>
                </a:solidFill>
                <a:effectLst/>
                <a:latin typeface="Lato" panose="020F0502020204030203"/>
                <a:hlinkClick r:id="rId2"/>
              </a:rPr>
              <a:t>Palace of Westminster</a:t>
            </a:r>
            <a:endParaRPr lang="en-GB" sz="2000" b="0" i="0" dirty="0">
              <a:solidFill>
                <a:srgbClr val="202122"/>
              </a:solidFill>
              <a:effectLst/>
              <a:latin typeface="Lato" panose="020F0502020204030203"/>
            </a:endParaRPr>
          </a:p>
          <a:p>
            <a:pPr marL="342900" indent="-342900">
              <a:lnSpc>
                <a:spcPct val="128000"/>
              </a:lnSpc>
            </a:pPr>
            <a:r>
              <a:rPr lang="en-GB" sz="2000" b="1" dirty="0"/>
              <a:t>Slide 4: </a:t>
            </a:r>
            <a:r>
              <a:rPr lang="en-GB" sz="2000" dirty="0"/>
              <a:t>Image </a:t>
            </a:r>
            <a:r>
              <a:rPr lang="en-GB" sz="2000" dirty="0">
                <a:hlinkClick r:id="rId3"/>
              </a:rPr>
              <a:t>Matt Brown</a:t>
            </a:r>
            <a:endParaRPr lang="en-GB" sz="2000" dirty="0"/>
          </a:p>
          <a:p>
            <a:pPr marL="342900" indent="-342900">
              <a:lnSpc>
                <a:spcPct val="128000"/>
              </a:lnSpc>
            </a:pPr>
            <a:r>
              <a:rPr lang="en-GB" sz="2000" b="1" dirty="0"/>
              <a:t>Slide 5: </a:t>
            </a:r>
            <a:r>
              <a:rPr lang="en-GB" sz="2000" dirty="0"/>
              <a:t>Image </a:t>
            </a:r>
            <a:r>
              <a:rPr lang="en-GB" sz="2000" dirty="0">
                <a:hlinkClick r:id="rId4"/>
              </a:rPr>
              <a:t>Wikimedia commons</a:t>
            </a:r>
            <a:endParaRPr lang="en-GB" sz="2000" dirty="0"/>
          </a:p>
          <a:p>
            <a:pPr marL="342900" indent="-342900">
              <a:lnSpc>
                <a:spcPct val="128000"/>
              </a:lnSpc>
            </a:pPr>
            <a:r>
              <a:rPr lang="en-GB" sz="2000" b="1" dirty="0"/>
              <a:t>Slide 8 and 11: </a:t>
            </a:r>
            <a:r>
              <a:rPr lang="en-GB" sz="2000" dirty="0">
                <a:hlinkClick r:id="rId5"/>
              </a:rPr>
              <a:t>ONS Census data 2011</a:t>
            </a:r>
            <a:endParaRPr lang="en-GB" sz="2000" dirty="0"/>
          </a:p>
          <a:p>
            <a:pPr marL="342900" indent="-342900">
              <a:lnSpc>
                <a:spcPct val="128000"/>
              </a:lnSpc>
            </a:pPr>
            <a:endParaRPr lang="en-GB" sz="2000" dirty="0"/>
          </a:p>
        </p:txBody>
      </p:sp>
    </p:spTree>
    <p:extLst>
      <p:ext uri="{BB962C8B-B14F-4D97-AF65-F5344CB8AC3E}">
        <p14:creationId xmlns:p14="http://schemas.microsoft.com/office/powerpoint/2010/main" val="183337085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9EAAED8-D246-45C9-919B-2D3768054D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98" r="23298"/>
          <a:stretch/>
        </p:blipFill>
        <p:spPr bwMode="auto">
          <a:xfrm>
            <a:off x="1089859" y="1082350"/>
            <a:ext cx="6964282" cy="37144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448072"/>
            <a:ext cx="4464496" cy="592832"/>
          </a:xfrm>
        </p:spPr>
        <p:txBody>
          <a:bodyPr>
            <a:normAutofit fontScale="90000"/>
          </a:bodyPr>
          <a:lstStyle/>
          <a:p>
            <a:pPr algn="l"/>
            <a:r>
              <a:rPr lang="en-GB" sz="3600" b="1" dirty="0">
                <a:solidFill>
                  <a:srgbClr val="26377C"/>
                </a:solidFill>
              </a:rPr>
              <a:t>Why study London?</a:t>
            </a:r>
          </a:p>
        </p:txBody>
      </p:sp>
      <p:sp>
        <p:nvSpPr>
          <p:cNvPr id="6" name="TextBox 5">
            <a:extLst>
              <a:ext uri="{FF2B5EF4-FFF2-40B4-BE49-F238E27FC236}">
                <a16:creationId xmlns:a16="http://schemas.microsoft.com/office/drawing/2014/main" id="{4BCDAE1B-FC26-4C9F-85C8-01BD8F5C2378}"/>
              </a:ext>
            </a:extLst>
          </p:cNvPr>
          <p:cNvSpPr txBox="1"/>
          <p:nvPr/>
        </p:nvSpPr>
        <p:spPr>
          <a:xfrm>
            <a:off x="323528" y="4865084"/>
            <a:ext cx="8280920" cy="1631216"/>
          </a:xfrm>
          <a:prstGeom prst="rect">
            <a:avLst/>
          </a:prstGeom>
          <a:noFill/>
        </p:spPr>
        <p:txBody>
          <a:bodyPr wrap="square">
            <a:spAutoFit/>
          </a:bodyPr>
          <a:lstStyle/>
          <a:p>
            <a:r>
              <a:rPr lang="en-GB" sz="2000" dirty="0">
                <a:solidFill>
                  <a:srgbClr val="26377C"/>
                </a:solidFill>
                <a:latin typeface="Lato" panose="020F0502020204030203" pitchFamily="34" charset="0"/>
                <a:ea typeface="Lato" panose="020F0502020204030203" pitchFamily="34" charset="0"/>
                <a:cs typeface="Lato" panose="020F0502020204030203" pitchFamily="34" charset="0"/>
              </a:rPr>
              <a:t>London is a world city, globally connected through business and finance to cities around the world. It is the capital city of the United Kingdom and has been an important settlement since Roman times. Here, we look at the growth and development of London, the challenges it faces and some of the ways it is adapting to the modern world.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57" y="391953"/>
            <a:ext cx="8473356" cy="930370"/>
          </a:xfrm>
        </p:spPr>
        <p:txBody>
          <a:bodyPr>
            <a:noAutofit/>
          </a:bodyPr>
          <a:lstStyle/>
          <a:p>
            <a:pPr algn="l"/>
            <a:r>
              <a:rPr lang="en-GB" sz="3200" b="1" dirty="0"/>
              <a:t>Why is London in an important location? </a:t>
            </a:r>
          </a:p>
        </p:txBody>
      </p:sp>
      <p:sp>
        <p:nvSpPr>
          <p:cNvPr id="4" name="TextBox 3">
            <a:extLst>
              <a:ext uri="{FF2B5EF4-FFF2-40B4-BE49-F238E27FC236}">
                <a16:creationId xmlns:a16="http://schemas.microsoft.com/office/drawing/2014/main" id="{830D3C53-E6E5-4950-96A7-9C0669C3FB8C}"/>
              </a:ext>
            </a:extLst>
          </p:cNvPr>
          <p:cNvSpPr txBox="1"/>
          <p:nvPr/>
        </p:nvSpPr>
        <p:spPr>
          <a:xfrm>
            <a:off x="167257" y="1121870"/>
            <a:ext cx="4806525" cy="4255332"/>
          </a:xfrm>
          <a:prstGeom prst="rect">
            <a:avLst/>
          </a:prstGeom>
          <a:noFill/>
        </p:spPr>
        <p:txBody>
          <a:bodyPr wrap="square" rtlCol="0">
            <a:spAutoFit/>
          </a:bodyPr>
          <a:lstStyle/>
          <a:p>
            <a:pPr>
              <a:lnSpc>
                <a:spcPct val="108000"/>
              </a:lnSpc>
            </a:pPr>
            <a:r>
              <a:rPr lang="en-GB" b="1" dirty="0">
                <a:latin typeface="Lato" panose="020F0502020204030203"/>
                <a:ea typeface="Calibri" panose="020F0502020204030204" pitchFamily="34" charset="0"/>
                <a:cs typeface="Times New Roman" panose="02020603050405020304" pitchFamily="18" charset="0"/>
                <a:hlinkClick r:id="rId3" action="ppaction://hlinksldjump"/>
              </a:rPr>
              <a:t>Site</a:t>
            </a:r>
            <a:endParaRPr lang="en-GB" b="1" dirty="0">
              <a:latin typeface="Lato" panose="020F0502020204030203"/>
            </a:endParaRPr>
          </a:p>
          <a:p>
            <a:pPr>
              <a:lnSpc>
                <a:spcPct val="108000"/>
              </a:lnSpc>
            </a:pPr>
            <a:r>
              <a:rPr lang="en-GB" dirty="0">
                <a:solidFill>
                  <a:srgbClr val="26377C"/>
                </a:solidFill>
                <a:effectLst/>
                <a:latin typeface="Lato" panose="020F0502020204030203"/>
                <a:ea typeface="Calibri" panose="020F0502020204030204" pitchFamily="34" charset="0"/>
                <a:cs typeface="Times New Roman" panose="02020603050405020304" pitchFamily="18" charset="0"/>
              </a:rPr>
              <a:t>Roman London was originally built as a bridging point on the River Thames,</a:t>
            </a:r>
            <a:r>
              <a:rPr lang="en-GB" dirty="0">
                <a:solidFill>
                  <a:srgbClr val="26377C"/>
                </a:solidFill>
                <a:latin typeface="Lato" panose="020F0502020204030203"/>
                <a:ea typeface="Calibri" panose="020F0502020204030204" pitchFamily="34" charset="0"/>
                <a:cs typeface="Times New Roman" panose="02020603050405020304" pitchFamily="18" charset="0"/>
              </a:rPr>
              <a:t> </a:t>
            </a:r>
            <a:r>
              <a:rPr lang="en-GB" dirty="0">
                <a:solidFill>
                  <a:srgbClr val="26377C"/>
                </a:solidFill>
                <a:effectLst/>
                <a:latin typeface="Lato" panose="020F0502020204030203"/>
                <a:ea typeface="Calibri" panose="020F0502020204030204" pitchFamily="34" charset="0"/>
                <a:cs typeface="Times New Roman" panose="02020603050405020304" pitchFamily="18" charset="0"/>
              </a:rPr>
              <a:t>which also meant it developed a port function. </a:t>
            </a:r>
          </a:p>
          <a:p>
            <a:pPr>
              <a:lnSpc>
                <a:spcPct val="108000"/>
              </a:lnSpc>
            </a:pPr>
            <a:endParaRPr lang="en-GB" dirty="0">
              <a:solidFill>
                <a:srgbClr val="26377C"/>
              </a:solidFill>
              <a:latin typeface="Lato" panose="020F0502020204030203"/>
            </a:endParaRPr>
          </a:p>
          <a:p>
            <a:pPr>
              <a:lnSpc>
                <a:spcPct val="108000"/>
              </a:lnSpc>
            </a:pPr>
            <a:r>
              <a:rPr lang="en-GB" b="1" dirty="0">
                <a:latin typeface="Lato" panose="020F0502020204030203"/>
                <a:hlinkClick r:id="rId3" action="ppaction://hlinksldjump"/>
              </a:rPr>
              <a:t>Situation</a:t>
            </a:r>
            <a:endParaRPr lang="en-GB" b="1" dirty="0">
              <a:latin typeface="Lato" panose="020F0502020204030203"/>
            </a:endParaRPr>
          </a:p>
          <a:p>
            <a:pPr>
              <a:lnSpc>
                <a:spcPct val="108000"/>
              </a:lnSpc>
            </a:pPr>
            <a:r>
              <a:rPr lang="en-GB" dirty="0">
                <a:solidFill>
                  <a:srgbClr val="26377C"/>
                </a:solidFill>
                <a:effectLst/>
                <a:latin typeface="Lato" panose="020F0502020204030203"/>
                <a:ea typeface="Calibri" panose="020F0502020204030204" pitchFamily="34" charset="0"/>
                <a:cs typeface="Times New Roman" panose="02020603050405020304" pitchFamily="18" charset="0"/>
              </a:rPr>
              <a:t>The flat land gave </a:t>
            </a:r>
            <a:r>
              <a:rPr lang="en-GB" dirty="0">
                <a:solidFill>
                  <a:srgbClr val="26377C"/>
                </a:solidFill>
                <a:latin typeface="Lato" panose="020F0502020204030203"/>
                <a:ea typeface="Calibri" panose="020F0502020204030204" pitchFamily="34" charset="0"/>
                <a:cs typeface="Times New Roman" panose="02020603050405020304" pitchFamily="18" charset="0"/>
              </a:rPr>
              <a:t>the city </a:t>
            </a:r>
            <a:r>
              <a:rPr lang="en-GB" dirty="0">
                <a:solidFill>
                  <a:srgbClr val="26377C"/>
                </a:solidFill>
                <a:effectLst/>
                <a:latin typeface="Lato" panose="020F0502020204030203"/>
                <a:ea typeface="Calibri" panose="020F0502020204030204" pitchFamily="34" charset="0"/>
                <a:cs typeface="Times New Roman" panose="02020603050405020304" pitchFamily="18" charset="0"/>
              </a:rPr>
              <a:t>room for expansion, with farm land beyond the walls. </a:t>
            </a:r>
            <a:r>
              <a:rPr lang="en-GB" dirty="0">
                <a:solidFill>
                  <a:srgbClr val="26377C"/>
                </a:solidFill>
                <a:latin typeface="Lato" panose="020F0502020204030203"/>
                <a:ea typeface="Calibri" panose="020F0502020204030204" pitchFamily="34" charset="0"/>
                <a:cs typeface="Times New Roman" panose="02020603050405020304" pitchFamily="18" charset="0"/>
              </a:rPr>
              <a:t>All travel across the river came through the city so the Romans could control South-East England.</a:t>
            </a:r>
          </a:p>
          <a:p>
            <a:pPr>
              <a:lnSpc>
                <a:spcPct val="108000"/>
              </a:lnSpc>
            </a:pPr>
            <a:endParaRPr lang="en-GB" b="1" dirty="0">
              <a:solidFill>
                <a:srgbClr val="26377C"/>
              </a:solidFill>
              <a:latin typeface="Lato" panose="020F0502020204030203"/>
              <a:cs typeface="Times New Roman" panose="02020603050405020304" pitchFamily="18" charset="0"/>
            </a:endParaRPr>
          </a:p>
          <a:p>
            <a:pPr>
              <a:lnSpc>
                <a:spcPct val="108000"/>
              </a:lnSpc>
            </a:pPr>
            <a:r>
              <a:rPr lang="en-GB" dirty="0">
                <a:solidFill>
                  <a:srgbClr val="26377C"/>
                </a:solidFill>
                <a:latin typeface="Lato" panose="020F0502020204030203"/>
                <a:cs typeface="Times New Roman" panose="02020603050405020304" pitchFamily="18" charset="0"/>
              </a:rPr>
              <a:t>What is interesting for geographers is how the past has helped shape what we see today.</a:t>
            </a:r>
            <a:endParaRPr lang="en-GB" dirty="0">
              <a:solidFill>
                <a:srgbClr val="26377C"/>
              </a:solidFill>
              <a:latin typeface="Lato" panose="020F0502020204030203"/>
            </a:endParaRPr>
          </a:p>
        </p:txBody>
      </p:sp>
      <p:pic>
        <p:nvPicPr>
          <p:cNvPr id="9" name="Picture 8">
            <a:extLst>
              <a:ext uri="{FF2B5EF4-FFF2-40B4-BE49-F238E27FC236}">
                <a16:creationId xmlns:a16="http://schemas.microsoft.com/office/drawing/2014/main" id="{D1261AE5-80B4-41D0-83F4-C037FD021F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5528" y="1549246"/>
            <a:ext cx="3465085" cy="2598815"/>
          </a:xfrm>
          <a:prstGeom prst="rect">
            <a:avLst/>
          </a:prstGeom>
        </p:spPr>
      </p:pic>
      <p:sp>
        <p:nvSpPr>
          <p:cNvPr id="6" name="TextBox 5">
            <a:extLst>
              <a:ext uri="{FF2B5EF4-FFF2-40B4-BE49-F238E27FC236}">
                <a16:creationId xmlns:a16="http://schemas.microsoft.com/office/drawing/2014/main" id="{3715D8BF-0113-4262-B95F-047C509920CD}"/>
              </a:ext>
            </a:extLst>
          </p:cNvPr>
          <p:cNvSpPr txBox="1"/>
          <p:nvPr/>
        </p:nvSpPr>
        <p:spPr>
          <a:xfrm>
            <a:off x="283873" y="5589240"/>
            <a:ext cx="7672503" cy="964303"/>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Activity</a:t>
            </a: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Watch this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history</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of London. </a:t>
            </a: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Create a timeline of key events in the development of the modern city.</a:t>
            </a:r>
          </a:p>
        </p:txBody>
      </p:sp>
      <p:sp>
        <p:nvSpPr>
          <p:cNvPr id="8" name="TextBox 7">
            <a:extLst>
              <a:ext uri="{FF2B5EF4-FFF2-40B4-BE49-F238E27FC236}">
                <a16:creationId xmlns:a16="http://schemas.microsoft.com/office/drawing/2014/main" id="{E3247AD2-8A40-4DCB-BDE2-B43635395FC8}"/>
              </a:ext>
            </a:extLst>
          </p:cNvPr>
          <p:cNvSpPr txBox="1"/>
          <p:nvPr/>
        </p:nvSpPr>
        <p:spPr>
          <a:xfrm>
            <a:off x="5090398" y="4222584"/>
            <a:ext cx="3550215" cy="738664"/>
          </a:xfrm>
          <a:prstGeom prst="rect">
            <a:avLst/>
          </a:prstGeom>
          <a:noFill/>
        </p:spPr>
        <p:txBody>
          <a:bodyPr wrap="square">
            <a:spAutoFit/>
          </a:bodyPr>
          <a:lstStyle/>
          <a:p>
            <a:r>
              <a:rPr lang="en-GB" sz="1400" dirty="0">
                <a:solidFill>
                  <a:srgbClr val="26377C"/>
                </a:solidFill>
                <a:latin typeface="Lato" panose="020F0502020204030203" pitchFamily="34" charset="0"/>
                <a:ea typeface="Lato" panose="020F0502020204030203" pitchFamily="34" charset="0"/>
                <a:cs typeface="Lato" panose="020F0502020204030203" pitchFamily="34" charset="0"/>
              </a:rPr>
              <a:t>A reconstruction of </a:t>
            </a:r>
            <a:r>
              <a:rPr lang="en-GB" sz="1400" dirty="0" err="1">
                <a:solidFill>
                  <a:srgbClr val="26377C"/>
                </a:solidFill>
                <a:latin typeface="Lato" panose="020F0502020204030203" pitchFamily="34" charset="0"/>
                <a:ea typeface="Lato" panose="020F0502020204030203" pitchFamily="34" charset="0"/>
                <a:cs typeface="Lato" panose="020F0502020204030203" pitchFamily="34" charset="0"/>
              </a:rPr>
              <a:t>Londinium</a:t>
            </a:r>
            <a:r>
              <a:rPr lang="en-GB" sz="1400" dirty="0">
                <a:solidFill>
                  <a:srgbClr val="26377C"/>
                </a:solidFill>
                <a:latin typeface="Lato" panose="020F0502020204030203" pitchFamily="34" charset="0"/>
                <a:ea typeface="Lato" panose="020F0502020204030203" pitchFamily="34" charset="0"/>
                <a:cs typeface="Lato" panose="020F0502020204030203" pitchFamily="34" charset="0"/>
              </a:rPr>
              <a:t> – the Romans were at this site around the years 47–50 CE. </a:t>
            </a:r>
          </a:p>
        </p:txBody>
      </p:sp>
    </p:spTree>
    <p:extLst>
      <p:ext uri="{BB962C8B-B14F-4D97-AF65-F5344CB8AC3E}">
        <p14:creationId xmlns:p14="http://schemas.microsoft.com/office/powerpoint/2010/main" val="100168186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p">
            <a:hlinkClick r:id="" action="ppaction://media"/>
            <a:extLst>
              <a:ext uri="{FF2B5EF4-FFF2-40B4-BE49-F238E27FC236}">
                <a16:creationId xmlns:a16="http://schemas.microsoft.com/office/drawing/2014/main" id="{5E9FF18E-C597-4366-9A01-99B60C4CC436}"/>
              </a:ext>
            </a:extLst>
          </p:cNvPr>
          <p:cNvPicPr>
            <a:picLocks noChangeAspect="1"/>
          </p:cNvPicPr>
          <p:nvPr>
            <a:audioFile r:link="rId1"/>
            <p:extLst>
              <p:ext uri="{DAA4B4D4-6D71-4841-9C94-3DE7FCFB9230}">
                <p14:media xmlns:p14="http://schemas.microsoft.com/office/powerpoint/2010/main" r:embed="rId2">
                  <p14:trim st="1500" end="1205.6689"/>
                </p14:media>
              </p:ext>
            </p:extLst>
          </p:nvPr>
        </p:nvPicPr>
        <p:blipFill>
          <a:blip r:embed="rId5" cstate="print">
            <a:duotone>
              <a:prstClr val="black"/>
              <a:schemeClr val="tx2">
                <a:tint val="45000"/>
                <a:satMod val="400000"/>
              </a:schemeClr>
            </a:duotone>
          </a:blip>
          <a:stretch>
            <a:fillRect/>
          </a:stretch>
        </p:blipFill>
        <p:spPr>
          <a:xfrm>
            <a:off x="395536" y="692993"/>
            <a:ext cx="304800" cy="304800"/>
          </a:xfrm>
          <a:prstGeom prst="rect">
            <a:avLst/>
          </a:prstGeom>
          <a:ln w="12700">
            <a:solidFill>
              <a:srgbClr val="26377C"/>
            </a:solidFill>
          </a:ln>
        </p:spPr>
      </p:pic>
      <p:pic>
        <p:nvPicPr>
          <p:cNvPr id="4" name="Picture 3">
            <a:extLst>
              <a:ext uri="{FF2B5EF4-FFF2-40B4-BE49-F238E27FC236}">
                <a16:creationId xmlns:a16="http://schemas.microsoft.com/office/drawing/2014/main" id="{C0E2A48C-B10F-4153-8E16-789E8CD8B34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11097" y="882717"/>
            <a:ext cx="6321805" cy="509256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ECD7B-A706-43B6-9744-B0085C68C449}"/>
              </a:ext>
            </a:extLst>
          </p:cNvPr>
          <p:cNvSpPr>
            <a:spLocks noGrp="1"/>
          </p:cNvSpPr>
          <p:nvPr>
            <p:ph idx="1"/>
          </p:nvPr>
        </p:nvSpPr>
        <p:spPr>
          <a:xfrm>
            <a:off x="291680" y="1329543"/>
            <a:ext cx="6516118" cy="5227554"/>
          </a:xfrm>
        </p:spPr>
        <p:txBody>
          <a:bodyPr>
            <a:noAutofit/>
          </a:bodyPr>
          <a:lstStyle/>
          <a:p>
            <a:pPr marL="0" indent="0">
              <a:lnSpc>
                <a:spcPct val="108000"/>
              </a:lnSpc>
              <a:spcAft>
                <a:spcPts val="800"/>
              </a:spcAft>
              <a:buNone/>
            </a:pPr>
            <a:r>
              <a:rPr lang="en-GB" sz="1800" dirty="0">
                <a:latin typeface="Lato" panose="020F0502020204030203"/>
                <a:ea typeface="Calibri" panose="020F0502020204030204" pitchFamily="34" charset="0"/>
                <a:cs typeface="Times New Roman" panose="02020603050405020304" pitchFamily="18" charset="0"/>
              </a:rPr>
              <a:t>‘</a:t>
            </a:r>
            <a:r>
              <a:rPr lang="en-GB" sz="1800" dirty="0">
                <a:effectLst/>
                <a:latin typeface="Lato" panose="020F0502020204030203"/>
                <a:ea typeface="Calibri" panose="020F0502020204030204" pitchFamily="34" charset="0"/>
                <a:cs typeface="Times New Roman" panose="02020603050405020304" pitchFamily="18" charset="0"/>
              </a:rPr>
              <a:t>London’s role as a port declined in the twentieth century but it remained the main hub for the UK transport network. Motorways converge on London, such as the M1</a:t>
            </a:r>
            <a:r>
              <a:rPr lang="en-GB" sz="1800" dirty="0">
                <a:latin typeface="Lato" panose="020F0502020204030203"/>
                <a:ea typeface="Calibri" panose="020F0502020204030204" pitchFamily="34" charset="0"/>
                <a:cs typeface="Times New Roman" panose="02020603050405020304" pitchFamily="18" charset="0"/>
              </a:rPr>
              <a:t>. </a:t>
            </a:r>
            <a:r>
              <a:rPr lang="en-GB" sz="1800" dirty="0">
                <a:effectLst/>
                <a:latin typeface="Lato" panose="020F0502020204030203"/>
                <a:ea typeface="Calibri" panose="020F0502020204030204" pitchFamily="34" charset="0"/>
                <a:cs typeface="Times New Roman" panose="02020603050405020304" pitchFamily="18" charset="0"/>
              </a:rPr>
              <a:t>The UK’s two busiest airports – Heathrow and Gatwick – are both close to London. The Palace of Westminster is the home of the UK Government.</a:t>
            </a:r>
          </a:p>
          <a:p>
            <a:pPr marL="0" indent="0">
              <a:lnSpc>
                <a:spcPct val="108000"/>
              </a:lnSpc>
              <a:spcAft>
                <a:spcPts val="800"/>
              </a:spcAft>
              <a:buNone/>
            </a:pPr>
            <a:r>
              <a:rPr lang="en-GB" sz="1800" dirty="0">
                <a:effectLst/>
                <a:latin typeface="Lato" panose="020F0502020204030203"/>
                <a:ea typeface="Calibri" panose="020F0502020204030204" pitchFamily="34" charset="0"/>
                <a:cs typeface="Times New Roman" panose="02020603050405020304" pitchFamily="18" charset="0"/>
              </a:rPr>
              <a:t>London is the UK’s capital and is by far its wealthiest city. The gap between London and the rest of the UK has widened as both earnings and house prices have risen faster in London than elsewhere. In London the average salary is £34,473 compared to the UK average of £22,044. The average house price in London is £514,000 compared to the UK average of £272,000. London is a ‘world city’ – along with New York, it is one of the most important financial centres in the world. The headquarters of many large international and British companies are based there, such as KPMG. The city also attracts investment and migrants from all around the world’.</a:t>
            </a:r>
          </a:p>
        </p:txBody>
      </p:sp>
      <p:sp>
        <p:nvSpPr>
          <p:cNvPr id="6" name="Title 1">
            <a:extLst>
              <a:ext uri="{FF2B5EF4-FFF2-40B4-BE49-F238E27FC236}">
                <a16:creationId xmlns:a16="http://schemas.microsoft.com/office/drawing/2014/main" id="{3DDAB687-A702-451C-A078-374FDF56E1D3}"/>
              </a:ext>
            </a:extLst>
          </p:cNvPr>
          <p:cNvSpPr>
            <a:spLocks noGrp="1"/>
          </p:cNvSpPr>
          <p:nvPr>
            <p:ph type="title"/>
          </p:nvPr>
        </p:nvSpPr>
        <p:spPr>
          <a:xfrm>
            <a:off x="291680" y="440078"/>
            <a:ext cx="8229600" cy="936650"/>
          </a:xfrm>
        </p:spPr>
        <p:txBody>
          <a:bodyPr>
            <a:noAutofit/>
          </a:bodyPr>
          <a:lstStyle/>
          <a:p>
            <a:pPr algn="l"/>
            <a:r>
              <a:rPr lang="en-GB" sz="3600" b="1" dirty="0"/>
              <a:t>Why is London an important city? </a:t>
            </a:r>
          </a:p>
        </p:txBody>
      </p:sp>
      <p:sp>
        <p:nvSpPr>
          <p:cNvPr id="2" name="TextBox 1">
            <a:extLst>
              <a:ext uri="{FF2B5EF4-FFF2-40B4-BE49-F238E27FC236}">
                <a16:creationId xmlns:a16="http://schemas.microsoft.com/office/drawing/2014/main" id="{FCB7B930-A5D2-4231-9DD6-36711C261CD1}"/>
              </a:ext>
            </a:extLst>
          </p:cNvPr>
          <p:cNvSpPr txBox="1"/>
          <p:nvPr/>
        </p:nvSpPr>
        <p:spPr>
          <a:xfrm>
            <a:off x="6948264" y="1381856"/>
            <a:ext cx="2048072" cy="3416320"/>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Activity </a:t>
            </a:r>
          </a:p>
          <a:p>
            <a:r>
              <a:rPr lang="en-GB" dirty="0">
                <a:solidFill>
                  <a:srgbClr val="26377C"/>
                </a:solidFill>
                <a:latin typeface="Lato" panose="020F0502020204030203" pitchFamily="34" charset="0"/>
                <a:ea typeface="Lato" panose="020F0502020204030203" pitchFamily="34" charset="0"/>
                <a:cs typeface="Lato" panose="020F0502020204030203" pitchFamily="34" charset="0"/>
              </a:rPr>
              <a:t>Read and highlight the text to show the importance of London:</a:t>
            </a:r>
          </a:p>
          <a:p>
            <a:pPr marL="285750" indent="-285750">
              <a:buFont typeface="Arial" panose="020B0604020202020204" pitchFamily="34" charset="0"/>
              <a:buChar char="•"/>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local </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reasons</a:t>
            </a: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 – </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use green</a:t>
            </a:r>
          </a:p>
          <a:p>
            <a:pPr marL="285750" indent="-285750">
              <a:buFont typeface="Arial" panose="020B0604020202020204" pitchFamily="34" charset="0"/>
              <a:buChar char="•"/>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national </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reasons</a:t>
            </a: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 </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use yellow</a:t>
            </a:r>
            <a:endParaRPr lang="en-GB" b="1" dirty="0">
              <a:solidFill>
                <a:srgbClr val="26377C"/>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global </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reasons</a:t>
            </a: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  </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use</a:t>
            </a: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 </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red.</a:t>
            </a:r>
          </a:p>
        </p:txBody>
      </p:sp>
    </p:spTree>
    <p:extLst>
      <p:ext uri="{BB962C8B-B14F-4D97-AF65-F5344CB8AC3E}">
        <p14:creationId xmlns:p14="http://schemas.microsoft.com/office/powerpoint/2010/main" val="94588923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ECD7B-A706-43B6-9744-B0085C68C449}"/>
              </a:ext>
            </a:extLst>
          </p:cNvPr>
          <p:cNvSpPr>
            <a:spLocks noGrp="1"/>
          </p:cNvSpPr>
          <p:nvPr>
            <p:ph idx="1"/>
          </p:nvPr>
        </p:nvSpPr>
        <p:spPr>
          <a:xfrm>
            <a:off x="1069268" y="1341314"/>
            <a:ext cx="6887108" cy="4968552"/>
          </a:xfrm>
        </p:spPr>
        <p:txBody>
          <a:bodyPr>
            <a:noAutofit/>
          </a:bodyPr>
          <a:lstStyle/>
          <a:p>
            <a:pPr marL="109728" indent="0">
              <a:lnSpc>
                <a:spcPct val="108000"/>
              </a:lnSpc>
              <a:spcAft>
                <a:spcPts val="800"/>
              </a:spcAft>
              <a:buNone/>
            </a:pPr>
            <a:r>
              <a:rPr lang="en-GB" sz="1800" dirty="0">
                <a:highlight>
                  <a:srgbClr val="FFFF00"/>
                </a:highlight>
                <a:latin typeface="Lato" panose="020F0502020204030203"/>
                <a:ea typeface="Calibri" panose="020F0502020204030204" pitchFamily="34" charset="0"/>
                <a:cs typeface="Times New Roman" panose="02020603050405020304" pitchFamily="18" charset="0"/>
              </a:rPr>
              <a:t>‘</a:t>
            </a:r>
            <a:r>
              <a:rPr lang="en-GB" sz="1800" dirty="0">
                <a:effectLst/>
                <a:highlight>
                  <a:srgbClr val="FFFF00"/>
                </a:highlight>
                <a:latin typeface="Lato" panose="020F0502020204030203"/>
                <a:ea typeface="Calibri" panose="020F0502020204030204" pitchFamily="34" charset="0"/>
                <a:cs typeface="Times New Roman" panose="02020603050405020304" pitchFamily="18" charset="0"/>
              </a:rPr>
              <a:t>London’s role as a port </a:t>
            </a:r>
            <a:r>
              <a:rPr lang="en-GB" sz="1800" dirty="0">
                <a:latin typeface="Lato" panose="020F0502020204030203"/>
                <a:ea typeface="Calibri" panose="020F0502020204030204" pitchFamily="34" charset="0"/>
                <a:cs typeface="Times New Roman" panose="02020603050405020304" pitchFamily="18" charset="0"/>
              </a:rPr>
              <a:t>declined in the twentieth century </a:t>
            </a:r>
            <a:r>
              <a:rPr lang="en-GB" sz="1800" dirty="0">
                <a:effectLst/>
                <a:latin typeface="Lato" panose="020F0502020204030203"/>
                <a:ea typeface="Calibri" panose="020F0502020204030204" pitchFamily="34" charset="0"/>
                <a:cs typeface="Times New Roman" panose="02020603050405020304" pitchFamily="18" charset="0"/>
              </a:rPr>
              <a:t>but it remained the main hub for </a:t>
            </a:r>
            <a:r>
              <a:rPr lang="en-GB" sz="1800" dirty="0">
                <a:effectLst/>
                <a:highlight>
                  <a:srgbClr val="00FF00"/>
                </a:highlight>
                <a:latin typeface="Lato" panose="020F0502020204030203"/>
                <a:ea typeface="Calibri" panose="020F0502020204030204" pitchFamily="34" charset="0"/>
                <a:cs typeface="Times New Roman" panose="02020603050405020304" pitchFamily="18" charset="0"/>
              </a:rPr>
              <a:t>the UK transport network</a:t>
            </a:r>
            <a:r>
              <a:rPr lang="en-GB" sz="1800" dirty="0">
                <a:effectLst/>
                <a:latin typeface="Lato" panose="020F0502020204030203"/>
                <a:ea typeface="Calibri" panose="020F0502020204030204" pitchFamily="34" charset="0"/>
                <a:cs typeface="Times New Roman" panose="02020603050405020304" pitchFamily="18" charset="0"/>
              </a:rPr>
              <a:t>. </a:t>
            </a:r>
            <a:r>
              <a:rPr lang="en-GB" sz="1800" dirty="0">
                <a:effectLst/>
                <a:highlight>
                  <a:srgbClr val="FFFF00"/>
                </a:highlight>
                <a:latin typeface="Lato" panose="020F0502020204030203"/>
                <a:ea typeface="Calibri" panose="020F0502020204030204" pitchFamily="34" charset="0"/>
                <a:cs typeface="Times New Roman" panose="02020603050405020304" pitchFamily="18" charset="0"/>
              </a:rPr>
              <a:t>Motorways converge on London, such as the M1.</a:t>
            </a:r>
            <a:r>
              <a:rPr lang="en-GB" sz="1800" dirty="0">
                <a:effectLst/>
                <a:latin typeface="Lato" panose="020F0502020204030203"/>
                <a:ea typeface="Calibri" panose="020F0502020204030204" pitchFamily="34" charset="0"/>
                <a:cs typeface="Times New Roman" panose="02020603050405020304" pitchFamily="18" charset="0"/>
              </a:rPr>
              <a:t> The UK’s two busiest airports – Heathrow and Gatwick – are both close to London. </a:t>
            </a:r>
            <a:r>
              <a:rPr lang="en-GB" sz="1800" dirty="0">
                <a:effectLst/>
                <a:highlight>
                  <a:srgbClr val="00FF00"/>
                </a:highlight>
                <a:latin typeface="Lato" panose="020F0502020204030203"/>
                <a:ea typeface="Calibri" panose="020F0502020204030204" pitchFamily="34" charset="0"/>
                <a:cs typeface="Times New Roman" panose="02020603050405020304" pitchFamily="18" charset="0"/>
              </a:rPr>
              <a:t>The Palace of Westminster is the home of the UK Government.</a:t>
            </a:r>
          </a:p>
          <a:p>
            <a:pPr marL="109728" indent="0">
              <a:lnSpc>
                <a:spcPct val="108000"/>
              </a:lnSpc>
              <a:spcAft>
                <a:spcPts val="800"/>
              </a:spcAft>
              <a:buNone/>
            </a:pPr>
            <a:r>
              <a:rPr lang="en-GB" sz="1800" dirty="0">
                <a:effectLst/>
                <a:highlight>
                  <a:srgbClr val="00FF00"/>
                </a:highlight>
                <a:latin typeface="Lato" panose="020F0502020204030203"/>
                <a:ea typeface="Calibri" panose="020F0502020204030204" pitchFamily="34" charset="0"/>
                <a:cs typeface="Times New Roman" panose="02020603050405020304" pitchFamily="18" charset="0"/>
              </a:rPr>
              <a:t>London is the UK’s capital </a:t>
            </a:r>
            <a:r>
              <a:rPr lang="en-GB" sz="1800" dirty="0">
                <a:effectLst/>
                <a:latin typeface="Lato" panose="020F0502020204030203"/>
                <a:ea typeface="Calibri" panose="020F0502020204030204" pitchFamily="34" charset="0"/>
                <a:cs typeface="Times New Roman" panose="02020603050405020304" pitchFamily="18" charset="0"/>
              </a:rPr>
              <a:t>and by far </a:t>
            </a:r>
            <a:r>
              <a:rPr lang="en-GB" sz="1800" dirty="0">
                <a:effectLst/>
                <a:highlight>
                  <a:srgbClr val="00FF00"/>
                </a:highlight>
                <a:latin typeface="Lato" panose="020F0502020204030203"/>
                <a:ea typeface="Calibri" panose="020F0502020204030204" pitchFamily="34" charset="0"/>
                <a:cs typeface="Times New Roman" panose="02020603050405020304" pitchFamily="18" charset="0"/>
              </a:rPr>
              <a:t>the wealthiest city</a:t>
            </a:r>
            <a:r>
              <a:rPr lang="en-GB" sz="1800" dirty="0">
                <a:effectLst/>
                <a:latin typeface="Lato" panose="020F0502020204030203"/>
                <a:ea typeface="Calibri" panose="020F0502020204030204" pitchFamily="34" charset="0"/>
                <a:cs typeface="Times New Roman" panose="02020603050405020304" pitchFamily="18" charset="0"/>
              </a:rPr>
              <a:t>. The gap between London and the rest of the UK has widened, as both </a:t>
            </a:r>
            <a:r>
              <a:rPr lang="en-GB" sz="1800" dirty="0">
                <a:effectLst/>
                <a:highlight>
                  <a:srgbClr val="00FF00"/>
                </a:highlight>
                <a:latin typeface="Lato" panose="020F0502020204030203"/>
                <a:ea typeface="Calibri" panose="020F0502020204030204" pitchFamily="34" charset="0"/>
                <a:cs typeface="Times New Roman" panose="02020603050405020304" pitchFamily="18" charset="0"/>
              </a:rPr>
              <a:t>earnings and house prices have risen faster in London </a:t>
            </a:r>
            <a:r>
              <a:rPr lang="en-GB" sz="1800" dirty="0">
                <a:effectLst/>
                <a:latin typeface="Lato" panose="020F0502020204030203"/>
                <a:ea typeface="Calibri" panose="020F0502020204030204" pitchFamily="34" charset="0"/>
                <a:cs typeface="Times New Roman" panose="02020603050405020304" pitchFamily="18" charset="0"/>
              </a:rPr>
              <a:t>than elsewhere. In London, the </a:t>
            </a:r>
            <a:r>
              <a:rPr lang="en-GB" sz="1800" dirty="0">
                <a:effectLst/>
                <a:highlight>
                  <a:srgbClr val="00FF00"/>
                </a:highlight>
                <a:latin typeface="Lato" panose="020F0502020204030203"/>
                <a:ea typeface="Calibri" panose="020F0502020204030204" pitchFamily="34" charset="0"/>
                <a:cs typeface="Times New Roman" panose="02020603050405020304" pitchFamily="18" charset="0"/>
              </a:rPr>
              <a:t>average salary is £34,473 compared to the UK average of £22,044. </a:t>
            </a:r>
            <a:r>
              <a:rPr lang="en-GB" sz="1800" dirty="0">
                <a:effectLst/>
                <a:latin typeface="Lato" panose="020F0502020204030203"/>
                <a:ea typeface="Calibri" panose="020F0502020204030204" pitchFamily="34" charset="0"/>
                <a:cs typeface="Times New Roman" panose="02020603050405020304" pitchFamily="18" charset="0"/>
              </a:rPr>
              <a:t>The </a:t>
            </a:r>
            <a:r>
              <a:rPr lang="en-GB" sz="1800" dirty="0">
                <a:effectLst/>
                <a:highlight>
                  <a:srgbClr val="00FF00"/>
                </a:highlight>
                <a:latin typeface="Lato" panose="020F0502020204030203"/>
                <a:ea typeface="Calibri" panose="020F0502020204030204" pitchFamily="34" charset="0"/>
                <a:cs typeface="Times New Roman" panose="02020603050405020304" pitchFamily="18" charset="0"/>
              </a:rPr>
              <a:t>average house price in London is £514,000 compared to the UK average of £272,000</a:t>
            </a:r>
            <a:r>
              <a:rPr lang="en-GB" sz="1800" dirty="0">
                <a:effectLst/>
                <a:latin typeface="Lato" panose="020F0502020204030203"/>
                <a:ea typeface="Calibri" panose="020F0502020204030204" pitchFamily="34" charset="0"/>
                <a:cs typeface="Times New Roman" panose="02020603050405020304" pitchFamily="18" charset="0"/>
              </a:rPr>
              <a:t>. </a:t>
            </a:r>
            <a:r>
              <a:rPr lang="en-GB" sz="1800" dirty="0">
                <a:effectLst/>
                <a:highlight>
                  <a:srgbClr val="FF0000"/>
                </a:highlight>
                <a:latin typeface="Lato" panose="020F0502020204030203"/>
                <a:ea typeface="Calibri" panose="020F0502020204030204" pitchFamily="34" charset="0"/>
                <a:cs typeface="Times New Roman" panose="02020603050405020304" pitchFamily="18" charset="0"/>
              </a:rPr>
              <a:t>London is a ‘world city’</a:t>
            </a:r>
            <a:r>
              <a:rPr lang="en-GB" sz="1800" dirty="0">
                <a:highlight>
                  <a:srgbClr val="FF0000"/>
                </a:highlight>
                <a:latin typeface="Lato" panose="020F0502020204030203"/>
                <a:ea typeface="Calibri" panose="020F0502020204030204" pitchFamily="34" charset="0"/>
                <a:cs typeface="Times New Roman" panose="02020603050405020304" pitchFamily="18" charset="0"/>
              </a:rPr>
              <a:t> – a</a:t>
            </a:r>
            <a:r>
              <a:rPr lang="en-GB" sz="1800" dirty="0">
                <a:effectLst/>
                <a:latin typeface="Lato" panose="020F0502020204030203"/>
                <a:ea typeface="Calibri" panose="020F0502020204030204" pitchFamily="34" charset="0"/>
                <a:cs typeface="Times New Roman" panose="02020603050405020304" pitchFamily="18" charset="0"/>
              </a:rPr>
              <a:t>long with New York, it is one of </a:t>
            </a:r>
            <a:r>
              <a:rPr lang="en-GB" sz="1800" dirty="0">
                <a:effectLst/>
                <a:highlight>
                  <a:srgbClr val="FF0000"/>
                </a:highlight>
                <a:latin typeface="Lato" panose="020F0502020204030203"/>
                <a:ea typeface="Calibri" panose="020F0502020204030204" pitchFamily="34" charset="0"/>
                <a:cs typeface="Times New Roman" panose="02020603050405020304" pitchFamily="18" charset="0"/>
              </a:rPr>
              <a:t>the most important financial centres in the world.</a:t>
            </a:r>
            <a:r>
              <a:rPr lang="en-GB" sz="1800" dirty="0">
                <a:effectLst/>
                <a:latin typeface="Lato" panose="020F0502020204030203"/>
                <a:ea typeface="Calibri" panose="020F0502020204030204" pitchFamily="34" charset="0"/>
                <a:cs typeface="Times New Roman" panose="02020603050405020304" pitchFamily="18" charset="0"/>
              </a:rPr>
              <a:t> The </a:t>
            </a:r>
            <a:r>
              <a:rPr lang="en-GB" sz="1800" dirty="0">
                <a:effectLst/>
                <a:highlight>
                  <a:srgbClr val="FF0000"/>
                </a:highlight>
                <a:latin typeface="Lato" panose="020F0502020204030203"/>
                <a:ea typeface="Calibri" panose="020F0502020204030204" pitchFamily="34" charset="0"/>
                <a:cs typeface="Times New Roman" panose="02020603050405020304" pitchFamily="18" charset="0"/>
              </a:rPr>
              <a:t>headquarters of many large international </a:t>
            </a:r>
            <a:r>
              <a:rPr lang="en-GB" sz="1800" dirty="0">
                <a:effectLst/>
                <a:highlight>
                  <a:srgbClr val="00FF00"/>
                </a:highlight>
                <a:latin typeface="Lato" panose="020F0502020204030203"/>
                <a:ea typeface="Calibri" panose="020F0502020204030204" pitchFamily="34" charset="0"/>
                <a:cs typeface="Times New Roman" panose="02020603050405020304" pitchFamily="18" charset="0"/>
              </a:rPr>
              <a:t>and British </a:t>
            </a:r>
            <a:r>
              <a:rPr lang="en-GB" sz="1800" dirty="0">
                <a:effectLst/>
                <a:highlight>
                  <a:srgbClr val="FF0000"/>
                </a:highlight>
                <a:latin typeface="Lato" panose="020F0502020204030203"/>
                <a:ea typeface="Calibri" panose="020F0502020204030204" pitchFamily="34" charset="0"/>
                <a:cs typeface="Times New Roman" panose="02020603050405020304" pitchFamily="18" charset="0"/>
              </a:rPr>
              <a:t>companies are based there</a:t>
            </a:r>
            <a:r>
              <a:rPr lang="en-GB" sz="1800" dirty="0">
                <a:effectLst/>
                <a:latin typeface="Lato" panose="020F0502020204030203"/>
                <a:ea typeface="Calibri" panose="020F0502020204030204" pitchFamily="34" charset="0"/>
                <a:cs typeface="Times New Roman" panose="02020603050405020304" pitchFamily="18" charset="0"/>
              </a:rPr>
              <a:t>, such as KPMG. </a:t>
            </a:r>
            <a:r>
              <a:rPr lang="en-GB" sz="1800" dirty="0">
                <a:effectLst/>
                <a:highlight>
                  <a:srgbClr val="FF0000"/>
                </a:highlight>
                <a:latin typeface="Lato" panose="020F0502020204030203"/>
                <a:ea typeface="Calibri" panose="020F0502020204030204" pitchFamily="34" charset="0"/>
                <a:cs typeface="Times New Roman" panose="02020603050405020304" pitchFamily="18" charset="0"/>
              </a:rPr>
              <a:t>The city also attracts investment and migrants from all around the world</a:t>
            </a:r>
            <a:r>
              <a:rPr lang="en-GB" sz="1800" dirty="0">
                <a:highlight>
                  <a:srgbClr val="FF0000"/>
                </a:highlight>
                <a:latin typeface="Lato" panose="020F0502020204030203"/>
                <a:ea typeface="Calibri" panose="020F0502020204030204" pitchFamily="34" charset="0"/>
                <a:cs typeface="Times New Roman" panose="02020603050405020304" pitchFamily="18" charset="0"/>
              </a:rPr>
              <a:t>.’</a:t>
            </a:r>
            <a:endParaRPr lang="en-GB" sz="1800" dirty="0">
              <a:effectLst/>
              <a:highlight>
                <a:srgbClr val="FF0000"/>
              </a:highlight>
              <a:latin typeface="Lato" panose="020F0502020204030203"/>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3DDAB687-A702-451C-A078-374FDF56E1D3}"/>
              </a:ext>
            </a:extLst>
          </p:cNvPr>
          <p:cNvSpPr>
            <a:spLocks noGrp="1"/>
          </p:cNvSpPr>
          <p:nvPr>
            <p:ph type="title"/>
          </p:nvPr>
        </p:nvSpPr>
        <p:spPr>
          <a:xfrm>
            <a:off x="395536" y="476672"/>
            <a:ext cx="8229600" cy="864642"/>
          </a:xfrm>
        </p:spPr>
        <p:txBody>
          <a:bodyPr>
            <a:noAutofit/>
          </a:bodyPr>
          <a:lstStyle/>
          <a:p>
            <a:pPr algn="l"/>
            <a:r>
              <a:rPr lang="en-GB" sz="3600" b="1" dirty="0"/>
              <a:t>Why is London an important city? </a:t>
            </a:r>
          </a:p>
        </p:txBody>
      </p:sp>
      <p:pic>
        <p:nvPicPr>
          <p:cNvPr id="2" name="importance">
            <a:hlinkClick r:id="" action="ppaction://media"/>
            <a:extLst>
              <a:ext uri="{FF2B5EF4-FFF2-40B4-BE49-F238E27FC236}">
                <a16:creationId xmlns:a16="http://schemas.microsoft.com/office/drawing/2014/main" id="{5D7493B6-F8E0-43B4-B2A1-235FF1D878E4}"/>
              </a:ext>
            </a:extLst>
          </p:cNvPr>
          <p:cNvPicPr>
            <a:picLocks noChangeAspect="1"/>
          </p:cNvPicPr>
          <p:nvPr>
            <a:audioFile r:link="rId1"/>
            <p:extLst>
              <p:ext uri="{DAA4B4D4-6D71-4841-9C94-3DE7FCFB9230}">
                <p14:media xmlns:p14="http://schemas.microsoft.com/office/powerpoint/2010/main" r:embed="rId2">
                  <p14:trim st="800" end="1616.916"/>
                </p14:media>
              </p:ext>
            </p:extLst>
          </p:nvPr>
        </p:nvPicPr>
        <p:blipFill>
          <a:blip r:embed="rId5" cstate="print">
            <a:duotone>
              <a:prstClr val="black"/>
              <a:schemeClr val="tx2">
                <a:tint val="45000"/>
                <a:satMod val="400000"/>
              </a:schemeClr>
            </a:duotone>
          </a:blip>
          <a:stretch>
            <a:fillRect/>
          </a:stretch>
        </p:blipFill>
        <p:spPr>
          <a:xfrm>
            <a:off x="7956376" y="756593"/>
            <a:ext cx="304800" cy="304800"/>
          </a:xfrm>
          <a:prstGeom prst="rect">
            <a:avLst/>
          </a:prstGeom>
          <a:ln w="12700">
            <a:solidFill>
              <a:srgbClr val="26377C"/>
            </a:solidFill>
          </a:ln>
        </p:spPr>
      </p:pic>
    </p:spTree>
    <p:extLst>
      <p:ext uri="{BB962C8B-B14F-4D97-AF65-F5344CB8AC3E}">
        <p14:creationId xmlns:p14="http://schemas.microsoft.com/office/powerpoint/2010/main" val="18625642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33" y="362612"/>
            <a:ext cx="8229600" cy="1066800"/>
          </a:xfrm>
        </p:spPr>
        <p:txBody>
          <a:bodyPr>
            <a:normAutofit/>
          </a:bodyPr>
          <a:lstStyle/>
          <a:p>
            <a:r>
              <a:rPr lang="en-GB" sz="3200" b="1" dirty="0"/>
              <a:t>How has London changed over time?</a:t>
            </a:r>
          </a:p>
        </p:txBody>
      </p:sp>
      <p:sp>
        <p:nvSpPr>
          <p:cNvPr id="3" name="Content Placeholder 2"/>
          <p:cNvSpPr>
            <a:spLocks noGrp="1"/>
          </p:cNvSpPr>
          <p:nvPr>
            <p:ph idx="1"/>
          </p:nvPr>
        </p:nvSpPr>
        <p:spPr>
          <a:xfrm>
            <a:off x="-108520" y="1190110"/>
            <a:ext cx="7668344" cy="478603"/>
          </a:xfrm>
        </p:spPr>
        <p:txBody>
          <a:bodyPr>
            <a:normAutofit/>
          </a:bodyPr>
          <a:lstStyle/>
          <a:p>
            <a:pPr marL="457200" lvl="1" indent="0">
              <a:buNone/>
            </a:pPr>
            <a:r>
              <a:rPr lang="en-GB" sz="2000" dirty="0">
                <a:solidFill>
                  <a:srgbClr val="26377C"/>
                </a:solidFill>
              </a:rPr>
              <a:t>London has grown and declined over time. Here is some data.</a:t>
            </a:r>
          </a:p>
        </p:txBody>
      </p:sp>
      <p:sp>
        <p:nvSpPr>
          <p:cNvPr id="6" name="TextBox 5"/>
          <p:cNvSpPr txBox="1"/>
          <p:nvPr/>
        </p:nvSpPr>
        <p:spPr>
          <a:xfrm>
            <a:off x="4517207" y="1668713"/>
            <a:ext cx="4159249" cy="3357779"/>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Activity</a:t>
            </a: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Make sure you know the meaning of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5" action="ppaction://hlinksldjump">
                  <a:extLst>
                    <a:ext uri="{A12FA001-AC4F-418D-AE19-62706E023703}">
                      <ahyp:hlinkClr xmlns:ahyp="http://schemas.microsoft.com/office/drawing/2018/hyperlinkcolor" val="tx"/>
                    </a:ext>
                  </a:extLst>
                </a:hlinkClick>
              </a:rPr>
              <a:t>urbanisation</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5" action="ppaction://hlinksldjump">
                  <a:extLst>
                    <a:ext uri="{A12FA001-AC4F-418D-AE19-62706E023703}">
                      <ahyp:hlinkClr xmlns:ahyp="http://schemas.microsoft.com/office/drawing/2018/hyperlinkcolor" val="tx"/>
                    </a:ext>
                  </a:extLst>
                </a:hlinkClick>
              </a:rPr>
              <a:t>counter-urbanisation</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and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5" action="ppaction://hlinksldjump">
                  <a:extLst>
                    <a:ext uri="{A12FA001-AC4F-418D-AE19-62706E023703}">
                      <ahyp:hlinkClr xmlns:ahyp="http://schemas.microsoft.com/office/drawing/2018/hyperlinkcolor" val="tx"/>
                    </a:ext>
                  </a:extLst>
                </a:hlinkClick>
              </a:rPr>
              <a:t>re-urbanisation</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a:t>
            </a:r>
          </a:p>
          <a:p>
            <a:pPr marL="342900" indent="-342900">
              <a:lnSpc>
                <a:spcPct val="108000"/>
              </a:lnSpc>
              <a:buFont typeface="+mj-lt"/>
              <a:buAutoNum type="arabicPeriod"/>
            </a:pPr>
            <a:endParaRPr lang="en-GB" dirty="0">
              <a:solidFill>
                <a:srgbClr val="26377C"/>
              </a:solidFill>
              <a:latin typeface="Lato" panose="020F0502020204030203" pitchFamily="34" charset="0"/>
              <a:ea typeface="Lato" panose="020F0502020204030203" pitchFamily="34" charset="0"/>
              <a:cs typeface="Lato" panose="020F0502020204030203" pitchFamily="34" charset="0"/>
            </a:endParaRP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Draw a line graph to show how London’s population has changed over time. Annotate the graph with the key terms.</a:t>
            </a:r>
          </a:p>
          <a:p>
            <a:pPr>
              <a:lnSpc>
                <a:spcPct val="108000"/>
              </a:lnSpc>
            </a:pPr>
            <a:endParaRPr lang="en-GB" dirty="0">
              <a:solidFill>
                <a:srgbClr val="26377C"/>
              </a:solidFill>
              <a:latin typeface="Lato" panose="020F0502020204030203" pitchFamily="34" charset="0"/>
              <a:ea typeface="Lato" panose="020F0502020204030203" pitchFamily="34" charset="0"/>
              <a:cs typeface="Lato" panose="020F0502020204030203" pitchFamily="34" charset="0"/>
            </a:endParaRPr>
          </a:p>
          <a:p>
            <a:pPr>
              <a:lnSpc>
                <a:spcPct val="108000"/>
              </a:lnSpc>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Answers on the next slide…</a:t>
            </a:r>
          </a:p>
        </p:txBody>
      </p:sp>
      <p:pic>
        <p:nvPicPr>
          <p:cNvPr id="7" name="change over time">
            <a:hlinkClick r:id="" action="ppaction://media"/>
            <a:extLst>
              <a:ext uri="{FF2B5EF4-FFF2-40B4-BE49-F238E27FC236}">
                <a16:creationId xmlns:a16="http://schemas.microsoft.com/office/drawing/2014/main" id="{CB9E11B7-6F74-42F4-AA72-809DECDBE7FF}"/>
              </a:ext>
            </a:extLst>
          </p:cNvPr>
          <p:cNvPicPr>
            <a:picLocks noChangeAspect="1"/>
          </p:cNvPicPr>
          <p:nvPr>
            <a:audioFile r:link="rId1"/>
            <p:extLst>
              <p:ext uri="{DAA4B4D4-6D71-4841-9C94-3DE7FCFB9230}">
                <p14:media xmlns:p14="http://schemas.microsoft.com/office/powerpoint/2010/main" r:embed="rId2">
                  <p14:trim st="1400" end="1174.8299"/>
                </p14:media>
              </p:ext>
            </p:extLst>
          </p:nvPr>
        </p:nvPicPr>
        <p:blipFill>
          <a:blip r:embed="rId6" cstate="print">
            <a:duotone>
              <a:prstClr val="black"/>
              <a:schemeClr val="tx2">
                <a:tint val="45000"/>
                <a:satMod val="400000"/>
              </a:schemeClr>
            </a:duotone>
          </a:blip>
          <a:stretch>
            <a:fillRect/>
          </a:stretch>
        </p:blipFill>
        <p:spPr>
          <a:xfrm>
            <a:off x="7740352" y="743612"/>
            <a:ext cx="304800" cy="304800"/>
          </a:xfrm>
          <a:prstGeom prst="rect">
            <a:avLst/>
          </a:prstGeom>
          <a:ln w="12700">
            <a:solidFill>
              <a:srgbClr val="26377C"/>
            </a:solidFill>
          </a:ln>
        </p:spPr>
      </p:pic>
      <p:graphicFrame>
        <p:nvGraphicFramePr>
          <p:cNvPr id="11" name="Table 10"/>
          <p:cNvGraphicFramePr>
            <a:graphicFrameLocks noGrp="1"/>
          </p:cNvGraphicFramePr>
          <p:nvPr>
            <p:extLst>
              <p:ext uri="{D42A27DB-BD31-4B8C-83A1-F6EECF244321}">
                <p14:modId xmlns:p14="http://schemas.microsoft.com/office/powerpoint/2010/main" val="2005899326"/>
              </p:ext>
            </p:extLst>
          </p:nvPr>
        </p:nvGraphicFramePr>
        <p:xfrm>
          <a:off x="467544" y="1671971"/>
          <a:ext cx="3600399" cy="4741507"/>
        </p:xfrm>
        <a:graphic>
          <a:graphicData uri="http://schemas.openxmlformats.org/drawingml/2006/table">
            <a:tbl>
              <a:tblPr/>
              <a:tblGrid>
                <a:gridCol w="1382554">
                  <a:extLst>
                    <a:ext uri="{9D8B030D-6E8A-4147-A177-3AD203B41FA5}">
                      <a16:colId xmlns:a16="http://schemas.microsoft.com/office/drawing/2014/main" val="20000"/>
                    </a:ext>
                  </a:extLst>
                </a:gridCol>
                <a:gridCol w="2217845">
                  <a:extLst>
                    <a:ext uri="{9D8B030D-6E8A-4147-A177-3AD203B41FA5}">
                      <a16:colId xmlns:a16="http://schemas.microsoft.com/office/drawing/2014/main" val="20001"/>
                    </a:ext>
                  </a:extLst>
                </a:gridCol>
              </a:tblGrid>
              <a:tr h="546763">
                <a:tc>
                  <a:txBody>
                    <a:bodyPr/>
                    <a:lstStyle/>
                    <a:p>
                      <a:pPr algn="ctr" rtl="0" fontAlgn="ctr"/>
                      <a:r>
                        <a:rPr lang="en-GB" sz="1400" b="1" i="0" u="none" strike="noStrike" dirty="0">
                          <a:solidFill>
                            <a:srgbClr val="26377C"/>
                          </a:solidFill>
                          <a:latin typeface="Lato" panose="020F0502020204030203"/>
                        </a:rPr>
                        <a:t>Year</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1" i="0" u="none" strike="noStrike" dirty="0">
                          <a:solidFill>
                            <a:srgbClr val="26377C"/>
                          </a:solidFill>
                          <a:latin typeface="Lato" panose="020F0502020204030203"/>
                        </a:rPr>
                        <a:t>Population: millions</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0"/>
                  </a:ext>
                </a:extLst>
              </a:tr>
              <a:tr h="187247">
                <a:tc>
                  <a:txBody>
                    <a:bodyPr/>
                    <a:lstStyle/>
                    <a:p>
                      <a:pPr algn="ctr" rtl="0" fontAlgn="ctr"/>
                      <a:r>
                        <a:rPr lang="en-GB" sz="1400" b="0" i="0" u="none" strike="noStrike" dirty="0">
                          <a:solidFill>
                            <a:srgbClr val="26377C"/>
                          </a:solidFill>
                          <a:latin typeface="Lato" panose="020F0502020204030203"/>
                        </a:rPr>
                        <a:t>1801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1.0</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1"/>
                  </a:ext>
                </a:extLst>
              </a:tr>
              <a:tr h="187247">
                <a:tc>
                  <a:txBody>
                    <a:bodyPr/>
                    <a:lstStyle/>
                    <a:p>
                      <a:pPr algn="ctr" rtl="0" fontAlgn="ctr"/>
                      <a:r>
                        <a:rPr lang="en-GB" sz="1400" b="0" i="0" u="none" strike="noStrike" dirty="0">
                          <a:solidFill>
                            <a:srgbClr val="26377C"/>
                          </a:solidFill>
                          <a:latin typeface="Lato" panose="020F0502020204030203"/>
                        </a:rPr>
                        <a:t>1811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1.3</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2"/>
                  </a:ext>
                </a:extLst>
              </a:tr>
              <a:tr h="187247">
                <a:tc>
                  <a:txBody>
                    <a:bodyPr/>
                    <a:lstStyle/>
                    <a:p>
                      <a:pPr algn="ctr" rtl="0" fontAlgn="ctr"/>
                      <a:r>
                        <a:rPr lang="en-GB" sz="1400" b="0" i="0" u="none" strike="noStrike" dirty="0">
                          <a:solidFill>
                            <a:srgbClr val="26377C"/>
                          </a:solidFill>
                          <a:latin typeface="Lato" panose="020F0502020204030203"/>
                        </a:rPr>
                        <a:t>1821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1.5</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3"/>
                  </a:ext>
                </a:extLst>
              </a:tr>
              <a:tr h="187247">
                <a:tc>
                  <a:txBody>
                    <a:bodyPr/>
                    <a:lstStyle/>
                    <a:p>
                      <a:pPr algn="ctr" rtl="0" fontAlgn="ctr"/>
                      <a:r>
                        <a:rPr lang="en-GB" sz="1400" b="0" i="0" u="none" strike="noStrike" dirty="0">
                          <a:solidFill>
                            <a:srgbClr val="26377C"/>
                          </a:solidFill>
                          <a:latin typeface="Lato" panose="020F0502020204030203"/>
                        </a:rPr>
                        <a:t>1831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1.8</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4"/>
                  </a:ext>
                </a:extLst>
              </a:tr>
              <a:tr h="187247">
                <a:tc>
                  <a:txBody>
                    <a:bodyPr/>
                    <a:lstStyle/>
                    <a:p>
                      <a:pPr algn="ctr" rtl="0" fontAlgn="ctr"/>
                      <a:r>
                        <a:rPr lang="en-GB" sz="1400" b="0" i="0" u="none" strike="noStrike">
                          <a:solidFill>
                            <a:srgbClr val="26377C"/>
                          </a:solidFill>
                          <a:latin typeface="Lato" panose="020F0502020204030203"/>
                        </a:rPr>
                        <a:t>1841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2.2</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5"/>
                  </a:ext>
                </a:extLst>
              </a:tr>
              <a:tr h="187247">
                <a:tc>
                  <a:txBody>
                    <a:bodyPr/>
                    <a:lstStyle/>
                    <a:p>
                      <a:pPr algn="ctr" rtl="0" fontAlgn="ctr"/>
                      <a:r>
                        <a:rPr lang="en-GB" sz="1400" b="0" i="0" u="none" strike="noStrike">
                          <a:solidFill>
                            <a:srgbClr val="26377C"/>
                          </a:solidFill>
                          <a:latin typeface="Lato" panose="020F0502020204030203"/>
                        </a:rPr>
                        <a:t>1851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2.6</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6"/>
                  </a:ext>
                </a:extLst>
              </a:tr>
              <a:tr h="187247">
                <a:tc>
                  <a:txBody>
                    <a:bodyPr/>
                    <a:lstStyle/>
                    <a:p>
                      <a:pPr algn="ctr" rtl="0" fontAlgn="ctr"/>
                      <a:r>
                        <a:rPr lang="en-GB" sz="1400" b="0" i="0" u="none" strike="noStrike">
                          <a:solidFill>
                            <a:srgbClr val="26377C"/>
                          </a:solidFill>
                          <a:latin typeface="Lato" panose="020F0502020204030203"/>
                        </a:rPr>
                        <a:t>1861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3.2</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7"/>
                  </a:ext>
                </a:extLst>
              </a:tr>
              <a:tr h="187247">
                <a:tc>
                  <a:txBody>
                    <a:bodyPr/>
                    <a:lstStyle/>
                    <a:p>
                      <a:pPr algn="ctr" rtl="0" fontAlgn="ctr"/>
                      <a:r>
                        <a:rPr lang="en-GB" sz="1400" b="0" i="0" u="none" strike="noStrike">
                          <a:solidFill>
                            <a:srgbClr val="26377C"/>
                          </a:solidFill>
                          <a:latin typeface="Lato" panose="020F0502020204030203"/>
                        </a:rPr>
                        <a:t>1881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4.7</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8"/>
                  </a:ext>
                </a:extLst>
              </a:tr>
              <a:tr h="187247">
                <a:tc>
                  <a:txBody>
                    <a:bodyPr/>
                    <a:lstStyle/>
                    <a:p>
                      <a:pPr algn="ctr" rtl="0" fontAlgn="ctr"/>
                      <a:r>
                        <a:rPr lang="en-GB" sz="1400" b="0" i="0" u="none" strike="noStrike" dirty="0">
                          <a:solidFill>
                            <a:srgbClr val="26377C"/>
                          </a:solidFill>
                          <a:latin typeface="Lato" panose="020F0502020204030203"/>
                        </a:rPr>
                        <a:t>1891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5.6</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09"/>
                  </a:ext>
                </a:extLst>
              </a:tr>
              <a:tr h="187247">
                <a:tc>
                  <a:txBody>
                    <a:bodyPr/>
                    <a:lstStyle/>
                    <a:p>
                      <a:pPr algn="ctr" rtl="0" fontAlgn="ctr"/>
                      <a:r>
                        <a:rPr lang="en-GB" sz="1400" b="0" i="0" u="none" strike="noStrike" dirty="0">
                          <a:solidFill>
                            <a:srgbClr val="26377C"/>
                          </a:solidFill>
                          <a:latin typeface="Lato" panose="020F0502020204030203"/>
                        </a:rPr>
                        <a:t>1911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7.2</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0"/>
                  </a:ext>
                </a:extLst>
              </a:tr>
              <a:tr h="187247">
                <a:tc>
                  <a:txBody>
                    <a:bodyPr/>
                    <a:lstStyle/>
                    <a:p>
                      <a:pPr algn="ctr" rtl="0" fontAlgn="ctr"/>
                      <a:r>
                        <a:rPr lang="en-GB" sz="1400" b="0" i="0" u="none" strike="noStrike">
                          <a:solidFill>
                            <a:srgbClr val="26377C"/>
                          </a:solidFill>
                          <a:latin typeface="Lato" panose="020F0502020204030203"/>
                        </a:rPr>
                        <a:t>1921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7.4</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1"/>
                  </a:ext>
                </a:extLst>
              </a:tr>
              <a:tr h="187247">
                <a:tc>
                  <a:txBody>
                    <a:bodyPr/>
                    <a:lstStyle/>
                    <a:p>
                      <a:pPr algn="ctr" rtl="0" fontAlgn="ctr"/>
                      <a:r>
                        <a:rPr lang="en-GB" sz="1400" b="0" i="0" u="none" strike="noStrike">
                          <a:solidFill>
                            <a:srgbClr val="26377C"/>
                          </a:solidFill>
                          <a:latin typeface="Lato" panose="020F0502020204030203"/>
                        </a:rPr>
                        <a:t>1931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8.1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2"/>
                  </a:ext>
                </a:extLst>
              </a:tr>
              <a:tr h="187247">
                <a:tc>
                  <a:txBody>
                    <a:bodyPr/>
                    <a:lstStyle/>
                    <a:p>
                      <a:pPr algn="ctr" rtl="0" fontAlgn="ctr"/>
                      <a:r>
                        <a:rPr lang="en-GB" sz="1400" b="0" i="0" u="none" strike="noStrike">
                          <a:solidFill>
                            <a:srgbClr val="26377C"/>
                          </a:solidFill>
                          <a:latin typeface="Lato" panose="020F0502020204030203"/>
                        </a:rPr>
                        <a:t>1951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8.2</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3"/>
                  </a:ext>
                </a:extLst>
              </a:tr>
              <a:tr h="187247">
                <a:tc>
                  <a:txBody>
                    <a:bodyPr/>
                    <a:lstStyle/>
                    <a:p>
                      <a:pPr algn="ctr" rtl="0" fontAlgn="ctr"/>
                      <a:r>
                        <a:rPr lang="en-GB" sz="1400" b="0" i="0" u="none" strike="noStrike">
                          <a:solidFill>
                            <a:srgbClr val="26377C"/>
                          </a:solidFill>
                          <a:latin typeface="Lato" panose="020F0502020204030203"/>
                        </a:rPr>
                        <a:t>1961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8.0</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4"/>
                  </a:ext>
                </a:extLst>
              </a:tr>
              <a:tr h="187247">
                <a:tc>
                  <a:txBody>
                    <a:bodyPr/>
                    <a:lstStyle/>
                    <a:p>
                      <a:pPr algn="ctr" rtl="0" fontAlgn="ctr"/>
                      <a:r>
                        <a:rPr lang="en-GB" sz="1400" b="0" i="0" u="none" strike="noStrike">
                          <a:solidFill>
                            <a:srgbClr val="26377C"/>
                          </a:solidFill>
                          <a:latin typeface="Lato" panose="020F0502020204030203"/>
                        </a:rPr>
                        <a:t>1971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7.4</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5"/>
                  </a:ext>
                </a:extLst>
              </a:tr>
              <a:tr h="187247">
                <a:tc>
                  <a:txBody>
                    <a:bodyPr/>
                    <a:lstStyle/>
                    <a:p>
                      <a:pPr algn="ctr" rtl="0" fontAlgn="ctr"/>
                      <a:r>
                        <a:rPr lang="en-GB" sz="1400" b="0" i="0" u="none" strike="noStrike">
                          <a:solidFill>
                            <a:srgbClr val="26377C"/>
                          </a:solidFill>
                          <a:latin typeface="Lato" panose="020F0502020204030203"/>
                        </a:rPr>
                        <a:t>1981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6.5</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6"/>
                  </a:ext>
                </a:extLst>
              </a:tr>
              <a:tr h="187247">
                <a:tc>
                  <a:txBody>
                    <a:bodyPr/>
                    <a:lstStyle/>
                    <a:p>
                      <a:pPr algn="ctr" rtl="0" fontAlgn="ctr"/>
                      <a:r>
                        <a:rPr lang="en-GB" sz="1400" b="0" i="0" u="none" strike="noStrike">
                          <a:solidFill>
                            <a:srgbClr val="26377C"/>
                          </a:solidFill>
                          <a:latin typeface="Lato" panose="020F0502020204030203"/>
                        </a:rPr>
                        <a:t>1991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6.7</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7"/>
                  </a:ext>
                </a:extLst>
              </a:tr>
              <a:tr h="187247">
                <a:tc>
                  <a:txBody>
                    <a:bodyPr/>
                    <a:lstStyle/>
                    <a:p>
                      <a:pPr algn="ctr" rtl="0" fontAlgn="ctr"/>
                      <a:r>
                        <a:rPr lang="en-GB" sz="1400" b="0" i="0" u="none" strike="noStrike">
                          <a:solidFill>
                            <a:srgbClr val="26377C"/>
                          </a:solidFill>
                          <a:latin typeface="Lato" panose="020F0502020204030203"/>
                        </a:rPr>
                        <a:t>2001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7.2</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8"/>
                  </a:ext>
                </a:extLst>
              </a:tr>
              <a:tr h="187247">
                <a:tc>
                  <a:txBody>
                    <a:bodyPr/>
                    <a:lstStyle/>
                    <a:p>
                      <a:pPr algn="ctr" rtl="0" fontAlgn="ctr"/>
                      <a:r>
                        <a:rPr lang="en-GB" sz="1400" b="0" i="0" u="none" strike="noStrike">
                          <a:solidFill>
                            <a:srgbClr val="26377C"/>
                          </a:solidFill>
                          <a:latin typeface="Lato" panose="020F0502020204030203"/>
                        </a:rPr>
                        <a:t>2011</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tc>
                  <a:txBody>
                    <a:bodyPr/>
                    <a:lstStyle/>
                    <a:p>
                      <a:pPr algn="ctr" rtl="0" fontAlgn="ctr"/>
                      <a:r>
                        <a:rPr lang="en-GB" sz="1400" b="0" i="0" u="none" strike="noStrike" dirty="0">
                          <a:solidFill>
                            <a:srgbClr val="26377C"/>
                          </a:solidFill>
                          <a:latin typeface="Lato" panose="020F0502020204030203"/>
                        </a:rPr>
                        <a:t>8.2</a:t>
                      </a:r>
                    </a:p>
                  </a:txBody>
                  <a:tcPr marL="7416" marR="7416" marT="741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D"/>
                    </a:solidFill>
                  </a:tcPr>
                </a:tc>
                <a:extLst>
                  <a:ext uri="{0D108BD9-81ED-4DB2-BD59-A6C34878D82A}">
                    <a16:rowId xmlns:a16="http://schemas.microsoft.com/office/drawing/2014/main" val="10019"/>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77BA97B4-1ADA-47FE-B365-E9A5137162D2}"/>
              </a:ext>
            </a:extLst>
          </p:cNvPr>
          <p:cNvGraphicFramePr>
            <a:graphicFrameLocks noGrp="1"/>
          </p:cNvGraphicFramePr>
          <p:nvPr>
            <p:ph idx="1"/>
            <p:extLst>
              <p:ext uri="{D42A27DB-BD31-4B8C-83A1-F6EECF244321}">
                <p14:modId xmlns:p14="http://schemas.microsoft.com/office/powerpoint/2010/main" val="511315901"/>
              </p:ext>
            </p:extLst>
          </p:nvPr>
        </p:nvGraphicFramePr>
        <p:xfrm>
          <a:off x="255120" y="1772816"/>
          <a:ext cx="8208912" cy="4392488"/>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306630" y="534847"/>
            <a:ext cx="8568952" cy="1066800"/>
          </a:xfrm>
        </p:spPr>
        <p:txBody>
          <a:bodyPr>
            <a:normAutofit fontScale="90000"/>
          </a:bodyPr>
          <a:lstStyle/>
          <a:p>
            <a:r>
              <a:rPr lang="en-GB" sz="3600" b="1" dirty="0"/>
              <a:t>What processes have led to population change in London?</a:t>
            </a:r>
          </a:p>
        </p:txBody>
      </p:sp>
      <p:sp>
        <p:nvSpPr>
          <p:cNvPr id="8" name="TextBox 7">
            <a:extLst>
              <a:ext uri="{FF2B5EF4-FFF2-40B4-BE49-F238E27FC236}">
                <a16:creationId xmlns:a16="http://schemas.microsoft.com/office/drawing/2014/main" id="{2D5E1135-4206-4940-B475-DC7081E025C1}"/>
              </a:ext>
            </a:extLst>
          </p:cNvPr>
          <p:cNvSpPr txBox="1"/>
          <p:nvPr/>
        </p:nvSpPr>
        <p:spPr>
          <a:xfrm rot="2694279">
            <a:off x="6016944" y="2699056"/>
            <a:ext cx="1408832" cy="461665"/>
          </a:xfrm>
          <a:prstGeom prst="rect">
            <a:avLst/>
          </a:prstGeom>
          <a:noFill/>
        </p:spPr>
        <p:txBody>
          <a:bodyPr wrap="square" rtlCol="0">
            <a:spAutoFit/>
          </a:bodyPr>
          <a:lstStyle/>
          <a:p>
            <a:pPr algn="ctr"/>
            <a:r>
              <a:rPr lang="en-GB" sz="1200" dirty="0">
                <a:solidFill>
                  <a:schemeClr val="accent3"/>
                </a:solidFill>
                <a:latin typeface="Lato" panose="020F0502020204030203"/>
              </a:rPr>
              <a:t>COUNTER-URBANISATION</a:t>
            </a:r>
          </a:p>
        </p:txBody>
      </p:sp>
      <p:sp>
        <p:nvSpPr>
          <p:cNvPr id="9" name="TextBox 8">
            <a:extLst>
              <a:ext uri="{FF2B5EF4-FFF2-40B4-BE49-F238E27FC236}">
                <a16:creationId xmlns:a16="http://schemas.microsoft.com/office/drawing/2014/main" id="{48A9A660-FD6A-44B7-A99D-8555650F5F36}"/>
              </a:ext>
            </a:extLst>
          </p:cNvPr>
          <p:cNvSpPr txBox="1"/>
          <p:nvPr/>
        </p:nvSpPr>
        <p:spPr>
          <a:xfrm rot="18900990">
            <a:off x="7255564" y="2794143"/>
            <a:ext cx="1541419" cy="276999"/>
          </a:xfrm>
          <a:prstGeom prst="rect">
            <a:avLst/>
          </a:prstGeom>
          <a:noFill/>
        </p:spPr>
        <p:txBody>
          <a:bodyPr wrap="square" rtlCol="0">
            <a:spAutoFit/>
          </a:bodyPr>
          <a:lstStyle/>
          <a:p>
            <a:r>
              <a:rPr lang="en-GB" sz="1200" dirty="0">
                <a:solidFill>
                  <a:schemeClr val="accent3"/>
                </a:solidFill>
                <a:latin typeface="Lato" panose="020F0502020204030203"/>
              </a:rPr>
              <a:t>RE-URBANISATION</a:t>
            </a:r>
          </a:p>
        </p:txBody>
      </p:sp>
      <p:sp>
        <p:nvSpPr>
          <p:cNvPr id="3" name="TextBox 2">
            <a:extLst>
              <a:ext uri="{FF2B5EF4-FFF2-40B4-BE49-F238E27FC236}">
                <a16:creationId xmlns:a16="http://schemas.microsoft.com/office/drawing/2014/main" id="{1EE5579C-50AA-46A4-9D46-AD96C2C63AA7}"/>
              </a:ext>
            </a:extLst>
          </p:cNvPr>
          <p:cNvSpPr txBox="1"/>
          <p:nvPr/>
        </p:nvSpPr>
        <p:spPr>
          <a:xfrm rot="18961775" flipH="1">
            <a:off x="2422883" y="3245939"/>
            <a:ext cx="2355641" cy="461665"/>
          </a:xfrm>
          <a:prstGeom prst="rect">
            <a:avLst/>
          </a:prstGeom>
          <a:noFill/>
        </p:spPr>
        <p:txBody>
          <a:bodyPr wrap="square" rtlCol="0">
            <a:spAutoFit/>
          </a:bodyPr>
          <a:lstStyle/>
          <a:p>
            <a:pPr algn="ctr"/>
            <a:r>
              <a:rPr lang="en-GB" sz="1200" dirty="0">
                <a:solidFill>
                  <a:schemeClr val="accent3"/>
                </a:solidFill>
                <a:latin typeface="Lato" panose="020F0502020204030203"/>
              </a:rPr>
              <a:t>URBAN GROWTH and URBANISATION</a:t>
            </a:r>
          </a:p>
        </p:txBody>
      </p:sp>
      <p:pic>
        <p:nvPicPr>
          <p:cNvPr id="5" name="growth graph">
            <a:hlinkClick r:id="" action="ppaction://media"/>
            <a:extLst>
              <a:ext uri="{FF2B5EF4-FFF2-40B4-BE49-F238E27FC236}">
                <a16:creationId xmlns:a16="http://schemas.microsoft.com/office/drawing/2014/main" id="{7FBEFAEB-1052-49D3-A710-E33680994AA7}"/>
              </a:ext>
            </a:extLst>
          </p:cNvPr>
          <p:cNvPicPr>
            <a:picLocks noChangeAspect="1"/>
          </p:cNvPicPr>
          <p:nvPr>
            <a:audioFile r:link="rId1"/>
            <p:extLst>
              <p:ext uri="{DAA4B4D4-6D71-4841-9C94-3DE7FCFB9230}">
                <p14:media xmlns:p14="http://schemas.microsoft.com/office/powerpoint/2010/main" r:embed="rId2">
                  <p14:trim st="1300" end="607.551"/>
                </p14:media>
              </p:ext>
            </p:extLst>
          </p:nvPr>
        </p:nvPicPr>
        <p:blipFill>
          <a:blip r:embed="rId6" cstate="print">
            <a:duotone>
              <a:prstClr val="black"/>
              <a:schemeClr val="tx2">
                <a:tint val="45000"/>
                <a:satMod val="400000"/>
              </a:schemeClr>
            </a:duotone>
          </a:blip>
          <a:stretch>
            <a:fillRect/>
          </a:stretch>
        </p:blipFill>
        <p:spPr>
          <a:xfrm>
            <a:off x="4207176" y="1169250"/>
            <a:ext cx="304800" cy="304800"/>
          </a:xfrm>
          <a:prstGeom prst="rect">
            <a:avLst/>
          </a:prstGeom>
          <a:ln w="12700">
            <a:solidFill>
              <a:srgbClr val="26377C"/>
            </a:solid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A presentation template">
  <a:themeElements>
    <a:clrScheme name="Custom 1">
      <a:dk1>
        <a:srgbClr val="352B84"/>
      </a:dk1>
      <a:lt1>
        <a:sysClr val="window" lastClr="FFFFFF"/>
      </a:lt1>
      <a:dk2>
        <a:srgbClr val="1F3D91"/>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1244</TotalTime>
  <Words>4407</Words>
  <Application>Microsoft Office PowerPoint</Application>
  <PresentationFormat>On-screen Show (4:3)</PresentationFormat>
  <Paragraphs>290</Paragraphs>
  <Slides>23</Slides>
  <Notes>19</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Cabin Condensed</vt:lpstr>
      <vt:lpstr>Calibri</vt:lpstr>
      <vt:lpstr>Georgia</vt:lpstr>
      <vt:lpstr>Lato</vt:lpstr>
      <vt:lpstr>Wingdings 2</vt:lpstr>
      <vt:lpstr>GA presentation template</vt:lpstr>
      <vt:lpstr>PowerPoint Presentation</vt:lpstr>
      <vt:lpstr>Getting started</vt:lpstr>
      <vt:lpstr>Why study London?</vt:lpstr>
      <vt:lpstr>Why is London in an important location? </vt:lpstr>
      <vt:lpstr>PowerPoint Presentation</vt:lpstr>
      <vt:lpstr>Why is London an important city? </vt:lpstr>
      <vt:lpstr>Why is London an important city? </vt:lpstr>
      <vt:lpstr>How has London changed over time?</vt:lpstr>
      <vt:lpstr>What processes have led to population change in London?</vt:lpstr>
      <vt:lpstr>What processes have led to population change in London?</vt:lpstr>
      <vt:lpstr>What is London’s age structure?</vt:lpstr>
      <vt:lpstr>What is London’s cultural mix?</vt:lpstr>
      <vt:lpstr>How do different parts of London compare?</vt:lpstr>
      <vt:lpstr>What challenges does London face?</vt:lpstr>
      <vt:lpstr>What challenges does London face?</vt:lpstr>
      <vt:lpstr>Why did East London experience industrial decline?</vt:lpstr>
      <vt:lpstr>How is East London being redeveloped?</vt:lpstr>
      <vt:lpstr>How is East London being redeveloped? </vt:lpstr>
      <vt:lpstr>PowerPoint Presentation</vt:lpstr>
      <vt:lpstr>Practice question</vt:lpstr>
      <vt:lpstr>Links</vt:lpstr>
      <vt:lpstr>Glossary</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rmcateer</dc:creator>
  <cp:lastModifiedBy>Elaine Anderson</cp:lastModifiedBy>
  <cp:revision>112</cp:revision>
  <dcterms:created xsi:type="dcterms:W3CDTF">2014-10-30T10:42:22Z</dcterms:created>
  <dcterms:modified xsi:type="dcterms:W3CDTF">2020-12-08T08:02:05Z</dcterms:modified>
</cp:coreProperties>
</file>