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428" r:id="rId2"/>
    <p:sldId id="429" r:id="rId3"/>
    <p:sldId id="438" r:id="rId4"/>
    <p:sldId id="455" r:id="rId5"/>
    <p:sldId id="460" r:id="rId6"/>
    <p:sldId id="456" r:id="rId7"/>
    <p:sldId id="461" r:id="rId8"/>
    <p:sldId id="462" r:id="rId9"/>
    <p:sldId id="457" r:id="rId10"/>
    <p:sldId id="458" r:id="rId11"/>
    <p:sldId id="459" r:id="rId12"/>
    <p:sldId id="467" r:id="rId13"/>
    <p:sldId id="463" r:id="rId14"/>
    <p:sldId id="464" r:id="rId15"/>
    <p:sldId id="465" r:id="rId16"/>
    <p:sldId id="468" r:id="rId17"/>
    <p:sldId id="466" r:id="rId18"/>
    <p:sldId id="440" r:id="rId19"/>
    <p:sldId id="454" r:id="rId20"/>
    <p:sldId id="4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ye Cheeseman" initials="FC" lastIdx="17" clrIdx="0">
    <p:extLst>
      <p:ext uri="{19B8F6BF-5375-455C-9EA6-DF929625EA0E}">
        <p15:presenceInfo xmlns:p15="http://schemas.microsoft.com/office/powerpoint/2012/main" userId="ede99bed8c69c0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77C"/>
    <a:srgbClr val="002060"/>
    <a:srgbClr val="243D91"/>
    <a:srgbClr val="3DB4E6"/>
    <a:srgbClr val="5CC1EA"/>
    <a:srgbClr val="B48086"/>
    <a:srgbClr val="B4CE44"/>
    <a:srgbClr val="1F3D91"/>
    <a:srgbClr val="BFCAEF"/>
    <a:srgbClr val="88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1" autoAdjust="0"/>
    <p:restoredTop sz="91219" autoAdjust="0"/>
  </p:normalViewPr>
  <p:slideViewPr>
    <p:cSldViewPr>
      <p:cViewPr varScale="1">
        <p:scale>
          <a:sx n="79" d="100"/>
          <a:sy n="79" d="100"/>
        </p:scale>
        <p:origin x="106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44747-CDB7-4F98-827F-A214E0B4E219}" type="datetimeFigureOut">
              <a:rPr lang="en-GB" smtClean="0"/>
              <a:pPr/>
              <a:t>05/08/2022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9001A-258F-4C21-BFC1-1432480F8C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87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hoto/497995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1473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© https://www.geograph.org.uk/photo/6871138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426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kern="1200" dirty="0">
                <a:solidFill>
                  <a:srgbClr val="26377C"/>
                </a:solidFill>
                <a:latin typeface="+mn-lt"/>
                <a:ea typeface="+mn-ea"/>
                <a:cs typeface="+mn-cs"/>
                <a:hlinkClick r:id="rId3"/>
              </a:rPr>
              <a:t>Image © https://www.geograph.org.uk/photo/4979954</a:t>
            </a:r>
            <a:endParaRPr lang="en-GB" sz="1200" u="none" kern="1200" dirty="0">
              <a:solidFill>
                <a:srgbClr val="26377C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 link to Seven Sisters: https://www.geograph.org.uk/gridref/TV5496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0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 © https://www.youtube.com/watch?v=5uOiQ__iOmE </a:t>
            </a:r>
          </a:p>
          <a:p>
            <a:r>
              <a:rPr lang="en-GB" dirty="0"/>
              <a:t>Video clip: https://www.youtube.com/watch?v=5uOiQ__iOmE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911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 © John Hopkin</a:t>
            </a:r>
          </a:p>
          <a:p>
            <a:r>
              <a:rPr lang="en-GB" dirty="0"/>
              <a:t>Link to another image of a South</a:t>
            </a:r>
            <a:r>
              <a:rPr lang="en-GB" baseline="0" dirty="0"/>
              <a:t> Devon cliff: https://www.geograph.org.uk/photo/2373956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49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©Guilhem Vellut, CC by SA 2.0 https://en.wikipedia.org/wiki/Baltoro_Glacier#/media/File:Baltoro_glacier_from_air.jpg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537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 © https://www.geograph.org.uk/photo/1424463</a:t>
            </a:r>
          </a:p>
          <a:p>
            <a:r>
              <a:rPr lang="en-GB" baseline="0" dirty="0"/>
              <a:t>OS map link: https://www.geograph.org.uk/showmap.php?gridref=NY225159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623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AQA link: https://filestore.aqa.org.uk/resources/geography/specifications/AQA-8035-SP-2016.PDF</a:t>
            </a:r>
          </a:p>
          <a:p>
            <a:r>
              <a:rPr lang="en-GB" dirty="0"/>
              <a:t>Edexcel</a:t>
            </a:r>
            <a:r>
              <a:rPr lang="en-GB" baseline="0" dirty="0"/>
              <a:t> A link: https://qualifications.pearson.com/content/dam/pdf/GCSE/Geography-A/2016/specification-and-sample-assessments/Geography_A_Issue3%20GCSE%20(9-1)%20Specification.pdf</a:t>
            </a:r>
          </a:p>
          <a:p>
            <a:r>
              <a:rPr lang="en-GB" baseline="0" dirty="0"/>
              <a:t>Edexcel B link: https://qualifications.pearson.com/content/dam/pdf/GCSE/Geography-B/2016/specification-and-sample-assessments/Specification_GCSE_L1-L2_Geography_B.pdf</a:t>
            </a:r>
          </a:p>
          <a:p>
            <a:r>
              <a:rPr lang="en-GB" baseline="0" dirty="0"/>
              <a:t>WJEC Edugas A link: https://www.wjec.co.uk/media/mlyil2jr/wjec-gcse-geography-spec-from-2016-e.pdf</a:t>
            </a:r>
          </a:p>
          <a:p>
            <a:r>
              <a:rPr lang="en-GB" baseline="0" dirty="0"/>
              <a:t>Edugas B link: https://www.eduqas.co.uk/qualifications/geography-gcse-b/</a:t>
            </a:r>
          </a:p>
          <a:p>
            <a:r>
              <a:rPr lang="en-GB" baseline="0" dirty="0"/>
              <a:t>OCR A link: https://www.ocr.org.uk/Images/207306-specification-accredited-gcse-geography-a-j383.pdf</a:t>
            </a:r>
          </a:p>
          <a:p>
            <a:r>
              <a:rPr lang="en-GB" baseline="0" dirty="0"/>
              <a:t>OCR B link: https://www.ocr.org.uk/Images/207307-specification-accredited-gcse-geography-b-j384.pdf</a:t>
            </a:r>
          </a:p>
          <a:p>
            <a:r>
              <a:rPr lang="en-GB" baseline="0" dirty="0"/>
              <a:t>Geological society links: https://www.geolsoc.org.uk/ks3/gsl/education/resources/rockcycle/page3461.html and https://www.geolsoc.org.uk/ks3/gsl/education/resources/rockcycle/page3569.html</a:t>
            </a:r>
          </a:p>
          <a:p>
            <a:r>
              <a:rPr lang="en-GB" baseline="0" dirty="0"/>
              <a:t>Time for Geography clips: (upland) https://timeforgeography.co.uk/videos_list/rivers/weathering-on-hillslopes/ (coastal) https://timeforgeography.co.uk/videos_list/coasts/subaerial-erosion-processes</a:t>
            </a:r>
          </a:p>
          <a:p>
            <a:r>
              <a:rPr lang="en-GB" baseline="0" dirty="0"/>
              <a:t>Weathering to geology clip: https://www.youtube.com/watch?v=pmF41T52nJs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39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u="none" kern="1200" dirty="0">
                <a:solidFill>
                  <a:srgbClr val="26377C"/>
                </a:solidFill>
                <a:latin typeface="+mn-lt"/>
                <a:ea typeface="+mn-ea"/>
                <a:cs typeface="+mn-cs"/>
                <a:hlinkClick r:id="rId3"/>
              </a:rPr>
              <a:t>Image © https://pxhere.com/en/photo/1014733</a:t>
            </a:r>
            <a:endParaRPr lang="en-GB" u="none" dirty="0">
              <a:solidFill>
                <a:srgbClr val="26377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07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 © https://pxhere.com/en/photo/787642</a:t>
            </a:r>
          </a:p>
          <a:p>
            <a:r>
              <a:rPr lang="en-GB" dirty="0"/>
              <a:t>National Geographic</a:t>
            </a:r>
            <a:r>
              <a:rPr lang="en-GB" baseline="0" dirty="0"/>
              <a:t> site: https://www.nationalgeographic.org/encyclopedia/weathering/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563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 © John</a:t>
            </a:r>
            <a:r>
              <a:rPr lang="en-GB" baseline="0" dirty="0"/>
              <a:t> Hopkin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696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 © https://commons.wikimedia.org/wiki/File:Himalayan_salt_large_grain_V1.jpg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38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 © https://commons.wikimedia.org/wiki/File:GeologicalExfoliationOfGraniteRock.jpg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05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 © https://commons.wikimedia.org/wiki/File:Mechanical_weathering.png</a:t>
            </a:r>
          </a:p>
          <a:p>
            <a:r>
              <a:rPr lang="en-GB" dirty="0"/>
              <a:t>Freeze-thaw</a:t>
            </a:r>
            <a:r>
              <a:rPr lang="en-GB" baseline="0" dirty="0"/>
              <a:t> action clip: https://www.youtube.com/watch?v=_XnCTcjNpuc</a:t>
            </a:r>
          </a:p>
          <a:p>
            <a:r>
              <a:rPr lang="en-GB" baseline="0" dirty="0"/>
              <a:t>Mechanical weathering clip: https://www.youtube.com/watch?v=1tRan4DVbnQ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33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 © John Hopkin</a:t>
            </a:r>
          </a:p>
          <a:p>
            <a:r>
              <a:rPr lang="en-GB" dirty="0"/>
              <a:t>Chemical weathering</a:t>
            </a:r>
            <a:r>
              <a:rPr lang="en-GB" baseline="0" dirty="0"/>
              <a:t> clip: https://www.youtube.com/watch?v=1tRan4DVbnQ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492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Images © https://commons.wikimedia.org/wiki/File:Bioweathering-salina.JPG;</a:t>
            </a:r>
            <a:r>
              <a:rPr lang="en-GB" baseline="0" dirty="0"/>
              <a:t> </a:t>
            </a:r>
            <a:r>
              <a:rPr lang="en-GB" dirty="0"/>
              <a:t>https://commons.wikimedia.org/wiki/File:Lava_z14.jpg</a:t>
            </a:r>
          </a:p>
          <a:p>
            <a:r>
              <a:rPr lang="en-GB" dirty="0"/>
              <a:t>Video clip 1: https://www.youtube.com/watch?v=fDyXSLUOfxU</a:t>
            </a:r>
          </a:p>
          <a:p>
            <a:r>
              <a:rPr lang="en-GB" dirty="0"/>
              <a:t>Video clip 2: https://www.youtube.com/watch?v=4F4VjxQFyn4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44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DB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7812360" cy="648072"/>
          </a:xfrm>
        </p:spPr>
        <p:txBody>
          <a:bodyPr>
            <a:normAutofit/>
          </a:bodyPr>
          <a:lstStyle>
            <a:lvl1pPr marL="442913" indent="0" algn="l">
              <a:buNone/>
              <a:defRPr sz="3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ctr"/>
            <a:r>
              <a:rPr lang="en-US" b="1">
                <a:solidFill>
                  <a:srgbClr val="243D91"/>
                </a:solidFill>
              </a:rPr>
              <a:t>Click to edit Master subtitle style</a:t>
            </a:r>
            <a:endParaRPr lang="en-GB" b="1" dirty="0">
              <a:solidFill>
                <a:srgbClr val="243D9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C7DD3-57ED-4B77-8ED1-8C9D1761F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0"/>
            <a:ext cx="4355976" cy="5079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829D30-31FD-48B4-B358-5B263B36C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" y="25734"/>
            <a:ext cx="3076339" cy="50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1216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>
            <a:lvl1pPr>
              <a:defRPr sz="36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6366F-2D8B-470B-AAB3-86DD10C6F178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Geographical Association, 2022</a:t>
            </a:r>
          </a:p>
        </p:txBody>
      </p:sp>
    </p:spTree>
    <p:extLst>
      <p:ext uri="{BB962C8B-B14F-4D97-AF65-F5344CB8AC3E}">
        <p14:creationId xmlns:p14="http://schemas.microsoft.com/office/powerpoint/2010/main" val="203999930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7E-A7D0-4213-A95F-88F0680C7011}" type="datetimeFigureOut">
              <a:rPr lang="en-GB" smtClean="0"/>
              <a:pPr/>
              <a:t>05/08/2022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62CD-E6A4-48B0-8740-9FCE98EC98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96BE2-F979-47EB-A57A-7282608F8FF7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Geographical Association, 2022</a:t>
            </a:r>
          </a:p>
        </p:txBody>
      </p:sp>
    </p:spTree>
    <p:extLst>
      <p:ext uri="{BB962C8B-B14F-4D97-AF65-F5344CB8AC3E}">
        <p14:creationId xmlns:p14="http://schemas.microsoft.com/office/powerpoint/2010/main" val="254398907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7E-A7D0-4213-A95F-88F0680C7011}" type="datetimeFigureOut">
              <a:rPr lang="en-GB" smtClean="0"/>
              <a:pPr/>
              <a:t>05/08/2022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62CD-E6A4-48B0-8740-9FCE98EC98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4263B0-049F-4F99-B5AE-A623A5C0977E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Geographical Association, 2022</a:t>
            </a:r>
          </a:p>
        </p:txBody>
      </p:sp>
    </p:spTree>
    <p:extLst>
      <p:ext uri="{BB962C8B-B14F-4D97-AF65-F5344CB8AC3E}">
        <p14:creationId xmlns:p14="http://schemas.microsoft.com/office/powerpoint/2010/main" val="103033770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43D91"/>
                </a:solidFill>
              </a:defRPr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64BFF-BB7A-45A4-9F2B-1D798AD0ED21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Geographical Association, 2022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43D91"/>
                </a:solidFill>
              </a:defRPr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D1518-1115-4DC8-A672-28848E8BE7E5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Geographical Association, 2022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5CC1EA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26377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5CC1EA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5CC1EA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5CC1EA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7297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C21351-228A-42FA-A6B3-CDA4F93465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917982" y="5639831"/>
            <a:ext cx="1230167" cy="12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78" r:id="rId4"/>
    <p:sldLayoutId id="2147483770" r:id="rId5"/>
    <p:sldLayoutId id="2147483771" r:id="rId6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rgbClr val="243D9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1tRan4DVbnQ" TargetMode="External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F4VjxQFyn4" TargetMode="External"/><Relationship Id="rId3" Type="http://schemas.openxmlformats.org/officeDocument/2006/relationships/hyperlink" Target="https://commons.wikimedia.org/wiki/File:Bioweathering-salina.JPG" TargetMode="External"/><Relationship Id="rId7" Type="http://schemas.openxmlformats.org/officeDocument/2006/relationships/hyperlink" Target="https://www.youtube.com/watch?v=fDyXSLUOfx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hyperlink" Target="https://commons.wikimedia.org/wiki/File:Lava_z14.jpg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eograph.org.uk/gridref/TV5496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5uOiQ__iOm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eograph.org.uk/photo/237395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ltoro_Glacie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hyperlink" Target="https://www.geograph.org.uk/photo/1424463" TargetMode="External"/><Relationship Id="rId4" Type="http://schemas.openxmlformats.org/officeDocument/2006/relationships/hyperlink" Target="https://www.geograph.org.uk/showmap.php?gridref=NY225159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qas.co.uk/qualifications/geography-gcse-b/" TargetMode="External"/><Relationship Id="rId13" Type="http://schemas.openxmlformats.org/officeDocument/2006/relationships/hyperlink" Target="https://timeforgeography.co.uk/videos_list/rivers/weathering-on-hillslopes/" TargetMode="External"/><Relationship Id="rId3" Type="http://schemas.openxmlformats.org/officeDocument/2006/relationships/hyperlink" Target="https://filestore.aqa.org.uk/resources/geography/specifications/AQA-8035-SP-2016.PDF" TargetMode="External"/><Relationship Id="rId7" Type="http://schemas.openxmlformats.org/officeDocument/2006/relationships/hyperlink" Target="https://www.eduqas.co.uk/qualifications/geography-gcse-a/" TargetMode="External"/><Relationship Id="rId12" Type="http://schemas.openxmlformats.org/officeDocument/2006/relationships/hyperlink" Target="https://www.geolsoc.org.uk/ks3/gsl/education/resources/rockcycle/page3569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jec.co.uk/media/mlyil2jr/wjec-gcse-geography-spec-from-2016-e.pdf" TargetMode="External"/><Relationship Id="rId11" Type="http://schemas.openxmlformats.org/officeDocument/2006/relationships/hyperlink" Target="https://www.geolsoc.org.uk/ks3/gsl/education/resources/rockcycle/page3461.html" TargetMode="External"/><Relationship Id="rId5" Type="http://schemas.openxmlformats.org/officeDocument/2006/relationships/hyperlink" Target="https://qualifications.pearson.com/content/dam/pdf/GCSE/Geography-B/2016/specification-and-sample-assessments/Specification_GCSE_L1-L2_Geography_B.pdf" TargetMode="External"/><Relationship Id="rId15" Type="http://schemas.openxmlformats.org/officeDocument/2006/relationships/hyperlink" Target="https://www.youtube.com/watch?v=pmF41T52nJs" TargetMode="External"/><Relationship Id="rId10" Type="http://schemas.openxmlformats.org/officeDocument/2006/relationships/hyperlink" Target="https://www.ocr.org.uk/Images/207307-specification-accredited-gcse-geography-b-j384.pdf" TargetMode="External"/><Relationship Id="rId4" Type="http://schemas.openxmlformats.org/officeDocument/2006/relationships/hyperlink" Target="https://qualifications.pearson.com/content/dam/pdf/GCSE/Geography-A/2016/specification-and-sample-assessments/Geography_A_Issue3%20GCSE%20(9-1)%20Specification.pdf" TargetMode="External"/><Relationship Id="rId9" Type="http://schemas.openxmlformats.org/officeDocument/2006/relationships/hyperlink" Target="https://www.ocr.org.uk/Images/207306-specification-accredited-gcse-geography-a-j383.pdf" TargetMode="External"/><Relationship Id="rId14" Type="http://schemas.openxmlformats.org/officeDocument/2006/relationships/hyperlink" Target="https://timeforgeography.co.uk/videos_list/coasts/subaerial-erosion-processe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Bioweathering-salina.JPG" TargetMode="External"/><Relationship Id="rId3" Type="http://schemas.openxmlformats.org/officeDocument/2006/relationships/hyperlink" Target="https://pxhere.com/en/photo/1014733" TargetMode="External"/><Relationship Id="rId7" Type="http://schemas.openxmlformats.org/officeDocument/2006/relationships/hyperlink" Target="https://commons.wikimedia.org/wiki/File:Mechanical_weathering.png" TargetMode="External"/><Relationship Id="rId12" Type="http://schemas.openxmlformats.org/officeDocument/2006/relationships/hyperlink" Target="https://www.geograph.org.uk/photo/1424463" TargetMode="External"/><Relationship Id="rId2" Type="http://schemas.openxmlformats.org/officeDocument/2006/relationships/hyperlink" Target="https://www.geograph.org.uk/photo/687113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GeologicalExfoliationOfGraniteRock.jpg" TargetMode="External"/><Relationship Id="rId11" Type="http://schemas.openxmlformats.org/officeDocument/2006/relationships/hyperlink" Target="https://en.wikipedia.org/wiki/Baltoro_Glacier#/media/File:Baltoro_glacier_from_air.jpg" TargetMode="External"/><Relationship Id="rId5" Type="http://schemas.openxmlformats.org/officeDocument/2006/relationships/hyperlink" Target="https://commons.wikimedia.org/wiki/File:Himalayan_salt_large_grain_V1.jpg" TargetMode="External"/><Relationship Id="rId10" Type="http://schemas.openxmlformats.org/officeDocument/2006/relationships/hyperlink" Target="https://www.geograph.org.uk/photo/4979954" TargetMode="External"/><Relationship Id="rId4" Type="http://schemas.openxmlformats.org/officeDocument/2006/relationships/hyperlink" Target="https://pxhere.com/en/photo/787642" TargetMode="External"/><Relationship Id="rId9" Type="http://schemas.openxmlformats.org/officeDocument/2006/relationships/hyperlink" Target="https://commons.wikimedia.org/wiki/File:Lava_z1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147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org/encyclopedia/weather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eologicalExfoliationOfGraniteRock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1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XnCTcjNpu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1tRan4DVbnQ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9144000" cy="1392560"/>
          </a:xfrm>
        </p:spPr>
        <p:txBody>
          <a:bodyPr>
            <a:normAutofit/>
          </a:bodyPr>
          <a:lstStyle/>
          <a:p>
            <a:r>
              <a:rPr lang="en-GB" sz="4000" b="1" dirty="0"/>
              <a:t>The where and why of weathering</a:t>
            </a:r>
          </a:p>
        </p:txBody>
      </p:sp>
    </p:spTree>
    <p:extLst>
      <p:ext uri="{BB962C8B-B14F-4D97-AF65-F5344CB8AC3E}">
        <p14:creationId xmlns:p14="http://schemas.microsoft.com/office/powerpoint/2010/main" val="353080534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26377C"/>
                </a:solidFill>
              </a:rPr>
              <a:t>Chemical weathering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96" y="1052736"/>
            <a:ext cx="5396852" cy="5284200"/>
          </a:xfrm>
        </p:spPr>
        <p:txBody>
          <a:bodyPr>
            <a:noAutofit/>
          </a:bodyPr>
          <a:lstStyle/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6377C"/>
                </a:solidFill>
              </a:rPr>
              <a:t>Chemical weathering happens when minerals dissolve in water, react with rocks and break them down. For example, rainwater absorbs CO</a:t>
            </a:r>
            <a:r>
              <a:rPr lang="en-GB" sz="2000" baseline="-25000" dirty="0">
                <a:solidFill>
                  <a:srgbClr val="26377C"/>
                </a:solidFill>
              </a:rPr>
              <a:t>2</a:t>
            </a:r>
            <a:r>
              <a:rPr lang="en-GB" sz="2000" dirty="0">
                <a:solidFill>
                  <a:srgbClr val="26377C"/>
                </a:solidFill>
              </a:rPr>
              <a:t> from the atmosphere and becomes slightly acidic: when it falls on rocks they can slowly dissolve and decay.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6377C"/>
                </a:solidFill>
              </a:rPr>
              <a:t>In the UK chemical weathering especially affects limestone rocks in places like Yorkshire. It widens and deepens joints in the rock (see right).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6377C"/>
                </a:solidFill>
              </a:rPr>
              <a:t>Chemical weathering is strongest in the tropics where there is plentiful rainfall and high temperatures, which speeds up chemical reactions.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324877"/>
            <a:ext cx="2736304" cy="355239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24128" y="5907224"/>
            <a:ext cx="2664296" cy="47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GB" sz="1200" dirty="0">
                <a:solidFill>
                  <a:srgbClr val="26377C"/>
                </a:solidFill>
                <a:latin typeface="Lato" panose="020F0502020204030203"/>
                <a:hlinkClick r:id="rId4" action="ppaction://hlinksldjump"/>
              </a:rPr>
              <a:t>Limestone pavement</a:t>
            </a:r>
            <a:r>
              <a:rPr lang="en-GB" sz="1200" dirty="0">
                <a:solidFill>
                  <a:srgbClr val="26377C"/>
                </a:solidFill>
                <a:latin typeface="Lato" panose="020F0502020204030203"/>
              </a:rPr>
              <a:t> at Malham Cove, Yorkshire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6" y="711443"/>
            <a:ext cx="2736304" cy="15654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6377C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08000"/>
              </a:lnSpc>
            </a:pPr>
            <a:r>
              <a:rPr lang="en-GB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watch this 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clip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about chemical weathering from 2:14 minutes and create a summary.</a:t>
            </a:r>
            <a:endParaRPr lang="en-GB" dirty="0">
              <a:solidFill>
                <a:srgbClr val="26377C"/>
              </a:solidFill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256584" cy="936104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26377C"/>
                </a:solidFill>
              </a:rPr>
              <a:t>Biological weathering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28" y="1205294"/>
            <a:ext cx="4968552" cy="4518502"/>
          </a:xfrm>
        </p:spPr>
        <p:txBody>
          <a:bodyPr>
            <a:noAutofit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26377C"/>
                </a:solidFill>
              </a:rPr>
              <a:t>Biological weathering is caused by animals or plants, as in the following examples: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dirty="0">
                <a:solidFill>
                  <a:srgbClr val="26377C"/>
                </a:solidFill>
              </a:rPr>
              <a:t>Animals that burrow underground can loosen and break up the surface rocks.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dirty="0">
                <a:solidFill>
                  <a:srgbClr val="26377C"/>
                </a:solidFill>
              </a:rPr>
              <a:t>Plant roots get into joints and split rocks apart (photo, top right) as they grow and enlarge, like this tree in Italy (see top right).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dirty="0">
                <a:solidFill>
                  <a:srgbClr val="26377C"/>
                </a:solidFill>
              </a:rPr>
              <a:t>On a small scale, mosses and lichens grow on rock surfaces. They hold water on the surface and encourage chemical weathering – even on hard rocks like this lava flow in La Palma (photo, bottom right).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endParaRPr lang="en-GB" sz="2000" dirty="0">
              <a:solidFill>
                <a:srgbClr val="26377C"/>
              </a:solidFill>
            </a:endParaRPr>
          </a:p>
          <a:p>
            <a:pPr>
              <a:lnSpc>
                <a:spcPct val="108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26377C"/>
              </a:solidFill>
            </a:endParaRPr>
          </a:p>
        </p:txBody>
      </p:sp>
      <p:pic>
        <p:nvPicPr>
          <p:cNvPr id="1026" name="Picture 2" descr="File:Bioweathering-salin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231" y="690130"/>
            <a:ext cx="2547745" cy="3360373"/>
          </a:xfrm>
          <a:prstGeom prst="rect">
            <a:avLst/>
          </a:prstGeom>
          <a:noFill/>
        </p:spPr>
      </p:pic>
      <p:pic>
        <p:nvPicPr>
          <p:cNvPr id="4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231" y="4104187"/>
            <a:ext cx="254774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3319" y="5202533"/>
            <a:ext cx="4824536" cy="989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6377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GB" b="1" dirty="0">
                <a:solidFill>
                  <a:srgbClr val="26377C"/>
                </a:solidFill>
                <a:latin typeface="Lato"/>
              </a:rPr>
              <a:t>Activity</a:t>
            </a:r>
            <a:r>
              <a:rPr lang="en-GB" dirty="0">
                <a:solidFill>
                  <a:srgbClr val="26377C"/>
                </a:solidFill>
                <a:latin typeface="Lato"/>
              </a:rPr>
              <a:t>: Compare </a:t>
            </a:r>
            <a:r>
              <a:rPr lang="en-GB" dirty="0">
                <a:solidFill>
                  <a:srgbClr val="26377C"/>
                </a:solidFill>
                <a:latin typeface="La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lang="en-GB" dirty="0">
                <a:solidFill>
                  <a:srgbClr val="26377C"/>
                </a:solidFill>
                <a:latin typeface="Lato"/>
              </a:rPr>
              <a:t> video clip and </a:t>
            </a:r>
            <a:r>
              <a:rPr lang="en-GB" dirty="0">
                <a:solidFill>
                  <a:srgbClr val="26377C"/>
                </a:solidFill>
                <a:latin typeface="La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lang="en-GB" dirty="0">
                <a:solidFill>
                  <a:srgbClr val="26377C"/>
                </a:solidFill>
                <a:latin typeface="Lato"/>
              </a:rPr>
              <a:t> video clip. Which clip gives the clearest explanation of biological weathering?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7984"/>
            <a:ext cx="3816424" cy="10668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26377C"/>
                </a:solidFill>
              </a:rPr>
              <a:t>All together…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3298973" cy="3168352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26377C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rgbClr val="26377C"/>
                </a:solidFill>
              </a:rPr>
              <a:t>Activity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26377C"/>
                </a:solidFill>
              </a:rPr>
              <a:t>Often different types of weathering work together, like on this </a:t>
            </a:r>
            <a:r>
              <a:rPr lang="en-GB" sz="1800" dirty="0">
                <a:solidFill>
                  <a:srgbClr val="26377C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chalk</a:t>
            </a:r>
            <a:r>
              <a:rPr lang="en-GB" sz="1800" dirty="0">
                <a:solidFill>
                  <a:srgbClr val="26377C"/>
                </a:solidFill>
              </a:rPr>
              <a:t> boulder on a beach in East Sussex.</a:t>
            </a:r>
          </a:p>
          <a:p>
            <a:pPr>
              <a:lnSpc>
                <a:spcPct val="108000"/>
              </a:lnSpc>
              <a:spcBef>
                <a:spcPts val="0"/>
              </a:spcBef>
              <a:buClr>
                <a:srgbClr val="26377C"/>
              </a:buClr>
            </a:pPr>
            <a:r>
              <a:rPr lang="en-GB" sz="1800" dirty="0">
                <a:solidFill>
                  <a:srgbClr val="26377C"/>
                </a:solidFill>
              </a:rPr>
              <a:t>Think about mechanical, chemical and biological processes: which types of weathering may be breaking up the rock here?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60723"/>
            <a:ext cx="43338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57288" y="5997496"/>
            <a:ext cx="4187120" cy="47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GB" sz="1200" dirty="0">
                <a:solidFill>
                  <a:srgbClr val="26377C"/>
                </a:solidFill>
                <a:latin typeface="Lato"/>
              </a:rPr>
              <a:t>A chalk boulder at the top of the beach at </a:t>
            </a:r>
            <a:r>
              <a:rPr lang="en-GB" sz="1200" dirty="0">
                <a:solidFill>
                  <a:srgbClr val="26377C"/>
                </a:solidFill>
                <a:latin typeface="Lato"/>
                <a:hlinkClick r:id="rId5"/>
              </a:rPr>
              <a:t>Seven Sisters</a:t>
            </a:r>
            <a:r>
              <a:rPr lang="en-GB" sz="1200" dirty="0">
                <a:solidFill>
                  <a:srgbClr val="26377C"/>
                </a:solidFill>
                <a:latin typeface="Lato"/>
              </a:rPr>
              <a:t>, East Sussex, southern England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923928" y="1340768"/>
            <a:ext cx="1937112" cy="1512168"/>
          </a:xfrm>
          <a:prstGeom prst="wedgeRectCallout">
            <a:avLst>
              <a:gd name="adj1" fmla="val 20440"/>
              <a:gd name="adj2" fmla="val 72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GB" b="1" dirty="0">
                <a:latin typeface="Lato"/>
              </a:rPr>
              <a:t>Mechanical: </a:t>
            </a:r>
            <a:r>
              <a:rPr lang="en-GB" dirty="0">
                <a:latin typeface="Lato"/>
              </a:rPr>
              <a:t>salt crystals from sea water expand inside pores in the rock.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876256" y="1340768"/>
            <a:ext cx="1813595" cy="1584176"/>
          </a:xfrm>
          <a:prstGeom prst="wedgeRectCallout">
            <a:avLst>
              <a:gd name="adj1" fmla="val -22653"/>
              <a:gd name="adj2" fmla="val 69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GB" b="1" dirty="0">
                <a:latin typeface="Lato"/>
              </a:rPr>
              <a:t>Chemical: </a:t>
            </a:r>
            <a:r>
              <a:rPr lang="en-GB" dirty="0">
                <a:latin typeface="Lato"/>
              </a:rPr>
              <a:t>chemicals in sea and rain water have pitted the rock surface.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499992" y="4771801"/>
            <a:ext cx="3960440" cy="1177479"/>
          </a:xfrm>
          <a:prstGeom prst="wedgeRectCallout">
            <a:avLst>
              <a:gd name="adj1" fmla="val -7857"/>
              <a:gd name="adj2" fmla="val -78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GB" b="1" dirty="0">
                <a:latin typeface="Lato"/>
              </a:rPr>
              <a:t>Biological: </a:t>
            </a:r>
            <a:r>
              <a:rPr lang="en-GB" dirty="0">
                <a:latin typeface="Lato"/>
              </a:rPr>
              <a:t>shellfish live in the hollows, protecting them from wave action. The shellfish can slowly enlarge the hollows.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319976" y="4771801"/>
            <a:ext cx="4072004" cy="1668215"/>
          </a:xfrm>
          <a:prstGeom prst="cloudCallout">
            <a:avLst>
              <a:gd name="adj1" fmla="val 50530"/>
              <a:gd name="adj2" fmla="val -5702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Lato" panose="020F0502020204030203"/>
              </a:rPr>
              <a:t>This boulder is in the south of the UK at sea level, where freeze-thaw action is less common.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5976"/>
            <a:ext cx="8676456" cy="1066800"/>
          </a:xfrm>
        </p:spPr>
        <p:txBody>
          <a:bodyPr>
            <a:normAutofit fontScale="90000"/>
          </a:bodyPr>
          <a:lstStyle/>
          <a:p>
            <a:pPr>
              <a:lnSpc>
                <a:spcPct val="108000"/>
              </a:lnSpc>
            </a:pPr>
            <a:r>
              <a:rPr lang="en-GB" b="1" dirty="0">
                <a:solidFill>
                  <a:srgbClr val="26377C"/>
                </a:solidFill>
              </a:rPr>
              <a:t>Weathering, mass movement and erosion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81176"/>
            <a:ext cx="5122912" cy="4496096"/>
          </a:xfrm>
        </p:spPr>
        <p:txBody>
          <a:bodyPr>
            <a:noAutofit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200" dirty="0">
                <a:solidFill>
                  <a:srgbClr val="26377C"/>
                </a:solidFill>
              </a:rPr>
              <a:t>Weathering, </a:t>
            </a:r>
            <a:r>
              <a:rPr lang="en-GB" sz="2200" dirty="0">
                <a:solidFill>
                  <a:srgbClr val="26377C"/>
                </a:solidFill>
                <a:hlinkClick r:id="rId3" action="ppaction://hlinksldjump"/>
              </a:rPr>
              <a:t>mass movement</a:t>
            </a:r>
            <a:r>
              <a:rPr lang="en-GB" sz="2200" dirty="0">
                <a:solidFill>
                  <a:srgbClr val="26377C"/>
                </a:solidFill>
              </a:rPr>
              <a:t> and erosion are different processes, but they can be linked. </a:t>
            </a:r>
            <a:r>
              <a:rPr lang="en-GB" sz="2200" b="1" dirty="0">
                <a:solidFill>
                  <a:srgbClr val="26377C"/>
                </a:solidFill>
              </a:rPr>
              <a:t>Weathering</a:t>
            </a:r>
            <a:r>
              <a:rPr lang="en-GB" sz="2200" dirty="0">
                <a:solidFill>
                  <a:srgbClr val="26377C"/>
                </a:solidFill>
              </a:rPr>
              <a:t> weakens or breaks up rocks </a:t>
            </a:r>
            <a:r>
              <a:rPr lang="en-GB" sz="2200" dirty="0">
                <a:solidFill>
                  <a:srgbClr val="26377C"/>
                </a:solidFill>
                <a:hlinkClick r:id="rId3" action="ppaction://hlinksldjump"/>
              </a:rPr>
              <a:t>in situ</a:t>
            </a:r>
            <a:r>
              <a:rPr lang="en-GB" sz="2200" dirty="0">
                <a:solidFill>
                  <a:srgbClr val="26377C"/>
                </a:solidFill>
              </a:rPr>
              <a:t>. It can feed into: 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2200" b="1" dirty="0">
                <a:solidFill>
                  <a:srgbClr val="26377C"/>
                </a:solidFill>
              </a:rPr>
              <a:t>mass movement </a:t>
            </a:r>
            <a:r>
              <a:rPr lang="en-GB" sz="2200" dirty="0">
                <a:solidFill>
                  <a:srgbClr val="26377C"/>
                </a:solidFill>
              </a:rPr>
              <a:t>on slopes, where gravity moves material downhill, including landslides and rock falls (see right)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2200" b="1" dirty="0">
                <a:solidFill>
                  <a:srgbClr val="26377C"/>
                </a:solidFill>
              </a:rPr>
              <a:t>erosion </a:t>
            </a:r>
            <a:r>
              <a:rPr lang="en-GB" sz="2200" dirty="0">
                <a:solidFill>
                  <a:srgbClr val="26377C"/>
                </a:solidFill>
              </a:rPr>
              <a:t>by rivers, glaciers, the sea and wind, which wear away and remove material.</a:t>
            </a:r>
          </a:p>
          <a:p>
            <a:pPr>
              <a:lnSpc>
                <a:spcPct val="108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26377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423472"/>
            <a:ext cx="3024336" cy="4255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6377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GB" b="1" dirty="0">
                <a:solidFill>
                  <a:srgbClr val="26377C"/>
                </a:solidFill>
                <a:latin typeface="Lato"/>
              </a:rPr>
              <a:t>Activity </a:t>
            </a:r>
            <a:r>
              <a:rPr lang="en-GB" dirty="0">
                <a:solidFill>
                  <a:srgbClr val="26377C"/>
                </a:solidFill>
                <a:latin typeface="Lato"/>
              </a:rPr>
              <a:t>Watch </a:t>
            </a:r>
            <a:r>
              <a:rPr lang="en-GB" dirty="0">
                <a:solidFill>
                  <a:srgbClr val="26377C"/>
                </a:solidFill>
                <a:latin typeface="Lato"/>
                <a:hlinkClick r:id="rId4"/>
              </a:rPr>
              <a:t>this video</a:t>
            </a:r>
            <a:r>
              <a:rPr lang="en-GB" dirty="0">
                <a:solidFill>
                  <a:srgbClr val="26377C"/>
                </a:solidFill>
                <a:latin typeface="Lato"/>
              </a:rPr>
              <a:t>, which was filmed in Switzerland. Then explain:</a:t>
            </a:r>
          </a:p>
          <a:p>
            <a:pPr marL="365760" indent="-256032">
              <a:lnSpc>
                <a:spcPct val="108000"/>
              </a:lnSpc>
              <a:buClr>
                <a:srgbClr val="26377C"/>
              </a:buClr>
              <a:buFont typeface="Georgia"/>
              <a:buChar char="•"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which weathering process likely weakened the cliff face</a:t>
            </a:r>
          </a:p>
          <a:p>
            <a:pPr marL="365760" indent="-256032">
              <a:lnSpc>
                <a:spcPct val="108000"/>
              </a:lnSpc>
              <a:buClr>
                <a:srgbClr val="26377C"/>
              </a:buClr>
              <a:buFont typeface="Georgia"/>
              <a:buChar char="•"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going on as the rocks move down the slope</a:t>
            </a:r>
          </a:p>
          <a:p>
            <a:pPr marL="365760" indent="-256032">
              <a:lnSpc>
                <a:spcPct val="108000"/>
              </a:lnSpc>
              <a:buClr>
                <a:srgbClr val="26377C"/>
              </a:buClr>
              <a:buFont typeface="Georgia"/>
              <a:buChar char="•"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which type/s of erosion might work on the material when it reaches the bottom of the valley below.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73616" cy="10668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26377C"/>
                </a:solidFill>
              </a:rPr>
              <a:t>Apply your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80" y="1439864"/>
            <a:ext cx="4186808" cy="4797448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26377C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26377C"/>
                </a:solidFill>
              </a:rPr>
              <a:t>Activities</a:t>
            </a:r>
          </a:p>
          <a:p>
            <a:pPr marL="568800" indent="-457200">
              <a:lnSpc>
                <a:spcPct val="108000"/>
              </a:lnSpc>
              <a:spcBef>
                <a:spcPts val="0"/>
              </a:spcBef>
              <a:buClr>
                <a:srgbClr val="26377C"/>
              </a:buClr>
              <a:buFont typeface="+mj-lt"/>
              <a:buAutoNum type="arabicPeriod"/>
            </a:pPr>
            <a:r>
              <a:rPr lang="en-GB" sz="2000" dirty="0">
                <a:solidFill>
                  <a:srgbClr val="26377C"/>
                </a:solidFill>
              </a:rPr>
              <a:t>Make a copy of the photo on the right, then add labels to show: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buClr>
                <a:srgbClr val="26377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6377C"/>
                </a:solidFill>
              </a:rPr>
              <a:t>where weathering is likely to be happening and why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buClr>
                <a:srgbClr val="26377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6377C"/>
                </a:solidFill>
              </a:rPr>
              <a:t>where the cliff is likely to be eroded by wave action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buClr>
                <a:srgbClr val="26377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6377C"/>
                </a:solidFill>
              </a:rPr>
              <a:t>evidence of mass movement, and what type it is.</a:t>
            </a:r>
          </a:p>
          <a:p>
            <a:pPr marL="568800" indent="-457200">
              <a:lnSpc>
                <a:spcPct val="108000"/>
              </a:lnSpc>
              <a:spcBef>
                <a:spcPts val="0"/>
              </a:spcBef>
              <a:buClr>
                <a:srgbClr val="26377C"/>
              </a:buClr>
              <a:buFont typeface="+mj-lt"/>
              <a:buAutoNum type="arabicPeriod" startAt="2"/>
            </a:pPr>
            <a:r>
              <a:rPr lang="en-GB" sz="2000" dirty="0">
                <a:solidFill>
                  <a:srgbClr val="26377C"/>
                </a:solidFill>
              </a:rPr>
              <a:t>Look back at slides 6–11 and explain which types of weathering are likely to affect this sandstone cliff.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39864"/>
            <a:ext cx="3024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36096" y="5301208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ato"/>
              </a:rPr>
              <a:t>A sandstone cliff in </a:t>
            </a:r>
            <a:r>
              <a:rPr lang="en-GB" sz="1200" dirty="0">
                <a:latin typeface="Lato"/>
                <a:hlinkClick r:id="rId4"/>
              </a:rPr>
              <a:t>South Devon </a:t>
            </a:r>
            <a:endParaRPr lang="en-GB" sz="1200" dirty="0">
              <a:latin typeface="Lato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4464496" cy="792088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3600" b="1" dirty="0">
                <a:solidFill>
                  <a:srgbClr val="26377C"/>
                </a:solidFill>
              </a:rPr>
              <a:t>Apply your learning</a:t>
            </a:r>
            <a:endParaRPr lang="en-GB" sz="3600" dirty="0">
              <a:solidFill>
                <a:srgbClr val="26377C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36095" y="1196752"/>
            <a:ext cx="3456385" cy="4221693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26377C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26377C"/>
                </a:solidFill>
              </a:rPr>
              <a:t>Activity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6377C"/>
                </a:solidFill>
              </a:rPr>
              <a:t>Make a copy of the photo above, then add detailed labels to show:</a:t>
            </a:r>
          </a:p>
          <a:p>
            <a:pPr marL="566928" indent="-457200">
              <a:lnSpc>
                <a:spcPct val="108000"/>
              </a:lnSpc>
              <a:spcBef>
                <a:spcPts val="0"/>
              </a:spcBef>
              <a:buClr>
                <a:srgbClr val="26377C"/>
              </a:buClr>
            </a:pPr>
            <a:r>
              <a:rPr lang="en-GB" sz="2000" dirty="0">
                <a:solidFill>
                  <a:srgbClr val="26377C"/>
                </a:solidFill>
              </a:rPr>
              <a:t>where weathering is likely to be happening, which type and why</a:t>
            </a:r>
          </a:p>
          <a:p>
            <a:pPr marL="566928" indent="-457200">
              <a:lnSpc>
                <a:spcPct val="108000"/>
              </a:lnSpc>
              <a:spcBef>
                <a:spcPts val="0"/>
              </a:spcBef>
              <a:buClr>
                <a:srgbClr val="26377C"/>
              </a:buClr>
            </a:pPr>
            <a:r>
              <a:rPr lang="en-GB" sz="2000" dirty="0">
                <a:solidFill>
                  <a:srgbClr val="26377C"/>
                </a:solidFill>
              </a:rPr>
              <a:t>evidence of mass movement, and what type it is</a:t>
            </a:r>
          </a:p>
          <a:p>
            <a:pPr marL="566928" indent="-457200">
              <a:lnSpc>
                <a:spcPct val="108000"/>
              </a:lnSpc>
              <a:spcBef>
                <a:spcPts val="0"/>
              </a:spcBef>
              <a:buClr>
                <a:srgbClr val="26377C"/>
              </a:buClr>
            </a:pPr>
            <a:r>
              <a:rPr lang="en-GB" sz="2000" dirty="0">
                <a:solidFill>
                  <a:srgbClr val="26377C"/>
                </a:solidFill>
              </a:rPr>
              <a:t>what agent of erosion is happening here.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119" y="5418421"/>
            <a:ext cx="4912125" cy="27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GB" sz="1200" dirty="0">
                <a:solidFill>
                  <a:srgbClr val="26377C"/>
                </a:solidFill>
                <a:latin typeface="Lato" panose="020F0502020204030203"/>
              </a:rPr>
              <a:t>The 63 km-long Baltoro Glacier and Karakoram Mountains, Pakistan </a:t>
            </a:r>
          </a:p>
        </p:txBody>
      </p:sp>
      <p:pic>
        <p:nvPicPr>
          <p:cNvPr id="5124" name="Picture 4" descr="File:Baltoro glacier from ai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704" y="1764039"/>
            <a:ext cx="4872541" cy="3654406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b="1" dirty="0">
                <a:solidFill>
                  <a:srgbClr val="26377C"/>
                </a:solidFill>
              </a:rPr>
              <a:t>Weathering in a glaciated upland valley in the 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2060848"/>
            <a:ext cx="4436425" cy="432048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26377C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18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rgbClr val="26377C"/>
                </a:solidFill>
              </a:rPr>
              <a:t>Activities</a:t>
            </a:r>
            <a:endParaRPr lang="en-GB" sz="1800" dirty="0">
              <a:solidFill>
                <a:srgbClr val="26377C"/>
              </a:solidFill>
            </a:endParaRPr>
          </a:p>
          <a:p>
            <a:pPr marL="457200" indent="-457200">
              <a:lnSpc>
                <a:spcPct val="118000"/>
              </a:lnSpc>
              <a:spcBef>
                <a:spcPts val="0"/>
              </a:spcBef>
              <a:buClr>
                <a:srgbClr val="26377C"/>
              </a:buClr>
              <a:buFont typeface="+mj-lt"/>
              <a:buAutoNum type="arabicPeriod"/>
            </a:pPr>
            <a:r>
              <a:rPr lang="en-GB" sz="1800" dirty="0">
                <a:solidFill>
                  <a:srgbClr val="26377C"/>
                </a:solidFill>
              </a:rPr>
              <a:t>Make a copy of the photo (right). Use call-outs to add the following labels:</a:t>
            </a:r>
          </a:p>
          <a:p>
            <a:pPr lvl="1">
              <a:lnSpc>
                <a:spcPct val="118000"/>
              </a:lnSpc>
              <a:spcBef>
                <a:spcPts val="0"/>
              </a:spcBef>
              <a:buClr>
                <a:srgbClr val="26377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6377C"/>
                </a:solidFill>
              </a:rPr>
              <a:t>U-shaped valley with a flat floor</a:t>
            </a:r>
          </a:p>
          <a:p>
            <a:pPr lvl="1">
              <a:lnSpc>
                <a:spcPct val="118000"/>
              </a:lnSpc>
              <a:spcBef>
                <a:spcPts val="0"/>
              </a:spcBef>
              <a:buClr>
                <a:srgbClr val="26377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6377C"/>
                </a:solidFill>
              </a:rPr>
              <a:t>A small stream, Newlands Beck</a:t>
            </a:r>
          </a:p>
          <a:p>
            <a:pPr lvl="1">
              <a:lnSpc>
                <a:spcPct val="118000"/>
              </a:lnSpc>
              <a:spcBef>
                <a:spcPts val="0"/>
              </a:spcBef>
              <a:buClr>
                <a:srgbClr val="26377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6377C"/>
                </a:solidFill>
              </a:rPr>
              <a:t>Rocky crags (cliffs)</a:t>
            </a:r>
          </a:p>
          <a:p>
            <a:pPr lvl="1">
              <a:lnSpc>
                <a:spcPct val="118000"/>
              </a:lnSpc>
              <a:spcBef>
                <a:spcPts val="0"/>
              </a:spcBef>
              <a:buClr>
                <a:srgbClr val="26377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6377C"/>
                </a:solidFill>
              </a:rPr>
              <a:t>Steep sides covered with shattered rocks: </a:t>
            </a:r>
            <a:r>
              <a:rPr lang="en-GB" sz="1800" dirty="0">
                <a:solidFill>
                  <a:srgbClr val="26377C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</a:t>
            </a:r>
            <a:endParaRPr lang="en-GB" sz="1800" dirty="0">
              <a:solidFill>
                <a:srgbClr val="26377C"/>
              </a:solidFill>
            </a:endParaRPr>
          </a:p>
          <a:p>
            <a:pPr marL="457200" indent="-457200">
              <a:lnSpc>
                <a:spcPct val="118000"/>
              </a:lnSpc>
              <a:spcBef>
                <a:spcPts val="0"/>
              </a:spcBef>
              <a:buClr>
                <a:srgbClr val="26377C"/>
              </a:buClr>
              <a:buFont typeface="+mj-lt"/>
              <a:buAutoNum type="arabicPeriod"/>
            </a:pPr>
            <a:r>
              <a:rPr lang="en-GB" sz="1800" dirty="0">
                <a:solidFill>
                  <a:srgbClr val="26377C"/>
                </a:solidFill>
              </a:rPr>
              <a:t>Check to see what the landscape looks like on an </a:t>
            </a:r>
            <a:r>
              <a:rPr lang="en-GB" sz="1800" dirty="0">
                <a:solidFill>
                  <a:srgbClr val="26377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 map</a:t>
            </a:r>
            <a:r>
              <a:rPr lang="en-GB" sz="1800" dirty="0">
                <a:solidFill>
                  <a:srgbClr val="26377C"/>
                </a:solidFill>
              </a:rPr>
              <a:t>.</a:t>
            </a:r>
          </a:p>
          <a:p>
            <a:pPr marL="457200" indent="-457200">
              <a:lnSpc>
                <a:spcPct val="118000"/>
              </a:lnSpc>
              <a:spcBef>
                <a:spcPts val="0"/>
              </a:spcBef>
              <a:buClr>
                <a:srgbClr val="26377C"/>
              </a:buClr>
              <a:buFont typeface="+mj-lt"/>
              <a:buAutoNum type="arabicPeriod"/>
            </a:pPr>
            <a:r>
              <a:rPr lang="en-GB" sz="1800" dirty="0">
                <a:solidFill>
                  <a:srgbClr val="26377C"/>
                </a:solidFill>
              </a:rPr>
              <a:t>Add your own labels to show where weathering and mass movement are active.</a:t>
            </a:r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060848"/>
            <a:ext cx="3772486" cy="332204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8064" y="5373216"/>
            <a:ext cx="2808312" cy="27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GB" sz="1200" dirty="0">
                <a:solidFill>
                  <a:srgbClr val="26377C"/>
                </a:solidFill>
                <a:latin typeface="Lato"/>
              </a:rPr>
              <a:t>Newlands Valley in the Lake District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013A-A0F5-477F-B3B4-21A2C2F8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26377C"/>
                </a:solidFill>
              </a:rPr>
              <a:t>Check your learning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579908"/>
              </p:ext>
            </p:extLst>
          </p:nvPr>
        </p:nvGraphicFramePr>
        <p:xfrm>
          <a:off x="611560" y="1577960"/>
          <a:ext cx="8218488" cy="2931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09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9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26377C"/>
                          </a:solidFill>
                          <a:latin typeface="Lato"/>
                        </a:rPr>
                        <a:t>Freeze-thaw; thermal expansion; salt cracking</a:t>
                      </a:r>
                    </a:p>
                  </a:txBody>
                  <a:tcPr marL="95749" marR="95749"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26377C"/>
                          </a:solidFill>
                          <a:latin typeface="Lato"/>
                        </a:rPr>
                        <a:t>A simple definition of weathering</a:t>
                      </a:r>
                    </a:p>
                  </a:txBody>
                  <a:tcPr marL="95749" marR="957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26377C"/>
                          </a:solidFill>
                          <a:latin typeface="Lato"/>
                        </a:rPr>
                        <a:t>Movement down a slope due to gravity</a:t>
                      </a:r>
                    </a:p>
                  </a:txBody>
                  <a:tcPr marL="95749" marR="95749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26377C"/>
                          </a:solidFill>
                          <a:latin typeface="Lato"/>
                        </a:rPr>
                        <a:t>The three main types of weathering</a:t>
                      </a:r>
                    </a:p>
                  </a:txBody>
                  <a:tcPr marL="95749" marR="957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26377C"/>
                          </a:solidFill>
                          <a:latin typeface="Lato"/>
                        </a:rPr>
                        <a:t>A natural process that breaks down rocks into smaller pieces</a:t>
                      </a:r>
                    </a:p>
                  </a:txBody>
                  <a:tcPr marL="95749" marR="957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26377C"/>
                          </a:solidFill>
                          <a:latin typeface="Lato" panose="020F0502020204030203"/>
                        </a:rPr>
                        <a:t>The main way in which weathering</a:t>
                      </a:r>
                      <a:r>
                        <a:rPr lang="en-GB" baseline="0" dirty="0">
                          <a:solidFill>
                            <a:srgbClr val="26377C"/>
                          </a:solidFill>
                          <a:latin typeface="Lato" panose="020F0502020204030203"/>
                        </a:rPr>
                        <a:t> is different from erosion</a:t>
                      </a:r>
                      <a:endParaRPr lang="en-GB" dirty="0">
                        <a:solidFill>
                          <a:srgbClr val="26377C"/>
                        </a:solidFill>
                        <a:latin typeface="Lato"/>
                      </a:endParaRPr>
                    </a:p>
                  </a:txBody>
                  <a:tcPr marL="95749" marR="957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26377C"/>
                          </a:solidFill>
                          <a:latin typeface="Lato"/>
                        </a:rPr>
                        <a:t>Happens in situ (in place), with little or no movement</a:t>
                      </a:r>
                    </a:p>
                  </a:txBody>
                  <a:tcPr marL="95749" marR="95749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26377C"/>
                          </a:solidFill>
                          <a:latin typeface="Lato" panose="020F0502020204030203"/>
                        </a:rPr>
                        <a:t>Three</a:t>
                      </a:r>
                      <a:r>
                        <a:rPr lang="en-GB" baseline="0" dirty="0">
                          <a:solidFill>
                            <a:srgbClr val="26377C"/>
                          </a:solidFill>
                          <a:latin typeface="Lato" panose="020F0502020204030203"/>
                        </a:rPr>
                        <a:t> mechanical weathering processes</a:t>
                      </a:r>
                      <a:endParaRPr lang="en-GB" dirty="0">
                        <a:solidFill>
                          <a:srgbClr val="26377C"/>
                        </a:solidFill>
                        <a:latin typeface="Lato"/>
                      </a:endParaRPr>
                    </a:p>
                  </a:txBody>
                  <a:tcPr marL="95749" marR="957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26377C"/>
                          </a:solidFill>
                          <a:latin typeface="Lato"/>
                        </a:rPr>
                        <a:t>Mechanical, chemical, biological</a:t>
                      </a:r>
                    </a:p>
                  </a:txBody>
                  <a:tcPr marL="95749" marR="95749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26377C"/>
                          </a:solidFill>
                          <a:latin typeface="Lato"/>
                        </a:rPr>
                        <a:t>A definition of mass movement</a:t>
                      </a:r>
                    </a:p>
                  </a:txBody>
                  <a:tcPr marL="95749" marR="957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1560" y="4746648"/>
            <a:ext cx="7200800" cy="15626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6377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GB" b="1" dirty="0">
                <a:solidFill>
                  <a:srgbClr val="26377C"/>
                </a:solidFill>
                <a:latin typeface="Lato"/>
              </a:rPr>
              <a:t>Activities</a:t>
            </a: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6377C"/>
                </a:solidFill>
                <a:latin typeface="Lato"/>
              </a:rPr>
              <a:t>Match up the phrases in the left- and right-hand columns above.</a:t>
            </a: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6377C"/>
                </a:solidFill>
                <a:latin typeface="Lato"/>
              </a:rPr>
              <a:t>List the weathering processes that may be active in these environments: upland UK, coastal UK, hot deserts. Look back through the slides to check, then add locations and/or examples.</a:t>
            </a:r>
          </a:p>
        </p:txBody>
      </p:sp>
    </p:spTree>
    <p:extLst>
      <p:ext uri="{BB962C8B-B14F-4D97-AF65-F5344CB8AC3E}">
        <p14:creationId xmlns:p14="http://schemas.microsoft.com/office/powerpoint/2010/main" val="64435012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b="1" dirty="0">
                <a:solidFill>
                  <a:srgbClr val="26377C"/>
                </a:solidFill>
              </a:rPr>
              <a:t>Links</a:t>
            </a:r>
            <a:endParaRPr lang="en-GB" dirty="0">
              <a:solidFill>
                <a:srgbClr val="26377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437058"/>
          </a:xfrm>
        </p:spPr>
        <p:txBody>
          <a:bodyPr>
            <a:normAutofit fontScale="92500"/>
          </a:bodyPr>
          <a:lstStyle/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dirty="0">
                <a:solidFill>
                  <a:srgbClr val="26377C"/>
                </a:solidFill>
              </a:rPr>
              <a:t>From the awarding bodies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4139611"/>
              </p:ext>
            </p:extLst>
          </p:nvPr>
        </p:nvGraphicFramePr>
        <p:xfrm>
          <a:off x="467544" y="1988840"/>
          <a:ext cx="4608512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7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26377C"/>
                          </a:solidFill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3"/>
                        </a:rPr>
                        <a:t>AQA</a:t>
                      </a:r>
                      <a:endParaRPr lang="en-GB" sz="1800" dirty="0">
                        <a:solidFill>
                          <a:srgbClr val="26377C"/>
                        </a:solidFill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baseline="0" dirty="0">
                          <a:solidFill>
                            <a:srgbClr val="26377C"/>
                          </a:solidFill>
                          <a:latin typeface="Lato"/>
                          <a:ea typeface="+mn-ea"/>
                          <a:cs typeface="+mn-cs"/>
                        </a:rPr>
                        <a:t>3.1: UK landscapes, and coastal or glacial weathering</a:t>
                      </a:r>
                      <a:endParaRPr lang="en-GB" sz="1800" dirty="0">
                        <a:solidFill>
                          <a:srgbClr val="26377C"/>
                        </a:solidFill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26377C"/>
                          </a:solidFill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4"/>
                        </a:rPr>
                        <a:t>Edexcel A</a:t>
                      </a:r>
                      <a:endParaRPr lang="en-GB" sz="1800" dirty="0">
                        <a:solidFill>
                          <a:srgbClr val="26377C"/>
                        </a:solidFill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baseline="0" dirty="0">
                          <a:solidFill>
                            <a:srgbClr val="26377C"/>
                          </a:solidFill>
                          <a:latin typeface="Lato"/>
                          <a:ea typeface="+mn-ea"/>
                          <a:cs typeface="+mn-cs"/>
                        </a:rPr>
                        <a:t>Topic 1 UK landscapes, and river, coastal or glacial</a:t>
                      </a:r>
                      <a:endParaRPr lang="en-GB" sz="1800" dirty="0">
                        <a:solidFill>
                          <a:srgbClr val="26377C"/>
                        </a:solidFill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26377C"/>
                          </a:solidFill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5"/>
                        </a:rPr>
                        <a:t>Edexcel B</a:t>
                      </a:r>
                      <a:endParaRPr lang="en-GB" sz="1800" dirty="0">
                        <a:solidFill>
                          <a:srgbClr val="26377C"/>
                        </a:solidFill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baseline="0" dirty="0">
                          <a:solidFill>
                            <a:srgbClr val="26377C"/>
                          </a:solidFill>
                          <a:latin typeface="Lato"/>
                          <a:ea typeface="+mn-ea"/>
                          <a:cs typeface="+mn-cs"/>
                        </a:rPr>
                        <a:t>Topic 4 UK landscapes, and coastal weathering</a:t>
                      </a:r>
                      <a:endParaRPr lang="en-GB" sz="1800" dirty="0">
                        <a:solidFill>
                          <a:srgbClr val="26377C"/>
                        </a:solidFill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26377C"/>
                          </a:solidFill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6"/>
                        </a:rPr>
                        <a:t>WJEC</a:t>
                      </a:r>
                      <a:endParaRPr lang="en-GB" sz="1800" dirty="0">
                        <a:solidFill>
                          <a:srgbClr val="26377C"/>
                        </a:solidFill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  <a:hlinkClick r:id="rId7"/>
                      </a:endParaRPr>
                    </a:p>
                    <a:p>
                      <a:r>
                        <a:rPr lang="en-GB" sz="1800" dirty="0">
                          <a:solidFill>
                            <a:srgbClr val="26377C"/>
                          </a:solidFill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7"/>
                        </a:rPr>
                        <a:t>Eduqas A</a:t>
                      </a:r>
                      <a:endParaRPr lang="en-GB" sz="1800" dirty="0">
                        <a:solidFill>
                          <a:srgbClr val="26377C"/>
                        </a:solidFill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GB" sz="1800" kern="1200" baseline="0" dirty="0">
                          <a:solidFill>
                            <a:srgbClr val="26377C"/>
                          </a:solidFill>
                          <a:latin typeface="Lato"/>
                          <a:ea typeface="+mn-ea"/>
                          <a:cs typeface="+mn-cs"/>
                        </a:rPr>
                        <a:t>1.2: Landform process and change: coastal weathering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kern="1200" dirty="0">
                          <a:solidFill>
                            <a:srgbClr val="26377C"/>
                          </a:solidFill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8"/>
                        </a:rPr>
                        <a:t>Eduqas B</a:t>
                      </a:r>
                      <a:endParaRPr lang="en-GB" sz="1800" dirty="0">
                        <a:solidFill>
                          <a:srgbClr val="26377C"/>
                        </a:solidFill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baseline="0" dirty="0">
                          <a:solidFill>
                            <a:srgbClr val="26377C"/>
                          </a:solidFill>
                          <a:latin typeface="Lato"/>
                          <a:ea typeface="+mn-ea"/>
                          <a:cs typeface="+mn-cs"/>
                        </a:rPr>
                        <a:t>2.1: Shaping the landscape: coastal and river landscapes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26377C"/>
                          </a:solidFill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9"/>
                        </a:rPr>
                        <a:t>OCR A</a:t>
                      </a:r>
                      <a:endParaRPr lang="en-GB" sz="1800" dirty="0">
                        <a:solidFill>
                          <a:srgbClr val="26377C"/>
                        </a:solidFill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GB" sz="1800" kern="1200" baseline="0" dirty="0">
                          <a:solidFill>
                            <a:srgbClr val="26377C"/>
                          </a:solidFill>
                          <a:latin typeface="Lato"/>
                          <a:ea typeface="+mn-ea"/>
                          <a:cs typeface="+mn-cs"/>
                        </a:rPr>
                        <a:t>1.1 Landscapes of the 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26377C"/>
                          </a:solidFill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10"/>
                        </a:rPr>
                        <a:t>OCR B</a:t>
                      </a:r>
                      <a:endParaRPr lang="en-GB" sz="1800" dirty="0">
                        <a:solidFill>
                          <a:srgbClr val="26377C"/>
                        </a:solidFill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baseline="0" dirty="0">
                          <a:solidFill>
                            <a:srgbClr val="26377C"/>
                          </a:solidFill>
                          <a:latin typeface="Lato"/>
                          <a:ea typeface="+mn-ea"/>
                          <a:cs typeface="+mn-cs"/>
                        </a:rPr>
                        <a:t>3.2. What influences the landscapes of the UK? </a:t>
                      </a:r>
                      <a:r>
                        <a:rPr kumimoji="0" lang="en-GB" sz="1800" b="1" kern="1200" baseline="0" dirty="0">
                          <a:solidFill>
                            <a:srgbClr val="26377C"/>
                          </a:solidFill>
                          <a:latin typeface="Lato" panose="020F0502020204030203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2080" y="1412776"/>
            <a:ext cx="3779011" cy="437058"/>
          </a:xfrm>
        </p:spPr>
        <p:txBody>
          <a:bodyPr>
            <a:normAutofit fontScale="92500"/>
          </a:bodyPr>
          <a:lstStyle/>
          <a:p>
            <a:r>
              <a:rPr lang="en-GB" dirty="0"/>
              <a:t>Find out more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2080" y="1988840"/>
            <a:ext cx="3405064" cy="3456384"/>
          </a:xfrm>
          <a:solidFill>
            <a:schemeClr val="bg1"/>
          </a:solidFill>
          <a:ln>
            <a:solidFill>
              <a:srgbClr val="1F3D91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26377C"/>
                </a:solidFill>
              </a:rPr>
              <a:t>Try one or two of these summaries from: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dirty="0">
                <a:solidFill>
                  <a:srgbClr val="26377C"/>
                </a:solidFill>
              </a:rPr>
              <a:t>The Geological Society </a:t>
            </a:r>
            <a:r>
              <a:rPr lang="en-GB" sz="1800" dirty="0">
                <a:solidFill>
                  <a:srgbClr val="26377C"/>
                </a:solidFill>
                <a:hlinkClick r:id="rId11"/>
              </a:rPr>
              <a:t>here</a:t>
            </a:r>
            <a:r>
              <a:rPr lang="en-GB" sz="1800" dirty="0">
                <a:solidFill>
                  <a:srgbClr val="26377C"/>
                </a:solidFill>
              </a:rPr>
              <a:t>, with UK examples </a:t>
            </a:r>
            <a:r>
              <a:rPr lang="en-GB" sz="1800" dirty="0">
                <a:solidFill>
                  <a:srgbClr val="26377C"/>
                </a:solidFill>
                <a:hlinkClick r:id="rId12"/>
              </a:rPr>
              <a:t>here</a:t>
            </a:r>
            <a:endParaRPr lang="en-GB" sz="1800" dirty="0">
              <a:solidFill>
                <a:srgbClr val="26377C"/>
              </a:solidFill>
            </a:endParaRP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dirty="0">
                <a:solidFill>
                  <a:srgbClr val="26377C"/>
                </a:solidFill>
              </a:rPr>
              <a:t>Time for Geography clips: UK weathering and slope processes in </a:t>
            </a:r>
            <a:r>
              <a:rPr lang="en-GB" sz="1800" dirty="0">
                <a:solidFill>
                  <a:srgbClr val="26377C"/>
                </a:solidFill>
                <a:hlinkClick r:id="rId13"/>
              </a:rPr>
              <a:t>upland</a:t>
            </a:r>
            <a:r>
              <a:rPr lang="en-GB" sz="1800" dirty="0">
                <a:solidFill>
                  <a:srgbClr val="26377C"/>
                </a:solidFill>
              </a:rPr>
              <a:t> and </a:t>
            </a:r>
            <a:r>
              <a:rPr lang="en-GB" sz="1800" dirty="0">
                <a:solidFill>
                  <a:srgbClr val="26377C"/>
                </a:solidFill>
                <a:hlinkClick r:id="rId14"/>
              </a:rPr>
              <a:t>coastal</a:t>
            </a:r>
            <a:r>
              <a:rPr lang="en-GB" sz="1800" dirty="0">
                <a:solidFill>
                  <a:srgbClr val="26377C"/>
                </a:solidFill>
              </a:rPr>
              <a:t> environments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dirty="0">
                <a:solidFill>
                  <a:srgbClr val="26377C"/>
                </a:solidFill>
                <a:hlinkClick r:id="rId15"/>
              </a:rPr>
              <a:t>This clip </a:t>
            </a:r>
            <a:r>
              <a:rPr lang="en-GB" sz="1800" dirty="0">
                <a:solidFill>
                  <a:srgbClr val="26377C"/>
                </a:solidFill>
              </a:rPr>
              <a:t>links weathering to geology and the rock cycle: watch to around 7:00 minutes.</a:t>
            </a:r>
          </a:p>
        </p:txBody>
      </p:sp>
    </p:spTree>
    <p:extLst>
      <p:ext uri="{BB962C8B-B14F-4D97-AF65-F5344CB8AC3E}">
        <p14:creationId xmlns:p14="http://schemas.microsoft.com/office/powerpoint/2010/main" val="136860212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6377C"/>
                </a:solidFill>
              </a:rPr>
              <a:t>Glossary</a:t>
            </a:r>
            <a:endParaRPr lang="en-GB" dirty="0">
              <a:solidFill>
                <a:srgbClr val="26377C"/>
              </a:solidFill>
            </a:endParaRPr>
          </a:p>
        </p:txBody>
      </p:sp>
      <p:sp>
        <p:nvSpPr>
          <p:cNvPr id="4" name="Action Button: Back or Previous 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F4DB0CA6-3B1D-0E49-BCAA-34088612FA34}"/>
              </a:ext>
            </a:extLst>
          </p:cNvPr>
          <p:cNvSpPr/>
          <p:nvPr/>
        </p:nvSpPr>
        <p:spPr>
          <a:xfrm>
            <a:off x="7956376" y="836712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6377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9457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26377C"/>
                </a:solidFill>
              </a:rPr>
              <a:t>Chalk: </a:t>
            </a:r>
            <a:r>
              <a:rPr lang="en-GB" sz="2000" dirty="0">
                <a:solidFill>
                  <a:srgbClr val="26377C"/>
                </a:solidFill>
              </a:rPr>
              <a:t>a type of soft limestone.</a:t>
            </a:r>
          </a:p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26377C"/>
                </a:solidFill>
              </a:rPr>
              <a:t>Exfoliation</a:t>
            </a:r>
            <a:r>
              <a:rPr lang="en-GB" sz="2000" dirty="0">
                <a:solidFill>
                  <a:srgbClr val="26377C"/>
                </a:solidFill>
              </a:rPr>
              <a:t>: the process in which cracks develop parallel to the surface of rocks, then layers split off.</a:t>
            </a:r>
          </a:p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26377C"/>
                </a:solidFill>
              </a:rPr>
              <a:t>Freeze-thaw action</a:t>
            </a:r>
            <a:r>
              <a:rPr lang="en-GB" sz="2000" dirty="0">
                <a:solidFill>
                  <a:srgbClr val="26377C"/>
                </a:solidFill>
              </a:rPr>
              <a:t>: the process in which water gets into spaces in rocks and, as the temperature changes, repeatedly freezes and thaws.</a:t>
            </a:r>
          </a:p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26377C"/>
                </a:solidFill>
              </a:rPr>
              <a:t>In situ: </a:t>
            </a:r>
            <a:r>
              <a:rPr lang="en-GB" sz="2000" dirty="0">
                <a:solidFill>
                  <a:srgbClr val="26377C"/>
                </a:solidFill>
              </a:rPr>
              <a:t>in place, happening with little or no movement.</a:t>
            </a:r>
          </a:p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26377C"/>
                </a:solidFill>
              </a:rPr>
              <a:t>Joint</a:t>
            </a:r>
            <a:r>
              <a:rPr lang="en-GB" sz="2000" dirty="0">
                <a:solidFill>
                  <a:srgbClr val="26377C"/>
                </a:solidFill>
              </a:rPr>
              <a:t>: a crack or fracture in a rock.</a:t>
            </a:r>
          </a:p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26377C"/>
                </a:solidFill>
              </a:rPr>
              <a:t>Limestone pavement</a:t>
            </a:r>
            <a:r>
              <a:rPr lang="en-GB" sz="2000" dirty="0">
                <a:solidFill>
                  <a:srgbClr val="26377C"/>
                </a:solidFill>
              </a:rPr>
              <a:t>: an area of flat slabs of limestone (called clints) broken up by vertical joints (grykes).</a:t>
            </a:r>
          </a:p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26377C"/>
                </a:solidFill>
              </a:rPr>
              <a:t>Mass movement </a:t>
            </a:r>
            <a:r>
              <a:rPr lang="en-GB" sz="2000" dirty="0">
                <a:solidFill>
                  <a:srgbClr val="26377C"/>
                </a:solidFill>
              </a:rPr>
              <a:t>(also called </a:t>
            </a:r>
            <a:r>
              <a:rPr lang="en-GB" sz="2000" b="1" dirty="0">
                <a:solidFill>
                  <a:srgbClr val="26377C"/>
                </a:solidFill>
              </a:rPr>
              <a:t>mass wasting</a:t>
            </a:r>
            <a:r>
              <a:rPr lang="en-GB" sz="2000" dirty="0">
                <a:solidFill>
                  <a:srgbClr val="26377C"/>
                </a:solidFill>
              </a:rPr>
              <a:t>):</a:t>
            </a:r>
            <a:r>
              <a:rPr lang="en-GB" sz="2000" b="1" dirty="0">
                <a:solidFill>
                  <a:srgbClr val="26377C"/>
                </a:solidFill>
              </a:rPr>
              <a:t> </a:t>
            </a:r>
            <a:r>
              <a:rPr lang="en-GB" sz="2000" dirty="0">
                <a:solidFill>
                  <a:srgbClr val="26377C"/>
                </a:solidFill>
              </a:rPr>
              <a:t>the process in which gravity moves soil or rock down a slope through falls, slides, slumps, slips, flows and creep.</a:t>
            </a:r>
          </a:p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26377C"/>
                </a:solidFill>
              </a:rPr>
              <a:t>Pore</a:t>
            </a:r>
            <a:r>
              <a:rPr lang="en-GB" sz="2000" dirty="0">
                <a:solidFill>
                  <a:srgbClr val="26377C"/>
                </a:solidFill>
              </a:rPr>
              <a:t>: a small space in a rock or in the soil.</a:t>
            </a:r>
          </a:p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26377C"/>
                </a:solidFill>
              </a:rPr>
              <a:t>Process</a:t>
            </a:r>
            <a:r>
              <a:rPr lang="en-GB" sz="2000" dirty="0">
                <a:solidFill>
                  <a:srgbClr val="26377C"/>
                </a:solidFill>
              </a:rPr>
              <a:t>: a set of natural or human actions that change environments.</a:t>
            </a:r>
          </a:p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26377C"/>
                </a:solidFill>
              </a:rPr>
              <a:t>Scree</a:t>
            </a:r>
            <a:r>
              <a:rPr lang="en-GB" sz="2000" dirty="0">
                <a:solidFill>
                  <a:srgbClr val="26377C"/>
                </a:solidFill>
              </a:rPr>
              <a:t>: piles of weathered rock fragments lying loosely on a slope. </a:t>
            </a:r>
          </a:p>
          <a:p>
            <a:pPr>
              <a:lnSpc>
                <a:spcPct val="118000"/>
              </a:lnSpc>
              <a:spcBef>
                <a:spcPts val="0"/>
              </a:spcBef>
            </a:pPr>
            <a:endParaRPr lang="en-GB" sz="2000" dirty="0">
              <a:solidFill>
                <a:srgbClr val="2637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5410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8DDB97-4EB7-4FDA-A049-48DEA45A5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392488"/>
          </a:xfrm>
        </p:spPr>
        <p:txBody>
          <a:bodyPr>
            <a:normAutofit/>
          </a:bodyPr>
          <a:lstStyle/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6377C"/>
                </a:solidFill>
              </a:rPr>
              <a:t>Most </a:t>
            </a:r>
            <a:r>
              <a:rPr lang="en-GB" sz="2000" dirty="0">
                <a:solidFill>
                  <a:srgbClr val="26377C"/>
                </a:solidFill>
                <a:hlinkClick r:id="rId2" action="ppaction://hlinksldjump"/>
              </a:rPr>
              <a:t>GCSE specifications</a:t>
            </a:r>
            <a:r>
              <a:rPr lang="en-GB" sz="2000" dirty="0">
                <a:solidFill>
                  <a:srgbClr val="26377C"/>
                </a:solidFill>
              </a:rPr>
              <a:t> include weathering as a topic in the physical geography section. Whether you’re learning about weathering for the first time or using it for revision, this unit takes you through what you need to know.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6377C"/>
                </a:solidFill>
              </a:rPr>
              <a:t>You’ll need a notepad on which to make notes as you go along, or you could make notes, paste images, etc. on your device.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6377C"/>
                </a:solidFill>
              </a:rPr>
              <a:t>You can view these slides:</a:t>
            </a:r>
          </a:p>
          <a:p>
            <a:pPr lvl="0">
              <a:lnSpc>
                <a:spcPct val="108000"/>
              </a:lnSpc>
              <a:spcBef>
                <a:spcPts val="0"/>
              </a:spcBef>
            </a:pPr>
            <a:r>
              <a:rPr lang="en-GB" sz="2000" dirty="0">
                <a:solidFill>
                  <a:srgbClr val="26377C"/>
                </a:solidFill>
              </a:rPr>
              <a:t>as a slide show to watch animations and to follow links</a:t>
            </a:r>
          </a:p>
          <a:p>
            <a:pPr lvl="0">
              <a:lnSpc>
                <a:spcPct val="108000"/>
              </a:lnSpc>
              <a:spcBef>
                <a:spcPts val="0"/>
              </a:spcBef>
            </a:pPr>
            <a:r>
              <a:rPr lang="en-GB" sz="2000" dirty="0">
                <a:solidFill>
                  <a:srgbClr val="26377C"/>
                </a:solidFill>
              </a:rPr>
              <a:t>in ‘normal’ view if you want to add call-outs or extra slides to make notes, paste images or answer questions.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endParaRPr lang="en-GB" sz="2000" b="1" dirty="0">
              <a:solidFill>
                <a:srgbClr val="26377C"/>
              </a:solidFill>
            </a:endParaRPr>
          </a:p>
          <a:p>
            <a:pPr>
              <a:lnSpc>
                <a:spcPct val="108000"/>
              </a:lnSpc>
              <a:spcBef>
                <a:spcPts val="0"/>
              </a:spcBef>
            </a:pPr>
            <a:endParaRPr lang="en-GB" sz="2000" dirty="0">
              <a:solidFill>
                <a:srgbClr val="2637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277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en-GB" dirty="0">
                <a:solidFill>
                  <a:srgbClr val="26377C"/>
                </a:solidFill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93536"/>
            <a:ext cx="7468144" cy="5087792"/>
          </a:xfrm>
        </p:spPr>
        <p:txBody>
          <a:bodyPr>
            <a:no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/>
              <a:t>This presentation has been written by John Hopkin.</a:t>
            </a:r>
          </a:p>
          <a:p>
            <a:pPr>
              <a:lnSpc>
                <a:spcPct val="108000"/>
              </a:lnSpc>
              <a:spcBef>
                <a:spcPts val="0"/>
              </a:spcBef>
              <a:buNone/>
            </a:pPr>
            <a:endParaRPr lang="en-GB" sz="2000" dirty="0"/>
          </a:p>
          <a:p>
            <a:pPr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26377C"/>
                </a:solidFill>
              </a:rPr>
              <a:t>Figures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26377C"/>
                </a:solidFill>
              </a:rPr>
              <a:t>Slide 3: </a:t>
            </a:r>
            <a:r>
              <a:rPr lang="en-GB" sz="2000" dirty="0">
                <a:solidFill>
                  <a:srgbClr val="26377C"/>
                </a:solidFill>
              </a:rPr>
              <a:t>image © </a:t>
            </a:r>
            <a:r>
              <a:rPr lang="en-GB" sz="2000" dirty="0">
                <a:solidFill>
                  <a:srgbClr val="26377C"/>
                </a:solidFill>
                <a:hlinkClick r:id="rId2"/>
              </a:rPr>
              <a:t>Geograph</a:t>
            </a: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26377C"/>
                </a:solidFill>
              </a:rPr>
              <a:t>Slide 4:</a:t>
            </a:r>
            <a:r>
              <a:rPr lang="en-GB" sz="2000" dirty="0">
                <a:solidFill>
                  <a:srgbClr val="26377C"/>
                </a:solidFill>
              </a:rPr>
              <a:t> image © </a:t>
            </a:r>
            <a:r>
              <a:rPr lang="en-GB" sz="2000" dirty="0">
                <a:solidFill>
                  <a:srgbClr val="26377C"/>
                </a:solidFill>
                <a:hlinkClick r:id="rId3"/>
              </a:rPr>
              <a:t>Ph</a:t>
            </a: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26377C"/>
                </a:solidFill>
              </a:rPr>
              <a:t>Slide 5: </a:t>
            </a:r>
            <a:r>
              <a:rPr lang="en-GB" sz="2000" dirty="0">
                <a:solidFill>
                  <a:srgbClr val="26377C"/>
                </a:solidFill>
              </a:rPr>
              <a:t>image © </a:t>
            </a:r>
            <a:r>
              <a:rPr lang="en-GB" sz="2000" dirty="0">
                <a:solidFill>
                  <a:srgbClr val="26377C"/>
                </a:solidFill>
                <a:hlinkClick r:id="rId4"/>
              </a:rPr>
              <a:t>Ph</a:t>
            </a: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26377C"/>
                </a:solidFill>
              </a:rPr>
              <a:t>Slide 6: </a:t>
            </a:r>
            <a:r>
              <a:rPr lang="en-GB" sz="2000" dirty="0">
                <a:solidFill>
                  <a:srgbClr val="26377C"/>
                </a:solidFill>
              </a:rPr>
              <a:t>image © John Hopkin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26377C"/>
                </a:solidFill>
              </a:rPr>
              <a:t>Slide 7:</a:t>
            </a:r>
            <a:r>
              <a:rPr lang="en-GB" sz="2000" dirty="0">
                <a:solidFill>
                  <a:srgbClr val="26377C"/>
                </a:solidFill>
              </a:rPr>
              <a:t> image © </a:t>
            </a:r>
            <a:r>
              <a:rPr lang="en-GB" sz="2000" dirty="0">
                <a:solidFill>
                  <a:srgbClr val="26377C"/>
                </a:solidFill>
                <a:hlinkClick r:id="rId5"/>
              </a:rPr>
              <a:t>Wikimedia</a:t>
            </a:r>
            <a:r>
              <a:rPr lang="en-GB" sz="2000" dirty="0">
                <a:solidFill>
                  <a:srgbClr val="26377C"/>
                </a:solidFill>
              </a:rPr>
              <a:t> 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26377C"/>
                </a:solidFill>
              </a:rPr>
              <a:t>Slide 8: </a:t>
            </a:r>
            <a:r>
              <a:rPr lang="en-GB" sz="2000" dirty="0">
                <a:solidFill>
                  <a:srgbClr val="26377C"/>
                </a:solidFill>
              </a:rPr>
              <a:t>image © </a:t>
            </a:r>
            <a:r>
              <a:rPr lang="en-GB" sz="2000" dirty="0">
                <a:solidFill>
                  <a:srgbClr val="26377C"/>
                </a:solidFill>
                <a:hlinkClick r:id="rId6"/>
              </a:rPr>
              <a:t>Wikimedia</a:t>
            </a: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26377C"/>
                </a:solidFill>
              </a:rPr>
              <a:t>Slide 9: </a:t>
            </a:r>
            <a:r>
              <a:rPr lang="en-GB" sz="2000" dirty="0">
                <a:solidFill>
                  <a:srgbClr val="26377C"/>
                </a:solidFill>
              </a:rPr>
              <a:t>image © </a:t>
            </a:r>
            <a:r>
              <a:rPr lang="en-GB" sz="2000" dirty="0">
                <a:solidFill>
                  <a:srgbClr val="26377C"/>
                </a:solidFill>
                <a:hlinkClick r:id="rId7"/>
              </a:rPr>
              <a:t>Wikimedia</a:t>
            </a: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26377C"/>
                </a:solidFill>
              </a:rPr>
              <a:t>Slide 10: </a:t>
            </a:r>
            <a:r>
              <a:rPr lang="en-GB" sz="2000" dirty="0">
                <a:solidFill>
                  <a:srgbClr val="26377C"/>
                </a:solidFill>
              </a:rPr>
              <a:t>image © John Hopkin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26377C"/>
                </a:solidFill>
              </a:rPr>
              <a:t>Slide 11:</a:t>
            </a:r>
            <a:r>
              <a:rPr lang="en-GB" sz="2000" dirty="0">
                <a:solidFill>
                  <a:srgbClr val="26377C"/>
                </a:solidFill>
              </a:rPr>
              <a:t> top image © </a:t>
            </a:r>
            <a:r>
              <a:rPr lang="en-GB" sz="2000" dirty="0">
                <a:solidFill>
                  <a:srgbClr val="26377C"/>
                </a:solidFill>
                <a:hlinkClick r:id="rId8"/>
              </a:rPr>
              <a:t>Wikimedia</a:t>
            </a:r>
            <a:r>
              <a:rPr lang="en-GB" sz="2000" dirty="0">
                <a:solidFill>
                  <a:srgbClr val="26377C"/>
                </a:solidFill>
              </a:rPr>
              <a:t>; bottom image © </a:t>
            </a:r>
            <a:r>
              <a:rPr lang="en-GB" sz="2000" dirty="0">
                <a:solidFill>
                  <a:srgbClr val="26377C"/>
                </a:solidFill>
                <a:hlinkClick r:id="rId9"/>
              </a:rPr>
              <a:t>Wikimedia</a:t>
            </a: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26377C"/>
                </a:solidFill>
              </a:rPr>
              <a:t>Slide 12: </a:t>
            </a:r>
            <a:r>
              <a:rPr lang="en-GB" sz="2000" dirty="0">
                <a:solidFill>
                  <a:srgbClr val="26377C"/>
                </a:solidFill>
              </a:rPr>
              <a:t>image © </a:t>
            </a:r>
            <a:r>
              <a:rPr lang="en-GB" sz="2000" dirty="0">
                <a:solidFill>
                  <a:srgbClr val="26377C"/>
                </a:solidFill>
                <a:hlinkClick r:id="rId10"/>
              </a:rPr>
              <a:t>Geograph</a:t>
            </a: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26377C"/>
                </a:solidFill>
              </a:rPr>
              <a:t>Slide 14: </a:t>
            </a:r>
            <a:r>
              <a:rPr lang="en-GB" sz="2000" dirty="0">
                <a:solidFill>
                  <a:srgbClr val="26377C"/>
                </a:solidFill>
              </a:rPr>
              <a:t>image © John Hopkin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26377C"/>
                </a:solidFill>
              </a:rPr>
              <a:t>Slide 15: </a:t>
            </a:r>
            <a:r>
              <a:rPr lang="en-GB" sz="2000" dirty="0">
                <a:solidFill>
                  <a:srgbClr val="26377C"/>
                </a:solidFill>
              </a:rPr>
              <a:t>image © </a:t>
            </a:r>
            <a:r>
              <a:rPr lang="en-GB" sz="2000" dirty="0">
                <a:solidFill>
                  <a:srgbClr val="26377C"/>
                </a:solidFill>
                <a:hlinkClick r:id="rId11"/>
              </a:rPr>
              <a:t>Wikipedia</a:t>
            </a: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26377C"/>
                </a:solidFill>
              </a:rPr>
              <a:t>Slide 16: </a:t>
            </a:r>
            <a:r>
              <a:rPr lang="en-GB" sz="2000" dirty="0">
                <a:solidFill>
                  <a:srgbClr val="26377C"/>
                </a:solidFill>
              </a:rPr>
              <a:t>image © </a:t>
            </a:r>
            <a:r>
              <a:rPr lang="en-GB" sz="2000" dirty="0">
                <a:solidFill>
                  <a:srgbClr val="26377C"/>
                </a:solidFill>
                <a:hlinkClick r:id="rId12"/>
              </a:rPr>
              <a:t>Geograph</a:t>
            </a:r>
            <a:r>
              <a:rPr lang="en-GB" sz="2000" dirty="0">
                <a:solidFill>
                  <a:srgbClr val="26377C"/>
                </a:solidFill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E621069-5B75-4841-B6C4-D72002649D16}"/>
              </a:ext>
            </a:extLst>
          </p:cNvPr>
          <p:cNvSpPr txBox="1"/>
          <p:nvPr/>
        </p:nvSpPr>
        <p:spPr>
          <a:xfrm>
            <a:off x="2627784" y="2800092"/>
            <a:ext cx="158417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6377C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en-GB" dirty="0"/>
              <a:t>In this GEO unit you’ll find out about: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5536" y="1556792"/>
            <a:ext cx="4040188" cy="2808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GB" dirty="0">
                <a:solidFill>
                  <a:srgbClr val="26377C"/>
                </a:solidFill>
              </a:rPr>
              <a:t>what weathering is</a:t>
            </a:r>
          </a:p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GB" dirty="0">
                <a:solidFill>
                  <a:srgbClr val="26377C"/>
                </a:solidFill>
              </a:rPr>
              <a:t>different weathering </a:t>
            </a:r>
            <a:r>
              <a:rPr lang="en-GB" dirty="0">
                <a:solidFill>
                  <a:srgbClr val="26377C"/>
                </a:solidFill>
                <a:hlinkClick r:id="rId3" action="ppaction://hlinksldjump"/>
              </a:rPr>
              <a:t>processes</a:t>
            </a:r>
            <a:r>
              <a:rPr lang="en-GB" dirty="0">
                <a:solidFill>
                  <a:srgbClr val="26377C"/>
                </a:solidFill>
              </a:rPr>
              <a:t> and where they occur</a:t>
            </a:r>
          </a:p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GB" dirty="0">
                <a:solidFill>
                  <a:srgbClr val="26377C"/>
                </a:solidFill>
              </a:rPr>
              <a:t>how weathering links with mass movement and erosion.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05880" y="5539220"/>
            <a:ext cx="4176464" cy="720080"/>
          </a:xfrm>
        </p:spPr>
        <p:txBody>
          <a:bodyPr>
            <a:no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200" b="0" dirty="0">
                <a:solidFill>
                  <a:srgbClr val="26377C"/>
                </a:solidFill>
              </a:rPr>
              <a:t>Over 160 years weathering has broken up the surface of this gravestone in Nottinghamshire – especially towards the bottom, where the stone gets wetter</a:t>
            </a:r>
          </a:p>
        </p:txBody>
      </p:sp>
      <p:pic>
        <p:nvPicPr>
          <p:cNvPr id="5122" name="Picture 2" descr="The weathered gravestone of Mary Ann Ros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556061"/>
            <a:ext cx="3528391" cy="4694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719250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26377C"/>
                </a:solidFill>
              </a:rPr>
              <a:t>What is weathering?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700808"/>
            <a:ext cx="5568619" cy="1008112"/>
          </a:xfrm>
        </p:spPr>
        <p:txBody>
          <a:bodyPr>
            <a:noAutofit/>
          </a:bodyPr>
          <a:lstStyle/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26377C"/>
                </a:solidFill>
              </a:rPr>
              <a:t>Weathering is a natural process that slowly breaks up rocks. Unlike erosion, it happens with little or no movement. Without weathering, much of Earth’s land surface would be solid rock.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084168" y="1786176"/>
            <a:ext cx="2880320" cy="3024336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26377C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rgbClr val="26377C"/>
                </a:solidFill>
              </a:rPr>
              <a:t>Activity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26377C"/>
                </a:solidFill>
              </a:rPr>
              <a:t>In the photo find and label:</a:t>
            </a:r>
          </a:p>
          <a:p>
            <a:pPr>
              <a:lnSpc>
                <a:spcPct val="108000"/>
              </a:lnSpc>
              <a:spcBef>
                <a:spcPts val="0"/>
              </a:spcBef>
              <a:buClr>
                <a:srgbClr val="26377C"/>
              </a:buClr>
            </a:pPr>
            <a:r>
              <a:rPr lang="en-GB" sz="1800" dirty="0">
                <a:solidFill>
                  <a:srgbClr val="26377C"/>
                </a:solidFill>
              </a:rPr>
              <a:t>an outcrop of solid rock</a:t>
            </a:r>
          </a:p>
          <a:p>
            <a:pPr>
              <a:lnSpc>
                <a:spcPct val="108000"/>
              </a:lnSpc>
              <a:spcBef>
                <a:spcPts val="0"/>
              </a:spcBef>
              <a:buClr>
                <a:srgbClr val="26377C"/>
              </a:buClr>
            </a:pPr>
            <a:r>
              <a:rPr lang="en-GB" sz="1800" dirty="0">
                <a:solidFill>
                  <a:srgbClr val="26377C"/>
                </a:solidFill>
              </a:rPr>
              <a:t>piles of rock fragments fallen from the outcrop</a:t>
            </a:r>
          </a:p>
          <a:p>
            <a:pPr>
              <a:lnSpc>
                <a:spcPct val="108000"/>
              </a:lnSpc>
              <a:spcBef>
                <a:spcPts val="0"/>
              </a:spcBef>
              <a:buClr>
                <a:srgbClr val="26377C"/>
              </a:buClr>
            </a:pPr>
            <a:r>
              <a:rPr lang="en-GB" sz="1800" dirty="0">
                <a:solidFill>
                  <a:srgbClr val="26377C"/>
                </a:solidFill>
              </a:rPr>
              <a:t>layers of crumbling rock broken up by weathering.</a:t>
            </a:r>
          </a:p>
        </p:txBody>
      </p: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24944"/>
            <a:ext cx="549661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5949280"/>
            <a:ext cx="55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377C"/>
                </a:solidFill>
                <a:latin typeface="Lato"/>
              </a:rPr>
              <a:t>Weathering in an arid environment: South West USA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en-GB" dirty="0">
                <a:solidFill>
                  <a:srgbClr val="26377C"/>
                </a:solidFill>
              </a:rPr>
              <a:t>Weathering happens all around 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4104456" cy="4824536"/>
          </a:xfrm>
        </p:spPr>
        <p:txBody>
          <a:bodyPr>
            <a:normAutofit/>
          </a:bodyPr>
          <a:lstStyle/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26377C"/>
                </a:solidFill>
              </a:rPr>
              <a:t>Weathering can happen by: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dirty="0">
                <a:solidFill>
                  <a:srgbClr val="26377C"/>
                </a:solidFill>
              </a:rPr>
              <a:t>water, heat and cold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dirty="0">
                <a:solidFill>
                  <a:srgbClr val="26377C"/>
                </a:solidFill>
              </a:rPr>
              <a:t>the actions of plants and animals.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26377C"/>
                </a:solidFill>
              </a:rPr>
              <a:t>We can divide weathering into three types: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dirty="0">
                <a:solidFill>
                  <a:srgbClr val="26377C"/>
                </a:solidFill>
              </a:rPr>
              <a:t>Mechanical weathering (also called physical weathering)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dirty="0">
                <a:solidFill>
                  <a:srgbClr val="26377C"/>
                </a:solidFill>
              </a:rPr>
              <a:t>Chemical weathering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dirty="0">
                <a:solidFill>
                  <a:srgbClr val="26377C"/>
                </a:solidFill>
              </a:rPr>
              <a:t>Biological weathering.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26377C"/>
                </a:solidFill>
              </a:rPr>
              <a:t>Some rocks are more resistant to weathering than others. In general. softer and younger rocks weather more quickly than harder and older rocks.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2" y="5993447"/>
            <a:ext cx="3888432" cy="47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GB" sz="1200" dirty="0">
                <a:solidFill>
                  <a:srgbClr val="26377C"/>
                </a:solidFill>
                <a:latin typeface="Lato"/>
              </a:rPr>
              <a:t>Water got into these bricks, then the frost broke them up: this is mechanical weathering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00" y="1759496"/>
            <a:ext cx="3816424" cy="217356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26377C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rgbClr val="26377C"/>
                </a:solidFill>
              </a:rPr>
              <a:t>Activity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26377C"/>
                </a:solidFill>
              </a:rPr>
              <a:t>Using this </a:t>
            </a:r>
            <a:r>
              <a:rPr lang="en-GB" sz="1800" dirty="0">
                <a:solidFill>
                  <a:srgbClr val="26377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Geographic site</a:t>
            </a:r>
            <a:r>
              <a:rPr lang="en-GB" sz="1800" dirty="0">
                <a:solidFill>
                  <a:srgbClr val="26377C"/>
                </a:solidFill>
              </a:rPr>
              <a:t>:</a:t>
            </a:r>
          </a:p>
          <a:p>
            <a:pPr>
              <a:lnSpc>
                <a:spcPct val="108000"/>
              </a:lnSpc>
              <a:spcBef>
                <a:spcPts val="0"/>
              </a:spcBef>
              <a:buClr>
                <a:srgbClr val="26377C"/>
              </a:buClr>
            </a:pPr>
            <a:r>
              <a:rPr lang="en-GB" sz="1800" dirty="0">
                <a:solidFill>
                  <a:srgbClr val="26377C"/>
                </a:solidFill>
              </a:rPr>
              <a:t>write a definition for weathering, and list the agents of weathering</a:t>
            </a:r>
          </a:p>
          <a:p>
            <a:pPr>
              <a:lnSpc>
                <a:spcPct val="108000"/>
              </a:lnSpc>
              <a:spcBef>
                <a:spcPts val="0"/>
              </a:spcBef>
              <a:buClr>
                <a:srgbClr val="26377C"/>
              </a:buClr>
            </a:pPr>
            <a:r>
              <a:rPr lang="en-GB" sz="1800" dirty="0">
                <a:solidFill>
                  <a:srgbClr val="26377C"/>
                </a:solidFill>
              </a:rPr>
              <a:t>explain how weathering helps form soils.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03561"/>
            <a:ext cx="3816424" cy="178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26377C"/>
                </a:solidFill>
              </a:rPr>
              <a:t>Mechanical weathering: ice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1340768"/>
            <a:ext cx="5688632" cy="4553325"/>
          </a:xfrm>
        </p:spPr>
        <p:txBody>
          <a:bodyPr>
            <a:noAutofit/>
          </a:bodyPr>
          <a:lstStyle/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6377C"/>
                </a:solidFill>
              </a:rPr>
              <a:t>When water freezes, it forms ice crystals and expands: you can see this happen if you leave a water bottle in the freezer.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6377C"/>
                </a:solidFill>
              </a:rPr>
              <a:t>The same thing happens when water gets into </a:t>
            </a:r>
            <a:r>
              <a:rPr lang="en-GB" sz="2000" dirty="0">
                <a:solidFill>
                  <a:srgbClr val="26377C"/>
                </a:solidFill>
                <a:hlinkClick r:id="rId3" action="ppaction://hlinksldjump"/>
              </a:rPr>
              <a:t>joints</a:t>
            </a:r>
            <a:r>
              <a:rPr lang="en-GB" sz="2000" dirty="0">
                <a:solidFill>
                  <a:srgbClr val="26377C"/>
                </a:solidFill>
              </a:rPr>
              <a:t> and </a:t>
            </a:r>
            <a:r>
              <a:rPr lang="en-GB" sz="2000" dirty="0">
                <a:solidFill>
                  <a:srgbClr val="26377C"/>
                </a:solidFill>
                <a:hlinkClick r:id="rId3" action="ppaction://hlinksldjump"/>
              </a:rPr>
              <a:t>pores</a:t>
            </a:r>
            <a:r>
              <a:rPr lang="en-GB" sz="2000" dirty="0">
                <a:solidFill>
                  <a:srgbClr val="26377C"/>
                </a:solidFill>
              </a:rPr>
              <a:t> in rocks. When it freezes the pressure is strong enough to shatter the rock, especially if it happens repeatedly – this is called </a:t>
            </a:r>
            <a:r>
              <a:rPr lang="en-GB" sz="2000" dirty="0">
                <a:solidFill>
                  <a:srgbClr val="26377C"/>
                </a:solidFill>
                <a:hlinkClick r:id="rId3" action="ppaction://hlinksldjump"/>
              </a:rPr>
              <a:t>freeze-thaw action</a:t>
            </a:r>
            <a:r>
              <a:rPr lang="en-GB" sz="2000" dirty="0">
                <a:solidFill>
                  <a:srgbClr val="26377C"/>
                </a:solidFill>
              </a:rPr>
              <a:t>.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6377C"/>
                </a:solidFill>
              </a:rPr>
              <a:t>In the UK, freeze-thaw action can happen anywhere cold enough to freeze in winter, especially in upland areas. Freeze-thaw action is strongest on rocky outcrops near glaciers and ice sheets.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7350" y="1428816"/>
            <a:ext cx="2121867" cy="454000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Quad Arrow 4"/>
          <p:cNvSpPr/>
          <p:nvPr/>
        </p:nvSpPr>
        <p:spPr>
          <a:xfrm>
            <a:off x="6444208" y="2780928"/>
            <a:ext cx="1296144" cy="2218747"/>
          </a:xfrm>
          <a:prstGeom prst="quad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6377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368741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26377C"/>
                </a:solidFill>
              </a:rPr>
              <a:t>9%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26377C"/>
                </a:solidFill>
              </a:rPr>
              <a:t>Mechanical weathering: salt cracking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44" y="1340768"/>
            <a:ext cx="5122912" cy="5112568"/>
          </a:xfrm>
        </p:spPr>
        <p:txBody>
          <a:bodyPr>
            <a:noAutofit/>
          </a:bodyPr>
          <a:lstStyle/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6377C"/>
                </a:solidFill>
              </a:rPr>
              <a:t>Something similar happens when water containing dissolved mineral salts soaks into spaces in rocks.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6377C"/>
                </a:solidFill>
              </a:rPr>
              <a:t>When the water evaporates, salt crystals form in the rock. They act like ice crystals and expand, making the rock crumble apart.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6377C"/>
                </a:solidFill>
              </a:rPr>
              <a:t>This type of weathering happens: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2000" dirty="0">
                <a:solidFill>
                  <a:srgbClr val="26377C"/>
                </a:solidFill>
              </a:rPr>
              <a:t>on sea cliffs in the UK, which are battered by salty waves and sea spray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2000" dirty="0">
                <a:solidFill>
                  <a:srgbClr val="26377C"/>
                </a:solidFill>
              </a:rPr>
              <a:t>in regions like the Middle East where low rainfall and high temperatures concentrate mineral salts in the ground.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endParaRPr lang="en-GB" sz="2000" dirty="0">
              <a:solidFill>
                <a:srgbClr val="26377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28347" y="1729359"/>
            <a:ext cx="3600401" cy="313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26377C"/>
                </a:solidFill>
              </a:rPr>
              <a:t>Mechanical weathering: heating and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6" y="1844824"/>
            <a:ext cx="4437568" cy="4752528"/>
          </a:xfrm>
        </p:spPr>
        <p:txBody>
          <a:bodyPr>
            <a:noAutofit/>
          </a:bodyPr>
          <a:lstStyle/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6377C"/>
                </a:solidFill>
              </a:rPr>
              <a:t>During the day, the sun warms rock surfaces. Rock particles expand, then cool and contract at night, stressing and weakening the rock.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6377C"/>
                </a:solidFill>
              </a:rPr>
              <a:t>This type of weathering is also called thermal expansion. It is strongest in hot deserts where the temperature difference can be up to 40</a:t>
            </a:r>
            <a:r>
              <a:rPr lang="en-GB" sz="2000" baseline="30000" dirty="0">
                <a:solidFill>
                  <a:srgbClr val="26377C"/>
                </a:solidFill>
              </a:rPr>
              <a:t>0</a:t>
            </a:r>
            <a:r>
              <a:rPr lang="en-GB" sz="2000" dirty="0">
                <a:solidFill>
                  <a:srgbClr val="26377C"/>
                </a:solidFill>
              </a:rPr>
              <a:t>–50</a:t>
            </a:r>
            <a:r>
              <a:rPr lang="en-GB" sz="2000" baseline="30000" dirty="0">
                <a:solidFill>
                  <a:srgbClr val="26377C"/>
                </a:solidFill>
              </a:rPr>
              <a:t>0</a:t>
            </a:r>
            <a:r>
              <a:rPr lang="en-GB" sz="2000" dirty="0">
                <a:solidFill>
                  <a:srgbClr val="26377C"/>
                </a:solidFill>
              </a:rPr>
              <a:t>C.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26377C"/>
              </a:solidFill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6377C"/>
                </a:solidFill>
              </a:rPr>
              <a:t>Eventually the outer layer of rock can flake off (see right) – this is sometimes called onion-skin weathering.</a:t>
            </a:r>
          </a:p>
        </p:txBody>
      </p:sp>
      <p:pic>
        <p:nvPicPr>
          <p:cNvPr id="27650" name="Picture 2" descr="File:GeologicalExfoliationOfGraniteRock.jpg - Wikimedia Commo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869796" cy="25697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4581128"/>
            <a:ext cx="3933512" cy="47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GB" sz="12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granite dome in Texas, USA – the outer layers are flaking off or </a:t>
            </a:r>
            <a:r>
              <a:rPr lang="en-GB" sz="12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 action="ppaction://hlinksldjump"/>
              </a:rPr>
              <a:t>exfoliating</a:t>
            </a:r>
            <a:endParaRPr lang="en-GB" sz="1200" dirty="0">
              <a:solidFill>
                <a:srgbClr val="2637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26377C"/>
                </a:solidFill>
              </a:rPr>
              <a:t>Mechanical weathering: 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4824"/>
            <a:ext cx="7869560" cy="11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26377C"/>
            </a:solidFill>
          </a:ln>
        </p:spPr>
        <p:txBody>
          <a:bodyPr>
            <a:norm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buClr>
                <a:srgbClr val="26377C"/>
              </a:buClr>
            </a:pPr>
            <a:r>
              <a:rPr lang="en-GB" sz="2000" dirty="0">
                <a:solidFill>
                  <a:srgbClr val="26377C"/>
                </a:solidFill>
              </a:rPr>
              <a:t>Watch </a:t>
            </a:r>
            <a:r>
              <a:rPr lang="en-GB" sz="2000" dirty="0">
                <a:solidFill>
                  <a:srgbClr val="26377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clip</a:t>
            </a:r>
            <a:r>
              <a:rPr lang="en-GB" sz="2000" dirty="0">
                <a:solidFill>
                  <a:srgbClr val="26377C"/>
                </a:solidFill>
              </a:rPr>
              <a:t> about freeze-thaw action. </a:t>
            </a:r>
          </a:p>
          <a:p>
            <a:pPr>
              <a:lnSpc>
                <a:spcPct val="108000"/>
              </a:lnSpc>
              <a:spcBef>
                <a:spcPts val="0"/>
              </a:spcBef>
              <a:buClr>
                <a:srgbClr val="26377C"/>
              </a:buClr>
            </a:pPr>
            <a:r>
              <a:rPr lang="en-GB" sz="2000" dirty="0">
                <a:solidFill>
                  <a:srgbClr val="26377C"/>
                </a:solidFill>
              </a:rPr>
              <a:t>Make a copy of the diagram below: add labels or textboxes to explain the process.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068960"/>
            <a:ext cx="707363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467544" y="4581128"/>
            <a:ext cx="7859216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6377C"/>
            </a:solidFill>
          </a:ln>
        </p:spPr>
        <p:txBody>
          <a:bodyPr vert="horz">
            <a:noAutofit/>
          </a:bodyPr>
          <a:lstStyle/>
          <a:p>
            <a:pPr marL="365760" lvl="0" indent="-256032">
              <a:lnSpc>
                <a:spcPct val="108000"/>
              </a:lnSpc>
              <a:buClr>
                <a:srgbClr val="26377C"/>
              </a:buClr>
              <a:buFont typeface="Georgia"/>
              <a:buChar char="•"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6377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Watch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6377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BBC clip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6377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about mechanical/physical weathering up to 2:15 minutes.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6377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65760" lvl="0" indent="-256032">
              <a:lnSpc>
                <a:spcPct val="108000"/>
              </a:lnSpc>
              <a:buClr>
                <a:srgbClr val="26377C"/>
              </a:buClr>
              <a:buFont typeface="Georgia"/>
              <a:buChar char="•"/>
            </a:pPr>
            <a:r>
              <a:rPr lang="en-GB" sz="2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do freeze-thaw and onion-skin weathering have in common? What is different?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6377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O GCSE">
  <a:themeElements>
    <a:clrScheme name="Custom 1">
      <a:dk1>
        <a:srgbClr val="352B84"/>
      </a:dk1>
      <a:lt1>
        <a:sysClr val="window" lastClr="FFFFFF"/>
      </a:lt1>
      <a:dk2>
        <a:srgbClr val="1F3D91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 GCSE</Template>
  <TotalTime>0</TotalTime>
  <Words>2669</Words>
  <Application>Microsoft Office PowerPoint</Application>
  <PresentationFormat>On-screen Show (4:3)</PresentationFormat>
  <Paragraphs>234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Lato</vt:lpstr>
      <vt:lpstr>Wingdings 2</vt:lpstr>
      <vt:lpstr>GEO GCSE</vt:lpstr>
      <vt:lpstr>PowerPoint Presentation</vt:lpstr>
      <vt:lpstr>Getting started</vt:lpstr>
      <vt:lpstr>In this GEO unit you’ll find out about:</vt:lpstr>
      <vt:lpstr>What is weathering?</vt:lpstr>
      <vt:lpstr>Weathering happens all around us</vt:lpstr>
      <vt:lpstr>Mechanical weathering: ice</vt:lpstr>
      <vt:lpstr>Mechanical weathering: salt cracking</vt:lpstr>
      <vt:lpstr>Mechanical weathering: heating and cooling</vt:lpstr>
      <vt:lpstr>Mechanical weathering: activities</vt:lpstr>
      <vt:lpstr>Chemical weathering</vt:lpstr>
      <vt:lpstr>Biological weathering</vt:lpstr>
      <vt:lpstr>All together…</vt:lpstr>
      <vt:lpstr>Weathering, mass movement and erosion</vt:lpstr>
      <vt:lpstr>Apply your learning</vt:lpstr>
      <vt:lpstr>Apply your learning</vt:lpstr>
      <vt:lpstr>Weathering in a glaciated upland valley in the UK</vt:lpstr>
      <vt:lpstr>Check your learning</vt:lpstr>
      <vt:lpstr>Links</vt:lpstr>
      <vt:lpstr>Glossary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Emmalene Thomas</cp:lastModifiedBy>
  <cp:revision>150</cp:revision>
  <dcterms:created xsi:type="dcterms:W3CDTF">2022-01-26T14:25:40Z</dcterms:created>
  <dcterms:modified xsi:type="dcterms:W3CDTF">2022-08-05T08:07:53Z</dcterms:modified>
</cp:coreProperties>
</file>