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27"/>
  </p:notesMasterIdLst>
  <p:sldIdLst>
    <p:sldId id="428" r:id="rId2"/>
    <p:sldId id="432" r:id="rId3"/>
    <p:sldId id="433" r:id="rId4"/>
    <p:sldId id="434" r:id="rId5"/>
    <p:sldId id="435" r:id="rId6"/>
    <p:sldId id="443" r:id="rId7"/>
    <p:sldId id="445" r:id="rId8"/>
    <p:sldId id="442" r:id="rId9"/>
    <p:sldId id="451" r:id="rId10"/>
    <p:sldId id="452" r:id="rId11"/>
    <p:sldId id="439" r:id="rId12"/>
    <p:sldId id="449" r:id="rId13"/>
    <p:sldId id="438" r:id="rId14"/>
    <p:sldId id="453" r:id="rId15"/>
    <p:sldId id="454" r:id="rId16"/>
    <p:sldId id="455" r:id="rId17"/>
    <p:sldId id="456" r:id="rId18"/>
    <p:sldId id="437" r:id="rId19"/>
    <p:sldId id="457" r:id="rId20"/>
    <p:sldId id="444" r:id="rId21"/>
    <p:sldId id="440" r:id="rId22"/>
    <p:sldId id="441" r:id="rId23"/>
    <p:sldId id="458" r:id="rId24"/>
    <p:sldId id="459" r:id="rId25"/>
    <p:sldId id="450"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67D"/>
    <a:srgbClr val="26377C"/>
    <a:srgbClr val="53548A"/>
    <a:srgbClr val="D1D1DA"/>
    <a:srgbClr val="E9E9ED"/>
    <a:srgbClr val="26377D"/>
    <a:srgbClr val="3DB4E6"/>
    <a:srgbClr val="5CC1EA"/>
    <a:srgbClr val="B48086"/>
    <a:srgbClr val="B4CE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451" autoAdjust="0"/>
  </p:normalViewPr>
  <p:slideViewPr>
    <p:cSldViewPr>
      <p:cViewPr varScale="1">
        <p:scale>
          <a:sx n="88" d="100"/>
          <a:sy n="88" d="100"/>
        </p:scale>
        <p:origin x="576"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The percentage of population in</a:t>
            </a:r>
            <a:r>
              <a:rPr lang="en-GB" baseline="0" dirty="0"/>
              <a:t> urban areas in Africa and Europe</a:t>
            </a:r>
            <a:br>
              <a:rPr lang="en-GB" baseline="0" dirty="0"/>
            </a:br>
            <a:r>
              <a:rPr lang="en-GB" baseline="0" dirty="0"/>
              <a:t>(1950 projected to 2030)</a:t>
            </a:r>
            <a:endParaRPr lang="en-GB" dirty="0"/>
          </a:p>
        </c:rich>
      </c:tx>
      <c:layout>
        <c:manualLayout>
          <c:xMode val="edge"/>
          <c:yMode val="edge"/>
          <c:x val="0.15145203129545556"/>
          <c:y val="2.7482239859707961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33318363297813E-2"/>
          <c:y val="0.11729434022813338"/>
          <c:w val="0.93977977776005961"/>
          <c:h val="0.72971475556417831"/>
        </c:manualLayout>
      </c:layout>
      <c:barChart>
        <c:barDir val="col"/>
        <c:grouping val="clustered"/>
        <c:varyColors val="0"/>
        <c:ser>
          <c:idx val="0"/>
          <c:order val="0"/>
          <c:tx>
            <c:strRef>
              <c:f>Sheet1!$B$2</c:f>
              <c:strCache>
                <c:ptCount val="1"/>
                <c:pt idx="0">
                  <c:v>Africa</c:v>
                </c:pt>
              </c:strCache>
            </c:strRef>
          </c:tx>
          <c:spPr>
            <a:solidFill>
              <a:schemeClr val="accent1"/>
            </a:solidFill>
            <a:ln>
              <a:noFill/>
            </a:ln>
            <a:effectLst/>
          </c:spPr>
          <c:invertIfNegative val="0"/>
          <c:cat>
            <c:numRef>
              <c:f>Sheet1!$A$3:$A$11</c:f>
              <c:numCache>
                <c:formatCode>General</c:formatCode>
                <c:ptCount val="9"/>
                <c:pt idx="0">
                  <c:v>1950</c:v>
                </c:pt>
                <c:pt idx="1">
                  <c:v>1960</c:v>
                </c:pt>
                <c:pt idx="2">
                  <c:v>1970</c:v>
                </c:pt>
                <c:pt idx="3">
                  <c:v>1980</c:v>
                </c:pt>
                <c:pt idx="4">
                  <c:v>1990</c:v>
                </c:pt>
                <c:pt idx="5">
                  <c:v>2000</c:v>
                </c:pt>
                <c:pt idx="6">
                  <c:v>2010</c:v>
                </c:pt>
                <c:pt idx="7">
                  <c:v>2020</c:v>
                </c:pt>
                <c:pt idx="8">
                  <c:v>2030</c:v>
                </c:pt>
              </c:numCache>
            </c:numRef>
          </c:cat>
          <c:val>
            <c:numRef>
              <c:f>Sheet1!$B$3:$B$11</c:f>
              <c:numCache>
                <c:formatCode>General</c:formatCode>
                <c:ptCount val="9"/>
                <c:pt idx="0">
                  <c:v>15</c:v>
                </c:pt>
                <c:pt idx="1">
                  <c:v>19</c:v>
                </c:pt>
                <c:pt idx="2">
                  <c:v>23</c:v>
                </c:pt>
                <c:pt idx="3">
                  <c:v>27</c:v>
                </c:pt>
                <c:pt idx="4">
                  <c:v>32</c:v>
                </c:pt>
                <c:pt idx="5">
                  <c:v>38</c:v>
                </c:pt>
                <c:pt idx="6">
                  <c:v>40</c:v>
                </c:pt>
                <c:pt idx="7">
                  <c:v>45</c:v>
                </c:pt>
                <c:pt idx="8">
                  <c:v>50</c:v>
                </c:pt>
              </c:numCache>
            </c:numRef>
          </c:val>
          <c:extLst>
            <c:ext xmlns:c16="http://schemas.microsoft.com/office/drawing/2014/chart" uri="{C3380CC4-5D6E-409C-BE32-E72D297353CC}">
              <c16:uniqueId val="{00000000-3E9A-4B9F-BD36-379D177C9920}"/>
            </c:ext>
          </c:extLst>
        </c:ser>
        <c:ser>
          <c:idx val="1"/>
          <c:order val="1"/>
          <c:tx>
            <c:strRef>
              <c:f>Sheet1!$C$2</c:f>
              <c:strCache>
                <c:ptCount val="1"/>
                <c:pt idx="0">
                  <c:v>Europe</c:v>
                </c:pt>
              </c:strCache>
            </c:strRef>
          </c:tx>
          <c:spPr>
            <a:solidFill>
              <a:schemeClr val="accent2"/>
            </a:solidFill>
            <a:ln>
              <a:noFill/>
            </a:ln>
            <a:effectLst/>
          </c:spPr>
          <c:invertIfNegative val="0"/>
          <c:cat>
            <c:numRef>
              <c:f>Sheet1!$A$3:$A$11</c:f>
              <c:numCache>
                <c:formatCode>General</c:formatCode>
                <c:ptCount val="9"/>
                <c:pt idx="0">
                  <c:v>1950</c:v>
                </c:pt>
                <c:pt idx="1">
                  <c:v>1960</c:v>
                </c:pt>
                <c:pt idx="2">
                  <c:v>1970</c:v>
                </c:pt>
                <c:pt idx="3">
                  <c:v>1980</c:v>
                </c:pt>
                <c:pt idx="4">
                  <c:v>1990</c:v>
                </c:pt>
                <c:pt idx="5">
                  <c:v>2000</c:v>
                </c:pt>
                <c:pt idx="6">
                  <c:v>2010</c:v>
                </c:pt>
                <c:pt idx="7">
                  <c:v>2020</c:v>
                </c:pt>
                <c:pt idx="8">
                  <c:v>2030</c:v>
                </c:pt>
              </c:numCache>
            </c:numRef>
          </c:cat>
          <c:val>
            <c:numRef>
              <c:f>Sheet1!$C$3:$C$11</c:f>
              <c:numCache>
                <c:formatCode>General</c:formatCode>
                <c:ptCount val="9"/>
                <c:pt idx="0">
                  <c:v>51</c:v>
                </c:pt>
                <c:pt idx="1">
                  <c:v>54</c:v>
                </c:pt>
                <c:pt idx="2">
                  <c:v>62</c:v>
                </c:pt>
                <c:pt idx="3">
                  <c:v>68</c:v>
                </c:pt>
                <c:pt idx="4">
                  <c:v>70</c:v>
                </c:pt>
                <c:pt idx="5">
                  <c:v>71</c:v>
                </c:pt>
                <c:pt idx="6">
                  <c:v>72</c:v>
                </c:pt>
                <c:pt idx="7">
                  <c:v>75</c:v>
                </c:pt>
                <c:pt idx="8">
                  <c:v>78</c:v>
                </c:pt>
              </c:numCache>
            </c:numRef>
          </c:val>
          <c:extLst>
            <c:ext xmlns:c16="http://schemas.microsoft.com/office/drawing/2014/chart" uri="{C3380CC4-5D6E-409C-BE32-E72D297353CC}">
              <c16:uniqueId val="{00000001-3E9A-4B9F-BD36-379D177C9920}"/>
            </c:ext>
          </c:extLst>
        </c:ser>
        <c:dLbls>
          <c:showLegendKey val="0"/>
          <c:showVal val="0"/>
          <c:showCatName val="0"/>
          <c:showSerName val="0"/>
          <c:showPercent val="0"/>
          <c:showBubbleSize val="0"/>
        </c:dLbls>
        <c:gapWidth val="219"/>
        <c:overlap val="-27"/>
        <c:axId val="168341888"/>
        <c:axId val="168343808"/>
      </c:barChart>
      <c:catAx>
        <c:axId val="16834188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Decade</a:t>
                </a:r>
                <a:r>
                  <a:rPr lang="en-GB" baseline="0"/>
                  <a:t> </a:t>
                </a:r>
                <a:endParaRPr lang="en-GB"/>
              </a:p>
            </c:rich>
          </c:tx>
          <c:layout>
            <c:manualLayout>
              <c:xMode val="edge"/>
              <c:yMode val="edge"/>
              <c:x val="0.31587164420164643"/>
              <c:y val="0.9185443779294836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343808"/>
        <c:crosses val="autoZero"/>
        <c:auto val="1"/>
        <c:lblAlgn val="ctr"/>
        <c:lblOffset val="100"/>
        <c:noMultiLvlLbl val="0"/>
      </c:catAx>
      <c:valAx>
        <c:axId val="1683438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a:t>
                </a:r>
                <a:r>
                  <a:rPr lang="en-GB" baseline="0" dirty="0"/>
                  <a:t> Urban Population</a:t>
                </a:r>
                <a:endParaRPr lang="en-GB"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341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944747-CDB7-4F98-827F-A214E0B4E219}" type="datetimeFigureOut">
              <a:rPr lang="en-GB" smtClean="0"/>
              <a:pPr/>
              <a:t>11/11/2020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99001A-258F-4C21-BFC1-1432480F8C34}"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geography.org.uk/teaching-resources/videos/urbanisatio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a:t>Voice over</a:t>
            </a:r>
            <a:r>
              <a:rPr lang="en-GB" dirty="0"/>
              <a:t>: Towns and cities have long been of interest to geographers. They are places of immense wealth and abject poverty, and these are often situated right next door to each other. In 2014, the United Nations declared that over 50% of the whole world’s population now live in urban areas, and this number is set to increase to nearly 70% by 2050. What processes control this growth? What are the impacts of such rapid urban development? These questions underpin this presentation, and are also key to all the GCSE urban geography courses.</a:t>
            </a:r>
          </a:p>
          <a:p>
            <a:endParaRPr lang="en-GB" dirty="0"/>
          </a:p>
          <a:p>
            <a:r>
              <a:rPr lang="en-GB" dirty="0"/>
              <a:t>Photo source: </a:t>
            </a:r>
            <a:r>
              <a:rPr lang="en-GB" dirty="0">
                <a:hlinkClick r:id="rId3"/>
              </a:rPr>
              <a:t>https://www.geography.org.uk/teaching-resources/videos/urbanisation</a:t>
            </a:r>
            <a:r>
              <a:rPr lang="en-GB" dirty="0"/>
              <a:t>.</a:t>
            </a:r>
          </a:p>
        </p:txBody>
      </p:sp>
      <p:sp>
        <p:nvSpPr>
          <p:cNvPr id="4" name="Slide Number Placeholder 3"/>
          <p:cNvSpPr>
            <a:spLocks noGrp="1"/>
          </p:cNvSpPr>
          <p:nvPr>
            <p:ph type="sldNum" sz="quarter" idx="10"/>
          </p:nvPr>
        </p:nvSpPr>
        <p:spPr/>
        <p:txBody>
          <a:bodyPr/>
          <a:lstStyle/>
          <a:p>
            <a:fld id="{DDFDF31E-03DE-40B1-B638-1ED3F34D9D2A}" type="slidenum">
              <a:rPr lang="en-GB" smtClean="0"/>
              <a:pPr/>
              <a:t>3</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Lato" panose="020F0502020204030203"/>
            </a:endParaRPr>
          </a:p>
          <a:p>
            <a:endParaRPr lang="en-GB" dirty="0"/>
          </a:p>
        </p:txBody>
      </p:sp>
      <p:sp>
        <p:nvSpPr>
          <p:cNvPr id="4" name="Slide Number Placeholder 3"/>
          <p:cNvSpPr>
            <a:spLocks noGrp="1"/>
          </p:cNvSpPr>
          <p:nvPr>
            <p:ph type="sldNum" sz="quarter" idx="5"/>
          </p:nvPr>
        </p:nvSpPr>
        <p:spPr/>
        <p:txBody>
          <a:bodyPr/>
          <a:lstStyle/>
          <a:p>
            <a:fld id="{4399001A-258F-4C21-BFC1-1432480F8C34}" type="slidenum">
              <a:rPr lang="en-GB" smtClean="0"/>
              <a:pPr/>
              <a:t>15</a:t>
            </a:fld>
            <a:endParaRPr lang="en-GB"/>
          </a:p>
        </p:txBody>
      </p:sp>
    </p:spTree>
    <p:extLst>
      <p:ext uri="{BB962C8B-B14F-4D97-AF65-F5344CB8AC3E}">
        <p14:creationId xmlns:p14="http://schemas.microsoft.com/office/powerpoint/2010/main" val="3408387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Voice over: </a:t>
            </a:r>
            <a:r>
              <a:rPr lang="en-GB" sz="1200" dirty="0"/>
              <a:t>When an urban area sees an increase in population it will become first a major city, then a Megacity. If it is of global financial and cultural importance it can also be described as a World City. Not all world cities are megacities (e.g. London), and not all megacities are world cities (e.g. Lagos, Nigeria).</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ea typeface="Calibri" panose="020F0502020204030204" pitchFamily="34" charset="0"/>
                <a:cs typeface="Times New Roman" panose="02020603050405020304" pitchFamily="18" charset="0"/>
              </a:rPr>
              <a:t>This table shows the world’s biggest cities by population in 1950 and 2020. The activity asks you to map these- on a blank world map put a blue dot in each location of the top 10 cities in 1950, and write the number of its world ranking. Next repeat the exercise for the cities in 2020. This time use a red cross for each city. Some places might have a blue dot and a red cross! </a:t>
            </a:r>
            <a:endParaRPr lang="en-GB" sz="1200" dirty="0">
              <a:latin typeface="Lato" panose="020F0502020204030203"/>
              <a:ea typeface="Calibri" panose="020F0502020204030204" pitchFamily="34" charset="0"/>
              <a:cs typeface="Times New Roman" panose="02020603050405020304" pitchFamily="18" charset="0"/>
            </a:endParaRP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Data from World Economic Forum (1950 data) and United Nations (2020 data). The ranking is based on population size rather than physical size.</a:t>
            </a:r>
          </a:p>
          <a:p>
            <a:endParaRPr lang="en-GB" dirty="0"/>
          </a:p>
        </p:txBody>
      </p:sp>
      <p:sp>
        <p:nvSpPr>
          <p:cNvPr id="4" name="Slide Number Placeholder 3"/>
          <p:cNvSpPr>
            <a:spLocks noGrp="1"/>
          </p:cNvSpPr>
          <p:nvPr>
            <p:ph type="sldNum" sz="quarter" idx="5"/>
          </p:nvPr>
        </p:nvSpPr>
        <p:spPr/>
        <p:txBody>
          <a:bodyPr/>
          <a:lstStyle/>
          <a:p>
            <a:fld id="{4399001A-258F-4C21-BFC1-1432480F8C34}" type="slidenum">
              <a:rPr lang="en-GB" smtClean="0"/>
              <a:pPr/>
              <a:t>16</a:t>
            </a:fld>
            <a:endParaRPr lang="en-GB"/>
          </a:p>
        </p:txBody>
      </p:sp>
    </p:spTree>
    <p:extLst>
      <p:ext uri="{BB962C8B-B14F-4D97-AF65-F5344CB8AC3E}">
        <p14:creationId xmlns:p14="http://schemas.microsoft.com/office/powerpoint/2010/main" val="3321990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Voice over: </a:t>
            </a:r>
            <a:r>
              <a:rPr lang="en-GB" sz="1200" dirty="0"/>
              <a:t>Your map should look like this – do add the names of the cities on. This map shows how the distribution of the world’s largest cities has changed over time. In 1950 many of these cities were in higher income countries – notice London was ranked third in the world. Through the processes of counter- urbanisation in the richer cities and the rapid urbanisation in the developing and industrialising world, this pattern has shifted by 2020. Some countries, such as Japan. China and India contain many of the world’s biggest cities. The continent of Africa has one entry in the top 10 with Cairo in Egypt.</a:t>
            </a:r>
          </a:p>
          <a:p>
            <a:endParaRPr lang="en-GB" dirty="0"/>
          </a:p>
        </p:txBody>
      </p:sp>
      <p:sp>
        <p:nvSpPr>
          <p:cNvPr id="4" name="Slide Number Placeholder 3"/>
          <p:cNvSpPr>
            <a:spLocks noGrp="1"/>
          </p:cNvSpPr>
          <p:nvPr>
            <p:ph type="sldNum" sz="quarter" idx="5"/>
          </p:nvPr>
        </p:nvSpPr>
        <p:spPr/>
        <p:txBody>
          <a:bodyPr/>
          <a:lstStyle/>
          <a:p>
            <a:fld id="{4399001A-258F-4C21-BFC1-1432480F8C34}" type="slidenum">
              <a:rPr lang="en-GB" smtClean="0"/>
              <a:pPr/>
              <a:t>17</a:t>
            </a:fld>
            <a:endParaRPr lang="en-GB"/>
          </a:p>
        </p:txBody>
      </p:sp>
    </p:spTree>
    <p:extLst>
      <p:ext uri="{BB962C8B-B14F-4D97-AF65-F5344CB8AC3E}">
        <p14:creationId xmlns:p14="http://schemas.microsoft.com/office/powerpoint/2010/main" val="3356943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Voice over: The prediction that London will become a Megacity by 2030 is based on a number of assumptions which may no longer be true. The Covid-19 pandemic which caused global lockdowns in 2020 forced many people to work from home – the realisation that this was possible may well spur another period of counter </a:t>
            </a:r>
            <a:r>
              <a:rPr lang="en-GB" dirty="0" err="1"/>
              <a:t>urbansiation</a:t>
            </a:r>
            <a:r>
              <a:rPr lang="en-GB" dirty="0"/>
              <a:t>, with people commuting to work in the towns and cities for a few days a week and working from home for the rest. Given the strong road and rail connections between places, as well as good internet access, and not to mention generally cheaper house prices in the countryside, we could potentially see a global slowdown in the rates of urbanisation. It is too early to see if this is true, but ‘thinking geographically’ about these issues can enable you to challenge predictions like this critically.</a:t>
            </a:r>
          </a:p>
        </p:txBody>
      </p:sp>
      <p:sp>
        <p:nvSpPr>
          <p:cNvPr id="4" name="Slide Number Placeholder 3"/>
          <p:cNvSpPr>
            <a:spLocks noGrp="1"/>
          </p:cNvSpPr>
          <p:nvPr>
            <p:ph type="sldNum" sz="quarter" idx="5"/>
          </p:nvPr>
        </p:nvSpPr>
        <p:spPr/>
        <p:txBody>
          <a:bodyPr/>
          <a:lstStyle/>
          <a:p>
            <a:fld id="{4399001A-258F-4C21-BFC1-1432480F8C34}" type="slidenum">
              <a:rPr lang="en-GB" smtClean="0"/>
              <a:pPr/>
              <a:t>18</a:t>
            </a:fld>
            <a:endParaRPr lang="en-GB"/>
          </a:p>
        </p:txBody>
      </p:sp>
    </p:spTree>
    <p:extLst>
      <p:ext uri="{BB962C8B-B14F-4D97-AF65-F5344CB8AC3E}">
        <p14:creationId xmlns:p14="http://schemas.microsoft.com/office/powerpoint/2010/main" val="1439449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99001A-258F-4C21-BFC1-1432480F8C34}" type="slidenum">
              <a:rPr lang="en-GB" smtClean="0"/>
              <a:pPr/>
              <a:t>19</a:t>
            </a:fld>
            <a:endParaRPr lang="en-GB"/>
          </a:p>
        </p:txBody>
      </p:sp>
    </p:spTree>
    <p:extLst>
      <p:ext uri="{BB962C8B-B14F-4D97-AF65-F5344CB8AC3E}">
        <p14:creationId xmlns:p14="http://schemas.microsoft.com/office/powerpoint/2010/main" val="2044128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Voice over: These are very generic points, and best explained through the use of a case study, so do look at the presentation of Lagos.</a:t>
            </a:r>
          </a:p>
        </p:txBody>
      </p:sp>
      <p:sp>
        <p:nvSpPr>
          <p:cNvPr id="4" name="Slide Number Placeholder 3"/>
          <p:cNvSpPr>
            <a:spLocks noGrp="1"/>
          </p:cNvSpPr>
          <p:nvPr>
            <p:ph type="sldNum" sz="quarter" idx="5"/>
          </p:nvPr>
        </p:nvSpPr>
        <p:spPr/>
        <p:txBody>
          <a:bodyPr/>
          <a:lstStyle/>
          <a:p>
            <a:fld id="{4399001A-258F-4C21-BFC1-1432480F8C34}" type="slidenum">
              <a:rPr lang="en-GB" smtClean="0"/>
              <a:pPr/>
              <a:t>20</a:t>
            </a:fld>
            <a:endParaRPr lang="en-GB"/>
          </a:p>
        </p:txBody>
      </p:sp>
    </p:spTree>
    <p:extLst>
      <p:ext uri="{BB962C8B-B14F-4D97-AF65-F5344CB8AC3E}">
        <p14:creationId xmlns:p14="http://schemas.microsoft.com/office/powerpoint/2010/main" val="961019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Voice over: Here a couple of exam style questions which you may encounter. Have a go at answering these. Think about how much to write and how long to spend on each question- clearly the first one will be a short sentence or a few words. The second question has ‘explain’ as its command word which means give reasons. There are also two parts to it (social and environmental) so make sure you include both. An example is key here.</a:t>
            </a:r>
          </a:p>
        </p:txBody>
      </p:sp>
      <p:sp>
        <p:nvSpPr>
          <p:cNvPr id="4" name="Slide Number Placeholder 3"/>
          <p:cNvSpPr>
            <a:spLocks noGrp="1"/>
          </p:cNvSpPr>
          <p:nvPr>
            <p:ph type="sldNum" sz="quarter" idx="5"/>
          </p:nvPr>
        </p:nvSpPr>
        <p:spPr/>
        <p:txBody>
          <a:bodyPr/>
          <a:lstStyle/>
          <a:p>
            <a:fld id="{4399001A-258F-4C21-BFC1-1432480F8C34}" type="slidenum">
              <a:rPr lang="en-GB" smtClean="0"/>
              <a:pPr/>
              <a:t>21</a:t>
            </a:fld>
            <a:endParaRPr lang="en-GB"/>
          </a:p>
        </p:txBody>
      </p:sp>
    </p:spTree>
    <p:extLst>
      <p:ext uri="{BB962C8B-B14F-4D97-AF65-F5344CB8AC3E}">
        <p14:creationId xmlns:p14="http://schemas.microsoft.com/office/powerpoint/2010/main" val="1480096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Voice over: </a:t>
            </a:r>
            <a:r>
              <a:rPr lang="en-GB" sz="1200" dirty="0">
                <a:solidFill>
                  <a:srgbClr val="FF0000"/>
                </a:solidFill>
              </a:rPr>
              <a:t>Your answer must include both environmental and social problems. The best answers should refer to a named example- here this has been added from the Lagos case study. </a:t>
            </a:r>
            <a:endParaRPr lang="en-GB" dirty="0"/>
          </a:p>
        </p:txBody>
      </p:sp>
      <p:sp>
        <p:nvSpPr>
          <p:cNvPr id="4" name="Slide Number Placeholder 3"/>
          <p:cNvSpPr>
            <a:spLocks noGrp="1"/>
          </p:cNvSpPr>
          <p:nvPr>
            <p:ph type="sldNum" sz="quarter" idx="5"/>
          </p:nvPr>
        </p:nvSpPr>
        <p:spPr/>
        <p:txBody>
          <a:bodyPr/>
          <a:lstStyle/>
          <a:p>
            <a:fld id="{4399001A-258F-4C21-BFC1-1432480F8C34}" type="slidenum">
              <a:rPr lang="en-GB" smtClean="0"/>
              <a:pPr/>
              <a:t>22</a:t>
            </a:fld>
            <a:endParaRPr lang="en-GB"/>
          </a:p>
        </p:txBody>
      </p:sp>
    </p:spTree>
    <p:extLst>
      <p:ext uri="{BB962C8B-B14F-4D97-AF65-F5344CB8AC3E}">
        <p14:creationId xmlns:p14="http://schemas.microsoft.com/office/powerpoint/2010/main" val="1000865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99001A-258F-4C21-BFC1-1432480F8C34}" type="slidenum">
              <a:rPr lang="en-GB" smtClean="0"/>
              <a:pPr/>
              <a:t>23</a:t>
            </a:fld>
            <a:endParaRPr lang="en-GB"/>
          </a:p>
        </p:txBody>
      </p:sp>
    </p:spTree>
    <p:extLst>
      <p:ext uri="{BB962C8B-B14F-4D97-AF65-F5344CB8AC3E}">
        <p14:creationId xmlns:p14="http://schemas.microsoft.com/office/powerpoint/2010/main" val="2257339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99001A-258F-4C21-BFC1-1432480F8C34}" type="slidenum">
              <a:rPr lang="en-GB" smtClean="0"/>
              <a:pPr/>
              <a:t>4</a:t>
            </a:fld>
            <a:endParaRPr lang="en-GB"/>
          </a:p>
        </p:txBody>
      </p:sp>
    </p:spTree>
    <p:extLst>
      <p:ext uri="{BB962C8B-B14F-4D97-AF65-F5344CB8AC3E}">
        <p14:creationId xmlns:p14="http://schemas.microsoft.com/office/powerpoint/2010/main" val="1555786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DDFDF31E-03DE-40B1-B638-1ED3F34D9D2A}" type="slidenum">
              <a:rPr lang="en-GB" smtClean="0"/>
              <a:pPr/>
              <a:t>5</a:t>
            </a:fld>
            <a:endParaRPr lang="en-GB"/>
          </a:p>
        </p:txBody>
      </p:sp>
    </p:spTree>
    <p:extLst>
      <p:ext uri="{BB962C8B-B14F-4D97-AF65-F5344CB8AC3E}">
        <p14:creationId xmlns:p14="http://schemas.microsoft.com/office/powerpoint/2010/main" val="2778420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DDFDF31E-03DE-40B1-B638-1ED3F34D9D2A}" type="slidenum">
              <a:rPr lang="en-GB" smtClean="0"/>
              <a:pPr/>
              <a:t>6</a:t>
            </a:fld>
            <a:endParaRPr lang="en-GB"/>
          </a:p>
        </p:txBody>
      </p:sp>
    </p:spTree>
    <p:extLst>
      <p:ext uri="{BB962C8B-B14F-4D97-AF65-F5344CB8AC3E}">
        <p14:creationId xmlns:p14="http://schemas.microsoft.com/office/powerpoint/2010/main" val="28715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Voice over: This is a true story slightly shortened from one which originally appeared on the BBC news website, although sadly it is no longer there. Do ensure you have used an atlas or online mapping site to find out where Chad is located, and it’s capital, N’Djamena. The idea of ‘rural push’ and ‘urban pull’ is not so straightforward- in the answers I have also highlighted in yellow some push factors out of the urban area back to the village. The rest of his extended family still live in the village and this too becomes a pull factor back to the village.</a:t>
            </a:r>
          </a:p>
        </p:txBody>
      </p:sp>
      <p:sp>
        <p:nvSpPr>
          <p:cNvPr id="4" name="Slide Number Placeholder 3"/>
          <p:cNvSpPr>
            <a:spLocks noGrp="1"/>
          </p:cNvSpPr>
          <p:nvPr>
            <p:ph type="sldNum" sz="quarter" idx="10"/>
          </p:nvPr>
        </p:nvSpPr>
        <p:spPr/>
        <p:txBody>
          <a:bodyPr/>
          <a:lstStyle/>
          <a:p>
            <a:fld id="{DDFDF31E-03DE-40B1-B638-1ED3F34D9D2A}" type="slidenum">
              <a:rPr lang="en-GB" smtClean="0"/>
              <a:pPr/>
              <a:t>7</a:t>
            </a:fld>
            <a:endParaRPr lang="en-GB"/>
          </a:p>
        </p:txBody>
      </p:sp>
    </p:spTree>
    <p:extLst>
      <p:ext uri="{BB962C8B-B14F-4D97-AF65-F5344CB8AC3E}">
        <p14:creationId xmlns:p14="http://schemas.microsoft.com/office/powerpoint/2010/main" val="3861650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Data here are from the UK Census, Office for National Statistics and the Mega Cities Project.</a:t>
            </a:r>
          </a:p>
          <a:p>
            <a:endParaRPr lang="en-GB" dirty="0"/>
          </a:p>
          <a:p>
            <a:r>
              <a:rPr lang="en-GB" dirty="0"/>
              <a:t>Voice over: You can see from the natural increase data here that even without any migration, both London and </a:t>
            </a:r>
            <a:r>
              <a:rPr lang="en-GB" dirty="0" err="1"/>
              <a:t>Mumbia’s</a:t>
            </a:r>
            <a:r>
              <a:rPr lang="en-GB" dirty="0"/>
              <a:t> populations will rise just because more people are being born in the city than dying.</a:t>
            </a:r>
          </a:p>
        </p:txBody>
      </p:sp>
      <p:sp>
        <p:nvSpPr>
          <p:cNvPr id="4" name="Slide Number Placeholder 3"/>
          <p:cNvSpPr>
            <a:spLocks noGrp="1"/>
          </p:cNvSpPr>
          <p:nvPr>
            <p:ph type="sldNum" sz="quarter" idx="10"/>
          </p:nvPr>
        </p:nvSpPr>
        <p:spPr/>
        <p:txBody>
          <a:bodyPr/>
          <a:lstStyle/>
          <a:p>
            <a:fld id="{DDFDF31E-03DE-40B1-B638-1ED3F34D9D2A}" type="slidenum">
              <a:rPr lang="en-GB" smtClean="0"/>
              <a:pPr/>
              <a:t>8</a:t>
            </a:fld>
            <a:endParaRPr lang="en-GB"/>
          </a:p>
        </p:txBody>
      </p:sp>
    </p:spTree>
    <p:extLst>
      <p:ext uri="{BB962C8B-B14F-4D97-AF65-F5344CB8AC3E}">
        <p14:creationId xmlns:p14="http://schemas.microsoft.com/office/powerpoint/2010/main" val="207981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99001A-258F-4C21-BFC1-1432480F8C34}" type="slidenum">
              <a:rPr lang="en-GB" smtClean="0"/>
              <a:pPr/>
              <a:t>9</a:t>
            </a:fld>
            <a:endParaRPr lang="en-GB"/>
          </a:p>
        </p:txBody>
      </p:sp>
    </p:spTree>
    <p:extLst>
      <p:ext uri="{BB962C8B-B14F-4D97-AF65-F5344CB8AC3E}">
        <p14:creationId xmlns:p14="http://schemas.microsoft.com/office/powerpoint/2010/main" val="1439829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Voice over: </a:t>
            </a:r>
            <a:r>
              <a:rPr lang="en-GB" sz="1200" i="0" dirty="0">
                <a:latin typeface="Lato" panose="020F0502020204030203"/>
              </a:rPr>
              <a:t>For more information on re-urbanisation as a result of urban regeneration see the example of East London Olympic led regeneration in the London Case study presentation.</a:t>
            </a:r>
          </a:p>
          <a:p>
            <a:endParaRPr lang="en-GB" dirty="0"/>
          </a:p>
        </p:txBody>
      </p:sp>
      <p:sp>
        <p:nvSpPr>
          <p:cNvPr id="4" name="Slide Number Placeholder 3"/>
          <p:cNvSpPr>
            <a:spLocks noGrp="1"/>
          </p:cNvSpPr>
          <p:nvPr>
            <p:ph type="sldNum" sz="quarter" idx="5"/>
          </p:nvPr>
        </p:nvSpPr>
        <p:spPr/>
        <p:txBody>
          <a:bodyPr/>
          <a:lstStyle/>
          <a:p>
            <a:fld id="{4399001A-258F-4C21-BFC1-1432480F8C34}" type="slidenum">
              <a:rPr lang="en-GB" smtClean="0"/>
              <a:pPr/>
              <a:t>13</a:t>
            </a:fld>
            <a:endParaRPr lang="en-GB"/>
          </a:p>
        </p:txBody>
      </p:sp>
    </p:spTree>
    <p:extLst>
      <p:ext uri="{BB962C8B-B14F-4D97-AF65-F5344CB8AC3E}">
        <p14:creationId xmlns:p14="http://schemas.microsoft.com/office/powerpoint/2010/main" val="642964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Voice over:  </a:t>
            </a:r>
            <a:r>
              <a:rPr kumimoji="0" lang="en-GB" sz="1200" b="0" i="0" u="none" strike="noStrike" kern="1200" cap="none" spc="0" normalizeH="0" baseline="0" noProof="0" dirty="0">
                <a:ln>
                  <a:noFill/>
                </a:ln>
                <a:solidFill>
                  <a:prstClr val="black"/>
                </a:solidFill>
                <a:effectLst/>
                <a:uLnTx/>
                <a:uFillTx/>
                <a:latin typeface="Calibri"/>
                <a:ea typeface="+mn-ea"/>
                <a:cs typeface="+mn-cs"/>
              </a:rPr>
              <a:t>This activity really gets you to look closely at the graph. Many exam questions at GCSE require you to identify true and false statements from graphs. If you do not have another student to compare your sentences with then just write them for yourself- it is a useful exercise! </a:t>
            </a:r>
            <a:endParaRPr lang="en-GB" dirty="0"/>
          </a:p>
          <a:p>
            <a:endParaRPr lang="en-GB" sz="1200" dirty="0">
              <a:latin typeface="Lato" panose="020F0502020204030203"/>
            </a:endParaRPr>
          </a:p>
          <a:p>
            <a:r>
              <a:rPr lang="en-GB" sz="1200" i="1" dirty="0">
                <a:latin typeface="Lato" panose="020F0502020204030203"/>
              </a:rPr>
              <a:t>For example: The percentage of urban population in Africa increased by 30% between 1950 and 2020, whereas in Europe it was only by 24%. </a:t>
            </a:r>
            <a:r>
              <a:rPr lang="en-GB" sz="1200" i="1" dirty="0">
                <a:solidFill>
                  <a:srgbClr val="FF0000"/>
                </a:solidFill>
                <a:latin typeface="Lato" panose="020F0502020204030203"/>
              </a:rPr>
              <a:t>TRUE</a:t>
            </a:r>
          </a:p>
          <a:p>
            <a:endParaRPr lang="en-GB" sz="1200" i="1" dirty="0">
              <a:solidFill>
                <a:srgbClr val="FF0000"/>
              </a:solidFill>
              <a:latin typeface="Lato" panose="020F0502020204030203"/>
            </a:endParaRPr>
          </a:p>
          <a:p>
            <a:r>
              <a:rPr lang="en-GB" sz="1200" i="1" dirty="0">
                <a:latin typeface="Lato" panose="020F0502020204030203"/>
              </a:rPr>
              <a:t>Africa is predicted to have a higher percentage of urban population than Europe in 2030. </a:t>
            </a:r>
            <a:r>
              <a:rPr lang="en-GB" sz="1200" i="1" dirty="0">
                <a:solidFill>
                  <a:srgbClr val="FF0000"/>
                </a:solidFill>
                <a:latin typeface="Lato" panose="020F0502020204030203"/>
              </a:rPr>
              <a:t>FALSE</a:t>
            </a:r>
          </a:p>
          <a:p>
            <a:endParaRPr lang="en-GB" dirty="0"/>
          </a:p>
          <a:p>
            <a:r>
              <a:rPr lang="en-GB" dirty="0"/>
              <a:t>It is worth pointing out here that although these data are correct, using data from a whole continent such as Africa is not always very useful in terms of identifying global patterns. There is huge diversity of urban populations within the African continent, and within Europe. However, these crude patterns can provide a starting point to think about rates of urbanisation around the world, over time.</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Data from United Nations Population Fund.</a:t>
            </a:r>
          </a:p>
        </p:txBody>
      </p:sp>
      <p:sp>
        <p:nvSpPr>
          <p:cNvPr id="4" name="Slide Number Placeholder 3"/>
          <p:cNvSpPr>
            <a:spLocks noGrp="1"/>
          </p:cNvSpPr>
          <p:nvPr>
            <p:ph type="sldNum" sz="quarter" idx="5"/>
          </p:nvPr>
        </p:nvSpPr>
        <p:spPr/>
        <p:txBody>
          <a:bodyPr/>
          <a:lstStyle/>
          <a:p>
            <a:fld id="{4399001A-258F-4C21-BFC1-1432480F8C34}" type="slidenum">
              <a:rPr lang="en-GB" smtClean="0"/>
              <a:pPr/>
              <a:t>14</a:t>
            </a:fld>
            <a:endParaRPr lang="en-GB"/>
          </a:p>
        </p:txBody>
      </p:sp>
    </p:spTree>
    <p:extLst>
      <p:ext uri="{BB962C8B-B14F-4D97-AF65-F5344CB8AC3E}">
        <p14:creationId xmlns:p14="http://schemas.microsoft.com/office/powerpoint/2010/main" val="10671607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DB4E6"/>
        </a:solidFill>
        <a:effectLst/>
      </p:bgPr>
    </p:bg>
    <p:spTree>
      <p:nvGrpSpPr>
        <p:cNvPr id="1" name=""/>
        <p:cNvGrpSpPr/>
        <p:nvPr/>
      </p:nvGrpSpPr>
      <p:grpSpPr>
        <a:xfrm>
          <a:off x="0" y="0"/>
          <a:ext cx="0" cy="0"/>
          <a:chOff x="0" y="0"/>
          <a:chExt cx="0" cy="0"/>
        </a:xfrm>
      </p:grpSpPr>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251520" y="5373216"/>
            <a:ext cx="7812360" cy="648072"/>
          </a:xfrm>
        </p:spPr>
        <p:txBody>
          <a:bodyPr>
            <a:normAutofit/>
          </a:bodyPr>
          <a:lstStyle>
            <a:lvl1pPr marL="442913" indent="0" algn="l">
              <a:buNone/>
              <a:defRPr sz="36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algn="ctr"/>
            <a:endParaRPr lang="en-GB" b="1" dirty="0">
              <a:solidFill>
                <a:srgbClr val="243D91"/>
              </a:solidFill>
            </a:endParaRPr>
          </a:p>
        </p:txBody>
      </p:sp>
      <p:pic>
        <p:nvPicPr>
          <p:cNvPr id="3" name="Picture 2">
            <a:extLst>
              <a:ext uri="{FF2B5EF4-FFF2-40B4-BE49-F238E27FC236}">
                <a16:creationId xmlns:a16="http://schemas.microsoft.com/office/drawing/2014/main" id="{330C7DD3-57ED-4B77-8ED1-8C9D1761F0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657"/>
          <a:stretch/>
        </p:blipFill>
        <p:spPr>
          <a:xfrm>
            <a:off x="4788024" y="0"/>
            <a:ext cx="4355976" cy="5079664"/>
          </a:xfrm>
          <a:prstGeom prst="rect">
            <a:avLst/>
          </a:prstGeom>
        </p:spPr>
      </p:pic>
      <p:pic>
        <p:nvPicPr>
          <p:cNvPr id="5" name="Picture 4">
            <a:extLst>
              <a:ext uri="{FF2B5EF4-FFF2-40B4-BE49-F238E27FC236}">
                <a16:creationId xmlns:a16="http://schemas.microsoft.com/office/drawing/2014/main" id="{8A829D30-31FD-48B4-B358-5B263B36C0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8985"/>
          <a:stretch/>
        </p:blipFill>
        <p:spPr>
          <a:xfrm>
            <a:off x="417" y="25734"/>
            <a:ext cx="3076339" cy="5015656"/>
          </a:xfrm>
          <a:prstGeom prst="rect">
            <a:avLst/>
          </a:prstGeom>
        </p:spPr>
      </p:pic>
    </p:spTree>
    <p:extLst>
      <p:ext uri="{BB962C8B-B14F-4D97-AF65-F5344CB8AC3E}">
        <p14:creationId xmlns:p14="http://schemas.microsoft.com/office/powerpoint/2010/main" val="672912163"/>
      </p:ext>
    </p:extLst>
  </p:cSld>
  <p:clrMapOvr>
    <a:masterClrMapping/>
  </p:clrMapOvr>
  <p:transition spd="slow"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normAutofit/>
          </a:bodyPr>
          <a:lstStyle>
            <a:lvl1pPr>
              <a:defRPr sz="3600" b="1">
                <a:solidFill>
                  <a:srgbClr val="26377D"/>
                </a:solidFill>
                <a:latin typeface="Lato" panose="020F0502020204030203" pitchFamily="34" charset="0"/>
                <a:ea typeface="Lato" panose="020F0502020204030203" pitchFamily="34" charset="0"/>
                <a:cs typeface="Lato" panose="020F0502020204030203" pitchFamily="34" charset="0"/>
              </a:defRPr>
            </a:lvl1pPr>
          </a:lstStyle>
          <a:p>
            <a:r>
              <a:rPr kumimoji="0" lang="en-US" dirty="0"/>
              <a:t>Click to edit Master title style</a:t>
            </a:r>
          </a:p>
        </p:txBody>
      </p:sp>
      <p:sp>
        <p:nvSpPr>
          <p:cNvPr id="3" name="Content Placeholder 2"/>
          <p:cNvSpPr>
            <a:spLocks noGrp="1"/>
          </p:cNvSpPr>
          <p:nvPr>
            <p:ph idx="1"/>
          </p:nvPr>
        </p:nvSpPr>
        <p:spPr>
          <a:xfrm>
            <a:off x="457200" y="1844824"/>
            <a:ext cx="8219256" cy="4729712"/>
          </a:xfrm>
        </p:spPr>
        <p:txBody>
          <a:bodyPr/>
          <a:lstStyle>
            <a:lvl1pPr>
              <a:defRPr>
                <a:solidFill>
                  <a:srgbClr val="26377C"/>
                </a:solidFill>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TextBox 3">
            <a:extLst>
              <a:ext uri="{FF2B5EF4-FFF2-40B4-BE49-F238E27FC236}">
                <a16:creationId xmlns:a16="http://schemas.microsoft.com/office/drawing/2014/main" id="{7726366F-2D8B-470B-AAB3-86DD10C6F178}"/>
              </a:ext>
            </a:extLst>
          </p:cNvPr>
          <p:cNvSpPr txBox="1"/>
          <p:nvPr userDrawn="1"/>
        </p:nvSpPr>
        <p:spPr>
          <a:xfrm flipH="1">
            <a:off x="0" y="6597352"/>
            <a:ext cx="2627784" cy="276999"/>
          </a:xfrm>
          <a:prstGeom prst="rect">
            <a:avLst/>
          </a:prstGeom>
          <a:noFill/>
        </p:spPr>
        <p:txBody>
          <a:bodyPr wrap="square" rtlCol="0">
            <a:spAutoFit/>
          </a:bodyPr>
          <a:lstStyle/>
          <a:p>
            <a:r>
              <a:rPr lang="en-GB" sz="1200" dirty="0">
                <a:solidFill>
                  <a:srgbClr val="26377C"/>
                </a:solidFill>
              </a:rPr>
              <a:t>© Geographical Association, 2020</a:t>
            </a:r>
          </a:p>
        </p:txBody>
      </p:sp>
    </p:spTree>
    <p:extLst>
      <p:ext uri="{BB962C8B-B14F-4D97-AF65-F5344CB8AC3E}">
        <p14:creationId xmlns:p14="http://schemas.microsoft.com/office/powerpoint/2010/main" val="2039999302"/>
      </p:ext>
    </p:extLst>
  </p:cSld>
  <p:clrMapOvr>
    <a:masterClrMapping/>
  </p:clrMapOvr>
  <p:transition spd="slow"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rgbClr val="26377C"/>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1714337E-A7D0-4213-A95F-88F0680C7011}" type="datetimeFigureOut">
              <a:rPr lang="en-GB" smtClean="0"/>
              <a:pPr/>
              <a:t>11/11/2020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6A62CD-E6A4-48B0-8740-9FCE98EC987B}" type="slidenum">
              <a:rPr lang="en-GB" smtClean="0"/>
              <a:pPr/>
              <a:t>‹#›</a:t>
            </a:fld>
            <a:endParaRPr lang="en-GB"/>
          </a:p>
        </p:txBody>
      </p:sp>
      <p:sp>
        <p:nvSpPr>
          <p:cNvPr id="9" name="TextBox 8">
            <a:extLst>
              <a:ext uri="{FF2B5EF4-FFF2-40B4-BE49-F238E27FC236}">
                <a16:creationId xmlns:a16="http://schemas.microsoft.com/office/drawing/2014/main" id="{52BBFD10-1906-409E-A16D-1E85DB07F870}"/>
              </a:ext>
            </a:extLst>
          </p:cNvPr>
          <p:cNvSpPr txBox="1"/>
          <p:nvPr userDrawn="1"/>
        </p:nvSpPr>
        <p:spPr>
          <a:xfrm flipH="1">
            <a:off x="0" y="6597352"/>
            <a:ext cx="2627784" cy="276999"/>
          </a:xfrm>
          <a:prstGeom prst="rect">
            <a:avLst/>
          </a:prstGeom>
          <a:noFill/>
        </p:spPr>
        <p:txBody>
          <a:bodyPr wrap="square" rtlCol="0">
            <a:spAutoFit/>
          </a:bodyPr>
          <a:lstStyle/>
          <a:p>
            <a:r>
              <a:rPr lang="en-GB" sz="1200" dirty="0">
                <a:solidFill>
                  <a:srgbClr val="26377C"/>
                </a:solidFill>
              </a:rPr>
              <a:t>© Geographical Association, 2020</a:t>
            </a:r>
          </a:p>
        </p:txBody>
      </p:sp>
    </p:spTree>
    <p:extLst>
      <p:ext uri="{BB962C8B-B14F-4D97-AF65-F5344CB8AC3E}">
        <p14:creationId xmlns:p14="http://schemas.microsoft.com/office/powerpoint/2010/main" val="2543989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rgbClr val="26377C"/>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26377C"/>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26377C"/>
                </a:solidFill>
                <a:latin typeface="Lato" panose="020F0502020204030203" pitchFamily="34" charset="0"/>
                <a:ea typeface="Lato" panose="020F0502020204030203" pitchFamily="34" charset="0"/>
                <a:cs typeface="Lato" panose="020F0502020204030203" pitchFamily="34" charset="0"/>
              </a:defRPr>
            </a:lvl1pPr>
            <a:lvl2pPr>
              <a:defRPr sz="2000">
                <a:latin typeface="Lato" panose="020F0502020204030203" pitchFamily="34" charset="0"/>
                <a:ea typeface="Lato" panose="020F0502020204030203" pitchFamily="34" charset="0"/>
                <a:cs typeface="Lato" panose="020F0502020204030203" pitchFamily="34" charset="0"/>
              </a:defRPr>
            </a:lvl2pPr>
            <a:lvl3pPr>
              <a:defRPr sz="1800">
                <a:latin typeface="Lato" panose="020F0502020204030203" pitchFamily="34" charset="0"/>
                <a:ea typeface="Lato" panose="020F0502020204030203" pitchFamily="34" charset="0"/>
                <a:cs typeface="Lato" panose="020F0502020204030203" pitchFamily="34" charset="0"/>
              </a:defRPr>
            </a:lvl3pPr>
            <a:lvl4pPr>
              <a:defRPr sz="1600">
                <a:latin typeface="Lato" panose="020F0502020204030203" pitchFamily="34" charset="0"/>
                <a:ea typeface="Lato" panose="020F0502020204030203" pitchFamily="34" charset="0"/>
                <a:cs typeface="Lato" panose="020F0502020204030203" pitchFamily="34" charset="0"/>
              </a:defRPr>
            </a:lvl4pPr>
            <a:lvl5pPr>
              <a:defRPr sz="1600">
                <a:latin typeface="Lato" panose="020F0502020204030203" pitchFamily="34" charset="0"/>
                <a:ea typeface="Lato" panose="020F0502020204030203" pitchFamily="34" charset="0"/>
                <a:cs typeface="Lato" panose="020F0502020204030203"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26377C"/>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26377C"/>
                </a:solidFill>
                <a:latin typeface="Lato" panose="020F0502020204030203" pitchFamily="34" charset="0"/>
                <a:ea typeface="Lato" panose="020F0502020204030203" pitchFamily="34" charset="0"/>
                <a:cs typeface="Lato" panose="020F0502020204030203" pitchFamily="34" charset="0"/>
              </a:defRPr>
            </a:lvl1pPr>
            <a:lvl2pPr>
              <a:defRPr sz="2000">
                <a:latin typeface="Lato" panose="020F0502020204030203" pitchFamily="34" charset="0"/>
                <a:ea typeface="Lato" panose="020F0502020204030203" pitchFamily="34" charset="0"/>
                <a:cs typeface="Lato" panose="020F0502020204030203" pitchFamily="34" charset="0"/>
              </a:defRPr>
            </a:lvl2pPr>
            <a:lvl3pPr>
              <a:defRPr sz="1800">
                <a:latin typeface="Lato" panose="020F0502020204030203" pitchFamily="34" charset="0"/>
                <a:ea typeface="Lato" panose="020F0502020204030203" pitchFamily="34" charset="0"/>
                <a:cs typeface="Lato" panose="020F0502020204030203" pitchFamily="34" charset="0"/>
              </a:defRPr>
            </a:lvl3pPr>
            <a:lvl4pPr>
              <a:defRPr sz="1600">
                <a:latin typeface="Lato" panose="020F0502020204030203" pitchFamily="34" charset="0"/>
                <a:ea typeface="Lato" panose="020F0502020204030203" pitchFamily="34" charset="0"/>
                <a:cs typeface="Lato" panose="020F0502020204030203" pitchFamily="34" charset="0"/>
              </a:defRPr>
            </a:lvl4pPr>
            <a:lvl5pPr>
              <a:defRPr sz="1600">
                <a:latin typeface="Lato" panose="020F0502020204030203" pitchFamily="34" charset="0"/>
                <a:ea typeface="Lato" panose="020F0502020204030203" pitchFamily="34" charset="0"/>
                <a:cs typeface="Lato" panose="020F0502020204030203"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p:cNvSpPr>
            <a:spLocks noGrp="1"/>
          </p:cNvSpPr>
          <p:nvPr>
            <p:ph type="dt" sz="half" idx="10"/>
          </p:nvPr>
        </p:nvSpPr>
        <p:spPr/>
        <p:txBody>
          <a:bodyPr/>
          <a:lstStyle/>
          <a:p>
            <a:fld id="{1714337E-A7D0-4213-A95F-88F0680C7011}" type="datetimeFigureOut">
              <a:rPr lang="en-GB" smtClean="0"/>
              <a:pPr/>
              <a:t>11/11/2020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06A62CD-E6A4-48B0-8740-9FCE98EC987B}" type="slidenum">
              <a:rPr lang="en-GB" smtClean="0"/>
              <a:pPr/>
              <a:t>‹#›</a:t>
            </a:fld>
            <a:endParaRPr lang="en-GB"/>
          </a:p>
        </p:txBody>
      </p:sp>
      <p:sp>
        <p:nvSpPr>
          <p:cNvPr id="12" name="TextBox 11">
            <a:extLst>
              <a:ext uri="{FF2B5EF4-FFF2-40B4-BE49-F238E27FC236}">
                <a16:creationId xmlns:a16="http://schemas.microsoft.com/office/drawing/2014/main" id="{E8A3A30A-5357-4D81-B436-B542D91BC128}"/>
              </a:ext>
            </a:extLst>
          </p:cNvPr>
          <p:cNvSpPr txBox="1"/>
          <p:nvPr userDrawn="1"/>
        </p:nvSpPr>
        <p:spPr>
          <a:xfrm flipH="1">
            <a:off x="0" y="6597352"/>
            <a:ext cx="2627784" cy="276999"/>
          </a:xfrm>
          <a:prstGeom prst="rect">
            <a:avLst/>
          </a:prstGeom>
          <a:noFill/>
        </p:spPr>
        <p:txBody>
          <a:bodyPr wrap="square" rtlCol="0">
            <a:spAutoFit/>
          </a:bodyPr>
          <a:lstStyle/>
          <a:p>
            <a:r>
              <a:rPr lang="en-GB" sz="1200" dirty="0">
                <a:solidFill>
                  <a:srgbClr val="26377C"/>
                </a:solidFill>
              </a:rPr>
              <a:t>© Geographical Association, 2020</a:t>
            </a:r>
          </a:p>
        </p:txBody>
      </p:sp>
    </p:spTree>
    <p:extLst>
      <p:ext uri="{BB962C8B-B14F-4D97-AF65-F5344CB8AC3E}">
        <p14:creationId xmlns:p14="http://schemas.microsoft.com/office/powerpoint/2010/main" val="1030337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lstStyle>
            <a:lvl1pPr>
              <a:defRPr>
                <a:solidFill>
                  <a:srgbClr val="26377C"/>
                </a:solidFill>
              </a:defRPr>
            </a:lvl1pPr>
          </a:lstStyle>
          <a:p>
            <a:r>
              <a:rPr kumimoji="0" lang="en-US" dirty="0"/>
              <a:t>Click to edit Master title style</a:t>
            </a:r>
          </a:p>
        </p:txBody>
      </p:sp>
      <p:sp>
        <p:nvSpPr>
          <p:cNvPr id="3" name="Content Placeholder 2"/>
          <p:cNvSpPr>
            <a:spLocks noGrp="1"/>
          </p:cNvSpPr>
          <p:nvPr>
            <p:ph idx="1"/>
          </p:nvPr>
        </p:nvSpPr>
        <p:spPr>
          <a:xfrm>
            <a:off x="457200" y="1844824"/>
            <a:ext cx="8219256" cy="4729712"/>
          </a:xfrm>
        </p:spPr>
        <p:txBody>
          <a:bodyPr/>
          <a:lstStyle>
            <a:lvl1pPr>
              <a:defRPr>
                <a:solidFill>
                  <a:srgbClr val="26377C"/>
                </a:solidFill>
              </a:defRPr>
            </a:lvl1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6" name="TextBox 5">
            <a:extLst>
              <a:ext uri="{FF2B5EF4-FFF2-40B4-BE49-F238E27FC236}">
                <a16:creationId xmlns:a16="http://schemas.microsoft.com/office/drawing/2014/main" id="{3F789154-FF80-415D-9B30-8DB1D4C026A4}"/>
              </a:ext>
            </a:extLst>
          </p:cNvPr>
          <p:cNvSpPr txBox="1"/>
          <p:nvPr userDrawn="1"/>
        </p:nvSpPr>
        <p:spPr>
          <a:xfrm flipH="1">
            <a:off x="0" y="6597352"/>
            <a:ext cx="2627784" cy="276999"/>
          </a:xfrm>
          <a:prstGeom prst="rect">
            <a:avLst/>
          </a:prstGeom>
          <a:noFill/>
        </p:spPr>
        <p:txBody>
          <a:bodyPr wrap="square" rtlCol="0">
            <a:spAutoFit/>
          </a:bodyPr>
          <a:lstStyle/>
          <a:p>
            <a:r>
              <a:rPr lang="en-GB" sz="1200" dirty="0">
                <a:solidFill>
                  <a:srgbClr val="26377C"/>
                </a:solidFill>
              </a:rPr>
              <a:t>© Geographical Association, 2020</a:t>
            </a:r>
          </a:p>
        </p:txBody>
      </p:sp>
    </p:spTree>
  </p:cSld>
  <p:clrMapOvr>
    <a:masterClrMapping/>
  </p:clrMapOvr>
  <p:transition spd="slow"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lstStyle>
            <a:lvl1pPr>
              <a:defRPr>
                <a:solidFill>
                  <a:srgbClr val="26377C"/>
                </a:solidFill>
              </a:defRPr>
            </a:lvl1pPr>
          </a:lstStyle>
          <a:p>
            <a:r>
              <a:rPr kumimoji="0" lang="en-US" dirty="0"/>
              <a:t>Click to edit Master title style</a:t>
            </a:r>
          </a:p>
        </p:txBody>
      </p:sp>
      <p:sp>
        <p:nvSpPr>
          <p:cNvPr id="3" name="Content Placeholder 2"/>
          <p:cNvSpPr>
            <a:spLocks noGrp="1"/>
          </p:cNvSpPr>
          <p:nvPr>
            <p:ph idx="1"/>
          </p:nvPr>
        </p:nvSpPr>
        <p:spPr>
          <a:xfrm>
            <a:off x="457200" y="1844824"/>
            <a:ext cx="8219256" cy="4729712"/>
          </a:xfrm>
        </p:spPr>
        <p:txBody>
          <a:bodyPr/>
          <a:lstStyle>
            <a:lvl1pPr>
              <a:defRPr>
                <a:solidFill>
                  <a:srgbClr val="26377C"/>
                </a:solidFill>
              </a:defRPr>
            </a:lvl1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6" name="TextBox 5">
            <a:extLst>
              <a:ext uri="{FF2B5EF4-FFF2-40B4-BE49-F238E27FC236}">
                <a16:creationId xmlns:a16="http://schemas.microsoft.com/office/drawing/2014/main" id="{0ED85847-F2C0-4428-AA50-59C6DE6A2518}"/>
              </a:ext>
            </a:extLst>
          </p:cNvPr>
          <p:cNvSpPr txBox="1"/>
          <p:nvPr userDrawn="1"/>
        </p:nvSpPr>
        <p:spPr>
          <a:xfrm flipH="1">
            <a:off x="0" y="6597352"/>
            <a:ext cx="2627784" cy="276999"/>
          </a:xfrm>
          <a:prstGeom prst="rect">
            <a:avLst/>
          </a:prstGeom>
          <a:noFill/>
        </p:spPr>
        <p:txBody>
          <a:bodyPr wrap="square" rtlCol="0">
            <a:spAutoFit/>
          </a:bodyPr>
          <a:lstStyle/>
          <a:p>
            <a:r>
              <a:rPr lang="en-GB" sz="1200" dirty="0">
                <a:solidFill>
                  <a:srgbClr val="26377C"/>
                </a:solidFill>
              </a:rPr>
              <a:t>© Geographical Association, 2020</a:t>
            </a:r>
          </a:p>
        </p:txBody>
      </p:sp>
    </p:spTree>
  </p:cSld>
  <p:clrMapOvr>
    <a:masterClrMapping/>
  </p:clrMapOvr>
  <p:transition spd="slow" advClick="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rgbClr val="5CC1EA">
              <a:alpha val="5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rgbClr val="26377C"/>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rgbClr val="5CC1EA"/>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rgbClr val="5CC1EA"/>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rgbClr val="5CC1EA">
              <a:alpha val="5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67544" y="692696"/>
            <a:ext cx="8229600" cy="1066800"/>
          </a:xfrm>
          <a:prstGeom prst="rect">
            <a:avLst/>
          </a:prstGeom>
        </p:spPr>
        <p:txBody>
          <a:bodyPr vert="horz" anchor="ctr">
            <a:normAutofit/>
          </a:bodyPr>
          <a:lstStyle/>
          <a:p>
            <a:r>
              <a:rPr kumimoji="0" lang="en-US" dirty="0"/>
              <a:t>Click to edit Master title style</a:t>
            </a:r>
          </a:p>
        </p:txBody>
      </p:sp>
      <p:sp>
        <p:nvSpPr>
          <p:cNvPr id="13" name="Text Placeholder 12"/>
          <p:cNvSpPr>
            <a:spLocks noGrp="1"/>
          </p:cNvSpPr>
          <p:nvPr>
            <p:ph type="body" idx="1"/>
          </p:nvPr>
        </p:nvSpPr>
        <p:spPr>
          <a:xfrm>
            <a:off x="457200" y="1844824"/>
            <a:ext cx="8229600" cy="4729712"/>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a:extLst>
              <a:ext uri="{FF2B5EF4-FFF2-40B4-BE49-F238E27FC236}">
                <a16:creationId xmlns:a16="http://schemas.microsoft.com/office/drawing/2014/main" id="{FF906B60-73E5-4CF0-939D-1B44CEA32C0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6200000">
            <a:off x="7916463" y="5612916"/>
            <a:ext cx="1230167" cy="1260000"/>
          </a:xfrm>
          <a:prstGeom prst="rect">
            <a:avLst/>
          </a:prstGeom>
        </p:spPr>
      </p:pic>
    </p:spTree>
  </p:cSld>
  <p:clrMap bg1="lt1" tx1="dk1" bg2="lt2" tx2="dk2" accent1="accent1" accent2="accent2" accent3="accent3" accent4="accent4" accent5="accent5" accent6="accent6" hlink="hlink" folHlink="folHlink"/>
  <p:sldLayoutIdLst>
    <p:sldLayoutId id="2147483774" r:id="rId1"/>
    <p:sldLayoutId id="2147483775" r:id="rId2"/>
    <p:sldLayoutId id="2147483777" r:id="rId3"/>
    <p:sldLayoutId id="2147483778" r:id="rId4"/>
    <p:sldLayoutId id="2147483770" r:id="rId5"/>
    <p:sldLayoutId id="2147483771" r:id="rId6"/>
  </p:sldLayoutIdLst>
  <p:transition spd="slow" advClick="0"/>
  <p:txStyles>
    <p:titleStyle>
      <a:lvl1pPr algn="l" rtl="0" eaLnBrk="1" latinLnBrk="0" hangingPunct="1">
        <a:spcBef>
          <a:spcPct val="0"/>
        </a:spcBef>
        <a:buNone/>
        <a:defRPr kumimoji="0" sz="4000" kern="1200">
          <a:solidFill>
            <a:schemeClr val="tx2"/>
          </a:solidFill>
          <a:latin typeface="Lato" panose="020F0502020204030203" pitchFamily="34" charset="0"/>
          <a:ea typeface="Lato" panose="020F0502020204030203" pitchFamily="34" charset="0"/>
          <a:cs typeface="Lato" panose="020F0502020204030203" pitchFamily="34" charset="0"/>
        </a:defRPr>
      </a:lvl1pPr>
    </p:titleStyle>
    <p:bodyStyle>
      <a:lvl1pPr marL="365760" indent="-256032" algn="l" rtl="0" eaLnBrk="1" latinLnBrk="0" hangingPunct="1">
        <a:spcBef>
          <a:spcPts val="300"/>
        </a:spcBef>
        <a:buClr>
          <a:schemeClr val="accent3"/>
        </a:buClr>
        <a:buFont typeface="Georgia"/>
        <a:buChar char="•"/>
        <a:defRPr kumimoji="0" sz="2800" kern="1200">
          <a:solidFill>
            <a:srgbClr val="243D91"/>
          </a:solidFill>
          <a:latin typeface="Lato" panose="020F0502020204030203" pitchFamily="34" charset="0"/>
          <a:ea typeface="Lato" panose="020F0502020204030203" pitchFamily="34" charset="0"/>
          <a:cs typeface="Lato" panose="020F0502020204030203" pitchFamily="34" charset="0"/>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Lato" panose="020F0502020204030203" pitchFamily="34" charset="0"/>
          <a:ea typeface="Lato" panose="020F0502020204030203" pitchFamily="34" charset="0"/>
          <a:cs typeface="Lato" panose="020F0502020204030203" pitchFamily="34" charset="0"/>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Lato" panose="020F0502020204030203" pitchFamily="34" charset="0"/>
          <a:ea typeface="Lato" panose="020F0502020204030203" pitchFamily="34" charset="0"/>
          <a:cs typeface="Lato" panose="020F0502020204030203" pitchFamily="34" charset="0"/>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Lato" panose="020F0502020204030203" pitchFamily="34" charset="0"/>
          <a:ea typeface="Lato" panose="020F0502020204030203" pitchFamily="34" charset="0"/>
          <a:cs typeface="Lato" panose="020F0502020204030203" pitchFamily="34" charset="0"/>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Lato" panose="020F0502020204030203" pitchFamily="34" charset="0"/>
          <a:ea typeface="Lato" panose="020F0502020204030203" pitchFamily="34" charset="0"/>
          <a:cs typeface="Lato" panose="020F0502020204030203"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gif"/></Relationships>
</file>

<file path=ppt/slides/_rels/slide11.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slide" Target="slide24.xml"/><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chart" Target="../charts/chart1.xml"/><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hyperlink" Target="https://www.geography.org.uk/write/MediaUploads/download/700_GA_BaseMapEckertIVProjection.pdf" TargetMode="External"/><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hyperlink" Target="https://www.worlddata.info/megacities.php" TargetMode="External"/><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8" Type="http://schemas.openxmlformats.org/officeDocument/2006/relationships/hyperlink" Target="https://www.ocr.org.uk/Images/207306-specification-accredited-gcse-geography-a-j383.pdf" TargetMode="External"/><Relationship Id="rId13" Type="http://schemas.openxmlformats.org/officeDocument/2006/relationships/hyperlink" Target="https://timeforgeography.co.uk/videos_list/cities/" TargetMode="External"/><Relationship Id="rId3" Type="http://schemas.openxmlformats.org/officeDocument/2006/relationships/hyperlink" Target="https://filestore.aqa.org.uk/resources/geography/specifications/AQA-8035-SP-2016.PDF" TargetMode="External"/><Relationship Id="rId7" Type="http://schemas.openxmlformats.org/officeDocument/2006/relationships/hyperlink" Target="https://www.eduqas.co.uk/qualifications/geography-gcse-b/" TargetMode="External"/><Relationship Id="rId12" Type="http://schemas.openxmlformats.org/officeDocument/2006/relationships/hyperlink" Target="https://www.bbc.co.uk/bitesize/subjects/zkw76sg"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hyperlink" Target="https://www.eduqas.co.uk/qualifications/geography-gcse-a/" TargetMode="External"/><Relationship Id="rId11" Type="http://schemas.openxmlformats.org/officeDocument/2006/relationships/hyperlink" Target="https://ccea.org.uk/downloads/docs/Specifications/GCSE/GCSE%20Geography%20%282017%29/GCSE%20Geography%20%282017%29-specification-Standard.pdf" TargetMode="External"/><Relationship Id="rId5" Type="http://schemas.openxmlformats.org/officeDocument/2006/relationships/hyperlink" Target="https://qualifications.pearson.com/content/dam/pdf/GCSE/Geography-B/2016/specification-and-sample-assessments/Specification_GCSE_L1-L2_Geography_B.pdf" TargetMode="External"/><Relationship Id="rId10" Type="http://schemas.openxmlformats.org/officeDocument/2006/relationships/hyperlink" Target="https://www.wjec.co.uk/media/mlyil2jr/wjec-gcse-geography-spec-from-2016-e.pdf" TargetMode="External"/><Relationship Id="rId4" Type="http://schemas.openxmlformats.org/officeDocument/2006/relationships/hyperlink" Target="https://qualifications.pearson.com/content/dam/pdf/GCSE/Geography-A/2016/specification-and-sample-assessments/Geography_A_Issue3%20GCSE%20(9-1)%20Specification.pdf" TargetMode="External"/><Relationship Id="rId9" Type="http://schemas.openxmlformats.org/officeDocument/2006/relationships/hyperlink" Target="https://www.ocr.org.uk/Images/207307-specification-accredited-gcse-geography-b-j384.pdf" TargetMode="External"/><Relationship Id="rId14" Type="http://schemas.openxmlformats.org/officeDocument/2006/relationships/hyperlink" Target="https://www.nationalgeographic.org/interactive/age-megacitie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hyperlink" Target="https://www.geography.org.uk/teaching-resources/videos/urbanisation"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hyperlink" Target="https://vimeo.com/151492843"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slide" Target="slide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hyperlink" Target="https://www.youtube.com/watch?v=fKnAJCSGSdk" TargetMode="External"/><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941168"/>
            <a:ext cx="9144000" cy="1392560"/>
          </a:xfrm>
        </p:spPr>
        <p:txBody>
          <a:bodyPr>
            <a:normAutofit/>
          </a:bodyPr>
          <a:lstStyle/>
          <a:p>
            <a:r>
              <a:rPr lang="en-GB" sz="4000" b="1" dirty="0"/>
              <a:t>Urban processes</a:t>
            </a:r>
          </a:p>
        </p:txBody>
      </p:sp>
    </p:spTree>
    <p:extLst>
      <p:ext uri="{BB962C8B-B14F-4D97-AF65-F5344CB8AC3E}">
        <p14:creationId xmlns:p14="http://schemas.microsoft.com/office/powerpoint/2010/main" val="3530805346"/>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42" y="381979"/>
            <a:ext cx="8229600" cy="1066800"/>
          </a:xfrm>
        </p:spPr>
        <p:txBody>
          <a:bodyPr>
            <a:normAutofit/>
          </a:bodyPr>
          <a:lstStyle/>
          <a:p>
            <a:r>
              <a:rPr lang="en-GB" sz="3600" b="1" dirty="0"/>
              <a:t>What is suburbanisation?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336402616"/>
              </p:ext>
            </p:extLst>
          </p:nvPr>
        </p:nvGraphicFramePr>
        <p:xfrm>
          <a:off x="235735" y="1264419"/>
          <a:ext cx="6682912" cy="5292457"/>
        </p:xfrm>
        <a:graphic>
          <a:graphicData uri="http://schemas.openxmlformats.org/drawingml/2006/table">
            <a:tbl>
              <a:tblPr/>
              <a:tblGrid>
                <a:gridCol w="3556449">
                  <a:extLst>
                    <a:ext uri="{9D8B030D-6E8A-4147-A177-3AD203B41FA5}">
                      <a16:colId xmlns:a16="http://schemas.microsoft.com/office/drawing/2014/main" val="20000"/>
                    </a:ext>
                  </a:extLst>
                </a:gridCol>
                <a:gridCol w="3126463">
                  <a:extLst>
                    <a:ext uri="{9D8B030D-6E8A-4147-A177-3AD203B41FA5}">
                      <a16:colId xmlns:a16="http://schemas.microsoft.com/office/drawing/2014/main" val="20001"/>
                    </a:ext>
                  </a:extLst>
                </a:gridCol>
              </a:tblGrid>
              <a:tr h="255046">
                <a:tc>
                  <a:txBody>
                    <a:bodyPr/>
                    <a:lstStyle/>
                    <a:p>
                      <a:pPr algn="ctr">
                        <a:lnSpc>
                          <a:spcPct val="107000"/>
                        </a:lnSpc>
                        <a:spcAft>
                          <a:spcPts val="0"/>
                        </a:spcAft>
                      </a:pPr>
                      <a:r>
                        <a:rPr kumimoji="0" lang="en-GB" sz="1600" b="1" kern="1200" dirty="0">
                          <a:solidFill>
                            <a:schemeClr val="bg1"/>
                          </a:solidFill>
                          <a:latin typeface="Lato"/>
                          <a:ea typeface="Calibri"/>
                          <a:cs typeface="Arial"/>
                        </a:rPr>
                        <a:t>Explanation</a:t>
                      </a:r>
                    </a:p>
                  </a:txBody>
                  <a:tcPr marL="64701" marR="6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548A"/>
                    </a:solidFill>
                  </a:tcPr>
                </a:tc>
                <a:tc>
                  <a:txBody>
                    <a:bodyPr/>
                    <a:lstStyle/>
                    <a:p>
                      <a:pPr algn="ctr">
                        <a:lnSpc>
                          <a:spcPct val="107000"/>
                        </a:lnSpc>
                        <a:spcAft>
                          <a:spcPts val="0"/>
                        </a:spcAft>
                      </a:pPr>
                      <a:r>
                        <a:rPr kumimoji="0" lang="en-GB" sz="1600" b="1" kern="1200" dirty="0">
                          <a:solidFill>
                            <a:schemeClr val="bg1"/>
                          </a:solidFill>
                          <a:latin typeface="Lato"/>
                          <a:ea typeface="Calibri"/>
                          <a:cs typeface="Arial"/>
                        </a:rPr>
                        <a:t>Aerial view diagram</a:t>
                      </a:r>
                    </a:p>
                  </a:txBody>
                  <a:tcPr marL="64701" marR="6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548A"/>
                    </a:solidFill>
                  </a:tcPr>
                </a:tc>
                <a:extLst>
                  <a:ext uri="{0D108BD9-81ED-4DB2-BD59-A6C34878D82A}">
                    <a16:rowId xmlns:a16="http://schemas.microsoft.com/office/drawing/2014/main" val="10000"/>
                  </a:ext>
                </a:extLst>
              </a:tr>
              <a:tr h="2099988">
                <a:tc>
                  <a:txBody>
                    <a:bodyPr/>
                    <a:lstStyle/>
                    <a:p>
                      <a:pPr marL="0" algn="l" rtl="0" eaLnBrk="1" latinLnBrk="0" hangingPunct="1">
                        <a:lnSpc>
                          <a:spcPct val="107000"/>
                        </a:lnSpc>
                        <a:spcAft>
                          <a:spcPts val="0"/>
                        </a:spcAft>
                      </a:pPr>
                      <a:r>
                        <a:rPr kumimoji="0" lang="en-GB" sz="1500" kern="1200" dirty="0">
                          <a:solidFill>
                            <a:srgbClr val="26367D"/>
                          </a:solidFill>
                          <a:latin typeface="Lato"/>
                          <a:ea typeface="Calibri"/>
                          <a:cs typeface="Arial"/>
                        </a:rPr>
                        <a:t>Rural-urban migration, or natural increase leads to increases in urban populations</a:t>
                      </a:r>
                      <a:r>
                        <a:rPr kumimoji="0" lang="en-GB" sz="1500" kern="1200" baseline="0" dirty="0">
                          <a:solidFill>
                            <a:srgbClr val="26367D"/>
                          </a:solidFill>
                          <a:latin typeface="Lato"/>
                          <a:ea typeface="Calibri"/>
                          <a:cs typeface="Arial"/>
                        </a:rPr>
                        <a:t> and </a:t>
                      </a:r>
                      <a:r>
                        <a:rPr kumimoji="0" lang="en-GB" sz="1500" kern="1200" dirty="0">
                          <a:solidFill>
                            <a:srgbClr val="26367D"/>
                          </a:solidFill>
                          <a:latin typeface="Lato"/>
                          <a:ea typeface="Calibri"/>
                          <a:cs typeface="Arial"/>
                        </a:rPr>
                        <a:t>a demand for new housing</a:t>
                      </a:r>
                      <a:r>
                        <a:rPr kumimoji="0" lang="en-GB" sz="1500" kern="1200" baseline="0" dirty="0">
                          <a:solidFill>
                            <a:srgbClr val="26367D"/>
                          </a:solidFill>
                          <a:latin typeface="Lato"/>
                          <a:ea typeface="Calibri"/>
                          <a:cs typeface="Arial"/>
                        </a:rPr>
                        <a:t> in</a:t>
                      </a:r>
                      <a:r>
                        <a:rPr lang="en-GB" sz="1500" dirty="0">
                          <a:solidFill>
                            <a:srgbClr val="26367D"/>
                          </a:solidFill>
                          <a:latin typeface="Lato"/>
                          <a:ea typeface="Calibri"/>
                          <a:cs typeface="Arial"/>
                        </a:rPr>
                        <a:t> the </a:t>
                      </a:r>
                      <a:r>
                        <a:rPr lang="en-GB" sz="1500" b="1" dirty="0">
                          <a:solidFill>
                            <a:srgbClr val="26367D"/>
                          </a:solidFill>
                          <a:latin typeface="Lato"/>
                          <a:ea typeface="Calibri"/>
                          <a:cs typeface="Arial"/>
                        </a:rPr>
                        <a:t>suburbs</a:t>
                      </a:r>
                      <a:r>
                        <a:rPr lang="en-GB" sz="1500" dirty="0">
                          <a:solidFill>
                            <a:srgbClr val="26367D"/>
                          </a:solidFill>
                          <a:latin typeface="Lato"/>
                          <a:ea typeface="Calibri"/>
                          <a:cs typeface="Arial"/>
                        </a:rPr>
                        <a:t>. O</a:t>
                      </a:r>
                      <a:r>
                        <a:rPr kumimoji="0" lang="en-GB" sz="1500" kern="1200" dirty="0">
                          <a:solidFill>
                            <a:srgbClr val="26367D"/>
                          </a:solidFill>
                          <a:latin typeface="Lato"/>
                          <a:ea typeface="Calibri"/>
                          <a:cs typeface="Arial"/>
                        </a:rPr>
                        <a:t>ften the best location for this is on the edge of urban areas:</a:t>
                      </a:r>
                      <a:r>
                        <a:rPr kumimoji="0" lang="en-GB" sz="1500" kern="1200" baseline="0" dirty="0">
                          <a:solidFill>
                            <a:srgbClr val="26367D"/>
                          </a:solidFill>
                          <a:latin typeface="Lato"/>
                          <a:ea typeface="Calibri"/>
                          <a:cs typeface="Arial"/>
                        </a:rPr>
                        <a:t> </a:t>
                      </a:r>
                      <a:r>
                        <a:rPr kumimoji="0" lang="en-GB" sz="1500" kern="1200" dirty="0">
                          <a:solidFill>
                            <a:srgbClr val="26367D"/>
                          </a:solidFill>
                          <a:latin typeface="Lato"/>
                          <a:ea typeface="Calibri"/>
                          <a:cs typeface="Arial"/>
                        </a:rPr>
                        <a:t>the </a:t>
                      </a:r>
                      <a:r>
                        <a:rPr kumimoji="0" lang="en-GB" sz="1500" b="1" kern="1200" dirty="0">
                          <a:solidFill>
                            <a:srgbClr val="26367D"/>
                          </a:solidFill>
                          <a:latin typeface="Lato"/>
                          <a:ea typeface="Calibri"/>
                          <a:cs typeface="Arial"/>
                        </a:rPr>
                        <a:t>rural-urban</a:t>
                      </a:r>
                      <a:r>
                        <a:rPr kumimoji="0" lang="en-GB" sz="1500" b="1" kern="1200" baseline="0" dirty="0">
                          <a:solidFill>
                            <a:srgbClr val="26367D"/>
                          </a:solidFill>
                          <a:latin typeface="Lato"/>
                          <a:ea typeface="Calibri"/>
                          <a:cs typeface="Arial"/>
                        </a:rPr>
                        <a:t> fringe</a:t>
                      </a:r>
                      <a:r>
                        <a:rPr kumimoji="0" lang="en-GB" sz="1500" kern="1200" dirty="0">
                          <a:solidFill>
                            <a:srgbClr val="26367D"/>
                          </a:solidFill>
                          <a:latin typeface="Lato"/>
                          <a:ea typeface="Calibri"/>
                          <a:cs typeface="Arial"/>
                        </a:rPr>
                        <a:t>. Existing villages are still separate from the nearby urban area, but are connected via road and rail.</a:t>
                      </a:r>
                    </a:p>
                  </a:txBody>
                  <a:tcPr marL="64701" marR="6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000" dirty="0">
                        <a:latin typeface="Calibri"/>
                        <a:ea typeface="Calibri"/>
                        <a:cs typeface="Arial"/>
                      </a:endParaRPr>
                    </a:p>
                  </a:txBody>
                  <a:tcPr marL="64701" marR="6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56567">
                <a:tc>
                  <a:txBody>
                    <a:bodyPr/>
                    <a:lstStyle/>
                    <a:p>
                      <a:pPr>
                        <a:lnSpc>
                          <a:spcPct val="107000"/>
                        </a:lnSpc>
                        <a:spcAft>
                          <a:spcPts val="0"/>
                        </a:spcAft>
                      </a:pPr>
                      <a:r>
                        <a:rPr lang="en-GB" sz="1500" dirty="0">
                          <a:solidFill>
                            <a:srgbClr val="26367D"/>
                          </a:solidFill>
                          <a:latin typeface="Lato"/>
                          <a:ea typeface="Calibri"/>
                          <a:cs typeface="Arial"/>
                        </a:rPr>
                        <a:t>New housing is built on the rural urban fringe, often following</a:t>
                      </a:r>
                      <a:r>
                        <a:rPr lang="en-GB" sz="1500" baseline="0" dirty="0">
                          <a:solidFill>
                            <a:srgbClr val="26367D"/>
                          </a:solidFill>
                          <a:latin typeface="Lato"/>
                          <a:ea typeface="Calibri"/>
                          <a:cs typeface="Arial"/>
                        </a:rPr>
                        <a:t> t</a:t>
                      </a:r>
                      <a:r>
                        <a:rPr lang="en-GB" sz="1500" dirty="0">
                          <a:solidFill>
                            <a:srgbClr val="26367D"/>
                          </a:solidFill>
                          <a:latin typeface="Lato"/>
                          <a:ea typeface="Calibri"/>
                          <a:cs typeface="Arial"/>
                        </a:rPr>
                        <a:t>ransport routes:</a:t>
                      </a:r>
                      <a:r>
                        <a:rPr lang="en-GB" sz="1500" baseline="0" dirty="0">
                          <a:solidFill>
                            <a:srgbClr val="26367D"/>
                          </a:solidFill>
                          <a:latin typeface="Lato"/>
                          <a:ea typeface="Calibri"/>
                          <a:cs typeface="Arial"/>
                        </a:rPr>
                        <a:t> a</a:t>
                      </a:r>
                      <a:r>
                        <a:rPr lang="en-GB" sz="1500" dirty="0">
                          <a:solidFill>
                            <a:srgbClr val="26367D"/>
                          </a:solidFill>
                          <a:latin typeface="Lato"/>
                          <a:ea typeface="Calibri"/>
                          <a:cs typeface="Arial"/>
                        </a:rPr>
                        <a:t> process known as </a:t>
                      </a:r>
                      <a:r>
                        <a:rPr lang="en-GB" sz="1500" b="1" dirty="0">
                          <a:solidFill>
                            <a:srgbClr val="26367D"/>
                          </a:solidFill>
                          <a:latin typeface="Lato"/>
                          <a:ea typeface="Calibri"/>
                          <a:cs typeface="Arial"/>
                        </a:rPr>
                        <a:t>urban sprawl</a:t>
                      </a:r>
                      <a:r>
                        <a:rPr lang="en-GB" sz="1500" dirty="0">
                          <a:solidFill>
                            <a:srgbClr val="26367D"/>
                          </a:solidFill>
                          <a:latin typeface="Lato"/>
                          <a:ea typeface="Calibri"/>
                          <a:cs typeface="Arial"/>
                        </a:rPr>
                        <a:t>. These new residential areas are close enough to the city for daily commuting to work, but far enough out to avoid many urban problems, e.g. traffic, crime and pollution. Often existing villages are swallowed up by the sprawling</a:t>
                      </a:r>
                      <a:r>
                        <a:rPr lang="en-GB" sz="1500" baseline="0" dirty="0">
                          <a:solidFill>
                            <a:srgbClr val="26367D"/>
                          </a:solidFill>
                          <a:latin typeface="Lato"/>
                          <a:ea typeface="Calibri"/>
                          <a:cs typeface="Arial"/>
                        </a:rPr>
                        <a:t> </a:t>
                      </a:r>
                      <a:r>
                        <a:rPr lang="en-GB" sz="1500" dirty="0">
                          <a:solidFill>
                            <a:srgbClr val="26367D"/>
                          </a:solidFill>
                          <a:latin typeface="Lato"/>
                          <a:ea typeface="Calibri"/>
                          <a:cs typeface="Arial"/>
                        </a:rPr>
                        <a:t>urban area.</a:t>
                      </a:r>
                      <a:r>
                        <a:rPr lang="en-GB" sz="1500" baseline="0" dirty="0">
                          <a:solidFill>
                            <a:srgbClr val="26367D"/>
                          </a:solidFill>
                          <a:latin typeface="Lato"/>
                          <a:ea typeface="Calibri"/>
                          <a:cs typeface="Arial"/>
                        </a:rPr>
                        <a:t> Suburban g</a:t>
                      </a:r>
                      <a:r>
                        <a:rPr lang="en-GB" sz="1500" dirty="0">
                          <a:solidFill>
                            <a:srgbClr val="26367D"/>
                          </a:solidFill>
                          <a:latin typeface="Lato"/>
                          <a:ea typeface="Calibri"/>
                          <a:cs typeface="Arial"/>
                        </a:rPr>
                        <a:t>rowth is a key process of </a:t>
                      </a:r>
                      <a:r>
                        <a:rPr lang="en-GB" sz="1500" baseline="0" dirty="0">
                          <a:solidFill>
                            <a:srgbClr val="26367D"/>
                          </a:solidFill>
                          <a:latin typeface="Lato"/>
                          <a:ea typeface="Calibri"/>
                          <a:cs typeface="Arial"/>
                        </a:rPr>
                        <a:t> </a:t>
                      </a:r>
                      <a:r>
                        <a:rPr lang="en-GB" sz="1500" dirty="0">
                          <a:solidFill>
                            <a:srgbClr val="26367D"/>
                          </a:solidFill>
                          <a:latin typeface="Lato"/>
                          <a:ea typeface="Calibri"/>
                          <a:cs typeface="Arial"/>
                        </a:rPr>
                        <a:t>city</a:t>
                      </a:r>
                      <a:r>
                        <a:rPr lang="en-GB" sz="1500" baseline="0" dirty="0">
                          <a:solidFill>
                            <a:srgbClr val="26367D"/>
                          </a:solidFill>
                          <a:latin typeface="Lato"/>
                          <a:ea typeface="Calibri"/>
                          <a:cs typeface="Arial"/>
                        </a:rPr>
                        <a:t> growth</a:t>
                      </a:r>
                      <a:r>
                        <a:rPr lang="en-GB" sz="1500" dirty="0">
                          <a:solidFill>
                            <a:srgbClr val="26367D"/>
                          </a:solidFill>
                          <a:latin typeface="Lato"/>
                          <a:ea typeface="Calibri"/>
                          <a:cs typeface="Arial"/>
                        </a:rPr>
                        <a:t> in richer countries.</a:t>
                      </a:r>
                    </a:p>
                  </a:txBody>
                  <a:tcPr marL="64701" marR="6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000" dirty="0">
                        <a:latin typeface="Calibri"/>
                        <a:ea typeface="Calibri"/>
                        <a:cs typeface="Arial"/>
                      </a:endParaRPr>
                    </a:p>
                  </a:txBody>
                  <a:tcPr marL="64701" marR="6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3" name="Group 2">
            <a:extLst>
              <a:ext uri="{FF2B5EF4-FFF2-40B4-BE49-F238E27FC236}">
                <a16:creationId xmlns:a16="http://schemas.microsoft.com/office/drawing/2014/main" id="{C0724449-3A51-45EC-B8B7-E624077EBE9C}"/>
              </a:ext>
            </a:extLst>
          </p:cNvPr>
          <p:cNvGrpSpPr/>
          <p:nvPr/>
        </p:nvGrpSpPr>
        <p:grpSpPr>
          <a:xfrm>
            <a:off x="4034048" y="1736811"/>
            <a:ext cx="2664296" cy="1660525"/>
            <a:chOff x="4211960" y="2060848"/>
            <a:chExt cx="2664296" cy="1660525"/>
          </a:xfrm>
        </p:grpSpPr>
        <p:pic>
          <p:nvPicPr>
            <p:cNvPr id="2059" name="Ink 64"/>
            <p:cNvPicPr>
              <a:picLocks noChangeAspect="1" noChangeArrowheads="1"/>
            </p:cNvPicPr>
            <p:nvPr/>
          </p:nvPicPr>
          <p:blipFill>
            <a:blip r:embed="rId2" cstate="print"/>
            <a:srcRect/>
            <a:stretch>
              <a:fillRect/>
            </a:stretch>
          </p:blipFill>
          <p:spPr bwMode="auto">
            <a:xfrm>
              <a:off x="4283968" y="2060848"/>
              <a:ext cx="2592288" cy="1660525"/>
            </a:xfrm>
            <a:prstGeom prst="rect">
              <a:avLst/>
            </a:prstGeom>
            <a:noFill/>
          </p:spPr>
        </p:pic>
        <p:pic>
          <p:nvPicPr>
            <p:cNvPr id="2060" name="Ink 83"/>
            <p:cNvPicPr>
              <a:picLocks noChangeAspect="1" noChangeArrowheads="1"/>
            </p:cNvPicPr>
            <p:nvPr/>
          </p:nvPicPr>
          <p:blipFill>
            <a:blip r:embed="rId3" cstate="print"/>
            <a:srcRect/>
            <a:stretch>
              <a:fillRect/>
            </a:stretch>
          </p:blipFill>
          <p:spPr bwMode="auto">
            <a:xfrm>
              <a:off x="5004048" y="2348880"/>
              <a:ext cx="1843088" cy="1317625"/>
            </a:xfrm>
            <a:prstGeom prst="rect">
              <a:avLst/>
            </a:prstGeom>
            <a:noFill/>
          </p:spPr>
        </p:pic>
        <p:pic>
          <p:nvPicPr>
            <p:cNvPr id="2066" name="Ink 85"/>
            <p:cNvPicPr>
              <a:picLocks noChangeAspect="1" noChangeArrowheads="1"/>
            </p:cNvPicPr>
            <p:nvPr/>
          </p:nvPicPr>
          <p:blipFill>
            <a:blip r:embed="rId4" cstate="print"/>
            <a:srcRect/>
            <a:stretch>
              <a:fillRect/>
            </a:stretch>
          </p:blipFill>
          <p:spPr bwMode="auto">
            <a:xfrm>
              <a:off x="4211960" y="2204864"/>
              <a:ext cx="2447925" cy="1312863"/>
            </a:xfrm>
            <a:prstGeom prst="rect">
              <a:avLst/>
            </a:prstGeom>
            <a:noFill/>
          </p:spPr>
        </p:pic>
      </p:grpSp>
      <p:sp>
        <p:nvSpPr>
          <p:cNvPr id="2052" name="Text Box 101"/>
          <p:cNvSpPr txBox="1">
            <a:spLocks noChangeArrowheads="1"/>
          </p:cNvSpPr>
          <p:nvPr/>
        </p:nvSpPr>
        <p:spPr bwMode="auto">
          <a:xfrm>
            <a:off x="7956376" y="1556792"/>
            <a:ext cx="987425" cy="742950"/>
          </a:xfrm>
          <a:prstGeom prst="rect">
            <a:avLst/>
          </a:prstGeom>
          <a:solidFill>
            <a:srgbClr val="FFFFFF">
              <a:alpha val="50195"/>
            </a:srgbClr>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058" name="Text Box 250"/>
          <p:cNvSpPr txBox="1">
            <a:spLocks noChangeArrowheads="1"/>
          </p:cNvSpPr>
          <p:nvPr/>
        </p:nvSpPr>
        <p:spPr bwMode="auto">
          <a:xfrm>
            <a:off x="8028384" y="1268760"/>
            <a:ext cx="908050" cy="227013"/>
          </a:xfrm>
          <a:prstGeom prst="rect">
            <a:avLst/>
          </a:prstGeom>
          <a:solidFill>
            <a:srgbClr val="FFFFFF">
              <a:alpha val="79999"/>
            </a:srgbClr>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9" name="TextBox 28">
            <a:extLst>
              <a:ext uri="{FF2B5EF4-FFF2-40B4-BE49-F238E27FC236}">
                <a16:creationId xmlns:a16="http://schemas.microsoft.com/office/drawing/2014/main" id="{5D6E4B5B-E982-46B8-9A57-6712E7128023}"/>
              </a:ext>
            </a:extLst>
          </p:cNvPr>
          <p:cNvSpPr txBox="1"/>
          <p:nvPr/>
        </p:nvSpPr>
        <p:spPr>
          <a:xfrm>
            <a:off x="7056276" y="1256149"/>
            <a:ext cx="1880158" cy="2031325"/>
          </a:xfrm>
          <a:prstGeom prst="rect">
            <a:avLst/>
          </a:prstGeom>
          <a:solidFill>
            <a:schemeClr val="accent2">
              <a:lumMod val="40000"/>
              <a:lumOff val="60000"/>
            </a:schemeClr>
          </a:solidFill>
          <a:ln>
            <a:solidFill>
              <a:srgbClr val="0070C0"/>
            </a:solidFill>
          </a:ln>
        </p:spPr>
        <p:txBody>
          <a:bodyPr wrap="square" rtlCol="0">
            <a:spAutoFit/>
          </a:bodyPr>
          <a:lstStyle/>
          <a:p>
            <a:r>
              <a:rPr lang="en-GB" b="1" dirty="0">
                <a:solidFill>
                  <a:srgbClr val="26377C"/>
                </a:solidFill>
                <a:latin typeface="Lato" panose="020F0502020204030203"/>
              </a:rPr>
              <a:t>Activity</a:t>
            </a:r>
          </a:p>
          <a:p>
            <a:r>
              <a:rPr lang="en-GB" dirty="0">
                <a:solidFill>
                  <a:srgbClr val="26377C"/>
                </a:solidFill>
                <a:latin typeface="Lato" panose="020F0502020204030203"/>
              </a:rPr>
              <a:t>Complete this set of explanations by adding a labelled diagram into the blank space.</a:t>
            </a:r>
            <a:endParaRPr lang="en-GB" dirty="0">
              <a:solidFill>
                <a:srgbClr val="26377C"/>
              </a:solidFill>
            </a:endParaRPr>
          </a:p>
        </p:txBody>
      </p:sp>
      <p:pic>
        <p:nvPicPr>
          <p:cNvPr id="7" name="Picture 6">
            <a:extLst>
              <a:ext uri="{FF2B5EF4-FFF2-40B4-BE49-F238E27FC236}">
                <a16:creationId xmlns:a16="http://schemas.microsoft.com/office/drawing/2014/main" id="{314F8542-72F6-4FF8-BE37-7A264E9B084A}"/>
              </a:ext>
            </a:extLst>
          </p:cNvPr>
          <p:cNvPicPr>
            <a:picLocks noChangeAspect="1"/>
          </p:cNvPicPr>
          <p:nvPr/>
        </p:nvPicPr>
        <p:blipFill rotWithShape="1">
          <a:blip r:embed="rId5" cstate="print"/>
          <a:srcRect l="50907" t="29436" r="17835" b="27035"/>
          <a:stretch/>
        </p:blipFill>
        <p:spPr>
          <a:xfrm>
            <a:off x="3904184" y="3882135"/>
            <a:ext cx="2794160" cy="2593886"/>
          </a:xfrm>
          <a:prstGeom prst="rect">
            <a:avLst/>
          </a:prstGeom>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6E9FF-FC1A-48BB-BFD6-051204BD34B3}"/>
              </a:ext>
            </a:extLst>
          </p:cNvPr>
          <p:cNvSpPr>
            <a:spLocks noGrp="1"/>
          </p:cNvSpPr>
          <p:nvPr>
            <p:ph type="title"/>
          </p:nvPr>
        </p:nvSpPr>
        <p:spPr>
          <a:xfrm>
            <a:off x="173425" y="476672"/>
            <a:ext cx="8229600" cy="872459"/>
          </a:xfrm>
        </p:spPr>
        <p:txBody>
          <a:bodyPr>
            <a:normAutofit/>
          </a:bodyPr>
          <a:lstStyle/>
          <a:p>
            <a:r>
              <a:rPr lang="en-GB" sz="3600" b="1" dirty="0"/>
              <a:t>What is counter urbanisation?</a:t>
            </a:r>
          </a:p>
        </p:txBody>
      </p:sp>
      <p:sp>
        <p:nvSpPr>
          <p:cNvPr id="3" name="TextBox 2">
            <a:extLst>
              <a:ext uri="{FF2B5EF4-FFF2-40B4-BE49-F238E27FC236}">
                <a16:creationId xmlns:a16="http://schemas.microsoft.com/office/drawing/2014/main" id="{C017B22B-69D7-45AE-8704-8950510E9CE6}"/>
              </a:ext>
            </a:extLst>
          </p:cNvPr>
          <p:cNvSpPr txBox="1"/>
          <p:nvPr/>
        </p:nvSpPr>
        <p:spPr>
          <a:xfrm>
            <a:off x="202499" y="1124744"/>
            <a:ext cx="8352928" cy="2123658"/>
          </a:xfrm>
          <a:prstGeom prst="rect">
            <a:avLst/>
          </a:prstGeom>
          <a:noFill/>
        </p:spPr>
        <p:txBody>
          <a:bodyPr wrap="square" rtlCol="0">
            <a:spAutoFit/>
          </a:bodyPr>
          <a:lstStyle/>
          <a:p>
            <a:r>
              <a:rPr lang="en-GB" sz="2200" dirty="0">
                <a:solidFill>
                  <a:srgbClr val="26377C"/>
                </a:solidFill>
              </a:rPr>
              <a:t>Counter urbanisation is the movement of people </a:t>
            </a:r>
            <a:r>
              <a:rPr lang="en-GB" sz="2200" b="1" dirty="0">
                <a:solidFill>
                  <a:srgbClr val="26377C"/>
                </a:solidFill>
              </a:rPr>
              <a:t>out</a:t>
            </a:r>
            <a:r>
              <a:rPr lang="en-GB" sz="2200" dirty="0">
                <a:solidFill>
                  <a:srgbClr val="26377C"/>
                </a:solidFill>
              </a:rPr>
              <a:t> of urban areas. It is happening in cities in the developed world and results in their population going down. It can be understood by looking again at </a:t>
            </a:r>
            <a:r>
              <a:rPr lang="en-GB" sz="2200" b="1" dirty="0">
                <a:solidFill>
                  <a:srgbClr val="26377C"/>
                </a:solidFill>
                <a:hlinkClick r:id="rId2" action="ppaction://hlinksldjump"/>
              </a:rPr>
              <a:t>push</a:t>
            </a:r>
            <a:r>
              <a:rPr lang="en-GB" sz="2200" dirty="0">
                <a:solidFill>
                  <a:srgbClr val="26377C"/>
                </a:solidFill>
                <a:hlinkClick r:id="rId2" action="ppaction://hlinksldjump"/>
              </a:rPr>
              <a:t> and </a:t>
            </a:r>
            <a:r>
              <a:rPr lang="en-GB" sz="2200" b="1" dirty="0">
                <a:solidFill>
                  <a:srgbClr val="26377C"/>
                </a:solidFill>
                <a:hlinkClick r:id="rId2" action="ppaction://hlinksldjump"/>
              </a:rPr>
              <a:t>pull</a:t>
            </a:r>
            <a:r>
              <a:rPr lang="en-GB" sz="2200" dirty="0">
                <a:solidFill>
                  <a:srgbClr val="26377C"/>
                </a:solidFill>
                <a:hlinkClick r:id="rId2" action="ppaction://hlinksldjump"/>
              </a:rPr>
              <a:t> factors</a:t>
            </a:r>
            <a:r>
              <a:rPr lang="en-GB" sz="2200" dirty="0">
                <a:solidFill>
                  <a:srgbClr val="26377C"/>
                </a:solidFill>
              </a:rPr>
              <a:t>. This time, the push factors are the reasons to leave the urban area, and the pull factors are reasons to live in rural areas.</a:t>
            </a:r>
          </a:p>
        </p:txBody>
      </p:sp>
      <p:sp>
        <p:nvSpPr>
          <p:cNvPr id="4" name="TextBox 3">
            <a:extLst>
              <a:ext uri="{FF2B5EF4-FFF2-40B4-BE49-F238E27FC236}">
                <a16:creationId xmlns:a16="http://schemas.microsoft.com/office/drawing/2014/main" id="{F3926DF1-5646-4D58-83E8-F88435FAE98B}"/>
              </a:ext>
            </a:extLst>
          </p:cNvPr>
          <p:cNvSpPr txBox="1"/>
          <p:nvPr/>
        </p:nvSpPr>
        <p:spPr>
          <a:xfrm>
            <a:off x="6660232" y="3248402"/>
            <a:ext cx="2258175" cy="1754326"/>
          </a:xfrm>
          <a:prstGeom prst="rect">
            <a:avLst/>
          </a:prstGeom>
          <a:solidFill>
            <a:schemeClr val="accent2">
              <a:lumMod val="40000"/>
              <a:lumOff val="60000"/>
            </a:schemeClr>
          </a:solidFill>
          <a:ln>
            <a:solidFill>
              <a:srgbClr val="0070C0"/>
            </a:solidFill>
          </a:ln>
        </p:spPr>
        <p:txBody>
          <a:bodyPr wrap="square" rtlCol="0">
            <a:spAutoFit/>
          </a:bodyPr>
          <a:lstStyle/>
          <a:p>
            <a:r>
              <a:rPr lang="en-GB" b="1" dirty="0">
                <a:solidFill>
                  <a:srgbClr val="26377C"/>
                </a:solidFill>
                <a:latin typeface="Lato" panose="020F0502020204030203"/>
              </a:rPr>
              <a:t>Activity</a:t>
            </a:r>
            <a:endParaRPr lang="en-GB" dirty="0">
              <a:solidFill>
                <a:srgbClr val="26377C"/>
              </a:solidFill>
              <a:latin typeface="Lato" panose="020F0502020204030203"/>
            </a:endParaRPr>
          </a:p>
          <a:p>
            <a:r>
              <a:rPr lang="en-GB" dirty="0">
                <a:solidFill>
                  <a:srgbClr val="26377C"/>
                </a:solidFill>
                <a:latin typeface="Lato" panose="020F0502020204030203"/>
              </a:rPr>
              <a:t>Colour code each of the reasons listed in the table: </a:t>
            </a:r>
          </a:p>
          <a:p>
            <a:pPr marL="182563" indent="-182563">
              <a:buFont typeface="Arial" panose="020B0604020202020204" pitchFamily="34" charset="0"/>
              <a:buChar char="•"/>
            </a:pPr>
            <a:r>
              <a:rPr lang="en-GB" dirty="0">
                <a:solidFill>
                  <a:srgbClr val="26377C"/>
                </a:solidFill>
                <a:latin typeface="Lato" panose="020F0502020204030203"/>
              </a:rPr>
              <a:t>urban push – red </a:t>
            </a:r>
          </a:p>
          <a:p>
            <a:pPr marL="182563" indent="-182563">
              <a:buFont typeface="Arial" panose="020B0604020202020204" pitchFamily="34" charset="0"/>
              <a:buChar char="•"/>
            </a:pPr>
            <a:r>
              <a:rPr lang="en-GB" dirty="0">
                <a:solidFill>
                  <a:srgbClr val="26377C"/>
                </a:solidFill>
                <a:latin typeface="Lato" panose="020F0502020204030203"/>
              </a:rPr>
              <a:t>rural pull – green.</a:t>
            </a:r>
          </a:p>
        </p:txBody>
      </p:sp>
      <p:graphicFrame>
        <p:nvGraphicFramePr>
          <p:cNvPr id="6" name="Table 5">
            <a:extLst>
              <a:ext uri="{FF2B5EF4-FFF2-40B4-BE49-F238E27FC236}">
                <a16:creationId xmlns:a16="http://schemas.microsoft.com/office/drawing/2014/main" id="{9A29C588-B6C8-4ECD-A246-8F074B21157A}"/>
              </a:ext>
            </a:extLst>
          </p:cNvPr>
          <p:cNvGraphicFramePr>
            <a:graphicFrameLocks noGrp="1"/>
          </p:cNvGraphicFramePr>
          <p:nvPr>
            <p:extLst>
              <p:ext uri="{D42A27DB-BD31-4B8C-83A1-F6EECF244321}">
                <p14:modId xmlns:p14="http://schemas.microsoft.com/office/powerpoint/2010/main" val="2639437312"/>
              </p:ext>
            </p:extLst>
          </p:nvPr>
        </p:nvGraphicFramePr>
        <p:xfrm>
          <a:off x="225592" y="3248402"/>
          <a:ext cx="6290624" cy="3228967"/>
        </p:xfrm>
        <a:graphic>
          <a:graphicData uri="http://schemas.openxmlformats.org/drawingml/2006/table">
            <a:tbl>
              <a:tblPr firstRow="1" bandRow="1">
                <a:tableStyleId>{5C22544A-7EE6-4342-B048-85BDC9FD1C3A}</a:tableStyleId>
              </a:tblPr>
              <a:tblGrid>
                <a:gridCol w="3188398">
                  <a:extLst>
                    <a:ext uri="{9D8B030D-6E8A-4147-A177-3AD203B41FA5}">
                      <a16:colId xmlns:a16="http://schemas.microsoft.com/office/drawing/2014/main" val="2295682573"/>
                    </a:ext>
                  </a:extLst>
                </a:gridCol>
                <a:gridCol w="3102226">
                  <a:extLst>
                    <a:ext uri="{9D8B030D-6E8A-4147-A177-3AD203B41FA5}">
                      <a16:colId xmlns:a16="http://schemas.microsoft.com/office/drawing/2014/main" val="330369869"/>
                    </a:ext>
                  </a:extLst>
                </a:gridCol>
              </a:tblGrid>
              <a:tr h="647949">
                <a:tc>
                  <a:txBody>
                    <a:bodyPr/>
                    <a:lstStyle/>
                    <a:p>
                      <a:pPr algn="ctr"/>
                      <a:r>
                        <a:rPr lang="en-GB" sz="1500" b="0" dirty="0">
                          <a:solidFill>
                            <a:srgbClr val="26377C"/>
                          </a:solidFill>
                          <a:latin typeface="Lato" panose="020F0502020204030203"/>
                        </a:rPr>
                        <a:t>Crime levels (or the perception of crime) are higher in urban areas.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500" b="0" dirty="0">
                          <a:solidFill>
                            <a:srgbClr val="26377C"/>
                          </a:solidFill>
                          <a:latin typeface="Lato" panose="020F0502020204030203"/>
                        </a:rPr>
                        <a:t>Desire for a ‘slower pace of life’.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8038948"/>
                  </a:ext>
                </a:extLst>
              </a:tr>
              <a:tr h="781406">
                <a:tc>
                  <a:txBody>
                    <a:bodyPr/>
                    <a:lstStyle/>
                    <a:p>
                      <a:pPr algn="ctr"/>
                      <a:r>
                        <a:rPr lang="en-GB" sz="1500" dirty="0">
                          <a:solidFill>
                            <a:srgbClr val="26377C"/>
                          </a:solidFill>
                          <a:latin typeface="Lato" panose="020F0502020204030203"/>
                        </a:rPr>
                        <a:t>Modern internet connections mean rural areas are globally connected.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500" dirty="0">
                          <a:solidFill>
                            <a:srgbClr val="26377C"/>
                          </a:solidFill>
                          <a:latin typeface="Lato" panose="020F0502020204030203"/>
                        </a:rPr>
                        <a:t>Working from home is now easier, which cuts commuting time and transport costs.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6720692"/>
                  </a:ext>
                </a:extLst>
              </a:tr>
              <a:tr h="781406">
                <a:tc>
                  <a:txBody>
                    <a:bodyPr/>
                    <a:lstStyle/>
                    <a:p>
                      <a:pPr algn="ctr"/>
                      <a:r>
                        <a:rPr lang="en-GB" sz="1500" dirty="0">
                          <a:solidFill>
                            <a:srgbClr val="26377C"/>
                          </a:solidFill>
                          <a:latin typeface="Lato" panose="020F0502020204030203"/>
                        </a:rPr>
                        <a:t>Traffic brings noise and air pollution.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500" dirty="0">
                          <a:solidFill>
                            <a:srgbClr val="26377C"/>
                          </a:solidFill>
                          <a:latin typeface="Lato" panose="020F0502020204030203"/>
                        </a:rPr>
                        <a:t>Modern and efficient transport links connect rural </a:t>
                      </a:r>
                      <a:r>
                        <a:rPr lang="en-GB" sz="1500" baseline="0" dirty="0">
                          <a:solidFill>
                            <a:srgbClr val="26377C"/>
                          </a:solidFill>
                          <a:latin typeface="Lato" panose="020F0502020204030203"/>
                        </a:rPr>
                        <a:t>and urban </a:t>
                      </a:r>
                      <a:r>
                        <a:rPr lang="en-GB" sz="1500" dirty="0">
                          <a:solidFill>
                            <a:srgbClr val="26377C"/>
                          </a:solidFill>
                          <a:latin typeface="Lato" panose="020F0502020204030203"/>
                        </a:rPr>
                        <a:t>areas.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8320692"/>
                  </a:ext>
                </a:extLst>
              </a:tr>
              <a:tr h="1018206">
                <a:tc>
                  <a:txBody>
                    <a:bodyPr/>
                    <a:lstStyle/>
                    <a:p>
                      <a:pPr algn="ctr"/>
                      <a:r>
                        <a:rPr lang="en-GB" sz="1500" dirty="0">
                          <a:solidFill>
                            <a:srgbClr val="26377C"/>
                          </a:solidFill>
                          <a:latin typeface="Lato" panose="020F0502020204030203"/>
                        </a:rPr>
                        <a:t>House prices and rental costs are generally lower in rural areas - families can live in larger houses, with gardens.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500" dirty="0">
                          <a:solidFill>
                            <a:srgbClr val="26377C"/>
                          </a:solidFill>
                          <a:latin typeface="Lato" panose="020F0502020204030203"/>
                        </a:rPr>
                        <a:t>The ‘24 hour city’ vibe means urban areas generate light and noise all night.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230952"/>
                  </a:ext>
                </a:extLst>
              </a:tr>
            </a:tbl>
          </a:graphicData>
        </a:graphic>
      </p:graphicFrame>
    </p:spTree>
    <p:extLst>
      <p:ext uri="{BB962C8B-B14F-4D97-AF65-F5344CB8AC3E}">
        <p14:creationId xmlns:p14="http://schemas.microsoft.com/office/powerpoint/2010/main" val="3460042793"/>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6E9FF-FC1A-48BB-BFD6-051204BD34B3}"/>
              </a:ext>
            </a:extLst>
          </p:cNvPr>
          <p:cNvSpPr>
            <a:spLocks noGrp="1"/>
          </p:cNvSpPr>
          <p:nvPr>
            <p:ph type="title"/>
          </p:nvPr>
        </p:nvSpPr>
        <p:spPr>
          <a:xfrm>
            <a:off x="179512" y="374562"/>
            <a:ext cx="8229600" cy="872459"/>
          </a:xfrm>
        </p:spPr>
        <p:txBody>
          <a:bodyPr>
            <a:normAutofit/>
          </a:bodyPr>
          <a:lstStyle/>
          <a:p>
            <a:r>
              <a:rPr lang="en-GB" sz="3600" b="1" dirty="0"/>
              <a:t>What is counter urbanisation?</a:t>
            </a:r>
          </a:p>
        </p:txBody>
      </p:sp>
      <p:sp>
        <p:nvSpPr>
          <p:cNvPr id="3" name="TextBox 2">
            <a:extLst>
              <a:ext uri="{FF2B5EF4-FFF2-40B4-BE49-F238E27FC236}">
                <a16:creationId xmlns:a16="http://schemas.microsoft.com/office/drawing/2014/main" id="{C017B22B-69D7-45AE-8704-8950510E9CE6}"/>
              </a:ext>
            </a:extLst>
          </p:cNvPr>
          <p:cNvSpPr txBox="1"/>
          <p:nvPr/>
        </p:nvSpPr>
        <p:spPr>
          <a:xfrm>
            <a:off x="199559" y="1124744"/>
            <a:ext cx="8352928" cy="2123658"/>
          </a:xfrm>
          <a:prstGeom prst="rect">
            <a:avLst/>
          </a:prstGeom>
          <a:noFill/>
        </p:spPr>
        <p:txBody>
          <a:bodyPr wrap="square" rtlCol="0">
            <a:spAutoFit/>
          </a:bodyPr>
          <a:lstStyle/>
          <a:p>
            <a:r>
              <a:rPr lang="en-GB" sz="2200" dirty="0">
                <a:solidFill>
                  <a:srgbClr val="26377C"/>
                </a:solidFill>
              </a:rPr>
              <a:t>Counter urbanisation is the movement of people </a:t>
            </a:r>
            <a:r>
              <a:rPr lang="en-GB" sz="2200" b="1" dirty="0">
                <a:solidFill>
                  <a:srgbClr val="26377C"/>
                </a:solidFill>
              </a:rPr>
              <a:t>out</a:t>
            </a:r>
            <a:r>
              <a:rPr lang="en-GB" sz="2200" dirty="0">
                <a:solidFill>
                  <a:srgbClr val="26377C"/>
                </a:solidFill>
              </a:rPr>
              <a:t> of urban areas. It is happening in cities in the developed world and results in their population going down. It can be understood by looking again at </a:t>
            </a:r>
            <a:r>
              <a:rPr lang="en-GB" sz="2200" b="1" dirty="0">
                <a:solidFill>
                  <a:srgbClr val="26377C"/>
                </a:solidFill>
                <a:hlinkClick r:id="rId2" action="ppaction://hlinksldjump"/>
              </a:rPr>
              <a:t>push</a:t>
            </a:r>
            <a:r>
              <a:rPr lang="en-GB" sz="2200" dirty="0">
                <a:solidFill>
                  <a:srgbClr val="26377C"/>
                </a:solidFill>
                <a:hlinkClick r:id="rId2" action="ppaction://hlinksldjump"/>
              </a:rPr>
              <a:t> and </a:t>
            </a:r>
            <a:r>
              <a:rPr lang="en-GB" sz="2200" b="1" dirty="0">
                <a:solidFill>
                  <a:srgbClr val="26377C"/>
                </a:solidFill>
                <a:hlinkClick r:id="rId2" action="ppaction://hlinksldjump"/>
              </a:rPr>
              <a:t>pull</a:t>
            </a:r>
            <a:r>
              <a:rPr lang="en-GB" sz="2200" dirty="0">
                <a:solidFill>
                  <a:srgbClr val="26377C"/>
                </a:solidFill>
                <a:hlinkClick r:id="rId2" action="ppaction://hlinksldjump"/>
              </a:rPr>
              <a:t> factors</a:t>
            </a:r>
            <a:r>
              <a:rPr lang="en-GB" sz="2200" dirty="0">
                <a:solidFill>
                  <a:srgbClr val="26377C"/>
                </a:solidFill>
              </a:rPr>
              <a:t>. This time, the push factors are the reasons to leave the urban area, and the pull factors are reasons to live in rural areas.</a:t>
            </a:r>
          </a:p>
        </p:txBody>
      </p:sp>
      <p:graphicFrame>
        <p:nvGraphicFramePr>
          <p:cNvPr id="6" name="Table 5">
            <a:extLst>
              <a:ext uri="{FF2B5EF4-FFF2-40B4-BE49-F238E27FC236}">
                <a16:creationId xmlns:a16="http://schemas.microsoft.com/office/drawing/2014/main" id="{9A29C588-B6C8-4ECD-A246-8F074B21157A}"/>
              </a:ext>
            </a:extLst>
          </p:cNvPr>
          <p:cNvGraphicFramePr>
            <a:graphicFrameLocks noGrp="1"/>
          </p:cNvGraphicFramePr>
          <p:nvPr>
            <p:extLst>
              <p:ext uri="{D42A27DB-BD31-4B8C-83A1-F6EECF244321}">
                <p14:modId xmlns:p14="http://schemas.microsoft.com/office/powerpoint/2010/main" val="3342668593"/>
              </p:ext>
            </p:extLst>
          </p:nvPr>
        </p:nvGraphicFramePr>
        <p:xfrm>
          <a:off x="282046" y="3248402"/>
          <a:ext cx="6012266" cy="3335121"/>
        </p:xfrm>
        <a:graphic>
          <a:graphicData uri="http://schemas.openxmlformats.org/drawingml/2006/table">
            <a:tbl>
              <a:tblPr firstRow="1" bandRow="1">
                <a:tableStyleId>{5C22544A-7EE6-4342-B048-85BDC9FD1C3A}</a:tableStyleId>
              </a:tblPr>
              <a:tblGrid>
                <a:gridCol w="3049700">
                  <a:extLst>
                    <a:ext uri="{9D8B030D-6E8A-4147-A177-3AD203B41FA5}">
                      <a16:colId xmlns:a16="http://schemas.microsoft.com/office/drawing/2014/main" val="2295682573"/>
                    </a:ext>
                  </a:extLst>
                </a:gridCol>
                <a:gridCol w="2962566">
                  <a:extLst>
                    <a:ext uri="{9D8B030D-6E8A-4147-A177-3AD203B41FA5}">
                      <a16:colId xmlns:a16="http://schemas.microsoft.com/office/drawing/2014/main" val="330369869"/>
                    </a:ext>
                  </a:extLst>
                </a:gridCol>
              </a:tblGrid>
              <a:tr h="677154">
                <a:tc>
                  <a:txBody>
                    <a:bodyPr/>
                    <a:lstStyle/>
                    <a:p>
                      <a:pPr algn="ctr"/>
                      <a:r>
                        <a:rPr lang="en-GB" sz="1500" b="0" dirty="0">
                          <a:solidFill>
                            <a:schemeClr val="tx1"/>
                          </a:solidFill>
                          <a:highlight>
                            <a:srgbClr val="FF0000"/>
                          </a:highlight>
                          <a:latin typeface="Lato" panose="020F0502020204030203"/>
                        </a:rPr>
                        <a:t>Crime levels (or the perception of crime) are higher in urban areas.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500" b="0" dirty="0">
                          <a:solidFill>
                            <a:schemeClr val="tx1"/>
                          </a:solidFill>
                          <a:highlight>
                            <a:srgbClr val="00FF00"/>
                          </a:highlight>
                          <a:latin typeface="Lato" panose="020F0502020204030203"/>
                        </a:rPr>
                        <a:t>Desire for a ‘slower pace of life’.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8038948"/>
                  </a:ext>
                </a:extLst>
              </a:tr>
              <a:tr h="816627">
                <a:tc>
                  <a:txBody>
                    <a:bodyPr/>
                    <a:lstStyle/>
                    <a:p>
                      <a:pPr algn="ctr"/>
                      <a:r>
                        <a:rPr lang="en-GB" sz="1500" dirty="0">
                          <a:solidFill>
                            <a:schemeClr val="tx1"/>
                          </a:solidFill>
                          <a:highlight>
                            <a:srgbClr val="00FF00"/>
                          </a:highlight>
                          <a:latin typeface="Lato" panose="020F0502020204030203"/>
                        </a:rPr>
                        <a:t>Modern internet connections means rural areas are globally connected.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500" dirty="0">
                          <a:solidFill>
                            <a:schemeClr val="tx1"/>
                          </a:solidFill>
                          <a:highlight>
                            <a:srgbClr val="00FF00"/>
                          </a:highlight>
                          <a:latin typeface="Lato" panose="020F0502020204030203"/>
                        </a:rPr>
                        <a:t>Working from home is now easier, which cuts commuting time and transport costs.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6720692"/>
                  </a:ext>
                </a:extLst>
              </a:tr>
              <a:tr h="677154">
                <a:tc>
                  <a:txBody>
                    <a:bodyPr/>
                    <a:lstStyle/>
                    <a:p>
                      <a:pPr algn="ctr"/>
                      <a:r>
                        <a:rPr lang="en-GB" sz="1500" dirty="0">
                          <a:solidFill>
                            <a:schemeClr val="tx1"/>
                          </a:solidFill>
                          <a:highlight>
                            <a:srgbClr val="FF0000"/>
                          </a:highlight>
                          <a:latin typeface="Lato" panose="020F0502020204030203"/>
                        </a:rPr>
                        <a:t>Traffic brings noise and air pollution.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500" dirty="0">
                          <a:solidFill>
                            <a:schemeClr val="tx1"/>
                          </a:solidFill>
                          <a:highlight>
                            <a:srgbClr val="00FF00"/>
                          </a:highlight>
                          <a:latin typeface="Lato" panose="020F0502020204030203"/>
                        </a:rPr>
                        <a:t>Modern and efficient transport links connect rural and urban areas.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8320692"/>
                  </a:ext>
                </a:extLst>
              </a:tr>
              <a:tr h="1064100">
                <a:tc>
                  <a:txBody>
                    <a:bodyPr/>
                    <a:lstStyle/>
                    <a:p>
                      <a:pPr algn="ctr"/>
                      <a:r>
                        <a:rPr lang="en-GB" sz="1500" dirty="0">
                          <a:solidFill>
                            <a:schemeClr val="tx1"/>
                          </a:solidFill>
                          <a:highlight>
                            <a:srgbClr val="00FF00"/>
                          </a:highlight>
                          <a:latin typeface="Lato" panose="020F0502020204030203"/>
                        </a:rPr>
                        <a:t>House prices and rental costs are generally lower in rural </a:t>
                      </a:r>
                      <a:r>
                        <a:rPr kumimoji="0" lang="en-GB" sz="1500" kern="1200" dirty="0">
                          <a:solidFill>
                            <a:schemeClr val="tx1"/>
                          </a:solidFill>
                          <a:highlight>
                            <a:srgbClr val="00FF00"/>
                          </a:highlight>
                          <a:latin typeface="Lato" panose="020F0502020204030203"/>
                          <a:ea typeface="+mn-ea"/>
                          <a:cs typeface="+mn-cs"/>
                        </a:rPr>
                        <a:t>areas – families can live in larger houses, with gardens.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500" dirty="0">
                          <a:solidFill>
                            <a:schemeClr val="tx1"/>
                          </a:solidFill>
                          <a:highlight>
                            <a:srgbClr val="FF0000"/>
                          </a:highlight>
                          <a:latin typeface="Lato" panose="020F0502020204030203"/>
                        </a:rPr>
                        <a:t>The ‘24 hour city’ vibe means urban areas generate light and noise all night.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230952"/>
                  </a:ext>
                </a:extLst>
              </a:tr>
            </a:tbl>
          </a:graphicData>
        </a:graphic>
      </p:graphicFrame>
      <p:sp>
        <p:nvSpPr>
          <p:cNvPr id="5" name="TextBox 4">
            <a:extLst>
              <a:ext uri="{FF2B5EF4-FFF2-40B4-BE49-F238E27FC236}">
                <a16:creationId xmlns:a16="http://schemas.microsoft.com/office/drawing/2014/main" id="{67B5B0C0-7A8B-404C-BBA2-FCDF87DA3EFA}"/>
              </a:ext>
            </a:extLst>
          </p:cNvPr>
          <p:cNvSpPr txBox="1"/>
          <p:nvPr/>
        </p:nvSpPr>
        <p:spPr>
          <a:xfrm>
            <a:off x="6660232" y="3248402"/>
            <a:ext cx="2258175" cy="1754326"/>
          </a:xfrm>
          <a:prstGeom prst="rect">
            <a:avLst/>
          </a:prstGeom>
          <a:solidFill>
            <a:schemeClr val="accent2">
              <a:lumMod val="40000"/>
              <a:lumOff val="60000"/>
            </a:schemeClr>
          </a:solidFill>
          <a:ln>
            <a:solidFill>
              <a:srgbClr val="0070C0"/>
            </a:solidFill>
          </a:ln>
        </p:spPr>
        <p:txBody>
          <a:bodyPr wrap="square" rtlCol="0">
            <a:spAutoFit/>
          </a:bodyPr>
          <a:lstStyle/>
          <a:p>
            <a:r>
              <a:rPr lang="en-GB" b="1" dirty="0">
                <a:solidFill>
                  <a:srgbClr val="26377C"/>
                </a:solidFill>
                <a:latin typeface="Lato" panose="020F0502020204030203"/>
              </a:rPr>
              <a:t>Activity</a:t>
            </a:r>
            <a:endParaRPr lang="en-GB" dirty="0">
              <a:solidFill>
                <a:srgbClr val="26377C"/>
              </a:solidFill>
              <a:latin typeface="Lato" panose="020F0502020204030203"/>
            </a:endParaRPr>
          </a:p>
          <a:p>
            <a:r>
              <a:rPr lang="en-GB" dirty="0">
                <a:solidFill>
                  <a:srgbClr val="26377C"/>
                </a:solidFill>
                <a:latin typeface="Lato" panose="020F0502020204030203"/>
              </a:rPr>
              <a:t>Colour code each of the reasons listed in the table: </a:t>
            </a:r>
          </a:p>
          <a:p>
            <a:pPr marL="182563" indent="-182563">
              <a:buFont typeface="Arial" panose="020B0604020202020204" pitchFamily="34" charset="0"/>
              <a:buChar char="•"/>
            </a:pPr>
            <a:r>
              <a:rPr lang="en-GB" dirty="0">
                <a:solidFill>
                  <a:srgbClr val="26377C"/>
                </a:solidFill>
                <a:latin typeface="Lato" panose="020F0502020204030203"/>
              </a:rPr>
              <a:t>urban push – red </a:t>
            </a:r>
          </a:p>
          <a:p>
            <a:pPr marL="182563" indent="-182563">
              <a:buFont typeface="Arial" panose="020B0604020202020204" pitchFamily="34" charset="0"/>
              <a:buChar char="•"/>
            </a:pPr>
            <a:r>
              <a:rPr lang="en-GB" dirty="0">
                <a:solidFill>
                  <a:srgbClr val="26377C"/>
                </a:solidFill>
                <a:latin typeface="Lato" panose="020F0502020204030203"/>
              </a:rPr>
              <a:t>rural pull – green.</a:t>
            </a:r>
          </a:p>
        </p:txBody>
      </p:sp>
    </p:spTree>
    <p:extLst>
      <p:ext uri="{BB962C8B-B14F-4D97-AF65-F5344CB8AC3E}">
        <p14:creationId xmlns:p14="http://schemas.microsoft.com/office/powerpoint/2010/main" val="4283022068"/>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6E9FF-FC1A-48BB-BFD6-051204BD34B3}"/>
              </a:ext>
            </a:extLst>
          </p:cNvPr>
          <p:cNvSpPr>
            <a:spLocks noGrp="1"/>
          </p:cNvSpPr>
          <p:nvPr>
            <p:ph type="title"/>
          </p:nvPr>
        </p:nvSpPr>
        <p:spPr>
          <a:xfrm>
            <a:off x="179512" y="496838"/>
            <a:ext cx="8229600" cy="1066800"/>
          </a:xfrm>
        </p:spPr>
        <p:txBody>
          <a:bodyPr>
            <a:normAutofit/>
          </a:bodyPr>
          <a:lstStyle/>
          <a:p>
            <a:r>
              <a:rPr lang="en-GB" sz="3600" b="1" dirty="0"/>
              <a:t>What is re-urbanisation?</a:t>
            </a:r>
          </a:p>
        </p:txBody>
      </p:sp>
      <p:sp>
        <p:nvSpPr>
          <p:cNvPr id="3" name="TextBox 2">
            <a:extLst>
              <a:ext uri="{FF2B5EF4-FFF2-40B4-BE49-F238E27FC236}">
                <a16:creationId xmlns:a16="http://schemas.microsoft.com/office/drawing/2014/main" id="{1928E7F4-F284-4071-8E5B-B3321901119C}"/>
              </a:ext>
            </a:extLst>
          </p:cNvPr>
          <p:cNvSpPr txBox="1"/>
          <p:nvPr/>
        </p:nvSpPr>
        <p:spPr>
          <a:xfrm>
            <a:off x="225860" y="1529999"/>
            <a:ext cx="8136904" cy="4448397"/>
          </a:xfrm>
          <a:prstGeom prst="rect">
            <a:avLst/>
          </a:prstGeom>
          <a:noFill/>
        </p:spPr>
        <p:txBody>
          <a:bodyPr wrap="square" rtlCol="0">
            <a:spAutoFit/>
          </a:bodyPr>
          <a:lstStyle/>
          <a:p>
            <a:pPr>
              <a:lnSpc>
                <a:spcPct val="108000"/>
              </a:lnSpc>
            </a:pPr>
            <a:r>
              <a:rPr lang="en-GB" sz="2200" dirty="0">
                <a:solidFill>
                  <a:srgbClr val="26377C"/>
                </a:solidFill>
                <a:latin typeface="Lato" panose="020F0502020204030203"/>
              </a:rPr>
              <a:t>Re-urbanisation is a process whereby a town or city begins to see a rise in population after a previous drop in population.</a:t>
            </a:r>
          </a:p>
          <a:p>
            <a:pPr>
              <a:lnSpc>
                <a:spcPct val="108000"/>
              </a:lnSpc>
            </a:pPr>
            <a:endParaRPr lang="en-GB" sz="2200" dirty="0">
              <a:solidFill>
                <a:srgbClr val="26377C"/>
              </a:solidFill>
              <a:latin typeface="Lato" panose="020F0502020204030203"/>
            </a:endParaRPr>
          </a:p>
          <a:p>
            <a:pPr>
              <a:lnSpc>
                <a:spcPct val="108000"/>
              </a:lnSpc>
            </a:pPr>
            <a:r>
              <a:rPr lang="en-GB" sz="2200" dirty="0">
                <a:solidFill>
                  <a:srgbClr val="26377C"/>
                </a:solidFill>
                <a:latin typeface="Lato" panose="020F0502020204030203"/>
              </a:rPr>
              <a:t>It is often as a result of </a:t>
            </a:r>
            <a:r>
              <a:rPr lang="en-GB" sz="2200" b="1" dirty="0">
                <a:solidFill>
                  <a:srgbClr val="26377C"/>
                </a:solidFill>
                <a:latin typeface="Lato" panose="020F0502020204030203"/>
              </a:rPr>
              <a:t>regeneration</a:t>
            </a:r>
            <a:r>
              <a:rPr lang="en-GB" sz="2200" dirty="0">
                <a:solidFill>
                  <a:srgbClr val="26377C"/>
                </a:solidFill>
                <a:latin typeface="Lato" panose="020F0502020204030203"/>
              </a:rPr>
              <a:t> of areas of the town or city. This is where old buildings and polluted land and soils are renovated or destroyed and replaced with new. New transport routes can be created and open spaces landscaped. </a:t>
            </a:r>
          </a:p>
          <a:p>
            <a:pPr>
              <a:lnSpc>
                <a:spcPct val="108000"/>
              </a:lnSpc>
            </a:pPr>
            <a:endParaRPr lang="en-GB" sz="2200" dirty="0">
              <a:solidFill>
                <a:srgbClr val="26377C"/>
              </a:solidFill>
              <a:latin typeface="Lato" panose="020F0502020204030203"/>
            </a:endParaRPr>
          </a:p>
          <a:p>
            <a:pPr>
              <a:lnSpc>
                <a:spcPct val="108000"/>
              </a:lnSpc>
            </a:pPr>
            <a:r>
              <a:rPr lang="en-GB" sz="2200" dirty="0">
                <a:solidFill>
                  <a:srgbClr val="26377C"/>
                </a:solidFill>
                <a:latin typeface="Lato" panose="020F0502020204030203"/>
              </a:rPr>
              <a:t>Often new areas are marketed as new (a process called </a:t>
            </a:r>
            <a:r>
              <a:rPr lang="en-GB" sz="2200" b="1" dirty="0">
                <a:solidFill>
                  <a:srgbClr val="26377C"/>
                </a:solidFill>
                <a:latin typeface="Lato" panose="020F0502020204030203"/>
              </a:rPr>
              <a:t>rebranding</a:t>
            </a:r>
            <a:r>
              <a:rPr lang="en-GB" sz="2200" dirty="0">
                <a:solidFill>
                  <a:srgbClr val="26377C"/>
                </a:solidFill>
                <a:latin typeface="Lato" panose="020F0502020204030203"/>
              </a:rPr>
              <a:t>) to attract new business investment, sometimes from </a:t>
            </a:r>
            <a:r>
              <a:rPr lang="en-GB" sz="2200" dirty="0">
                <a:solidFill>
                  <a:srgbClr val="26377C"/>
                </a:solidFill>
                <a:latin typeface="Lato" panose="020F0502020204030203"/>
                <a:hlinkClick r:id="rId5" action="ppaction://hlinksldjump"/>
              </a:rPr>
              <a:t>TNCs</a:t>
            </a:r>
            <a:r>
              <a:rPr lang="en-GB" sz="2200" dirty="0">
                <a:solidFill>
                  <a:srgbClr val="26377C"/>
                </a:solidFill>
                <a:latin typeface="Lato" panose="020F0502020204030203"/>
              </a:rPr>
              <a:t>. They bring new employment to the area which in turn can attract more people to live there.</a:t>
            </a:r>
            <a:endParaRPr lang="en-GB" sz="2200" i="1" dirty="0">
              <a:solidFill>
                <a:srgbClr val="26377C"/>
              </a:solidFill>
              <a:latin typeface="Lato" panose="020F0502020204030203"/>
            </a:endParaRPr>
          </a:p>
        </p:txBody>
      </p:sp>
      <p:pic>
        <p:nvPicPr>
          <p:cNvPr id="4" name="reurbanisation">
            <a:hlinkClick r:id="" action="ppaction://media"/>
            <a:extLst>
              <a:ext uri="{FF2B5EF4-FFF2-40B4-BE49-F238E27FC236}">
                <a16:creationId xmlns:a16="http://schemas.microsoft.com/office/drawing/2014/main" id="{1096AA36-4E34-45C9-8F5E-57D4EDB1044A}"/>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biLevel thresh="75000"/>
          </a:blip>
          <a:stretch>
            <a:fillRect/>
          </a:stretch>
        </p:blipFill>
        <p:spPr>
          <a:xfrm>
            <a:off x="5940152" y="814238"/>
            <a:ext cx="432000" cy="432000"/>
          </a:xfrm>
          <a:prstGeom prst="rect">
            <a:avLst/>
          </a:prstGeom>
        </p:spPr>
      </p:pic>
    </p:spTree>
    <p:extLst>
      <p:ext uri="{BB962C8B-B14F-4D97-AF65-F5344CB8AC3E}">
        <p14:creationId xmlns:p14="http://schemas.microsoft.com/office/powerpoint/2010/main" val="19045292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6E9FF-FC1A-48BB-BFD6-051204BD34B3}"/>
              </a:ext>
            </a:extLst>
          </p:cNvPr>
          <p:cNvSpPr>
            <a:spLocks noGrp="1"/>
          </p:cNvSpPr>
          <p:nvPr>
            <p:ph type="title"/>
          </p:nvPr>
        </p:nvSpPr>
        <p:spPr>
          <a:xfrm>
            <a:off x="323528" y="666935"/>
            <a:ext cx="8229600" cy="1066800"/>
          </a:xfrm>
        </p:spPr>
        <p:txBody>
          <a:bodyPr>
            <a:noAutofit/>
          </a:bodyPr>
          <a:lstStyle/>
          <a:p>
            <a:r>
              <a:rPr lang="en-GB" sz="3400" b="1" dirty="0"/>
              <a:t>How do rates of urbanisation differ around the world?</a:t>
            </a:r>
          </a:p>
        </p:txBody>
      </p:sp>
      <p:graphicFrame>
        <p:nvGraphicFramePr>
          <p:cNvPr id="3" name="Chart 2">
            <a:extLst>
              <a:ext uri="{FF2B5EF4-FFF2-40B4-BE49-F238E27FC236}">
                <a16:creationId xmlns:a16="http://schemas.microsoft.com/office/drawing/2014/main" id="{C0C10990-1992-42F3-9C23-674E520F1C2A}"/>
              </a:ext>
            </a:extLst>
          </p:cNvPr>
          <p:cNvGraphicFramePr>
            <a:graphicFrameLocks/>
          </p:cNvGraphicFramePr>
          <p:nvPr>
            <p:extLst>
              <p:ext uri="{D42A27DB-BD31-4B8C-83A1-F6EECF244321}">
                <p14:modId xmlns:p14="http://schemas.microsoft.com/office/powerpoint/2010/main" val="148520134"/>
              </p:ext>
            </p:extLst>
          </p:nvPr>
        </p:nvGraphicFramePr>
        <p:xfrm>
          <a:off x="323528" y="1733735"/>
          <a:ext cx="7517641" cy="3498987"/>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F200FEE5-796A-4AAE-B0AB-75FEA36A3826}"/>
              </a:ext>
            </a:extLst>
          </p:cNvPr>
          <p:cNvSpPr txBox="1"/>
          <p:nvPr/>
        </p:nvSpPr>
        <p:spPr>
          <a:xfrm>
            <a:off x="323528" y="5328531"/>
            <a:ext cx="7517641" cy="1200329"/>
          </a:xfrm>
          <a:prstGeom prst="rect">
            <a:avLst/>
          </a:prstGeom>
          <a:solidFill>
            <a:schemeClr val="accent2">
              <a:lumMod val="40000"/>
              <a:lumOff val="60000"/>
            </a:schemeClr>
          </a:solidFill>
          <a:ln>
            <a:solidFill>
              <a:srgbClr val="0070C0"/>
            </a:solidFill>
          </a:ln>
        </p:spPr>
        <p:txBody>
          <a:bodyPr wrap="square" rtlCol="0">
            <a:spAutoFit/>
          </a:bodyPr>
          <a:lstStyle/>
          <a:p>
            <a:r>
              <a:rPr lang="en-GB" b="1" dirty="0">
                <a:solidFill>
                  <a:srgbClr val="26377C"/>
                </a:solidFill>
                <a:latin typeface="Lato" panose="020F0502020204030203"/>
              </a:rPr>
              <a:t>Activity</a:t>
            </a:r>
          </a:p>
          <a:p>
            <a:r>
              <a:rPr lang="en-GB" dirty="0">
                <a:solidFill>
                  <a:srgbClr val="26377C"/>
                </a:solidFill>
                <a:latin typeface="Lato" panose="020F0502020204030203"/>
              </a:rPr>
              <a:t>Write five correct statements from the data in this graph. Now write one deliberately false statement. Share these with another student and try to work out which are the true/false statements.</a:t>
            </a:r>
          </a:p>
        </p:txBody>
      </p:sp>
      <p:pic>
        <p:nvPicPr>
          <p:cNvPr id="7" name="urban graph">
            <a:hlinkClick r:id="" action="ppaction://media"/>
            <a:extLst>
              <a:ext uri="{FF2B5EF4-FFF2-40B4-BE49-F238E27FC236}">
                <a16:creationId xmlns:a16="http://schemas.microsoft.com/office/drawing/2014/main" id="{6A324D04-F027-4364-BF2B-0872F4CDBA81}"/>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biLevel thresh="75000"/>
          </a:blip>
          <a:stretch>
            <a:fillRect/>
          </a:stretch>
        </p:blipFill>
        <p:spPr>
          <a:xfrm>
            <a:off x="4154356" y="1301735"/>
            <a:ext cx="432000" cy="432000"/>
          </a:xfrm>
          <a:prstGeom prst="rect">
            <a:avLst/>
          </a:prstGeom>
        </p:spPr>
      </p:pic>
    </p:spTree>
    <p:extLst>
      <p:ext uri="{BB962C8B-B14F-4D97-AF65-F5344CB8AC3E}">
        <p14:creationId xmlns:p14="http://schemas.microsoft.com/office/powerpoint/2010/main" val="18808160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6E9FF-FC1A-48BB-BFD6-051204BD34B3}"/>
              </a:ext>
            </a:extLst>
          </p:cNvPr>
          <p:cNvSpPr>
            <a:spLocks noGrp="1"/>
          </p:cNvSpPr>
          <p:nvPr>
            <p:ph type="title"/>
          </p:nvPr>
        </p:nvSpPr>
        <p:spPr>
          <a:xfrm>
            <a:off x="395536" y="692696"/>
            <a:ext cx="8229600" cy="1066800"/>
          </a:xfrm>
        </p:spPr>
        <p:txBody>
          <a:bodyPr>
            <a:noAutofit/>
          </a:bodyPr>
          <a:lstStyle/>
          <a:p>
            <a:r>
              <a:rPr lang="en-GB" dirty="0"/>
              <a:t>Why do rates of urbanisation differ around the world?</a:t>
            </a:r>
          </a:p>
        </p:txBody>
      </p:sp>
      <p:sp>
        <p:nvSpPr>
          <p:cNvPr id="6" name="TextBox 5">
            <a:extLst>
              <a:ext uri="{FF2B5EF4-FFF2-40B4-BE49-F238E27FC236}">
                <a16:creationId xmlns:a16="http://schemas.microsoft.com/office/drawing/2014/main" id="{E403BD1D-86F4-4788-833F-2CF66762ADD3}"/>
              </a:ext>
            </a:extLst>
          </p:cNvPr>
          <p:cNvSpPr txBox="1"/>
          <p:nvPr/>
        </p:nvSpPr>
        <p:spPr>
          <a:xfrm>
            <a:off x="395536" y="1916832"/>
            <a:ext cx="7128792" cy="3327834"/>
          </a:xfrm>
          <a:prstGeom prst="rect">
            <a:avLst/>
          </a:prstGeom>
          <a:noFill/>
        </p:spPr>
        <p:txBody>
          <a:bodyPr wrap="square" rtlCol="0">
            <a:spAutoFit/>
          </a:bodyPr>
          <a:lstStyle/>
          <a:p>
            <a:pPr>
              <a:lnSpc>
                <a:spcPct val="108000"/>
              </a:lnSpc>
            </a:pPr>
            <a:r>
              <a:rPr lang="en-GB" sz="2200" dirty="0">
                <a:solidFill>
                  <a:srgbClr val="26377C"/>
                </a:solidFill>
                <a:latin typeface="Lato" panose="020F0502020204030203"/>
              </a:rPr>
              <a:t>The graph on the last slide illustrates a common pattern.</a:t>
            </a:r>
          </a:p>
          <a:p>
            <a:pPr marL="365760" marR="0" lvl="0" indent="-256032" algn="l" defTabSz="914400" rtl="0" eaLnBrk="1" fontAlgn="auto" latinLnBrk="0" hangingPunct="1">
              <a:lnSpc>
                <a:spcPct val="108000"/>
              </a:lnSpc>
              <a:buClr>
                <a:srgbClr val="A04DA3"/>
              </a:buClr>
              <a:buSzTx/>
              <a:buFont typeface="Georgia"/>
              <a:buChar char="•"/>
              <a:tabLst/>
              <a:defRPr/>
            </a:pPr>
            <a:r>
              <a:rPr lang="en-GB" sz="2200" dirty="0">
                <a:solidFill>
                  <a:srgbClr val="26377C"/>
                </a:solidFill>
                <a:latin typeface="Lato" panose="020F0502020204030203"/>
              </a:rPr>
              <a:t>Rates of urbanisation are </a:t>
            </a:r>
            <a:r>
              <a:rPr lang="en-GB" sz="2200" b="1" dirty="0">
                <a:solidFill>
                  <a:srgbClr val="26367D"/>
                </a:solidFill>
                <a:latin typeface="Lato" panose="020F0502020204030203"/>
              </a:rPr>
              <a:t>highest</a:t>
            </a:r>
            <a:r>
              <a:rPr lang="en-GB" sz="2200" dirty="0">
                <a:latin typeface="Lato" panose="020F0502020204030203"/>
              </a:rPr>
              <a:t> </a:t>
            </a:r>
            <a:r>
              <a:rPr lang="en-GB" sz="2200" dirty="0">
                <a:solidFill>
                  <a:srgbClr val="26377C"/>
                </a:solidFill>
                <a:latin typeface="Lato" panose="020F0502020204030203"/>
              </a:rPr>
              <a:t>in the poorer, lower income countries of the world. Many of the people in these countries still live in rural areas; rates of rural- urban migration are highest here.</a:t>
            </a:r>
          </a:p>
          <a:p>
            <a:pPr marL="365760" marR="0" lvl="0" indent="-256032" algn="l" defTabSz="914400" rtl="0" eaLnBrk="1" fontAlgn="auto" latinLnBrk="0" hangingPunct="1">
              <a:lnSpc>
                <a:spcPct val="108000"/>
              </a:lnSpc>
              <a:buClr>
                <a:srgbClr val="A04DA3"/>
              </a:buClr>
              <a:buSzTx/>
              <a:buFont typeface="Georgia"/>
              <a:buChar char="•"/>
              <a:tabLst/>
              <a:defRPr/>
            </a:pPr>
            <a:r>
              <a:rPr lang="en-GB" sz="2200" dirty="0">
                <a:solidFill>
                  <a:srgbClr val="26377C"/>
                </a:solidFill>
                <a:latin typeface="Lato" panose="020F0502020204030203"/>
              </a:rPr>
              <a:t>In high income countries, such as the UK and USA, the highest rates of urbanisation happened last century, so current rates are much </a:t>
            </a:r>
            <a:r>
              <a:rPr lang="en-GB" sz="2200" b="1" dirty="0">
                <a:solidFill>
                  <a:srgbClr val="26367D"/>
                </a:solidFill>
                <a:latin typeface="Lato" panose="020F0502020204030203"/>
              </a:rPr>
              <a:t>lower</a:t>
            </a:r>
            <a:r>
              <a:rPr lang="en-GB" sz="2200" dirty="0">
                <a:solidFill>
                  <a:srgbClr val="26367D"/>
                </a:solidFill>
                <a:latin typeface="Lato" panose="020F0502020204030203"/>
              </a:rPr>
              <a:t>.</a:t>
            </a:r>
            <a:r>
              <a:rPr lang="en-GB" sz="2200" dirty="0">
                <a:solidFill>
                  <a:srgbClr val="FF0000"/>
                </a:solidFill>
                <a:latin typeface="Lato" panose="020F0502020204030203"/>
              </a:rPr>
              <a:t> </a:t>
            </a:r>
            <a:r>
              <a:rPr lang="en-GB" sz="2200" dirty="0">
                <a:solidFill>
                  <a:srgbClr val="26377C"/>
                </a:solidFill>
                <a:latin typeface="Lato" panose="020F0502020204030203"/>
              </a:rPr>
              <a:t>Many people are leaving the towns and cities.</a:t>
            </a:r>
            <a:endParaRPr lang="en-GB" dirty="0">
              <a:solidFill>
                <a:srgbClr val="26377C"/>
              </a:solidFill>
            </a:endParaRPr>
          </a:p>
        </p:txBody>
      </p:sp>
    </p:spTree>
    <p:extLst>
      <p:ext uri="{BB962C8B-B14F-4D97-AF65-F5344CB8AC3E}">
        <p14:creationId xmlns:p14="http://schemas.microsoft.com/office/powerpoint/2010/main" val="1341421699"/>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6E9FF-FC1A-48BB-BFD6-051204BD34B3}"/>
              </a:ext>
            </a:extLst>
          </p:cNvPr>
          <p:cNvSpPr>
            <a:spLocks noGrp="1"/>
          </p:cNvSpPr>
          <p:nvPr>
            <p:ph type="title"/>
          </p:nvPr>
        </p:nvSpPr>
        <p:spPr>
          <a:xfrm>
            <a:off x="251518" y="512069"/>
            <a:ext cx="8507288" cy="1066800"/>
          </a:xfrm>
        </p:spPr>
        <p:txBody>
          <a:bodyPr>
            <a:normAutofit fontScale="90000"/>
          </a:bodyPr>
          <a:lstStyle/>
          <a:p>
            <a:r>
              <a:rPr lang="en-GB" b="1" dirty="0"/>
              <a:t>Which are the biggest cities in the world?</a:t>
            </a:r>
          </a:p>
        </p:txBody>
      </p:sp>
      <p:sp>
        <p:nvSpPr>
          <p:cNvPr id="8" name="TextBox 7">
            <a:extLst>
              <a:ext uri="{FF2B5EF4-FFF2-40B4-BE49-F238E27FC236}">
                <a16:creationId xmlns:a16="http://schemas.microsoft.com/office/drawing/2014/main" id="{38EE2750-DAEF-4516-9AE2-CEEEE416B982}"/>
              </a:ext>
            </a:extLst>
          </p:cNvPr>
          <p:cNvSpPr txBox="1"/>
          <p:nvPr/>
        </p:nvSpPr>
        <p:spPr>
          <a:xfrm>
            <a:off x="359532" y="5294927"/>
            <a:ext cx="4932548" cy="942117"/>
          </a:xfrm>
          <a:prstGeom prst="rect">
            <a:avLst/>
          </a:prstGeom>
          <a:solidFill>
            <a:schemeClr val="accent2">
              <a:lumMod val="40000"/>
              <a:lumOff val="60000"/>
            </a:schemeClr>
          </a:solidFill>
          <a:ln>
            <a:solidFill>
              <a:srgbClr val="0070C0"/>
            </a:solidFill>
          </a:ln>
        </p:spPr>
        <p:txBody>
          <a:bodyPr wrap="square" rtlCol="0">
            <a:spAutoFit/>
          </a:bodyPr>
          <a:lstStyle/>
          <a:p>
            <a:r>
              <a:rPr lang="en-GB" b="1" dirty="0">
                <a:solidFill>
                  <a:srgbClr val="002060"/>
                </a:solidFill>
                <a:latin typeface="Lato" panose="020F0502020204030203" pitchFamily="34" charset="0"/>
                <a:ea typeface="Lato" panose="020F0502020204030203" pitchFamily="34" charset="0"/>
                <a:cs typeface="Lato" panose="020F0502020204030203" pitchFamily="34" charset="0"/>
              </a:rPr>
              <a:t>Activity</a:t>
            </a:r>
          </a:p>
          <a:p>
            <a:pPr>
              <a:lnSpc>
                <a:spcPct val="108000"/>
              </a:lnSpc>
            </a:pPr>
            <a:r>
              <a:rPr lang="en-GB" dirty="0">
                <a:solidFill>
                  <a:srgbClr val="26377C"/>
                </a:solidFill>
                <a:latin typeface="Lato" panose="020F0502020204030203"/>
                <a:ea typeface="Calibri" panose="020F0502020204030204" pitchFamily="34" charset="0"/>
                <a:cs typeface="Times New Roman" panose="02020603050405020304" pitchFamily="18" charset="0"/>
              </a:rPr>
              <a:t>Map these cities! What has changed?</a:t>
            </a:r>
          </a:p>
          <a:p>
            <a:pPr>
              <a:lnSpc>
                <a:spcPct val="108000"/>
              </a:lnSpc>
            </a:pPr>
            <a:r>
              <a:rPr lang="en-GB" dirty="0">
                <a:solidFill>
                  <a:srgbClr val="26377C"/>
                </a:solidFill>
                <a:latin typeface="Lato" panose="020F0502020204030203"/>
                <a:ea typeface="Calibri" panose="020F0502020204030204" pitchFamily="34" charset="0"/>
                <a:cs typeface="Times New Roman" panose="02020603050405020304" pitchFamily="18" charset="0"/>
              </a:rPr>
              <a:t>Download a blank world map </a:t>
            </a:r>
            <a:r>
              <a:rPr lang="en-GB" dirty="0">
                <a:solidFill>
                  <a:srgbClr val="26377C"/>
                </a:solidFill>
                <a:latin typeface="Lato" panose="020F0502020204030203"/>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here</a:t>
            </a:r>
            <a:r>
              <a:rPr lang="en-GB" dirty="0">
                <a:solidFill>
                  <a:srgbClr val="26377C"/>
                </a:solidFill>
                <a:latin typeface="Lato" panose="020F0502020204030203"/>
                <a:ea typeface="Calibri" panose="020F0502020204030204" pitchFamily="34" charset="0"/>
                <a:cs typeface="Times New Roman" panose="02020603050405020304" pitchFamily="18" charset="0"/>
              </a:rPr>
              <a:t>.</a:t>
            </a:r>
          </a:p>
        </p:txBody>
      </p:sp>
      <p:graphicFrame>
        <p:nvGraphicFramePr>
          <p:cNvPr id="9" name="Table 8">
            <a:extLst>
              <a:ext uri="{FF2B5EF4-FFF2-40B4-BE49-F238E27FC236}">
                <a16:creationId xmlns:a16="http://schemas.microsoft.com/office/drawing/2014/main" id="{8E0B3927-674C-4C5F-869E-38679E51E188}"/>
              </a:ext>
            </a:extLst>
          </p:cNvPr>
          <p:cNvGraphicFramePr>
            <a:graphicFrameLocks noGrp="1"/>
          </p:cNvGraphicFramePr>
          <p:nvPr>
            <p:extLst>
              <p:ext uri="{D42A27DB-BD31-4B8C-83A1-F6EECF244321}">
                <p14:modId xmlns:p14="http://schemas.microsoft.com/office/powerpoint/2010/main" val="2663892352"/>
              </p:ext>
            </p:extLst>
          </p:nvPr>
        </p:nvGraphicFramePr>
        <p:xfrm>
          <a:off x="5442208" y="1578869"/>
          <a:ext cx="3450275" cy="4115464"/>
        </p:xfrm>
        <a:graphic>
          <a:graphicData uri="http://schemas.openxmlformats.org/drawingml/2006/table">
            <a:tbl>
              <a:tblPr firstRow="1" firstCol="1" bandRow="1">
                <a:tableStyleId>{5C22544A-7EE6-4342-B048-85BDC9FD1C3A}</a:tableStyleId>
              </a:tblPr>
              <a:tblGrid>
                <a:gridCol w="738185">
                  <a:extLst>
                    <a:ext uri="{9D8B030D-6E8A-4147-A177-3AD203B41FA5}">
                      <a16:colId xmlns:a16="http://schemas.microsoft.com/office/drawing/2014/main" val="2438241579"/>
                    </a:ext>
                  </a:extLst>
                </a:gridCol>
                <a:gridCol w="1356045">
                  <a:extLst>
                    <a:ext uri="{9D8B030D-6E8A-4147-A177-3AD203B41FA5}">
                      <a16:colId xmlns:a16="http://schemas.microsoft.com/office/drawing/2014/main" val="294348947"/>
                    </a:ext>
                  </a:extLst>
                </a:gridCol>
                <a:gridCol w="1356045">
                  <a:extLst>
                    <a:ext uri="{9D8B030D-6E8A-4147-A177-3AD203B41FA5}">
                      <a16:colId xmlns:a16="http://schemas.microsoft.com/office/drawing/2014/main" val="1872854762"/>
                    </a:ext>
                  </a:extLst>
                </a:gridCol>
              </a:tblGrid>
              <a:tr h="341274">
                <a:tc>
                  <a:txBody>
                    <a:bodyPr/>
                    <a:lstStyle/>
                    <a:p>
                      <a:pPr algn="l">
                        <a:lnSpc>
                          <a:spcPct val="115000"/>
                        </a:lnSpc>
                        <a:spcAft>
                          <a:spcPts val="0"/>
                        </a:spcAft>
                      </a:pPr>
                      <a:r>
                        <a:rPr lang="en-GB" sz="1600" dirty="0">
                          <a:solidFill>
                            <a:schemeClr val="tx1"/>
                          </a:solidFill>
                          <a:effectLst/>
                          <a:latin typeface="Lato" panose="020F0502020204030203"/>
                        </a:rPr>
                        <a:t>Rank</a:t>
                      </a:r>
                      <a:endParaRPr lang="en-GB" sz="1600" dirty="0">
                        <a:solidFill>
                          <a:schemeClr val="tx1"/>
                        </a:solidFill>
                        <a:effectLst/>
                        <a:latin typeface="Lato" panose="020F0502020204030203"/>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0"/>
                        </a:spcAft>
                      </a:pPr>
                      <a:r>
                        <a:rPr lang="en-GB" sz="1600" dirty="0">
                          <a:solidFill>
                            <a:schemeClr val="tx1"/>
                          </a:solidFill>
                          <a:effectLst/>
                          <a:latin typeface="Lato" panose="020F0502020204030203"/>
                        </a:rPr>
                        <a:t>1950</a:t>
                      </a:r>
                      <a:endParaRPr lang="en-GB" sz="1600" dirty="0">
                        <a:solidFill>
                          <a:schemeClr val="tx1"/>
                        </a:solidFill>
                        <a:effectLst/>
                        <a:latin typeface="Lato" panose="020F0502020204030203"/>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0"/>
                        </a:spcAft>
                      </a:pPr>
                      <a:r>
                        <a:rPr lang="en-GB" sz="1600" dirty="0">
                          <a:solidFill>
                            <a:schemeClr val="tx1"/>
                          </a:solidFill>
                          <a:effectLst/>
                          <a:latin typeface="Lato" panose="020F0502020204030203"/>
                        </a:rPr>
                        <a:t>2020</a:t>
                      </a:r>
                      <a:endParaRPr lang="en-GB" sz="1600" dirty="0">
                        <a:solidFill>
                          <a:schemeClr val="tx1"/>
                        </a:solidFill>
                        <a:effectLst/>
                        <a:latin typeface="Lato" panose="020F0502020204030203"/>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74853219"/>
                  </a:ext>
                </a:extLst>
              </a:tr>
              <a:tr h="377419">
                <a:tc>
                  <a:txBody>
                    <a:bodyPr/>
                    <a:lstStyle/>
                    <a:p>
                      <a:pPr algn="ctr">
                        <a:lnSpc>
                          <a:spcPct val="115000"/>
                        </a:lnSpc>
                        <a:spcAft>
                          <a:spcPts val="1000"/>
                        </a:spcAft>
                      </a:pPr>
                      <a:r>
                        <a:rPr lang="en-GB" sz="1600" dirty="0">
                          <a:solidFill>
                            <a:schemeClr val="tx1"/>
                          </a:solidFill>
                          <a:effectLst/>
                          <a:latin typeface="Lato" panose="020F0502020204030203"/>
                        </a:rPr>
                        <a:t>1</a:t>
                      </a:r>
                      <a:endParaRPr lang="en-GB" sz="1600" dirty="0">
                        <a:solidFill>
                          <a:schemeClr val="tx1"/>
                        </a:solidFill>
                        <a:effectLst/>
                        <a:latin typeface="Lato" panose="020F0502020204030203"/>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8000"/>
                        </a:lnSpc>
                        <a:spcAft>
                          <a:spcPts val="0"/>
                        </a:spcAft>
                      </a:pPr>
                      <a:r>
                        <a:rPr lang="en-GB" sz="1600" dirty="0">
                          <a:solidFill>
                            <a:schemeClr val="tx1"/>
                          </a:solidFill>
                          <a:effectLst/>
                          <a:latin typeface="Lato" panose="020F0502020204030203"/>
                          <a:ea typeface="Calibri" panose="020F0502020204030204" pitchFamily="34" charset="0"/>
                          <a:cs typeface="Times New Roman" panose="02020603050405020304" pitchFamily="18" charset="0"/>
                        </a:rPr>
                        <a:t>New York</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8000"/>
                        </a:lnSpc>
                        <a:spcAft>
                          <a:spcPts val="0"/>
                        </a:spcAft>
                      </a:pPr>
                      <a:r>
                        <a:rPr lang="en-GB" sz="1600" dirty="0">
                          <a:solidFill>
                            <a:schemeClr val="tx1"/>
                          </a:solidFill>
                          <a:effectLst/>
                          <a:latin typeface="Lato" panose="020F0502020204030203"/>
                        </a:rPr>
                        <a:t>Tokyo</a:t>
                      </a:r>
                      <a:endParaRPr lang="en-GB" sz="1600" dirty="0">
                        <a:solidFill>
                          <a:schemeClr val="tx1"/>
                        </a:solidFill>
                        <a:effectLst/>
                        <a:latin typeface="Lato" panose="020F0502020204030203"/>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3547147"/>
                  </a:ext>
                </a:extLst>
              </a:tr>
              <a:tr h="377419">
                <a:tc>
                  <a:txBody>
                    <a:bodyPr/>
                    <a:lstStyle/>
                    <a:p>
                      <a:pPr algn="ctr">
                        <a:lnSpc>
                          <a:spcPct val="115000"/>
                        </a:lnSpc>
                        <a:spcAft>
                          <a:spcPts val="1000"/>
                        </a:spcAft>
                      </a:pPr>
                      <a:r>
                        <a:rPr lang="en-GB" sz="1600" dirty="0">
                          <a:solidFill>
                            <a:schemeClr val="tx1"/>
                          </a:solidFill>
                          <a:effectLst/>
                          <a:latin typeface="Lato" panose="020F0502020204030203"/>
                        </a:rPr>
                        <a:t>2</a:t>
                      </a:r>
                      <a:endParaRPr lang="en-GB" sz="1600" dirty="0">
                        <a:solidFill>
                          <a:schemeClr val="tx1"/>
                        </a:solidFill>
                        <a:effectLst/>
                        <a:latin typeface="Lato" panose="020F0502020204030203"/>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8000"/>
                        </a:lnSpc>
                        <a:spcAft>
                          <a:spcPts val="0"/>
                        </a:spcAft>
                      </a:pPr>
                      <a:r>
                        <a:rPr lang="en-GB" sz="1600" dirty="0">
                          <a:solidFill>
                            <a:schemeClr val="tx1"/>
                          </a:solidFill>
                          <a:effectLst/>
                          <a:latin typeface="Lato" panose="020F0502020204030203"/>
                          <a:ea typeface="Calibri" panose="020F0502020204030204" pitchFamily="34" charset="0"/>
                          <a:cs typeface="Times New Roman" panose="02020603050405020304" pitchFamily="18" charset="0"/>
                        </a:rPr>
                        <a:t>Tokyo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8000"/>
                        </a:lnSpc>
                        <a:spcAft>
                          <a:spcPts val="0"/>
                        </a:spcAft>
                      </a:pPr>
                      <a:r>
                        <a:rPr lang="en-GB" sz="1600" dirty="0">
                          <a:solidFill>
                            <a:schemeClr val="tx1"/>
                          </a:solidFill>
                          <a:effectLst/>
                          <a:latin typeface="Lato" panose="020F0502020204030203"/>
                          <a:ea typeface="Calibri" panose="020F0502020204030204" pitchFamily="34" charset="0"/>
                          <a:cs typeface="Times New Roman" panose="02020603050405020304" pitchFamily="18" charset="0"/>
                        </a:rPr>
                        <a:t>New Delhi</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3297953"/>
                  </a:ext>
                </a:extLst>
              </a:tr>
              <a:tr h="377419">
                <a:tc>
                  <a:txBody>
                    <a:bodyPr/>
                    <a:lstStyle/>
                    <a:p>
                      <a:pPr algn="ctr">
                        <a:lnSpc>
                          <a:spcPct val="115000"/>
                        </a:lnSpc>
                        <a:spcAft>
                          <a:spcPts val="1000"/>
                        </a:spcAft>
                      </a:pPr>
                      <a:r>
                        <a:rPr lang="en-GB" sz="1600" dirty="0">
                          <a:solidFill>
                            <a:schemeClr val="tx1"/>
                          </a:solidFill>
                          <a:effectLst/>
                          <a:latin typeface="Lato" panose="020F0502020204030203"/>
                        </a:rPr>
                        <a:t>3</a:t>
                      </a:r>
                      <a:endParaRPr lang="en-GB" sz="1600" dirty="0">
                        <a:solidFill>
                          <a:schemeClr val="tx1"/>
                        </a:solidFill>
                        <a:effectLst/>
                        <a:latin typeface="Lato" panose="020F0502020204030203"/>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8000"/>
                        </a:lnSpc>
                        <a:spcAft>
                          <a:spcPts val="0"/>
                        </a:spcAft>
                      </a:pPr>
                      <a:r>
                        <a:rPr lang="en-GB" sz="1600" dirty="0">
                          <a:solidFill>
                            <a:schemeClr val="tx1"/>
                          </a:solidFill>
                          <a:effectLst/>
                          <a:latin typeface="Lato" panose="020F0502020204030203"/>
                          <a:ea typeface="Calibri" panose="020F0502020204030204" pitchFamily="34" charset="0"/>
                          <a:cs typeface="Times New Roman" panose="02020603050405020304" pitchFamily="18" charset="0"/>
                        </a:rPr>
                        <a:t>London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8000"/>
                        </a:lnSpc>
                        <a:spcAft>
                          <a:spcPts val="0"/>
                        </a:spcAft>
                      </a:pPr>
                      <a:r>
                        <a:rPr lang="en-GB" sz="1600" dirty="0">
                          <a:solidFill>
                            <a:schemeClr val="tx1"/>
                          </a:solidFill>
                          <a:effectLst/>
                          <a:latin typeface="Lato" panose="020F0502020204030203"/>
                        </a:rPr>
                        <a:t>Shanghai</a:t>
                      </a:r>
                      <a:endParaRPr lang="en-GB" sz="1600" dirty="0">
                        <a:solidFill>
                          <a:schemeClr val="tx1"/>
                        </a:solidFill>
                        <a:effectLst/>
                        <a:latin typeface="Lato" panose="020F0502020204030203"/>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8459375"/>
                  </a:ext>
                </a:extLst>
              </a:tr>
              <a:tr h="377419">
                <a:tc>
                  <a:txBody>
                    <a:bodyPr/>
                    <a:lstStyle/>
                    <a:p>
                      <a:pPr algn="ctr">
                        <a:lnSpc>
                          <a:spcPct val="115000"/>
                        </a:lnSpc>
                        <a:spcAft>
                          <a:spcPts val="1000"/>
                        </a:spcAft>
                      </a:pPr>
                      <a:r>
                        <a:rPr lang="en-GB" sz="1600" dirty="0">
                          <a:solidFill>
                            <a:schemeClr val="tx1"/>
                          </a:solidFill>
                          <a:effectLst/>
                          <a:latin typeface="Lato" panose="020F0502020204030203"/>
                        </a:rPr>
                        <a:t>4</a:t>
                      </a:r>
                      <a:endParaRPr lang="en-GB" sz="1600" dirty="0">
                        <a:solidFill>
                          <a:schemeClr val="tx1"/>
                        </a:solidFill>
                        <a:effectLst/>
                        <a:latin typeface="Lato" panose="020F0502020204030203"/>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8000"/>
                        </a:lnSpc>
                        <a:spcAft>
                          <a:spcPts val="0"/>
                        </a:spcAft>
                      </a:pPr>
                      <a:r>
                        <a:rPr lang="en-GB" sz="1600" dirty="0">
                          <a:solidFill>
                            <a:schemeClr val="tx1"/>
                          </a:solidFill>
                          <a:effectLst/>
                          <a:latin typeface="Lato" panose="020F0502020204030203"/>
                          <a:ea typeface="Calibri" panose="020F0502020204030204" pitchFamily="34" charset="0"/>
                          <a:cs typeface="Times New Roman" panose="02020603050405020304" pitchFamily="18" charset="0"/>
                        </a:rPr>
                        <a:t>Osaka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8000"/>
                        </a:lnSpc>
                        <a:spcAft>
                          <a:spcPts val="0"/>
                        </a:spcAft>
                      </a:pPr>
                      <a:r>
                        <a:rPr lang="en-GB" sz="1600" dirty="0">
                          <a:solidFill>
                            <a:schemeClr val="tx1"/>
                          </a:solidFill>
                          <a:effectLst/>
                          <a:latin typeface="Lato" panose="020F0502020204030203"/>
                          <a:ea typeface="Calibri" panose="020F0502020204030204" pitchFamily="34" charset="0"/>
                          <a:cs typeface="Times New Roman" panose="02020603050405020304" pitchFamily="18" charset="0"/>
                        </a:rPr>
                        <a:t>Sao Paulo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8074198"/>
                  </a:ext>
                </a:extLst>
              </a:tr>
              <a:tr h="377419">
                <a:tc>
                  <a:txBody>
                    <a:bodyPr/>
                    <a:lstStyle/>
                    <a:p>
                      <a:pPr algn="ctr">
                        <a:lnSpc>
                          <a:spcPct val="115000"/>
                        </a:lnSpc>
                        <a:spcAft>
                          <a:spcPts val="1000"/>
                        </a:spcAft>
                      </a:pPr>
                      <a:r>
                        <a:rPr lang="en-GB" sz="1600" dirty="0">
                          <a:solidFill>
                            <a:schemeClr val="tx1"/>
                          </a:solidFill>
                          <a:effectLst/>
                          <a:latin typeface="Lato" panose="020F0502020204030203"/>
                        </a:rPr>
                        <a:t>5</a:t>
                      </a:r>
                      <a:endParaRPr lang="en-GB" sz="1600" dirty="0">
                        <a:solidFill>
                          <a:schemeClr val="tx1"/>
                        </a:solidFill>
                        <a:effectLst/>
                        <a:latin typeface="Lato" panose="020F0502020204030203"/>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8000"/>
                        </a:lnSpc>
                        <a:spcAft>
                          <a:spcPts val="0"/>
                        </a:spcAft>
                      </a:pPr>
                      <a:r>
                        <a:rPr lang="en-GB" sz="1600" dirty="0">
                          <a:solidFill>
                            <a:schemeClr val="tx1"/>
                          </a:solidFill>
                          <a:effectLst/>
                          <a:latin typeface="Lato" panose="020F0502020204030203"/>
                          <a:ea typeface="Calibri" panose="020F0502020204030204" pitchFamily="34" charset="0"/>
                          <a:cs typeface="Times New Roman" panose="02020603050405020304" pitchFamily="18" charset="0"/>
                        </a:rPr>
                        <a:t>Paris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8000"/>
                        </a:lnSpc>
                        <a:spcAft>
                          <a:spcPts val="0"/>
                        </a:spcAft>
                      </a:pPr>
                      <a:r>
                        <a:rPr lang="en-GB" sz="1600" dirty="0">
                          <a:solidFill>
                            <a:schemeClr val="tx1"/>
                          </a:solidFill>
                          <a:effectLst/>
                          <a:latin typeface="Lato" panose="020F0502020204030203"/>
                          <a:ea typeface="Calibri" panose="020F0502020204030204" pitchFamily="34" charset="0"/>
                          <a:cs typeface="Times New Roman" panose="02020603050405020304" pitchFamily="18" charset="0"/>
                        </a:rPr>
                        <a:t>Mexico City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7417083"/>
                  </a:ext>
                </a:extLst>
              </a:tr>
              <a:tr h="377419">
                <a:tc>
                  <a:txBody>
                    <a:bodyPr/>
                    <a:lstStyle/>
                    <a:p>
                      <a:pPr algn="ctr">
                        <a:lnSpc>
                          <a:spcPct val="115000"/>
                        </a:lnSpc>
                        <a:spcAft>
                          <a:spcPts val="1000"/>
                        </a:spcAft>
                      </a:pPr>
                      <a:r>
                        <a:rPr lang="en-GB" sz="1600" dirty="0">
                          <a:solidFill>
                            <a:schemeClr val="tx1"/>
                          </a:solidFill>
                          <a:effectLst/>
                          <a:latin typeface="Lato" panose="020F0502020204030203"/>
                        </a:rPr>
                        <a:t>6</a:t>
                      </a:r>
                      <a:endParaRPr lang="en-GB" sz="1600" dirty="0">
                        <a:solidFill>
                          <a:schemeClr val="tx1"/>
                        </a:solidFill>
                        <a:effectLst/>
                        <a:latin typeface="Lato" panose="020F0502020204030203"/>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8000"/>
                        </a:lnSpc>
                        <a:spcAft>
                          <a:spcPts val="0"/>
                        </a:spcAft>
                      </a:pPr>
                      <a:r>
                        <a:rPr lang="en-GB" sz="1600" dirty="0">
                          <a:solidFill>
                            <a:schemeClr val="tx1"/>
                          </a:solidFill>
                          <a:effectLst/>
                          <a:latin typeface="Lato" panose="020F0502020204030203"/>
                          <a:ea typeface="Calibri" panose="020F0502020204030204" pitchFamily="34" charset="0"/>
                          <a:cs typeface="Times New Roman" panose="02020603050405020304" pitchFamily="18" charset="0"/>
                        </a:rPr>
                        <a:t>Moscow</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8000"/>
                        </a:lnSpc>
                        <a:spcAft>
                          <a:spcPts val="0"/>
                        </a:spcAft>
                      </a:pPr>
                      <a:r>
                        <a:rPr lang="en-GB" sz="1600" dirty="0">
                          <a:solidFill>
                            <a:schemeClr val="tx1"/>
                          </a:solidFill>
                          <a:effectLst/>
                          <a:latin typeface="Lato" panose="020F0502020204030203"/>
                          <a:ea typeface="Calibri" panose="020F0502020204030204" pitchFamily="34" charset="0"/>
                          <a:cs typeface="Times New Roman" panose="02020603050405020304" pitchFamily="18" charset="0"/>
                        </a:rPr>
                        <a:t>Cairo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6224685"/>
                  </a:ext>
                </a:extLst>
              </a:tr>
              <a:tr h="377419">
                <a:tc>
                  <a:txBody>
                    <a:bodyPr/>
                    <a:lstStyle/>
                    <a:p>
                      <a:pPr algn="ctr">
                        <a:lnSpc>
                          <a:spcPct val="115000"/>
                        </a:lnSpc>
                        <a:spcAft>
                          <a:spcPts val="1000"/>
                        </a:spcAft>
                      </a:pPr>
                      <a:r>
                        <a:rPr lang="en-GB" sz="1600" dirty="0">
                          <a:solidFill>
                            <a:schemeClr val="tx1"/>
                          </a:solidFill>
                          <a:effectLst/>
                          <a:latin typeface="Lato" panose="020F0502020204030203"/>
                        </a:rPr>
                        <a:t>7</a:t>
                      </a:r>
                      <a:endParaRPr lang="en-GB" sz="1600" dirty="0">
                        <a:solidFill>
                          <a:schemeClr val="tx1"/>
                        </a:solidFill>
                        <a:effectLst/>
                        <a:latin typeface="Lato" panose="020F0502020204030203"/>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8000"/>
                        </a:lnSpc>
                        <a:spcAft>
                          <a:spcPts val="0"/>
                        </a:spcAft>
                      </a:pPr>
                      <a:r>
                        <a:rPr lang="en-GB" sz="1600" dirty="0">
                          <a:solidFill>
                            <a:schemeClr val="tx1"/>
                          </a:solidFill>
                          <a:effectLst/>
                          <a:latin typeface="Lato" panose="020F0502020204030203"/>
                          <a:ea typeface="Calibri" panose="020F0502020204030204" pitchFamily="34" charset="0"/>
                          <a:cs typeface="Times New Roman" panose="02020603050405020304" pitchFamily="18" charset="0"/>
                        </a:rPr>
                        <a:t>Buenos Aires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8000"/>
                        </a:lnSpc>
                        <a:spcAft>
                          <a:spcPts val="0"/>
                        </a:spcAft>
                      </a:pPr>
                      <a:r>
                        <a:rPr lang="en-GB" sz="1600" dirty="0">
                          <a:solidFill>
                            <a:schemeClr val="tx1"/>
                          </a:solidFill>
                          <a:effectLst/>
                          <a:latin typeface="Lato" panose="020F0502020204030203"/>
                          <a:ea typeface="Calibri" panose="020F0502020204030204" pitchFamily="34" charset="0"/>
                          <a:cs typeface="Times New Roman" panose="02020603050405020304" pitchFamily="18" charset="0"/>
                        </a:rPr>
                        <a:t>Dhaka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5287244"/>
                  </a:ext>
                </a:extLst>
              </a:tr>
              <a:tr h="377419">
                <a:tc>
                  <a:txBody>
                    <a:bodyPr/>
                    <a:lstStyle/>
                    <a:p>
                      <a:pPr algn="ctr">
                        <a:lnSpc>
                          <a:spcPct val="115000"/>
                        </a:lnSpc>
                        <a:spcAft>
                          <a:spcPts val="1000"/>
                        </a:spcAft>
                      </a:pPr>
                      <a:r>
                        <a:rPr lang="en-GB" sz="1600" dirty="0">
                          <a:solidFill>
                            <a:schemeClr val="tx1"/>
                          </a:solidFill>
                          <a:effectLst/>
                          <a:latin typeface="Lato" panose="020F0502020204030203"/>
                        </a:rPr>
                        <a:t>8</a:t>
                      </a:r>
                      <a:endParaRPr lang="en-GB" sz="1600" dirty="0">
                        <a:solidFill>
                          <a:schemeClr val="tx1"/>
                        </a:solidFill>
                        <a:effectLst/>
                        <a:latin typeface="Lato" panose="020F0502020204030203"/>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8000"/>
                        </a:lnSpc>
                        <a:spcAft>
                          <a:spcPts val="0"/>
                        </a:spcAft>
                      </a:pPr>
                      <a:r>
                        <a:rPr lang="en-GB" sz="1600" dirty="0">
                          <a:solidFill>
                            <a:schemeClr val="tx1"/>
                          </a:solidFill>
                          <a:effectLst/>
                          <a:latin typeface="Lato" panose="020F0502020204030203"/>
                          <a:ea typeface="Calibri" panose="020F0502020204030204" pitchFamily="34" charset="0"/>
                          <a:cs typeface="Times New Roman" panose="02020603050405020304" pitchFamily="18" charset="0"/>
                        </a:rPr>
                        <a:t>Chicago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8000"/>
                        </a:lnSpc>
                        <a:spcAft>
                          <a:spcPts val="0"/>
                        </a:spcAft>
                      </a:pPr>
                      <a:r>
                        <a:rPr lang="en-GB" sz="1600" dirty="0">
                          <a:solidFill>
                            <a:schemeClr val="tx1"/>
                          </a:solidFill>
                          <a:effectLst/>
                          <a:latin typeface="Lato" panose="020F0502020204030203"/>
                          <a:ea typeface="Calibri" panose="020F0502020204030204" pitchFamily="34" charset="0"/>
                          <a:cs typeface="Times New Roman" panose="02020603050405020304" pitchFamily="18" charset="0"/>
                        </a:rPr>
                        <a:t>Mumbai</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5520876"/>
                  </a:ext>
                </a:extLst>
              </a:tr>
              <a:tr h="377419">
                <a:tc>
                  <a:txBody>
                    <a:bodyPr/>
                    <a:lstStyle/>
                    <a:p>
                      <a:pPr algn="ctr">
                        <a:lnSpc>
                          <a:spcPct val="115000"/>
                        </a:lnSpc>
                        <a:spcAft>
                          <a:spcPts val="1000"/>
                        </a:spcAft>
                      </a:pPr>
                      <a:r>
                        <a:rPr lang="en-GB" sz="1600" dirty="0">
                          <a:solidFill>
                            <a:schemeClr val="tx1"/>
                          </a:solidFill>
                          <a:effectLst/>
                          <a:latin typeface="Lato" panose="020F0502020204030203"/>
                        </a:rPr>
                        <a:t>9</a:t>
                      </a:r>
                      <a:endParaRPr lang="en-GB" sz="1600" dirty="0">
                        <a:solidFill>
                          <a:schemeClr val="tx1"/>
                        </a:solidFill>
                        <a:effectLst/>
                        <a:latin typeface="Lato" panose="020F0502020204030203"/>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8000"/>
                        </a:lnSpc>
                        <a:spcAft>
                          <a:spcPts val="0"/>
                        </a:spcAft>
                      </a:pPr>
                      <a:r>
                        <a:rPr lang="en-GB" sz="1600" dirty="0">
                          <a:solidFill>
                            <a:schemeClr val="tx1"/>
                          </a:solidFill>
                          <a:effectLst/>
                          <a:latin typeface="Lato" panose="020F0502020204030203"/>
                          <a:ea typeface="Calibri" panose="020F0502020204030204" pitchFamily="34" charset="0"/>
                          <a:cs typeface="Times New Roman" panose="02020603050405020304" pitchFamily="18" charset="0"/>
                        </a:rPr>
                        <a:t>Kolkata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8000"/>
                        </a:lnSpc>
                        <a:spcAft>
                          <a:spcPts val="0"/>
                        </a:spcAft>
                      </a:pPr>
                      <a:r>
                        <a:rPr lang="en-GB" sz="1600" dirty="0">
                          <a:solidFill>
                            <a:schemeClr val="tx1"/>
                          </a:solidFill>
                          <a:effectLst/>
                          <a:latin typeface="Lato" panose="020F0502020204030203"/>
                          <a:ea typeface="Calibri" panose="020F0502020204030204" pitchFamily="34" charset="0"/>
                          <a:cs typeface="Times New Roman" panose="02020603050405020304" pitchFamily="18" charset="0"/>
                        </a:rPr>
                        <a:t>Beijing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28610822"/>
                  </a:ext>
                </a:extLst>
              </a:tr>
              <a:tr h="377419">
                <a:tc>
                  <a:txBody>
                    <a:bodyPr/>
                    <a:lstStyle/>
                    <a:p>
                      <a:pPr algn="ctr">
                        <a:lnSpc>
                          <a:spcPct val="115000"/>
                        </a:lnSpc>
                        <a:spcAft>
                          <a:spcPts val="1000"/>
                        </a:spcAft>
                      </a:pPr>
                      <a:r>
                        <a:rPr lang="en-GB" sz="1600" dirty="0">
                          <a:solidFill>
                            <a:schemeClr val="tx1"/>
                          </a:solidFill>
                          <a:effectLst/>
                          <a:latin typeface="Lato" panose="020F0502020204030203"/>
                        </a:rPr>
                        <a:t>10</a:t>
                      </a:r>
                      <a:endParaRPr lang="en-GB" sz="1600" dirty="0">
                        <a:solidFill>
                          <a:schemeClr val="tx1"/>
                        </a:solidFill>
                        <a:effectLst/>
                        <a:latin typeface="Lato" panose="020F0502020204030203"/>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8000"/>
                        </a:lnSpc>
                        <a:spcAft>
                          <a:spcPts val="0"/>
                        </a:spcAft>
                      </a:pPr>
                      <a:r>
                        <a:rPr lang="en-GB" sz="1600" dirty="0">
                          <a:solidFill>
                            <a:schemeClr val="tx1"/>
                          </a:solidFill>
                          <a:effectLst/>
                          <a:latin typeface="Lato" panose="020F0502020204030203"/>
                          <a:ea typeface="Calibri" panose="020F0502020204030204" pitchFamily="34" charset="0"/>
                          <a:cs typeface="Times New Roman" panose="02020603050405020304" pitchFamily="18" charset="0"/>
                        </a:rPr>
                        <a:t>Shanghai</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8000"/>
                        </a:lnSpc>
                        <a:spcAft>
                          <a:spcPts val="0"/>
                        </a:spcAft>
                      </a:pPr>
                      <a:r>
                        <a:rPr lang="en-GB" sz="1600" dirty="0">
                          <a:solidFill>
                            <a:schemeClr val="tx1"/>
                          </a:solidFill>
                          <a:effectLst/>
                          <a:latin typeface="Lato" panose="020F0502020204030203"/>
                          <a:ea typeface="Calibri" panose="020F0502020204030204" pitchFamily="34" charset="0"/>
                          <a:cs typeface="Times New Roman" panose="02020603050405020304" pitchFamily="18" charset="0"/>
                        </a:rPr>
                        <a:t>Osaka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3128741"/>
                  </a:ext>
                </a:extLst>
              </a:tr>
            </a:tbl>
          </a:graphicData>
        </a:graphic>
      </p:graphicFrame>
      <p:graphicFrame>
        <p:nvGraphicFramePr>
          <p:cNvPr id="3" name="Table 2">
            <a:extLst>
              <a:ext uri="{FF2B5EF4-FFF2-40B4-BE49-F238E27FC236}">
                <a16:creationId xmlns:a16="http://schemas.microsoft.com/office/drawing/2014/main" id="{C467EFE1-16AE-4F6E-8AFE-4EE43E7CB5BD}"/>
              </a:ext>
            </a:extLst>
          </p:cNvPr>
          <p:cNvGraphicFramePr>
            <a:graphicFrameLocks noGrp="1"/>
          </p:cNvGraphicFramePr>
          <p:nvPr>
            <p:extLst>
              <p:ext uri="{D42A27DB-BD31-4B8C-83A1-F6EECF244321}">
                <p14:modId xmlns:p14="http://schemas.microsoft.com/office/powerpoint/2010/main" val="3906159592"/>
              </p:ext>
            </p:extLst>
          </p:nvPr>
        </p:nvGraphicFramePr>
        <p:xfrm>
          <a:off x="359532" y="1579706"/>
          <a:ext cx="4932548" cy="3526740"/>
        </p:xfrm>
        <a:graphic>
          <a:graphicData uri="http://schemas.openxmlformats.org/drawingml/2006/table">
            <a:tbl>
              <a:tblPr firstRow="1" bandRow="1">
                <a:tableStyleId>{5C22544A-7EE6-4342-B048-85BDC9FD1C3A}</a:tableStyleId>
              </a:tblPr>
              <a:tblGrid>
                <a:gridCol w="997903">
                  <a:extLst>
                    <a:ext uri="{9D8B030D-6E8A-4147-A177-3AD203B41FA5}">
                      <a16:colId xmlns:a16="http://schemas.microsoft.com/office/drawing/2014/main" val="3093897982"/>
                    </a:ext>
                  </a:extLst>
                </a:gridCol>
                <a:gridCol w="3934645">
                  <a:extLst>
                    <a:ext uri="{9D8B030D-6E8A-4147-A177-3AD203B41FA5}">
                      <a16:colId xmlns:a16="http://schemas.microsoft.com/office/drawing/2014/main" val="1708723232"/>
                    </a:ext>
                  </a:extLst>
                </a:gridCol>
              </a:tblGrid>
              <a:tr h="603542">
                <a:tc>
                  <a:txBody>
                    <a:bodyPr/>
                    <a:lstStyle/>
                    <a:p>
                      <a:pPr>
                        <a:lnSpc>
                          <a:spcPct val="115000"/>
                        </a:lnSpc>
                        <a:spcAft>
                          <a:spcPts val="0"/>
                        </a:spcAft>
                      </a:pPr>
                      <a:r>
                        <a:rPr lang="en-GB" sz="1800" b="1" dirty="0">
                          <a:solidFill>
                            <a:schemeClr val="bg1"/>
                          </a:solidFill>
                          <a:effectLst/>
                          <a:latin typeface="Lato" panose="020F0502020204030203" pitchFamily="34" charset="0"/>
                          <a:ea typeface="Lato" panose="020F0502020204030203" pitchFamily="34" charset="0"/>
                          <a:cs typeface="Lato" panose="020F0502020204030203" pitchFamily="34" charset="0"/>
                        </a:rPr>
                        <a:t>Key word</a:t>
                      </a:r>
                    </a:p>
                  </a:txBody>
                  <a:tcPr marL="68580" marR="68580" marT="0" marB="0"/>
                </a:tc>
                <a:tc>
                  <a:txBody>
                    <a:bodyPr/>
                    <a:lstStyle/>
                    <a:p>
                      <a:pPr>
                        <a:lnSpc>
                          <a:spcPct val="115000"/>
                        </a:lnSpc>
                        <a:spcAft>
                          <a:spcPts val="0"/>
                        </a:spcAft>
                      </a:pPr>
                      <a:r>
                        <a:rPr lang="en-GB" sz="1800" b="1" dirty="0">
                          <a:solidFill>
                            <a:schemeClr val="bg1"/>
                          </a:solidFill>
                          <a:effectLst/>
                          <a:latin typeface="Lato" panose="020F0502020204030203" pitchFamily="34" charset="0"/>
                          <a:ea typeface="Lato" panose="020F0502020204030203" pitchFamily="34" charset="0"/>
                          <a:cs typeface="Lato" panose="020F0502020204030203" pitchFamily="34" charset="0"/>
                        </a:rPr>
                        <a:t>Definition</a:t>
                      </a:r>
                    </a:p>
                  </a:txBody>
                  <a:tcPr marL="68580" marR="68580" marT="0" marB="0"/>
                </a:tc>
                <a:extLst>
                  <a:ext uri="{0D108BD9-81ED-4DB2-BD59-A6C34878D82A}">
                    <a16:rowId xmlns:a16="http://schemas.microsoft.com/office/drawing/2014/main" val="1578140390"/>
                  </a:ext>
                </a:extLst>
              </a:tr>
              <a:tr h="603542">
                <a:tc>
                  <a:txBody>
                    <a:bodyPr/>
                    <a:lstStyle/>
                    <a:p>
                      <a:pPr>
                        <a:lnSpc>
                          <a:spcPct val="115000"/>
                        </a:lnSpc>
                        <a:spcAft>
                          <a:spcPts val="0"/>
                        </a:spcAft>
                      </a:pPr>
                      <a:r>
                        <a:rPr lang="en-GB" sz="1800" b="1" dirty="0">
                          <a:solidFill>
                            <a:srgbClr val="26377C"/>
                          </a:solidFill>
                          <a:effectLst/>
                          <a:latin typeface="Lato" panose="020F0502020204030203" pitchFamily="34" charset="0"/>
                          <a:ea typeface="Lato" panose="020F0502020204030203" pitchFamily="34" charset="0"/>
                          <a:cs typeface="Lato" panose="020F0502020204030203" pitchFamily="34" charset="0"/>
                        </a:rPr>
                        <a:t>Major city</a:t>
                      </a:r>
                    </a:p>
                  </a:txBody>
                  <a:tcPr marL="68580" marR="68580" marT="0" marB="0"/>
                </a:tc>
                <a:tc>
                  <a:txBody>
                    <a:bodyPr/>
                    <a:lstStyle/>
                    <a:p>
                      <a:pPr>
                        <a:lnSpc>
                          <a:spcPct val="108000"/>
                        </a:lnSpc>
                        <a:spcAft>
                          <a:spcPts val="0"/>
                        </a:spcAft>
                      </a:pPr>
                      <a:r>
                        <a:rPr lang="en-GB" sz="1800" b="0" dirty="0">
                          <a:solidFill>
                            <a:srgbClr val="26377C"/>
                          </a:solidFill>
                          <a:effectLst/>
                          <a:latin typeface="Lato" panose="020F0502020204030203" pitchFamily="34" charset="0"/>
                          <a:ea typeface="Lato" panose="020F0502020204030203" pitchFamily="34" charset="0"/>
                          <a:cs typeface="Lato" panose="020F0502020204030203" pitchFamily="34" charset="0"/>
                        </a:rPr>
                        <a:t>An urban area with a total population of 200,000 people or more.</a:t>
                      </a:r>
                    </a:p>
                  </a:txBody>
                  <a:tcPr marL="68580" marR="68580" marT="0" marB="0"/>
                </a:tc>
                <a:extLst>
                  <a:ext uri="{0D108BD9-81ED-4DB2-BD59-A6C34878D82A}">
                    <a16:rowId xmlns:a16="http://schemas.microsoft.com/office/drawing/2014/main" val="374586882"/>
                  </a:ext>
                </a:extLst>
              </a:tr>
              <a:tr h="603542">
                <a:tc>
                  <a:txBody>
                    <a:bodyPr/>
                    <a:lstStyle/>
                    <a:p>
                      <a:pPr>
                        <a:lnSpc>
                          <a:spcPct val="115000"/>
                        </a:lnSpc>
                        <a:spcAft>
                          <a:spcPts val="0"/>
                        </a:spcAft>
                      </a:pPr>
                      <a:r>
                        <a:rPr lang="en-GB" sz="1800" b="1" dirty="0">
                          <a:solidFill>
                            <a:srgbClr val="26377C"/>
                          </a:solidFill>
                          <a:effectLst/>
                          <a:latin typeface="Lato" panose="020F0502020204030203" pitchFamily="34" charset="0"/>
                          <a:ea typeface="Lato" panose="020F0502020204030203" pitchFamily="34" charset="0"/>
                          <a:cs typeface="Lato" panose="020F0502020204030203" pitchFamily="34" charset="0"/>
                        </a:rPr>
                        <a:t>Mega city</a:t>
                      </a:r>
                    </a:p>
                  </a:txBody>
                  <a:tcPr marL="68580" marR="68580" marT="0" marB="0"/>
                </a:tc>
                <a:tc>
                  <a:txBody>
                    <a:bodyPr/>
                    <a:lstStyle/>
                    <a:p>
                      <a:pPr>
                        <a:lnSpc>
                          <a:spcPct val="108000"/>
                        </a:lnSpc>
                        <a:spcAft>
                          <a:spcPts val="0"/>
                        </a:spcAft>
                      </a:pPr>
                      <a:r>
                        <a:rPr lang="en-GB" sz="1800" b="0" dirty="0">
                          <a:solidFill>
                            <a:srgbClr val="26377C"/>
                          </a:solidFill>
                          <a:effectLst/>
                          <a:latin typeface="Lato" panose="020F0502020204030203" pitchFamily="34" charset="0"/>
                          <a:ea typeface="Lato" panose="020F0502020204030203" pitchFamily="34" charset="0"/>
                          <a:cs typeface="Lato" panose="020F0502020204030203" pitchFamily="34" charset="0"/>
                        </a:rPr>
                        <a:t>An urban area with a total population of 10 million people or more, e.g. Tokyo, Lagos.</a:t>
                      </a:r>
                    </a:p>
                  </a:txBody>
                  <a:tcPr marL="68580" marR="68580" marT="0" marB="0"/>
                </a:tc>
                <a:extLst>
                  <a:ext uri="{0D108BD9-81ED-4DB2-BD59-A6C34878D82A}">
                    <a16:rowId xmlns:a16="http://schemas.microsoft.com/office/drawing/2014/main" val="1825605337"/>
                  </a:ext>
                </a:extLst>
              </a:tr>
              <a:tr h="175593">
                <a:tc>
                  <a:txBody>
                    <a:bodyPr/>
                    <a:lstStyle/>
                    <a:p>
                      <a:pPr>
                        <a:lnSpc>
                          <a:spcPct val="115000"/>
                        </a:lnSpc>
                        <a:spcAft>
                          <a:spcPts val="0"/>
                        </a:spcAft>
                      </a:pPr>
                      <a:r>
                        <a:rPr lang="en-GB" sz="1800" b="1" dirty="0">
                          <a:solidFill>
                            <a:srgbClr val="26377C"/>
                          </a:solidFill>
                          <a:effectLst/>
                          <a:latin typeface="Lato" panose="020F0502020204030203" pitchFamily="34" charset="0"/>
                          <a:ea typeface="Lato" panose="020F0502020204030203" pitchFamily="34" charset="0"/>
                          <a:cs typeface="Lato" panose="020F0502020204030203" pitchFamily="34" charset="0"/>
                        </a:rPr>
                        <a:t>World city</a:t>
                      </a:r>
                    </a:p>
                  </a:txBody>
                  <a:tcPr marL="68580" marR="68580" marT="0" marB="0"/>
                </a:tc>
                <a:tc>
                  <a:txBody>
                    <a:bodyPr/>
                    <a:lstStyle/>
                    <a:p>
                      <a:pPr>
                        <a:lnSpc>
                          <a:spcPct val="108000"/>
                        </a:lnSpc>
                        <a:spcAft>
                          <a:spcPts val="0"/>
                        </a:spcAft>
                      </a:pPr>
                      <a:r>
                        <a:rPr lang="en-GB" sz="1800" b="0" dirty="0">
                          <a:solidFill>
                            <a:srgbClr val="26377C"/>
                          </a:solidFill>
                          <a:effectLst/>
                          <a:latin typeface="Lato" panose="020F0502020204030203" pitchFamily="34" charset="0"/>
                          <a:ea typeface="Lato" panose="020F0502020204030203" pitchFamily="34" charset="0"/>
                          <a:cs typeface="Lato" panose="020F0502020204030203" pitchFamily="34" charset="0"/>
                        </a:rPr>
                        <a:t>An urban area that is economically and politically significant on a global scale, that has links to other world cities through trade, e.g. New York, London.</a:t>
                      </a:r>
                    </a:p>
                  </a:txBody>
                  <a:tcPr marL="68580" marR="68580" marT="0" marB="0"/>
                </a:tc>
                <a:extLst>
                  <a:ext uri="{0D108BD9-81ED-4DB2-BD59-A6C34878D82A}">
                    <a16:rowId xmlns:a16="http://schemas.microsoft.com/office/drawing/2014/main" val="2937896820"/>
                  </a:ext>
                </a:extLst>
              </a:tr>
            </a:tbl>
          </a:graphicData>
        </a:graphic>
      </p:graphicFrame>
      <p:pic>
        <p:nvPicPr>
          <p:cNvPr id="4" name="big cities">
            <a:hlinkClick r:id="" action="ppaction://media"/>
            <a:extLst>
              <a:ext uri="{FF2B5EF4-FFF2-40B4-BE49-F238E27FC236}">
                <a16:creationId xmlns:a16="http://schemas.microsoft.com/office/drawing/2014/main" id="{39B21B27-7C8E-4A3A-A7EF-87EC9480FDED}"/>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biLevel thresh="75000"/>
          </a:blip>
          <a:stretch>
            <a:fillRect/>
          </a:stretch>
        </p:blipFill>
        <p:spPr>
          <a:xfrm>
            <a:off x="8028384" y="889804"/>
            <a:ext cx="432000" cy="432000"/>
          </a:xfrm>
          <a:prstGeom prst="rect">
            <a:avLst/>
          </a:prstGeom>
        </p:spPr>
      </p:pic>
    </p:spTree>
    <p:extLst>
      <p:ext uri="{BB962C8B-B14F-4D97-AF65-F5344CB8AC3E}">
        <p14:creationId xmlns:p14="http://schemas.microsoft.com/office/powerpoint/2010/main" val="7597505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49ED26-08C4-4D66-84CE-CF520043D455}"/>
              </a:ext>
            </a:extLst>
          </p:cNvPr>
          <p:cNvPicPr>
            <a:picLocks noChangeAspect="1"/>
          </p:cNvPicPr>
          <p:nvPr/>
        </p:nvPicPr>
        <p:blipFill rotWithShape="1">
          <a:blip r:embed="rId5" cstate="print"/>
          <a:srcRect l="13488" t="25882" r="16391" b="10175"/>
          <a:stretch/>
        </p:blipFill>
        <p:spPr>
          <a:xfrm>
            <a:off x="107504" y="1370275"/>
            <a:ext cx="8064896" cy="4909068"/>
          </a:xfrm>
          <a:prstGeom prst="rect">
            <a:avLst/>
          </a:prstGeom>
          <a:noFill/>
        </p:spPr>
      </p:pic>
      <p:sp>
        <p:nvSpPr>
          <p:cNvPr id="6" name="Title 1">
            <a:extLst>
              <a:ext uri="{FF2B5EF4-FFF2-40B4-BE49-F238E27FC236}">
                <a16:creationId xmlns:a16="http://schemas.microsoft.com/office/drawing/2014/main" id="{4D0157A2-9983-45C8-8C8E-F8DF94AE9681}"/>
              </a:ext>
            </a:extLst>
          </p:cNvPr>
          <p:cNvSpPr>
            <a:spLocks noGrp="1"/>
          </p:cNvSpPr>
          <p:nvPr>
            <p:ph type="title"/>
          </p:nvPr>
        </p:nvSpPr>
        <p:spPr>
          <a:xfrm>
            <a:off x="233772" y="545784"/>
            <a:ext cx="8676456" cy="883741"/>
          </a:xfrm>
        </p:spPr>
        <p:txBody>
          <a:bodyPr anchor="ctr">
            <a:noAutofit/>
          </a:bodyPr>
          <a:lstStyle/>
          <a:p>
            <a:pPr>
              <a:lnSpc>
                <a:spcPct val="90000"/>
              </a:lnSpc>
            </a:pPr>
            <a:r>
              <a:rPr lang="en-GB" sz="3400" dirty="0"/>
              <a:t>Where are the largest cities in the world?</a:t>
            </a:r>
          </a:p>
        </p:txBody>
      </p:sp>
      <p:pic>
        <p:nvPicPr>
          <p:cNvPr id="3" name="Map cities">
            <a:hlinkClick r:id="" action="ppaction://media"/>
            <a:extLst>
              <a:ext uri="{FF2B5EF4-FFF2-40B4-BE49-F238E27FC236}">
                <a16:creationId xmlns:a16="http://schemas.microsoft.com/office/drawing/2014/main" id="{64BFDA7D-5CAB-4B88-AF22-4B2A006A3C92}"/>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biLevel thresh="75000"/>
          </a:blip>
          <a:stretch>
            <a:fillRect/>
          </a:stretch>
        </p:blipFill>
        <p:spPr>
          <a:xfrm>
            <a:off x="8478228" y="863184"/>
            <a:ext cx="432000" cy="432000"/>
          </a:xfrm>
          <a:prstGeom prst="rect">
            <a:avLst/>
          </a:prstGeom>
        </p:spPr>
      </p:pic>
    </p:spTree>
    <p:extLst>
      <p:ext uri="{BB962C8B-B14F-4D97-AF65-F5344CB8AC3E}">
        <p14:creationId xmlns:p14="http://schemas.microsoft.com/office/powerpoint/2010/main" val="27032115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6E9FF-FC1A-48BB-BFD6-051204BD34B3}"/>
              </a:ext>
            </a:extLst>
          </p:cNvPr>
          <p:cNvSpPr>
            <a:spLocks noGrp="1"/>
          </p:cNvSpPr>
          <p:nvPr>
            <p:ph type="title"/>
          </p:nvPr>
        </p:nvSpPr>
        <p:spPr>
          <a:xfrm>
            <a:off x="251520" y="510558"/>
            <a:ext cx="8229600" cy="909536"/>
          </a:xfrm>
        </p:spPr>
        <p:txBody>
          <a:bodyPr>
            <a:normAutofit/>
          </a:bodyPr>
          <a:lstStyle/>
          <a:p>
            <a:r>
              <a:rPr lang="en-GB" sz="3600" b="1" dirty="0"/>
              <a:t>What are megacities?</a:t>
            </a:r>
          </a:p>
        </p:txBody>
      </p:sp>
      <p:sp>
        <p:nvSpPr>
          <p:cNvPr id="5" name="TextBox 4">
            <a:extLst>
              <a:ext uri="{FF2B5EF4-FFF2-40B4-BE49-F238E27FC236}">
                <a16:creationId xmlns:a16="http://schemas.microsoft.com/office/drawing/2014/main" id="{AE0ABFBE-530B-4759-9F68-20B6A58EE1AA}"/>
              </a:ext>
            </a:extLst>
          </p:cNvPr>
          <p:cNvSpPr txBox="1"/>
          <p:nvPr/>
        </p:nvSpPr>
        <p:spPr>
          <a:xfrm>
            <a:off x="251520" y="1420094"/>
            <a:ext cx="6120680" cy="4814010"/>
          </a:xfrm>
          <a:prstGeom prst="rect">
            <a:avLst/>
          </a:prstGeom>
          <a:noFill/>
        </p:spPr>
        <p:txBody>
          <a:bodyPr wrap="square" rtlCol="0">
            <a:spAutoFit/>
          </a:bodyPr>
          <a:lstStyle/>
          <a:p>
            <a:pPr>
              <a:lnSpc>
                <a:spcPct val="108000"/>
              </a:lnSpc>
            </a:pPr>
            <a:r>
              <a:rPr lang="en-GB" sz="2200" dirty="0">
                <a:solidFill>
                  <a:srgbClr val="26377C"/>
                </a:solidFill>
                <a:latin typeface="Lato" panose="020F0502020204030203"/>
              </a:rPr>
              <a:t>In 1975 there were only four megacities in the world (New York, Tokyo, Mexico City and Sao Paulo). By 2015 there were over 20.</a:t>
            </a:r>
          </a:p>
          <a:p>
            <a:pPr>
              <a:lnSpc>
                <a:spcPct val="108000"/>
              </a:lnSpc>
            </a:pPr>
            <a:endParaRPr lang="en-GB" sz="2200" dirty="0">
              <a:solidFill>
                <a:srgbClr val="26377C"/>
              </a:solidFill>
              <a:latin typeface="Lato" panose="020F0502020204030203"/>
            </a:endParaRPr>
          </a:p>
          <a:p>
            <a:pPr>
              <a:lnSpc>
                <a:spcPct val="108000"/>
              </a:lnSpc>
            </a:pPr>
            <a:r>
              <a:rPr lang="en-GB" sz="2200" dirty="0">
                <a:solidFill>
                  <a:srgbClr val="26377C"/>
                </a:solidFill>
                <a:latin typeface="Lato" panose="020F0502020204030203"/>
              </a:rPr>
              <a:t>London, through the current process of</a:t>
            </a:r>
            <a:br>
              <a:rPr lang="en-GB" sz="2200" dirty="0">
                <a:solidFill>
                  <a:srgbClr val="26377C"/>
                </a:solidFill>
                <a:latin typeface="Lato" panose="020F0502020204030203"/>
              </a:rPr>
            </a:br>
            <a:r>
              <a:rPr lang="en-GB" sz="2200" dirty="0">
                <a:solidFill>
                  <a:srgbClr val="26377C"/>
                </a:solidFill>
                <a:latin typeface="Lato" panose="020F0502020204030203"/>
              </a:rPr>
              <a:t>re-urbanisation, is predicted to become a megacity by 2030.</a:t>
            </a:r>
          </a:p>
          <a:p>
            <a:pPr>
              <a:lnSpc>
                <a:spcPct val="108000"/>
              </a:lnSpc>
            </a:pPr>
            <a:endParaRPr lang="en-GB" sz="2200" dirty="0">
              <a:solidFill>
                <a:srgbClr val="26377C"/>
              </a:solidFill>
              <a:latin typeface="Lato" panose="020F0502020204030203"/>
            </a:endParaRPr>
          </a:p>
          <a:p>
            <a:pPr>
              <a:lnSpc>
                <a:spcPct val="108000"/>
              </a:lnSpc>
            </a:pPr>
            <a:r>
              <a:rPr lang="en-GB" sz="2200" dirty="0">
                <a:solidFill>
                  <a:srgbClr val="26377C"/>
                </a:solidFill>
                <a:latin typeface="Lato" panose="020F0502020204030203"/>
              </a:rPr>
              <a:t>Future megacities of the world are likely to be in Asia. As urban areas grow they often merge with other urban areas to form one larger city: </a:t>
            </a:r>
            <a:r>
              <a:rPr lang="en-GB" sz="2200" i="1" dirty="0">
                <a:solidFill>
                  <a:srgbClr val="26377C"/>
                </a:solidFill>
                <a:latin typeface="Lato" panose="020F0502020204030203"/>
              </a:rPr>
              <a:t>In China, cities in the Pearl River delta are merging to create a new megacity of the future. </a:t>
            </a:r>
          </a:p>
        </p:txBody>
      </p:sp>
      <p:sp>
        <p:nvSpPr>
          <p:cNvPr id="4" name="TextBox 3">
            <a:extLst>
              <a:ext uri="{FF2B5EF4-FFF2-40B4-BE49-F238E27FC236}">
                <a16:creationId xmlns:a16="http://schemas.microsoft.com/office/drawing/2014/main" id="{FECCE6FE-B5D7-4DCD-BF41-024ED664D9E4}"/>
              </a:ext>
            </a:extLst>
          </p:cNvPr>
          <p:cNvSpPr txBox="1"/>
          <p:nvPr/>
        </p:nvSpPr>
        <p:spPr>
          <a:xfrm>
            <a:off x="6516216" y="1523613"/>
            <a:ext cx="2304256" cy="1477328"/>
          </a:xfrm>
          <a:prstGeom prst="rect">
            <a:avLst/>
          </a:prstGeom>
          <a:solidFill>
            <a:schemeClr val="accent2">
              <a:lumMod val="40000"/>
              <a:lumOff val="60000"/>
            </a:schemeClr>
          </a:solidFill>
          <a:ln>
            <a:solidFill>
              <a:srgbClr val="0070C0"/>
            </a:solidFill>
          </a:ln>
        </p:spPr>
        <p:txBody>
          <a:bodyPr wrap="square" rtlCol="0">
            <a:spAutoFit/>
          </a:bodyPr>
          <a:lstStyle/>
          <a:p>
            <a:r>
              <a:rPr lang="en-GB" b="1" dirty="0">
                <a:solidFill>
                  <a:srgbClr val="26377C"/>
                </a:solidFill>
                <a:latin typeface="Lato" panose="020F0502020204030203"/>
              </a:rPr>
              <a:t>Activity</a:t>
            </a:r>
          </a:p>
          <a:p>
            <a:r>
              <a:rPr lang="en-GB" dirty="0">
                <a:solidFill>
                  <a:srgbClr val="26377C"/>
                </a:solidFill>
                <a:latin typeface="Lato" panose="020F0502020204030203"/>
              </a:rPr>
              <a:t>Look up and list the current ‘megacities’ in the world: try </a:t>
            </a:r>
            <a:r>
              <a:rPr lang="en-GB" dirty="0">
                <a:solidFill>
                  <a:srgbClr val="26377C"/>
                </a:solidFill>
                <a:latin typeface="Lato" panose="020F0502020204030203"/>
                <a:hlinkClick r:id="rId5">
                  <a:extLst>
                    <a:ext uri="{A12FA001-AC4F-418D-AE19-62706E023703}">
                      <ahyp:hlinkClr xmlns:ahyp="http://schemas.microsoft.com/office/drawing/2018/hyperlinkcolor" val="tx"/>
                    </a:ext>
                  </a:extLst>
                </a:hlinkClick>
              </a:rPr>
              <a:t>World Data</a:t>
            </a:r>
            <a:r>
              <a:rPr lang="en-GB" dirty="0">
                <a:solidFill>
                  <a:srgbClr val="26377C"/>
                </a:solidFill>
                <a:latin typeface="Lato" panose="020F0502020204030203"/>
              </a:rPr>
              <a:t>.</a:t>
            </a:r>
          </a:p>
        </p:txBody>
      </p:sp>
      <p:pic>
        <p:nvPicPr>
          <p:cNvPr id="3" name="megacities">
            <a:hlinkClick r:id="" action="ppaction://media"/>
            <a:extLst>
              <a:ext uri="{FF2B5EF4-FFF2-40B4-BE49-F238E27FC236}">
                <a16:creationId xmlns:a16="http://schemas.microsoft.com/office/drawing/2014/main" id="{4E850671-7ECB-40C3-838E-6A43E02BDBF4}"/>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biLevel thresh="75000"/>
          </a:blip>
          <a:stretch>
            <a:fillRect/>
          </a:stretch>
        </p:blipFill>
        <p:spPr>
          <a:xfrm>
            <a:off x="5004048" y="754532"/>
            <a:ext cx="432000" cy="432000"/>
          </a:xfrm>
          <a:prstGeom prst="rect">
            <a:avLst/>
          </a:prstGeom>
        </p:spPr>
      </p:pic>
    </p:spTree>
    <p:extLst>
      <p:ext uri="{BB962C8B-B14F-4D97-AF65-F5344CB8AC3E}">
        <p14:creationId xmlns:p14="http://schemas.microsoft.com/office/powerpoint/2010/main" val="25590644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6E9FF-FC1A-48BB-BFD6-051204BD34B3}"/>
              </a:ext>
            </a:extLst>
          </p:cNvPr>
          <p:cNvSpPr>
            <a:spLocks noGrp="1"/>
          </p:cNvSpPr>
          <p:nvPr>
            <p:ph type="title"/>
          </p:nvPr>
        </p:nvSpPr>
        <p:spPr>
          <a:xfrm>
            <a:off x="251520" y="411892"/>
            <a:ext cx="8229600" cy="843930"/>
          </a:xfrm>
        </p:spPr>
        <p:txBody>
          <a:bodyPr>
            <a:normAutofit fontScale="90000"/>
          </a:bodyPr>
          <a:lstStyle/>
          <a:p>
            <a:r>
              <a:rPr lang="en-GB" b="1" dirty="0"/>
              <a:t>What are the impacts of rapid urbanisation?</a:t>
            </a:r>
          </a:p>
        </p:txBody>
      </p:sp>
      <p:sp>
        <p:nvSpPr>
          <p:cNvPr id="4" name="TextBox 3">
            <a:extLst>
              <a:ext uri="{FF2B5EF4-FFF2-40B4-BE49-F238E27FC236}">
                <a16:creationId xmlns:a16="http://schemas.microsoft.com/office/drawing/2014/main" id="{47254403-4FE5-4012-9761-0075BEFD821B}"/>
              </a:ext>
            </a:extLst>
          </p:cNvPr>
          <p:cNvSpPr txBox="1"/>
          <p:nvPr/>
        </p:nvSpPr>
        <p:spPr>
          <a:xfrm>
            <a:off x="251520" y="1196752"/>
            <a:ext cx="7848872" cy="5049844"/>
          </a:xfrm>
          <a:prstGeom prst="rect">
            <a:avLst/>
          </a:prstGeom>
          <a:noFill/>
        </p:spPr>
        <p:txBody>
          <a:bodyPr wrap="square" rtlCol="0">
            <a:spAutoFit/>
          </a:bodyPr>
          <a:lstStyle/>
          <a:p>
            <a:pPr>
              <a:lnSpc>
                <a:spcPct val="108000"/>
              </a:lnSpc>
            </a:pPr>
            <a:r>
              <a:rPr lang="en-GB" sz="2000" dirty="0">
                <a:solidFill>
                  <a:srgbClr val="26377C"/>
                </a:solidFill>
                <a:latin typeface="Lato" panose="020F0502020204030203"/>
              </a:rPr>
              <a:t>Rapid population growth in a city can lead to a variety of challenges, particularly in cities in lower income regions of the world.</a:t>
            </a:r>
            <a:r>
              <a:rPr kumimoji="0" lang="en-GB" sz="2000" b="0" i="0" u="none" strike="noStrike" kern="1200" cap="none" spc="0" normalizeH="0" baseline="0" noProof="0" dirty="0">
                <a:ln>
                  <a:noFill/>
                </a:ln>
                <a:solidFill>
                  <a:srgbClr val="26377C"/>
                </a:solidFill>
                <a:effectLst/>
                <a:uLnTx/>
                <a:uFillTx/>
                <a:latin typeface="Lato" panose="020F0502020204030203" pitchFamily="34" charset="0"/>
                <a:ea typeface="Lato" panose="020F0502020204030203" pitchFamily="34" charset="0"/>
                <a:cs typeface="Lato" panose="020F0502020204030203" pitchFamily="34" charset="0"/>
              </a:rPr>
              <a:t> </a:t>
            </a:r>
          </a:p>
          <a:p>
            <a:pPr marL="271463" marR="0" lvl="0" indent="-249238" algn="l" defTabSz="914400" rtl="0" eaLnBrk="1" fontAlgn="auto" latinLnBrk="0" hangingPunct="1">
              <a:lnSpc>
                <a:spcPct val="108000"/>
              </a:lnSpc>
              <a:buClr>
                <a:srgbClr val="A04DA3"/>
              </a:buClr>
              <a:buSzTx/>
              <a:buFont typeface="Georgia"/>
              <a:buChar char="•"/>
              <a:tabLst/>
              <a:defRPr/>
            </a:pPr>
            <a:r>
              <a:rPr lang="en-GB" sz="2000" b="1" dirty="0">
                <a:solidFill>
                  <a:srgbClr val="26377C"/>
                </a:solidFill>
                <a:latin typeface="Lato" panose="020F0502020204030203"/>
              </a:rPr>
              <a:t>Housing</a:t>
            </a:r>
            <a:r>
              <a:rPr lang="en-GB" sz="2000" dirty="0">
                <a:solidFill>
                  <a:srgbClr val="FF0000"/>
                </a:solidFill>
                <a:latin typeface="Lato" panose="020F0502020204030203"/>
              </a:rPr>
              <a:t> </a:t>
            </a:r>
          </a:p>
          <a:p>
            <a:pPr marL="271463" lvl="1">
              <a:lnSpc>
                <a:spcPct val="108000"/>
              </a:lnSpc>
              <a:buClr>
                <a:srgbClr val="A04DA3"/>
              </a:buClr>
              <a:defRPr/>
            </a:pPr>
            <a:r>
              <a:rPr lang="en-GB" sz="2000" dirty="0">
                <a:solidFill>
                  <a:srgbClr val="26377C"/>
                </a:solidFill>
                <a:latin typeface="Lato" panose="020F0502020204030203"/>
              </a:rPr>
              <a:t>In low income countries many people are forced to live in slums</a:t>
            </a:r>
            <a:br>
              <a:rPr lang="en-GB" sz="2000" dirty="0">
                <a:solidFill>
                  <a:srgbClr val="26377C"/>
                </a:solidFill>
                <a:latin typeface="Lato" panose="020F0502020204030203"/>
              </a:rPr>
            </a:br>
            <a:r>
              <a:rPr lang="en-GB" sz="2000" dirty="0">
                <a:solidFill>
                  <a:srgbClr val="26377C"/>
                </a:solidFill>
                <a:latin typeface="Lato" panose="020F0502020204030203"/>
              </a:rPr>
              <a:t>or </a:t>
            </a:r>
            <a:r>
              <a:rPr lang="en-GB" sz="2000" dirty="0">
                <a:latin typeface="Lato" panose="020F0502020204030203"/>
              </a:rPr>
              <a:t>‘</a:t>
            </a:r>
            <a:r>
              <a:rPr lang="en-GB" sz="2000" dirty="0">
                <a:solidFill>
                  <a:srgbClr val="26367D"/>
                </a:solidFill>
                <a:latin typeface="Lato" panose="020F0502020204030203"/>
              </a:rPr>
              <a:t>squatter settlements</a:t>
            </a:r>
            <a:r>
              <a:rPr lang="en-GB" sz="2000" dirty="0">
                <a:latin typeface="Lato" panose="020F0502020204030203"/>
              </a:rPr>
              <a:t>’, </a:t>
            </a:r>
            <a:r>
              <a:rPr lang="en-GB" sz="2000" dirty="0">
                <a:solidFill>
                  <a:srgbClr val="26377C"/>
                </a:solidFill>
                <a:latin typeface="Lato" panose="020F0502020204030203"/>
              </a:rPr>
              <a:t>often building their own homes on marginal land. </a:t>
            </a:r>
          </a:p>
          <a:p>
            <a:pPr marL="271463" indent="-244475">
              <a:lnSpc>
                <a:spcPct val="108000"/>
              </a:lnSpc>
              <a:buClr>
                <a:srgbClr val="A04DA3"/>
              </a:buClr>
              <a:buFont typeface="Arial" panose="020B0604020202020204" pitchFamily="34" charset="0"/>
              <a:buChar char="•"/>
              <a:defRPr/>
            </a:pPr>
            <a:r>
              <a:rPr lang="en-GB" sz="2000" b="1" dirty="0">
                <a:solidFill>
                  <a:srgbClr val="26377C"/>
                </a:solidFill>
                <a:latin typeface="Lato" panose="020F0502020204030203"/>
              </a:rPr>
              <a:t>Resources</a:t>
            </a:r>
            <a:endParaRPr lang="en-GB" sz="2000" b="1" dirty="0">
              <a:solidFill>
                <a:srgbClr val="FF0000"/>
              </a:solidFill>
              <a:latin typeface="Lato" panose="020F0502020204030203"/>
            </a:endParaRPr>
          </a:p>
          <a:p>
            <a:pPr marL="271463">
              <a:lnSpc>
                <a:spcPct val="108000"/>
              </a:lnSpc>
              <a:buClr>
                <a:srgbClr val="A04DA3"/>
              </a:buClr>
              <a:defRPr/>
            </a:pPr>
            <a:r>
              <a:rPr lang="en-GB" sz="2000" dirty="0">
                <a:solidFill>
                  <a:srgbClr val="26377C"/>
                </a:solidFill>
                <a:latin typeface="Lato" panose="020F0502020204030203"/>
              </a:rPr>
              <a:t>Cities can have problems providing </a:t>
            </a:r>
            <a:r>
              <a:rPr lang="en-GB" sz="2000" dirty="0">
                <a:solidFill>
                  <a:srgbClr val="26367D"/>
                </a:solidFill>
                <a:latin typeface="Lato" panose="020F0502020204030203"/>
              </a:rPr>
              <a:t>food, sanitation, waste disposal, efficient transport systems, education and medical care </a:t>
            </a:r>
            <a:r>
              <a:rPr lang="en-GB" sz="2000" dirty="0">
                <a:solidFill>
                  <a:srgbClr val="26377C"/>
                </a:solidFill>
                <a:latin typeface="Lato" panose="020F0502020204030203"/>
              </a:rPr>
              <a:t>for a growing population.</a:t>
            </a:r>
          </a:p>
          <a:p>
            <a:pPr marL="271463" indent="-271463">
              <a:lnSpc>
                <a:spcPct val="108000"/>
              </a:lnSpc>
              <a:buClr>
                <a:srgbClr val="A04DA3"/>
              </a:buClr>
              <a:buFont typeface="Arial" panose="020B0604020202020204" pitchFamily="34" charset="0"/>
              <a:buChar char="•"/>
              <a:defRPr/>
            </a:pPr>
            <a:r>
              <a:rPr lang="en-GB" sz="2000" b="1" dirty="0">
                <a:solidFill>
                  <a:srgbClr val="26377C"/>
                </a:solidFill>
                <a:latin typeface="Lato" panose="020F0502020204030203"/>
              </a:rPr>
              <a:t>Urban primacy</a:t>
            </a:r>
          </a:p>
          <a:p>
            <a:pPr marL="271463" lvl="1">
              <a:lnSpc>
                <a:spcPct val="108000"/>
              </a:lnSpc>
              <a:buClr>
                <a:srgbClr val="A04DA3"/>
              </a:buClr>
              <a:defRPr/>
            </a:pPr>
            <a:r>
              <a:rPr lang="en-GB" sz="2000" dirty="0">
                <a:solidFill>
                  <a:srgbClr val="26377C"/>
                </a:solidFill>
                <a:latin typeface="Lato" panose="020F0502020204030203"/>
              </a:rPr>
              <a:t>This situation occurs when one city becomes so large and important that it is at least </a:t>
            </a:r>
            <a:r>
              <a:rPr lang="en-GB" sz="2000" dirty="0">
                <a:solidFill>
                  <a:srgbClr val="26367D"/>
                </a:solidFill>
                <a:latin typeface="Lato" panose="020F0502020204030203"/>
              </a:rPr>
              <a:t>double</a:t>
            </a:r>
            <a:r>
              <a:rPr lang="en-GB" sz="2000" dirty="0">
                <a:latin typeface="Lato" panose="020F0502020204030203"/>
              </a:rPr>
              <a:t> </a:t>
            </a:r>
            <a:r>
              <a:rPr lang="en-GB" sz="2000" dirty="0">
                <a:solidFill>
                  <a:srgbClr val="26377C"/>
                </a:solidFill>
                <a:latin typeface="Lato" panose="020F0502020204030203"/>
              </a:rPr>
              <a:t>the size of the next largest city in the country. For example, Bangkok is around 35 times larger than the next biggest city in Thailand.</a:t>
            </a:r>
          </a:p>
        </p:txBody>
      </p:sp>
    </p:spTree>
    <p:extLst>
      <p:ext uri="{BB962C8B-B14F-4D97-AF65-F5344CB8AC3E}">
        <p14:creationId xmlns:p14="http://schemas.microsoft.com/office/powerpoint/2010/main" val="1263400651"/>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3013A-A0F5-477F-B3B4-21A2C2F8C5C8}"/>
              </a:ext>
            </a:extLst>
          </p:cNvPr>
          <p:cNvSpPr>
            <a:spLocks noGrp="1"/>
          </p:cNvSpPr>
          <p:nvPr>
            <p:ph type="title"/>
          </p:nvPr>
        </p:nvSpPr>
        <p:spPr/>
        <p:txBody>
          <a:bodyPr>
            <a:normAutofit/>
          </a:bodyPr>
          <a:lstStyle/>
          <a:p>
            <a:r>
              <a:rPr lang="en-GB" dirty="0"/>
              <a:t>Getting started</a:t>
            </a:r>
          </a:p>
        </p:txBody>
      </p:sp>
      <p:sp>
        <p:nvSpPr>
          <p:cNvPr id="3" name="Content Placeholder 2">
            <a:extLst>
              <a:ext uri="{FF2B5EF4-FFF2-40B4-BE49-F238E27FC236}">
                <a16:creationId xmlns:a16="http://schemas.microsoft.com/office/drawing/2014/main" id="{FC8DDB97-4EB7-4FDA-A049-48DEA45A5DC7}"/>
              </a:ext>
            </a:extLst>
          </p:cNvPr>
          <p:cNvSpPr>
            <a:spLocks noGrp="1"/>
          </p:cNvSpPr>
          <p:nvPr>
            <p:ph idx="1"/>
          </p:nvPr>
        </p:nvSpPr>
        <p:spPr>
          <a:xfrm>
            <a:off x="457200" y="1556792"/>
            <a:ext cx="8219256" cy="5017744"/>
          </a:xfrm>
        </p:spPr>
        <p:txBody>
          <a:bodyPr>
            <a:normAutofit/>
          </a:bodyPr>
          <a:lstStyle/>
          <a:p>
            <a:pPr marL="109728" indent="0">
              <a:lnSpc>
                <a:spcPct val="108000"/>
              </a:lnSpc>
              <a:buNone/>
            </a:pPr>
            <a:r>
              <a:rPr lang="en-GB" sz="2200" dirty="0"/>
              <a:t>You’ll need a notepad on which to make notes as you go along, or you could make notes, paste images, etc. on your device. You can view these slides:</a:t>
            </a:r>
          </a:p>
          <a:p>
            <a:pPr lvl="0">
              <a:lnSpc>
                <a:spcPct val="108000"/>
              </a:lnSpc>
            </a:pPr>
            <a:r>
              <a:rPr lang="en-GB" sz="2200" dirty="0"/>
              <a:t>as a slide-show for any animations and to follow links; some slides also have a voice-over</a:t>
            </a:r>
          </a:p>
          <a:p>
            <a:pPr lvl="0">
              <a:lnSpc>
                <a:spcPct val="108000"/>
              </a:lnSpc>
            </a:pPr>
            <a:r>
              <a:rPr lang="en-GB" sz="2200" dirty="0"/>
              <a:t>in ‘normal’ view if you want to add call-outs or extra slides to make notes, paste images, answer questions.</a:t>
            </a:r>
          </a:p>
          <a:p>
            <a:pPr marL="109728" lvl="0" indent="0">
              <a:lnSpc>
                <a:spcPct val="108000"/>
              </a:lnSpc>
              <a:spcBef>
                <a:spcPts val="1200"/>
              </a:spcBef>
              <a:buNone/>
            </a:pPr>
            <a:r>
              <a:rPr lang="en-GB" sz="2200" dirty="0"/>
              <a:t>These slides cover a broad overview from all the different GCSE exam boards, so not everything is covered. Do use these alongside your school textbook or revision guide.</a:t>
            </a:r>
          </a:p>
          <a:p>
            <a:pPr marL="109728" lvl="0" indent="0">
              <a:lnSpc>
                <a:spcPct val="108000"/>
              </a:lnSpc>
              <a:spcBef>
                <a:spcPts val="1200"/>
              </a:spcBef>
              <a:buNone/>
            </a:pPr>
            <a:r>
              <a:rPr lang="en-GB" sz="2200" dirty="0"/>
              <a:t>There are activities throughout, with answers, to help you practise applying some of the knowledge.</a:t>
            </a:r>
          </a:p>
          <a:p>
            <a:pPr marL="109728" lvl="0" indent="0">
              <a:lnSpc>
                <a:spcPct val="108000"/>
              </a:lnSpc>
              <a:buNone/>
            </a:pPr>
            <a:endParaRPr lang="en-GB" sz="2200" dirty="0"/>
          </a:p>
        </p:txBody>
      </p:sp>
    </p:spTree>
    <p:extLst>
      <p:ext uri="{BB962C8B-B14F-4D97-AF65-F5344CB8AC3E}">
        <p14:creationId xmlns:p14="http://schemas.microsoft.com/office/powerpoint/2010/main" val="252689359"/>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6E9FF-FC1A-48BB-BFD6-051204BD34B3}"/>
              </a:ext>
            </a:extLst>
          </p:cNvPr>
          <p:cNvSpPr>
            <a:spLocks noGrp="1"/>
          </p:cNvSpPr>
          <p:nvPr>
            <p:ph type="title"/>
          </p:nvPr>
        </p:nvSpPr>
        <p:spPr>
          <a:xfrm>
            <a:off x="241176" y="491877"/>
            <a:ext cx="8229600" cy="771922"/>
          </a:xfrm>
        </p:spPr>
        <p:txBody>
          <a:bodyPr>
            <a:normAutofit fontScale="90000"/>
          </a:bodyPr>
          <a:lstStyle/>
          <a:p>
            <a:r>
              <a:rPr lang="en-GB" b="1" dirty="0"/>
              <a:t>What are the impacts of rapid urbanisation?</a:t>
            </a:r>
          </a:p>
        </p:txBody>
      </p:sp>
      <p:sp>
        <p:nvSpPr>
          <p:cNvPr id="4" name="TextBox 3">
            <a:extLst>
              <a:ext uri="{FF2B5EF4-FFF2-40B4-BE49-F238E27FC236}">
                <a16:creationId xmlns:a16="http://schemas.microsoft.com/office/drawing/2014/main" id="{47254403-4FE5-4012-9761-0075BEFD821B}"/>
              </a:ext>
            </a:extLst>
          </p:cNvPr>
          <p:cNvSpPr txBox="1"/>
          <p:nvPr/>
        </p:nvSpPr>
        <p:spPr>
          <a:xfrm>
            <a:off x="241176" y="1274820"/>
            <a:ext cx="7920880" cy="4994444"/>
          </a:xfrm>
          <a:prstGeom prst="rect">
            <a:avLst/>
          </a:prstGeom>
          <a:noFill/>
        </p:spPr>
        <p:txBody>
          <a:bodyPr wrap="square" rtlCol="0">
            <a:spAutoFit/>
          </a:bodyPr>
          <a:lstStyle/>
          <a:p>
            <a:pPr marL="271463" marR="0" lvl="0" indent="-249238" algn="l" defTabSz="914400" rtl="0" eaLnBrk="1" fontAlgn="auto" latinLnBrk="0" hangingPunct="1">
              <a:lnSpc>
                <a:spcPct val="108000"/>
              </a:lnSpc>
              <a:buClr>
                <a:srgbClr val="A04DA3"/>
              </a:buClr>
              <a:buSzTx/>
              <a:buFont typeface="Georgia"/>
              <a:buChar char="•"/>
              <a:tabLst/>
              <a:defRPr/>
            </a:pPr>
            <a:r>
              <a:rPr lang="en-GB" sz="2200" b="1" dirty="0">
                <a:solidFill>
                  <a:srgbClr val="26377C"/>
                </a:solidFill>
                <a:latin typeface="Lato" panose="020F0502020204030203"/>
              </a:rPr>
              <a:t>Environmental issues</a:t>
            </a:r>
          </a:p>
          <a:p>
            <a:pPr marL="271463" marR="0" lvl="0" algn="l" defTabSz="914400" rtl="0" eaLnBrk="1" fontAlgn="auto" latinLnBrk="0" hangingPunct="1">
              <a:lnSpc>
                <a:spcPct val="108000"/>
              </a:lnSpc>
              <a:buClr>
                <a:srgbClr val="A04DA3"/>
              </a:buClr>
              <a:buSzTx/>
              <a:tabLst/>
              <a:defRPr/>
            </a:pPr>
            <a:r>
              <a:rPr lang="en-GB" sz="2200" dirty="0">
                <a:solidFill>
                  <a:srgbClr val="26377C"/>
                </a:solidFill>
                <a:latin typeface="Lato" panose="020F0502020204030203"/>
              </a:rPr>
              <a:t>Squatter settlements often have </a:t>
            </a:r>
            <a:r>
              <a:rPr lang="en-GB" sz="2200" dirty="0">
                <a:solidFill>
                  <a:srgbClr val="26367D"/>
                </a:solidFill>
                <a:latin typeface="Lato" panose="020F0502020204030203"/>
              </a:rPr>
              <a:t>no plumbed-in water supply or sanitation, which pollutes the groundwater and river systems. Air pollution can occ</a:t>
            </a:r>
            <a:r>
              <a:rPr lang="en-GB" sz="2200" dirty="0">
                <a:solidFill>
                  <a:srgbClr val="26377C"/>
                </a:solidFill>
                <a:latin typeface="Lato" panose="020F0502020204030203"/>
              </a:rPr>
              <a:t>ur through use of cars and increasing traffic, as well as polluting industries.</a:t>
            </a:r>
          </a:p>
          <a:p>
            <a:pPr marL="271463" marR="0" lvl="0" indent="-271463" algn="l" defTabSz="914400" rtl="0" eaLnBrk="1" fontAlgn="auto" latinLnBrk="0" hangingPunct="1">
              <a:lnSpc>
                <a:spcPct val="108000"/>
              </a:lnSpc>
              <a:buClr>
                <a:srgbClr val="A04DA3"/>
              </a:buClr>
              <a:buSzTx/>
              <a:buFont typeface="Arial" panose="020B0604020202020204" pitchFamily="34" charset="0"/>
              <a:buChar char="•"/>
              <a:tabLst/>
              <a:defRPr/>
            </a:pPr>
            <a:r>
              <a:rPr lang="en-GB" sz="2200" b="1" dirty="0">
                <a:solidFill>
                  <a:srgbClr val="26377C"/>
                </a:solidFill>
                <a:latin typeface="Lato" panose="020F0502020204030203"/>
              </a:rPr>
              <a:t>Employment</a:t>
            </a:r>
          </a:p>
          <a:p>
            <a:pPr marL="271463" lvl="1"/>
            <a:r>
              <a:rPr lang="en-GB" sz="2200" dirty="0">
                <a:solidFill>
                  <a:srgbClr val="26377C"/>
                </a:solidFill>
                <a:latin typeface="Lato" panose="020F0502020204030203"/>
              </a:rPr>
              <a:t>Many people take jobs in </a:t>
            </a:r>
            <a:r>
              <a:rPr lang="en-GB" sz="2200" dirty="0">
                <a:solidFill>
                  <a:srgbClr val="26367D"/>
                </a:solidFill>
                <a:latin typeface="Lato" panose="020F0502020204030203"/>
              </a:rPr>
              <a:t>the informal sector of the economy, where they work without a formal </a:t>
            </a:r>
            <a:r>
              <a:rPr lang="en-GB" sz="2200" dirty="0">
                <a:solidFill>
                  <a:srgbClr val="26377C"/>
                </a:solidFill>
                <a:latin typeface="Lato" panose="020F0502020204030203"/>
              </a:rPr>
              <a:t>contract, often for themselves, doing semi-legal work. This is covered in more detail in the urban life presentation.</a:t>
            </a:r>
          </a:p>
          <a:p>
            <a:endParaRPr lang="en-GB" sz="2200" dirty="0">
              <a:latin typeface="Lato" panose="020F0502020204030203"/>
            </a:endParaRPr>
          </a:p>
          <a:p>
            <a:r>
              <a:rPr lang="en-GB" sz="2200" i="1" dirty="0">
                <a:solidFill>
                  <a:srgbClr val="26377C"/>
                </a:solidFill>
                <a:latin typeface="Lato" panose="020F0502020204030203"/>
              </a:rPr>
              <a:t>Any exam answer should include an example: You could use Lagos, Nigeria and the Makoko ‘</a:t>
            </a:r>
            <a:r>
              <a:rPr lang="en-GB" sz="2200" i="1" dirty="0" err="1">
                <a:solidFill>
                  <a:srgbClr val="26377C"/>
                </a:solidFill>
                <a:latin typeface="Lato" panose="020F0502020204030203"/>
              </a:rPr>
              <a:t>megaslum</a:t>
            </a:r>
            <a:r>
              <a:rPr lang="en-GB" sz="2200" i="1" dirty="0">
                <a:solidFill>
                  <a:srgbClr val="26377C"/>
                </a:solidFill>
                <a:latin typeface="Lato" panose="020F0502020204030203"/>
              </a:rPr>
              <a:t>’ – see the case study presentation</a:t>
            </a:r>
            <a:r>
              <a:rPr lang="en-GB" sz="2200" dirty="0">
                <a:solidFill>
                  <a:srgbClr val="26377C"/>
                </a:solidFill>
                <a:latin typeface="Lato" panose="020F0502020204030203"/>
              </a:rPr>
              <a:t>.</a:t>
            </a:r>
          </a:p>
        </p:txBody>
      </p:sp>
      <p:pic>
        <p:nvPicPr>
          <p:cNvPr id="3" name="imapcts of urb">
            <a:hlinkClick r:id="" action="ppaction://media"/>
            <a:extLst>
              <a:ext uri="{FF2B5EF4-FFF2-40B4-BE49-F238E27FC236}">
                <a16:creationId xmlns:a16="http://schemas.microsoft.com/office/drawing/2014/main" id="{4F6B7465-EA09-4E54-B06C-736D04CA6AC2}"/>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biLevel thresh="75000"/>
          </a:blip>
          <a:stretch>
            <a:fillRect/>
          </a:stretch>
        </p:blipFill>
        <p:spPr>
          <a:xfrm>
            <a:off x="8470776" y="661838"/>
            <a:ext cx="432000" cy="432000"/>
          </a:xfrm>
          <a:prstGeom prst="rect">
            <a:avLst/>
          </a:prstGeom>
        </p:spPr>
      </p:pic>
    </p:spTree>
    <p:extLst>
      <p:ext uri="{BB962C8B-B14F-4D97-AF65-F5344CB8AC3E}">
        <p14:creationId xmlns:p14="http://schemas.microsoft.com/office/powerpoint/2010/main" val="272594349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06CAE8-4A4A-4488-9A53-4FC400BD0A3B}"/>
              </a:ext>
            </a:extLst>
          </p:cNvPr>
          <p:cNvSpPr txBox="1"/>
          <p:nvPr/>
        </p:nvSpPr>
        <p:spPr>
          <a:xfrm>
            <a:off x="431492" y="1603198"/>
            <a:ext cx="7416824" cy="2123658"/>
          </a:xfrm>
          <a:prstGeom prst="rect">
            <a:avLst/>
          </a:prstGeom>
          <a:solidFill>
            <a:schemeClr val="accent2">
              <a:lumMod val="40000"/>
              <a:lumOff val="60000"/>
            </a:schemeClr>
          </a:solidFill>
          <a:ln>
            <a:solidFill>
              <a:srgbClr val="0070C0"/>
            </a:solidFill>
          </a:ln>
        </p:spPr>
        <p:txBody>
          <a:bodyPr wrap="square" rtlCol="0">
            <a:spAutoFit/>
          </a:bodyPr>
          <a:lstStyle/>
          <a:p>
            <a:r>
              <a:rPr lang="en-GB" sz="2200" b="1" dirty="0">
                <a:solidFill>
                  <a:srgbClr val="26377C"/>
                </a:solidFill>
                <a:latin typeface="Lato" panose="020F0502020204030203" pitchFamily="34" charset="0"/>
                <a:ea typeface="Lato" panose="020F0502020204030203" pitchFamily="34" charset="0"/>
                <a:cs typeface="Lato" panose="020F0502020204030203" pitchFamily="34" charset="0"/>
              </a:rPr>
              <a:t>Activity</a:t>
            </a:r>
          </a:p>
          <a:p>
            <a:pPr marL="514350" indent="-514350">
              <a:buFont typeface="+mj-lt"/>
              <a:buAutoNum type="arabicPeriod"/>
            </a:pPr>
            <a:r>
              <a:rPr lang="en-GB" sz="2200" dirty="0">
                <a:solidFill>
                  <a:srgbClr val="26377C"/>
                </a:solidFill>
                <a:latin typeface="Lato" panose="020F0502020204030203" pitchFamily="34" charset="0"/>
                <a:ea typeface="Lato" panose="020F0502020204030203" pitchFamily="34" charset="0"/>
                <a:cs typeface="Lato" panose="020F0502020204030203" pitchFamily="34" charset="0"/>
              </a:rPr>
              <a:t>State </a:t>
            </a:r>
            <a:r>
              <a:rPr lang="en-GB" sz="2200" b="1" dirty="0">
                <a:solidFill>
                  <a:srgbClr val="26377C"/>
                </a:solidFill>
                <a:latin typeface="Lato" panose="020F0502020204030203" pitchFamily="34" charset="0"/>
                <a:ea typeface="Lato" panose="020F0502020204030203" pitchFamily="34" charset="0"/>
                <a:cs typeface="Lato" panose="020F0502020204030203" pitchFamily="34" charset="0"/>
              </a:rPr>
              <a:t>one</a:t>
            </a:r>
            <a:r>
              <a:rPr lang="en-GB" sz="2200" dirty="0">
                <a:solidFill>
                  <a:srgbClr val="26377C"/>
                </a:solidFill>
                <a:latin typeface="Lato" panose="020F0502020204030203" pitchFamily="34" charset="0"/>
                <a:ea typeface="Lato" panose="020F0502020204030203" pitchFamily="34" charset="0"/>
                <a:cs typeface="Lato" panose="020F0502020204030203" pitchFamily="34" charset="0"/>
              </a:rPr>
              <a:t> reason why the population of megacities is predicted to grow. (</a:t>
            </a:r>
            <a:r>
              <a:rPr lang="en-GB" sz="2200" i="1" dirty="0">
                <a:solidFill>
                  <a:srgbClr val="26377C"/>
                </a:solidFill>
                <a:latin typeface="Lato" panose="020F0502020204030203" pitchFamily="34" charset="0"/>
                <a:ea typeface="Lato" panose="020F0502020204030203" pitchFamily="34" charset="0"/>
                <a:cs typeface="Lato" panose="020F0502020204030203" pitchFamily="34" charset="0"/>
              </a:rPr>
              <a:t>1 mark</a:t>
            </a:r>
            <a:r>
              <a:rPr lang="en-GB" sz="2200" dirty="0">
                <a:solidFill>
                  <a:srgbClr val="26377C"/>
                </a:solidFill>
                <a:latin typeface="Lato" panose="020F0502020204030203" pitchFamily="34" charset="0"/>
                <a:ea typeface="Lato" panose="020F0502020204030203" pitchFamily="34" charset="0"/>
                <a:cs typeface="Lato" panose="020F0502020204030203" pitchFamily="34" charset="0"/>
              </a:rPr>
              <a:t>)</a:t>
            </a:r>
          </a:p>
          <a:p>
            <a:pPr marL="514350" indent="-514350">
              <a:buFont typeface="+mj-lt"/>
              <a:buAutoNum type="arabicPeriod"/>
            </a:pPr>
            <a:r>
              <a:rPr lang="en-GB" sz="2200" dirty="0">
                <a:solidFill>
                  <a:srgbClr val="26377C"/>
                </a:solidFill>
                <a:latin typeface="Lato" panose="020F0502020204030203" pitchFamily="34" charset="0"/>
                <a:ea typeface="Lato" panose="020F0502020204030203" pitchFamily="34" charset="0"/>
                <a:cs typeface="Lato" panose="020F0502020204030203" pitchFamily="34" charset="0"/>
              </a:rPr>
              <a:t>Explain why the rapid growth of megacities may cause environmental and social problems. (</a:t>
            </a:r>
            <a:r>
              <a:rPr lang="en-GB" sz="2200" i="1" dirty="0">
                <a:solidFill>
                  <a:srgbClr val="26377C"/>
                </a:solidFill>
                <a:latin typeface="Lato" panose="020F0502020204030203" pitchFamily="34" charset="0"/>
                <a:ea typeface="Lato" panose="020F0502020204030203" pitchFamily="34" charset="0"/>
                <a:cs typeface="Lato" panose="020F0502020204030203" pitchFamily="34" charset="0"/>
              </a:rPr>
              <a:t>5 marks</a:t>
            </a:r>
            <a:r>
              <a:rPr lang="en-GB" sz="2200" dirty="0">
                <a:solidFill>
                  <a:srgbClr val="26377C"/>
                </a:solidFill>
                <a:latin typeface="Lato" panose="020F0502020204030203" pitchFamily="34" charset="0"/>
                <a:ea typeface="Lato" panose="020F0502020204030203" pitchFamily="34" charset="0"/>
                <a:cs typeface="Lato" panose="020F0502020204030203" pitchFamily="34" charset="0"/>
              </a:rPr>
              <a:t>)</a:t>
            </a:r>
          </a:p>
          <a:p>
            <a:endParaRPr lang="en-GB" sz="2200" dirty="0">
              <a:latin typeface="Lato" panose="020F0502020204030203" pitchFamily="34" charset="0"/>
              <a:ea typeface="Lato" panose="020F0502020204030203" pitchFamily="34" charset="0"/>
              <a:cs typeface="Lato" panose="020F0502020204030203" pitchFamily="34" charset="0"/>
            </a:endParaRPr>
          </a:p>
        </p:txBody>
      </p:sp>
      <p:pic>
        <p:nvPicPr>
          <p:cNvPr id="2" name="exam practice">
            <a:hlinkClick r:id="" action="ppaction://media"/>
            <a:extLst>
              <a:ext uri="{FF2B5EF4-FFF2-40B4-BE49-F238E27FC236}">
                <a16:creationId xmlns:a16="http://schemas.microsoft.com/office/drawing/2014/main" id="{4157DF54-5821-4010-8253-423F3F5106EA}"/>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biLevel thresh="75000"/>
          </a:blip>
          <a:stretch>
            <a:fillRect/>
          </a:stretch>
        </p:blipFill>
        <p:spPr>
          <a:xfrm>
            <a:off x="3707904" y="973123"/>
            <a:ext cx="432000" cy="432000"/>
          </a:xfrm>
          <a:prstGeom prst="rect">
            <a:avLst/>
          </a:prstGeom>
        </p:spPr>
      </p:pic>
      <p:sp>
        <p:nvSpPr>
          <p:cNvPr id="4" name="TextBox 3"/>
          <p:cNvSpPr txBox="1"/>
          <p:nvPr/>
        </p:nvSpPr>
        <p:spPr>
          <a:xfrm>
            <a:off x="323528" y="783267"/>
            <a:ext cx="6336704" cy="646331"/>
          </a:xfrm>
          <a:prstGeom prst="rect">
            <a:avLst/>
          </a:prstGeom>
          <a:noFill/>
        </p:spPr>
        <p:txBody>
          <a:bodyPr wrap="square" rtlCol="0">
            <a:spAutoFit/>
          </a:bodyPr>
          <a:lstStyle/>
          <a:p>
            <a:pPr>
              <a:spcBef>
                <a:spcPct val="0"/>
              </a:spcBef>
            </a:pPr>
            <a:r>
              <a:rPr lang="en-GB" sz="3600" b="1" dirty="0">
                <a:solidFill>
                  <a:schemeClr val="tx2"/>
                </a:solidFill>
                <a:latin typeface="Lato" panose="020F0502020204030203" pitchFamily="34" charset="0"/>
                <a:ea typeface="Lato" panose="020F0502020204030203" pitchFamily="34" charset="0"/>
                <a:cs typeface="Lato" panose="020F0502020204030203" pitchFamily="34" charset="0"/>
              </a:rPr>
              <a:t>Exam practice</a:t>
            </a:r>
          </a:p>
        </p:txBody>
      </p:sp>
    </p:spTree>
    <p:extLst>
      <p:ext uri="{BB962C8B-B14F-4D97-AF65-F5344CB8AC3E}">
        <p14:creationId xmlns:p14="http://schemas.microsoft.com/office/powerpoint/2010/main" val="337368476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nswers">
            <a:hlinkClick r:id="" action="ppaction://media"/>
            <a:extLst>
              <a:ext uri="{FF2B5EF4-FFF2-40B4-BE49-F238E27FC236}">
                <a16:creationId xmlns:a16="http://schemas.microsoft.com/office/drawing/2014/main" id="{851BCE7D-FD6E-457B-8DCB-7E8E6C6377C3}"/>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biLevel thresh="75000"/>
          </a:blip>
          <a:stretch>
            <a:fillRect/>
          </a:stretch>
        </p:blipFill>
        <p:spPr>
          <a:xfrm>
            <a:off x="5796136" y="871869"/>
            <a:ext cx="432000" cy="432000"/>
          </a:xfrm>
          <a:prstGeom prst="rect">
            <a:avLst/>
          </a:prstGeom>
        </p:spPr>
      </p:pic>
      <p:sp>
        <p:nvSpPr>
          <p:cNvPr id="5" name="TextBox 4"/>
          <p:cNvSpPr txBox="1"/>
          <p:nvPr/>
        </p:nvSpPr>
        <p:spPr>
          <a:xfrm>
            <a:off x="323528" y="764704"/>
            <a:ext cx="7272808" cy="646331"/>
          </a:xfrm>
          <a:prstGeom prst="rect">
            <a:avLst/>
          </a:prstGeom>
          <a:noFill/>
        </p:spPr>
        <p:txBody>
          <a:bodyPr wrap="square" rtlCol="0">
            <a:spAutoFit/>
          </a:bodyPr>
          <a:lstStyle/>
          <a:p>
            <a:pPr>
              <a:spcBef>
                <a:spcPct val="0"/>
              </a:spcBef>
            </a:pPr>
            <a:r>
              <a:rPr lang="en-GB" sz="3600" b="1" dirty="0">
                <a:solidFill>
                  <a:srgbClr val="26377C"/>
                </a:solidFill>
                <a:latin typeface="Lato" panose="020F0502020204030203" pitchFamily="34" charset="0"/>
                <a:ea typeface="Lato" panose="020F0502020204030203" pitchFamily="34" charset="0"/>
                <a:cs typeface="Lato" panose="020F0502020204030203" pitchFamily="34" charset="0"/>
              </a:rPr>
              <a:t>Exam practice answers…</a:t>
            </a:r>
          </a:p>
        </p:txBody>
      </p:sp>
      <p:sp>
        <p:nvSpPr>
          <p:cNvPr id="2" name="Rectangle 1">
            <a:extLst>
              <a:ext uri="{FF2B5EF4-FFF2-40B4-BE49-F238E27FC236}">
                <a16:creationId xmlns:a16="http://schemas.microsoft.com/office/drawing/2014/main" id="{36F2B22A-5D84-40D0-BA97-A9BBFE0BF5E2}"/>
              </a:ext>
            </a:extLst>
          </p:cNvPr>
          <p:cNvSpPr/>
          <p:nvPr/>
        </p:nvSpPr>
        <p:spPr>
          <a:xfrm>
            <a:off x="2267744" y="5157192"/>
            <a:ext cx="5112568"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D70E214-EFE8-4697-B61F-AB76CBD24A95}"/>
              </a:ext>
            </a:extLst>
          </p:cNvPr>
          <p:cNvSpPr/>
          <p:nvPr/>
        </p:nvSpPr>
        <p:spPr>
          <a:xfrm>
            <a:off x="611560" y="5445224"/>
            <a:ext cx="6984776" cy="64807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BC2B668-7EF2-496B-BF7D-BFA5F2FFC61B}"/>
              </a:ext>
            </a:extLst>
          </p:cNvPr>
          <p:cNvSpPr/>
          <p:nvPr/>
        </p:nvSpPr>
        <p:spPr>
          <a:xfrm>
            <a:off x="611560" y="6093296"/>
            <a:ext cx="2088232" cy="2880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8AA328C1-09EB-4483-8512-06CE0B1CE898}"/>
              </a:ext>
            </a:extLst>
          </p:cNvPr>
          <p:cNvSpPr txBox="1"/>
          <p:nvPr/>
        </p:nvSpPr>
        <p:spPr>
          <a:xfrm>
            <a:off x="323528" y="1430389"/>
            <a:ext cx="7838528" cy="5049844"/>
          </a:xfrm>
          <a:prstGeom prst="rect">
            <a:avLst/>
          </a:prstGeom>
          <a:noFill/>
        </p:spPr>
        <p:txBody>
          <a:bodyPr wrap="square" rtlCol="0">
            <a:spAutoFit/>
          </a:bodyPr>
          <a:lstStyle/>
          <a:p>
            <a:pPr marL="358775" marR="0" lvl="0" indent="-336550" algn="l" defTabSz="914400" rtl="0" eaLnBrk="1" fontAlgn="auto" latinLnBrk="0" hangingPunct="1">
              <a:lnSpc>
                <a:spcPct val="108000"/>
              </a:lnSpc>
              <a:buClr>
                <a:srgbClr val="A04DA3"/>
              </a:buClr>
              <a:buSzTx/>
              <a:buFont typeface="+mj-lt"/>
              <a:buAutoNum type="arabicPeriod"/>
              <a:tabLst/>
              <a:defRPr/>
            </a:pPr>
            <a:r>
              <a:rPr lang="en-GB" sz="2000" dirty="0">
                <a:solidFill>
                  <a:srgbClr val="26377C"/>
                </a:solidFill>
                <a:latin typeface="Lato" panose="020F0502020204030203" pitchFamily="34" charset="0"/>
                <a:ea typeface="Lato" panose="020F0502020204030203" pitchFamily="34" charset="0"/>
                <a:cs typeface="Lato" panose="020F0502020204030203" pitchFamily="34" charset="0"/>
              </a:rPr>
              <a:t>Reasons: </a:t>
            </a:r>
            <a:r>
              <a:rPr lang="en-GB" sz="2000" b="0" dirty="0">
                <a:solidFill>
                  <a:srgbClr val="26377C"/>
                </a:solidFill>
                <a:latin typeface="Lato" panose="020F0502020204030203" pitchFamily="34" charset="0"/>
                <a:ea typeface="Lato" panose="020F0502020204030203" pitchFamily="34" charset="0"/>
                <a:cs typeface="Lato" panose="020F0502020204030203" pitchFamily="34" charset="0"/>
              </a:rPr>
              <a:t>Megacities’ populations will grow due to rural-to-urban migration or to natural increase. (Don’t just write ‘jobs’).</a:t>
            </a:r>
            <a:br>
              <a:rPr lang="en-GB" sz="2000" b="0" dirty="0">
                <a:solidFill>
                  <a:srgbClr val="26377C"/>
                </a:solidFill>
                <a:latin typeface="Lato" panose="020F0502020204030203" pitchFamily="34" charset="0"/>
                <a:ea typeface="Lato" panose="020F0502020204030203" pitchFamily="34" charset="0"/>
                <a:cs typeface="Lato" panose="020F0502020204030203" pitchFamily="34" charset="0"/>
              </a:rPr>
            </a:br>
            <a:endParaRPr lang="en-GB" sz="2000" b="0" dirty="0">
              <a:solidFill>
                <a:srgbClr val="26377C"/>
              </a:solidFill>
              <a:latin typeface="Lato" panose="020F0502020204030203" pitchFamily="34" charset="0"/>
              <a:ea typeface="Lato" panose="020F0502020204030203" pitchFamily="34" charset="0"/>
              <a:cs typeface="Lato" panose="020F0502020204030203" pitchFamily="34" charset="0"/>
            </a:endParaRPr>
          </a:p>
          <a:p>
            <a:pPr marL="358775" marR="0" lvl="0" indent="-336550" algn="l" defTabSz="914400" rtl="0" eaLnBrk="1" fontAlgn="auto" latinLnBrk="0" hangingPunct="1">
              <a:lnSpc>
                <a:spcPct val="108000"/>
              </a:lnSpc>
              <a:buClr>
                <a:srgbClr val="A04DA3"/>
              </a:buClr>
              <a:buSzTx/>
              <a:buFont typeface="+mj-lt"/>
              <a:buAutoNum type="arabicPeriod"/>
              <a:tabLst/>
              <a:defRPr/>
            </a:pPr>
            <a:r>
              <a:rPr lang="en-GB" sz="2000" b="0" dirty="0">
                <a:solidFill>
                  <a:srgbClr val="26377C"/>
                </a:solidFill>
                <a:latin typeface="Lato" panose="020F0502020204030203" pitchFamily="34" charset="0"/>
                <a:ea typeface="Lato" panose="020F0502020204030203" pitchFamily="34" charset="0"/>
                <a:cs typeface="Lato" panose="020F0502020204030203" pitchFamily="34" charset="0"/>
              </a:rPr>
              <a:t>Your answer could include: </a:t>
            </a:r>
            <a:br>
              <a:rPr lang="en-GB" sz="2000" b="0" dirty="0">
                <a:latin typeface="Lato" panose="020F0502020204030203" pitchFamily="34" charset="0"/>
                <a:ea typeface="Lato" panose="020F0502020204030203" pitchFamily="34" charset="0"/>
                <a:cs typeface="Lato" panose="020F0502020204030203" pitchFamily="34" charset="0"/>
              </a:rPr>
            </a:br>
            <a:r>
              <a:rPr lang="en-GB" sz="2000" b="1" dirty="0">
                <a:solidFill>
                  <a:srgbClr val="26367D"/>
                </a:solidFill>
                <a:latin typeface="Lato" panose="020F0502020204030203" pitchFamily="34" charset="0"/>
                <a:ea typeface="Lato" panose="020F0502020204030203" pitchFamily="34" charset="0"/>
                <a:cs typeface="Lato" panose="020F0502020204030203" pitchFamily="34" charset="0"/>
              </a:rPr>
              <a:t>Environmental</a:t>
            </a:r>
            <a:r>
              <a:rPr lang="en-GB" sz="2000" b="0" dirty="0">
                <a:latin typeface="Lato" panose="020F0502020204030203" pitchFamily="34" charset="0"/>
                <a:ea typeface="Lato" panose="020F0502020204030203" pitchFamily="34" charset="0"/>
                <a:cs typeface="Lato" panose="020F0502020204030203" pitchFamily="34" charset="0"/>
              </a:rPr>
              <a:t>: </a:t>
            </a:r>
            <a:r>
              <a:rPr lang="en-GB" sz="2000" b="0" dirty="0">
                <a:solidFill>
                  <a:srgbClr val="26377C"/>
                </a:solidFill>
                <a:latin typeface="Lato" panose="020F0502020204030203" pitchFamily="34" charset="0"/>
                <a:ea typeface="Lato" panose="020F0502020204030203" pitchFamily="34" charset="0"/>
                <a:cs typeface="Lato" panose="020F0502020204030203" pitchFamily="34" charset="0"/>
              </a:rPr>
              <a:t>lack of sanitation pollutes waterways, lack of efficient waste disposal means waste piles up, polluting the ground and air. The need for jobs may force people to work in polluting industries. </a:t>
            </a:r>
            <a:br>
              <a:rPr lang="en-GB" sz="2000" b="0" dirty="0">
                <a:latin typeface="Lato" panose="020F0502020204030203" pitchFamily="34" charset="0"/>
                <a:ea typeface="Lato" panose="020F0502020204030203" pitchFamily="34" charset="0"/>
                <a:cs typeface="Lato" panose="020F0502020204030203" pitchFamily="34" charset="0"/>
              </a:rPr>
            </a:br>
            <a:r>
              <a:rPr lang="en-GB" sz="2000" b="1" dirty="0">
                <a:solidFill>
                  <a:srgbClr val="26367D"/>
                </a:solidFill>
                <a:latin typeface="Lato" panose="020F0502020204030203" pitchFamily="34" charset="0"/>
                <a:ea typeface="Lato" panose="020F0502020204030203" pitchFamily="34" charset="0"/>
                <a:cs typeface="Lato" panose="020F0502020204030203" pitchFamily="34" charset="0"/>
              </a:rPr>
              <a:t>Social: </a:t>
            </a:r>
            <a:r>
              <a:rPr lang="en-GB" sz="2000" b="0" dirty="0">
                <a:solidFill>
                  <a:srgbClr val="26377C"/>
                </a:solidFill>
                <a:latin typeface="Lato" panose="020F0502020204030203" pitchFamily="34" charset="0"/>
                <a:ea typeface="Lato" panose="020F0502020204030203" pitchFamily="34" charset="0"/>
                <a:cs typeface="Lato" panose="020F0502020204030203" pitchFamily="34" charset="0"/>
              </a:rPr>
              <a:t>lack of housing, and the creation of squatter settlements on marginal land, lack of jobs forces people to take low paid work, or to work for themselves</a:t>
            </a:r>
            <a:r>
              <a:rPr lang="en-GB" sz="2000" b="0" dirty="0">
                <a:latin typeface="Lato" panose="020F0502020204030203" pitchFamily="34" charset="0"/>
                <a:ea typeface="Lato" panose="020F0502020204030203" pitchFamily="34" charset="0"/>
                <a:cs typeface="Lato" panose="020F0502020204030203" pitchFamily="34" charset="0"/>
              </a:rPr>
              <a:t>. </a:t>
            </a:r>
          </a:p>
          <a:p>
            <a:pPr marL="358775" lvl="1">
              <a:lnSpc>
                <a:spcPct val="108000"/>
              </a:lnSpc>
              <a:buClr>
                <a:srgbClr val="A04DA3"/>
              </a:buClr>
              <a:defRPr/>
            </a:pPr>
            <a:r>
              <a:rPr lang="en-GB" sz="2000" b="0" dirty="0">
                <a:solidFill>
                  <a:srgbClr val="26377C"/>
                </a:solidFill>
                <a:latin typeface="Lato" panose="020F0502020204030203" pitchFamily="34" charset="0"/>
                <a:ea typeface="Lato" panose="020F0502020204030203" pitchFamily="34" charset="0"/>
                <a:cs typeface="Lato" panose="020F0502020204030203" pitchFamily="34" charset="0"/>
              </a:rPr>
              <a:t>For example: </a:t>
            </a:r>
            <a:r>
              <a:rPr lang="en-GB" sz="2000" b="0" i="1" dirty="0">
                <a:solidFill>
                  <a:srgbClr val="26377C"/>
                </a:solidFill>
                <a:latin typeface="Lato" panose="020F0502020204030203" pitchFamily="34" charset="0"/>
                <a:ea typeface="Lato" panose="020F0502020204030203" pitchFamily="34" charset="0"/>
                <a:cs typeface="Lato" panose="020F0502020204030203" pitchFamily="34" charset="0"/>
              </a:rPr>
              <a:t>In the </a:t>
            </a:r>
            <a:r>
              <a:rPr lang="en-GB" sz="2000" b="0" i="1" dirty="0" err="1">
                <a:solidFill>
                  <a:srgbClr val="26377C"/>
                </a:solidFill>
                <a:latin typeface="Lato" panose="020F0502020204030203" pitchFamily="34" charset="0"/>
                <a:ea typeface="Lato" panose="020F0502020204030203" pitchFamily="34" charset="0"/>
                <a:cs typeface="Lato" panose="020F0502020204030203" pitchFamily="34" charset="0"/>
              </a:rPr>
              <a:t>Ajegunle</a:t>
            </a:r>
            <a:r>
              <a:rPr lang="en-GB" sz="2000" b="0" i="1" dirty="0">
                <a:solidFill>
                  <a:srgbClr val="26377C"/>
                </a:solidFill>
                <a:latin typeface="Lato" panose="020F0502020204030203" pitchFamily="34" charset="0"/>
                <a:ea typeface="Lato" panose="020F0502020204030203" pitchFamily="34" charset="0"/>
                <a:cs typeface="Lato" panose="020F0502020204030203" pitchFamily="34" charset="0"/>
              </a:rPr>
              <a:t> squatter settlement in Lagos, 1.5 million people live in 8km</a:t>
            </a:r>
            <a:r>
              <a:rPr lang="en-GB" sz="2000" baseline="30000" dirty="0">
                <a:effectLst/>
                <a:latin typeface="Lato" panose="020F0502020204030203" pitchFamily="34" charset="0"/>
                <a:ea typeface="Lato" panose="020F0502020204030203" pitchFamily="34" charset="0"/>
                <a:cs typeface="Lato" panose="020F0502020204030203" pitchFamily="34" charset="0"/>
              </a:rPr>
              <a:t> 2</a:t>
            </a:r>
            <a:r>
              <a:rPr lang="en-GB" sz="2000" b="0" i="1" dirty="0">
                <a:solidFill>
                  <a:srgbClr val="26377C"/>
                </a:solidFill>
                <a:latin typeface="Lato" panose="020F0502020204030203" pitchFamily="34" charset="0"/>
                <a:ea typeface="Lato" panose="020F0502020204030203" pitchFamily="34" charset="0"/>
                <a:cs typeface="Lato" panose="020F0502020204030203" pitchFamily="34" charset="0"/>
              </a:rPr>
              <a:t> of low-lying flood prone land. Lack of sanitation means sewage pollutes the watercourses: this has an impact on disease.</a:t>
            </a:r>
            <a:endParaRPr lang="en-GB" sz="2000" i="1" dirty="0">
              <a:solidFill>
                <a:srgbClr val="26377C"/>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6061367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692696"/>
            <a:ext cx="8229600" cy="718919"/>
          </a:xfrm>
        </p:spPr>
        <p:txBody>
          <a:bodyPr>
            <a:normAutofit/>
          </a:bodyPr>
          <a:lstStyle/>
          <a:p>
            <a:r>
              <a:rPr lang="en-GB" sz="4000" b="1" dirty="0"/>
              <a:t>Links</a:t>
            </a:r>
          </a:p>
        </p:txBody>
      </p:sp>
      <p:sp>
        <p:nvSpPr>
          <p:cNvPr id="5" name="Text Placeholder 4"/>
          <p:cNvSpPr>
            <a:spLocks noGrp="1"/>
          </p:cNvSpPr>
          <p:nvPr>
            <p:ph type="body" idx="1"/>
          </p:nvPr>
        </p:nvSpPr>
        <p:spPr>
          <a:xfrm>
            <a:off x="446856" y="1491933"/>
            <a:ext cx="4040188" cy="351730"/>
          </a:xfrm>
        </p:spPr>
        <p:txBody>
          <a:bodyPr>
            <a:normAutofit fontScale="85000" lnSpcReduction="20000"/>
          </a:bodyPr>
          <a:lstStyle/>
          <a:p>
            <a:r>
              <a:rPr lang="en-GB" dirty="0"/>
              <a:t>Awarding organisations</a:t>
            </a:r>
          </a:p>
        </p:txBody>
      </p:sp>
      <p:graphicFrame>
        <p:nvGraphicFramePr>
          <p:cNvPr id="12" name="Content Placeholder 7">
            <a:extLst>
              <a:ext uri="{FF2B5EF4-FFF2-40B4-BE49-F238E27FC236}">
                <a16:creationId xmlns:a16="http://schemas.microsoft.com/office/drawing/2014/main" id="{35513888-6469-420D-B1EB-CBFA7470BCE0}"/>
              </a:ext>
            </a:extLst>
          </p:cNvPr>
          <p:cNvGraphicFramePr>
            <a:graphicFrameLocks noGrp="1"/>
          </p:cNvGraphicFramePr>
          <p:nvPr>
            <p:ph sz="half" idx="2"/>
            <p:extLst>
              <p:ext uri="{D42A27DB-BD31-4B8C-83A1-F6EECF244321}">
                <p14:modId xmlns:p14="http://schemas.microsoft.com/office/powerpoint/2010/main" val="2909007691"/>
              </p:ext>
            </p:extLst>
          </p:nvPr>
        </p:nvGraphicFramePr>
        <p:xfrm>
          <a:off x="467544" y="1843663"/>
          <a:ext cx="4176464" cy="4529880"/>
        </p:xfrm>
        <a:graphic>
          <a:graphicData uri="http://schemas.openxmlformats.org/drawingml/2006/table">
            <a:tbl>
              <a:tblPr firstRow="1" bandRow="1">
                <a:tableStyleId>{5C22544A-7EE6-4342-B048-85BDC9FD1C3A}</a:tableStyleId>
              </a:tblPr>
              <a:tblGrid>
                <a:gridCol w="1152128">
                  <a:extLst>
                    <a:ext uri="{9D8B030D-6E8A-4147-A177-3AD203B41FA5}">
                      <a16:colId xmlns:a16="http://schemas.microsoft.com/office/drawing/2014/main" val="20000"/>
                    </a:ext>
                  </a:extLst>
                </a:gridCol>
                <a:gridCol w="3024336">
                  <a:extLst>
                    <a:ext uri="{9D8B030D-6E8A-4147-A177-3AD203B41FA5}">
                      <a16:colId xmlns:a16="http://schemas.microsoft.com/office/drawing/2014/main" val="20001"/>
                    </a:ext>
                  </a:extLst>
                </a:gridCol>
              </a:tblGrid>
              <a:tr h="360040">
                <a:tc>
                  <a:txBody>
                    <a:bodyPr/>
                    <a:lstStyle/>
                    <a:p>
                      <a:endParaRPr lang="en-GB" dirty="0">
                        <a:latin typeface="Lato" panose="020F0502020204030203" pitchFamily="34" charset="0"/>
                        <a:ea typeface="Lato" panose="020F0502020204030203" pitchFamily="34" charset="0"/>
                        <a:cs typeface="Lato" panose="020F0502020204030203" pitchFamily="34" charset="0"/>
                      </a:endParaRPr>
                    </a:p>
                  </a:txBody>
                  <a:tcPr/>
                </a:tc>
                <a:tc>
                  <a:txBody>
                    <a:bodyPr/>
                    <a:lstStyle/>
                    <a:p>
                      <a:r>
                        <a:rPr lang="en-GB" dirty="0">
                          <a:latin typeface="Lato" panose="020F0502020204030203" pitchFamily="34" charset="0"/>
                          <a:ea typeface="Lato" panose="020F0502020204030203" pitchFamily="34" charset="0"/>
                          <a:cs typeface="Lato" panose="020F0502020204030203" pitchFamily="34" charset="0"/>
                        </a:rPr>
                        <a:t>Topic</a:t>
                      </a:r>
                    </a:p>
                  </a:txBody>
                  <a:tcPr/>
                </a:tc>
                <a:extLst>
                  <a:ext uri="{0D108BD9-81ED-4DB2-BD59-A6C34878D82A}">
                    <a16:rowId xmlns:a16="http://schemas.microsoft.com/office/drawing/2014/main" val="10000"/>
                  </a:ext>
                </a:extLst>
              </a:tr>
              <a:tr h="566522">
                <a:tc>
                  <a:txBody>
                    <a:bodyPr/>
                    <a:lstStyle/>
                    <a:p>
                      <a:r>
                        <a:rPr lang="en-GB" sz="1600" dirty="0">
                          <a:latin typeface="Lato" panose="020F0502020204030203" pitchFamily="34" charset="0"/>
                          <a:ea typeface="Lato" panose="020F0502020204030203" pitchFamily="34" charset="0"/>
                          <a:cs typeface="Lato" panose="020F0502020204030203" pitchFamily="34" charset="0"/>
                          <a:hlinkClick r:id="rId3"/>
                        </a:rPr>
                        <a:t>AQA</a:t>
                      </a:r>
                      <a:endParaRPr lang="en-GB" sz="1600" dirty="0">
                        <a:latin typeface="Lato" panose="020F0502020204030203" pitchFamily="34" charset="0"/>
                        <a:ea typeface="Lato" panose="020F0502020204030203" pitchFamily="34" charset="0"/>
                        <a:cs typeface="Lato" panose="020F0502020204030203" pitchFamily="34" charset="0"/>
                      </a:endParaRPr>
                    </a:p>
                  </a:txBody>
                  <a:tcPr/>
                </a:tc>
                <a:tc>
                  <a:txBody>
                    <a:bodyPr/>
                    <a:lstStyle/>
                    <a:p>
                      <a:r>
                        <a:rPr lang="en-GB" sz="1600" dirty="0">
                          <a:solidFill>
                            <a:srgbClr val="26367D"/>
                          </a:solidFill>
                          <a:latin typeface="Lato" panose="020F0502020204030203" pitchFamily="34" charset="0"/>
                          <a:ea typeface="Lato" panose="020F0502020204030203" pitchFamily="34" charset="0"/>
                          <a:cs typeface="Lato" panose="020F0502020204030203" pitchFamily="34" charset="0"/>
                        </a:rPr>
                        <a:t>3.2.1 Urban issues and challenges</a:t>
                      </a:r>
                    </a:p>
                  </a:txBody>
                  <a:tcPr/>
                </a:tc>
                <a:extLst>
                  <a:ext uri="{0D108BD9-81ED-4DB2-BD59-A6C34878D82A}">
                    <a16:rowId xmlns:a16="http://schemas.microsoft.com/office/drawing/2014/main" val="10001"/>
                  </a:ext>
                </a:extLst>
              </a:tr>
              <a:tr h="333303">
                <a:tc>
                  <a:txBody>
                    <a:bodyPr/>
                    <a:lstStyle/>
                    <a:p>
                      <a:r>
                        <a:rPr lang="en-GB" sz="1600" dirty="0" err="1">
                          <a:latin typeface="Lato" panose="020F0502020204030203" pitchFamily="34" charset="0"/>
                          <a:ea typeface="Lato" panose="020F0502020204030203" pitchFamily="34" charset="0"/>
                          <a:cs typeface="Lato" panose="020F0502020204030203" pitchFamily="34" charset="0"/>
                          <a:hlinkClick r:id="rId4"/>
                        </a:rPr>
                        <a:t>Edexcel</a:t>
                      </a:r>
                      <a:r>
                        <a:rPr lang="en-GB" sz="1600" dirty="0">
                          <a:latin typeface="Lato" panose="020F0502020204030203" pitchFamily="34" charset="0"/>
                          <a:ea typeface="Lato" panose="020F0502020204030203" pitchFamily="34" charset="0"/>
                          <a:cs typeface="Lato" panose="020F0502020204030203" pitchFamily="34" charset="0"/>
                          <a:hlinkClick r:id="rId4"/>
                        </a:rPr>
                        <a:t>  A</a:t>
                      </a:r>
                      <a:endParaRPr lang="en-GB" sz="1600" dirty="0">
                        <a:latin typeface="Lato" panose="020F0502020204030203" pitchFamily="34" charset="0"/>
                        <a:ea typeface="Lato" panose="020F0502020204030203" pitchFamily="34" charset="0"/>
                        <a:cs typeface="Lato" panose="020F0502020204030203" pitchFamily="34" charset="0"/>
                      </a:endParaRPr>
                    </a:p>
                  </a:txBody>
                  <a:tcPr/>
                </a:tc>
                <a:tc>
                  <a:txBody>
                    <a:bodyPr/>
                    <a:lstStyle/>
                    <a:p>
                      <a:r>
                        <a:rPr lang="en-GB" sz="1600" dirty="0">
                          <a:solidFill>
                            <a:srgbClr val="26367D"/>
                          </a:solidFill>
                          <a:latin typeface="Lato" panose="020F0502020204030203" pitchFamily="34" charset="0"/>
                          <a:ea typeface="Lato" panose="020F0502020204030203" pitchFamily="34" charset="0"/>
                          <a:cs typeface="Lato" panose="020F0502020204030203" pitchFamily="34" charset="0"/>
                        </a:rPr>
                        <a:t>Topic 4.1, 4.2: Changing Cities</a:t>
                      </a:r>
                    </a:p>
                  </a:txBody>
                  <a:tcPr/>
                </a:tc>
                <a:extLst>
                  <a:ext uri="{0D108BD9-81ED-4DB2-BD59-A6C34878D82A}">
                    <a16:rowId xmlns:a16="http://schemas.microsoft.com/office/drawing/2014/main" val="10002"/>
                  </a:ext>
                </a:extLst>
              </a:tr>
              <a:tr h="566522">
                <a:tc>
                  <a:txBody>
                    <a:bodyPr/>
                    <a:lstStyle/>
                    <a:p>
                      <a:r>
                        <a:rPr lang="en-GB" sz="1600" dirty="0" err="1">
                          <a:latin typeface="Lato" panose="020F0502020204030203" pitchFamily="34" charset="0"/>
                          <a:ea typeface="Lato" panose="020F0502020204030203" pitchFamily="34" charset="0"/>
                          <a:cs typeface="Lato" panose="020F0502020204030203" pitchFamily="34" charset="0"/>
                          <a:hlinkClick r:id="rId5"/>
                        </a:rPr>
                        <a:t>Edexcel</a:t>
                      </a:r>
                      <a:r>
                        <a:rPr lang="en-GB" sz="1600" dirty="0">
                          <a:latin typeface="Lato" panose="020F0502020204030203" pitchFamily="34" charset="0"/>
                          <a:ea typeface="Lato" panose="020F0502020204030203" pitchFamily="34" charset="0"/>
                          <a:cs typeface="Lato" panose="020F0502020204030203" pitchFamily="34" charset="0"/>
                          <a:hlinkClick r:id="rId5"/>
                        </a:rPr>
                        <a:t> B</a:t>
                      </a:r>
                      <a:endParaRPr lang="en-GB" sz="1600" dirty="0">
                        <a:latin typeface="Lato" panose="020F0502020204030203" pitchFamily="34" charset="0"/>
                        <a:ea typeface="Lato" panose="020F0502020204030203" pitchFamily="34" charset="0"/>
                        <a:cs typeface="Lato" panose="020F0502020204030203" pitchFamily="34" charset="0"/>
                      </a:endParaRPr>
                    </a:p>
                  </a:txBody>
                  <a:tcPr/>
                </a:tc>
                <a:tc>
                  <a:txBody>
                    <a:bodyPr/>
                    <a:lstStyle/>
                    <a:p>
                      <a:r>
                        <a:rPr lang="en-GB" sz="1600" dirty="0">
                          <a:solidFill>
                            <a:srgbClr val="26367D"/>
                          </a:solidFill>
                          <a:latin typeface="Lato" panose="020F0502020204030203" pitchFamily="34" charset="0"/>
                          <a:ea typeface="Lato" panose="020F0502020204030203" pitchFamily="34" charset="0"/>
                          <a:cs typeface="Lato" panose="020F0502020204030203" pitchFamily="34" charset="0"/>
                        </a:rPr>
                        <a:t>Topic 3.1, 3.2: Challenges of an urbanising world.</a:t>
                      </a:r>
                    </a:p>
                  </a:txBody>
                  <a:tcPr/>
                </a:tc>
                <a:extLst>
                  <a:ext uri="{0D108BD9-81ED-4DB2-BD59-A6C34878D82A}">
                    <a16:rowId xmlns:a16="http://schemas.microsoft.com/office/drawing/2014/main" val="10003"/>
                  </a:ext>
                </a:extLst>
              </a:tr>
              <a:tr h="327986">
                <a:tc>
                  <a:txBody>
                    <a:bodyPr/>
                    <a:lstStyle/>
                    <a:p>
                      <a:r>
                        <a:rPr lang="en-GB" sz="1600" dirty="0" err="1">
                          <a:latin typeface="Lato" panose="020F0502020204030203" pitchFamily="34" charset="0"/>
                          <a:ea typeface="Lato" panose="020F0502020204030203" pitchFamily="34" charset="0"/>
                          <a:cs typeface="Lato" panose="020F0502020204030203" pitchFamily="34" charset="0"/>
                          <a:hlinkClick r:id="rId6"/>
                        </a:rPr>
                        <a:t>Eduqas</a:t>
                      </a:r>
                      <a:r>
                        <a:rPr lang="en-GB" sz="1600" dirty="0">
                          <a:latin typeface="Lato" panose="020F0502020204030203" pitchFamily="34" charset="0"/>
                          <a:ea typeface="Lato" panose="020F0502020204030203" pitchFamily="34" charset="0"/>
                          <a:cs typeface="Lato" panose="020F0502020204030203" pitchFamily="34" charset="0"/>
                          <a:hlinkClick r:id="rId6"/>
                        </a:rPr>
                        <a:t> A</a:t>
                      </a:r>
                      <a:endParaRPr lang="en-GB" sz="1600" dirty="0">
                        <a:latin typeface="Lato" panose="020F0502020204030203" pitchFamily="34" charset="0"/>
                        <a:ea typeface="Lato" panose="020F0502020204030203" pitchFamily="34" charset="0"/>
                        <a:cs typeface="Lato" panose="020F0502020204030203" pitchFamily="34" charset="0"/>
                      </a:endParaRPr>
                    </a:p>
                  </a:txBody>
                  <a:tcPr/>
                </a:tc>
                <a:tc>
                  <a:txBody>
                    <a:bodyPr/>
                    <a:lstStyle/>
                    <a:p>
                      <a:r>
                        <a:rPr lang="en-GB" sz="1600" dirty="0">
                          <a:solidFill>
                            <a:srgbClr val="26367D"/>
                          </a:solidFill>
                          <a:latin typeface="Lato" panose="020F0502020204030203" pitchFamily="34" charset="0"/>
                          <a:ea typeface="Lato" panose="020F0502020204030203" pitchFamily="34" charset="0"/>
                          <a:cs typeface="Lato" panose="020F0502020204030203" pitchFamily="34" charset="0"/>
                        </a:rPr>
                        <a:t>2.3.1 Urban Issues</a:t>
                      </a:r>
                    </a:p>
                  </a:txBody>
                  <a:tcPr/>
                </a:tc>
                <a:extLst>
                  <a:ext uri="{0D108BD9-81ED-4DB2-BD59-A6C34878D82A}">
                    <a16:rowId xmlns:a16="http://schemas.microsoft.com/office/drawing/2014/main" val="10004"/>
                  </a:ext>
                </a:extLst>
              </a:tr>
              <a:tr h="566522">
                <a:tc>
                  <a:txBody>
                    <a:bodyPr/>
                    <a:lstStyle/>
                    <a:p>
                      <a:r>
                        <a:rPr kumimoji="0" lang="en-GB" sz="1600" kern="1200" dirty="0" err="1">
                          <a:solidFill>
                            <a:schemeClr val="dk1"/>
                          </a:solidFill>
                          <a:latin typeface="Lato" panose="020F0502020204030203" pitchFamily="34" charset="0"/>
                          <a:ea typeface="Lato" panose="020F0502020204030203" pitchFamily="34" charset="0"/>
                          <a:cs typeface="Lato" panose="020F0502020204030203" pitchFamily="34" charset="0"/>
                          <a:hlinkClick r:id="rId7"/>
                        </a:rPr>
                        <a:t>Eduqas</a:t>
                      </a:r>
                      <a:r>
                        <a:rPr kumimoji="0" lang="en-GB" sz="1600" kern="1200" dirty="0">
                          <a:solidFill>
                            <a:schemeClr val="dk1"/>
                          </a:solidFill>
                          <a:latin typeface="Lato" panose="020F0502020204030203" pitchFamily="34" charset="0"/>
                          <a:ea typeface="Lato" panose="020F0502020204030203" pitchFamily="34" charset="0"/>
                          <a:cs typeface="Lato" panose="020F0502020204030203" pitchFamily="34" charset="0"/>
                          <a:hlinkClick r:id="rId7"/>
                        </a:rPr>
                        <a:t> B</a:t>
                      </a:r>
                      <a:endParaRPr lang="en-GB" sz="1600" dirty="0">
                        <a:latin typeface="Lato" panose="020F0502020204030203" pitchFamily="34" charset="0"/>
                        <a:ea typeface="Lato" panose="020F0502020204030203" pitchFamily="34" charset="0"/>
                        <a:cs typeface="Lato" panose="020F0502020204030203" pitchFamily="34" charset="0"/>
                      </a:endParaRPr>
                    </a:p>
                  </a:txBody>
                  <a:tcPr/>
                </a:tc>
                <a:tc>
                  <a:txBody>
                    <a:bodyPr/>
                    <a:lstStyle/>
                    <a:p>
                      <a:r>
                        <a:rPr lang="en-GB" sz="1600" dirty="0">
                          <a:solidFill>
                            <a:srgbClr val="26367D"/>
                          </a:solidFill>
                          <a:latin typeface="Lato" panose="020F0502020204030203" pitchFamily="34" charset="0"/>
                          <a:ea typeface="Lato" panose="020F0502020204030203" pitchFamily="34" charset="0"/>
                          <a:cs typeface="Lato" panose="020F0502020204030203" pitchFamily="34" charset="0"/>
                        </a:rPr>
                        <a:t>Key ideas 1.1, 1.2 urbanisation and processes and change.</a:t>
                      </a:r>
                    </a:p>
                  </a:txBody>
                  <a:tcPr/>
                </a:tc>
                <a:extLst>
                  <a:ext uri="{0D108BD9-81ED-4DB2-BD59-A6C34878D82A}">
                    <a16:rowId xmlns:a16="http://schemas.microsoft.com/office/drawing/2014/main" val="10005"/>
                  </a:ext>
                </a:extLst>
              </a:tr>
              <a:tr h="566522">
                <a:tc>
                  <a:txBody>
                    <a:bodyPr/>
                    <a:lstStyle/>
                    <a:p>
                      <a:r>
                        <a:rPr lang="en-GB" sz="1600" dirty="0">
                          <a:latin typeface="Lato" panose="020F0502020204030203" pitchFamily="34" charset="0"/>
                          <a:ea typeface="Lato" panose="020F0502020204030203" pitchFamily="34" charset="0"/>
                          <a:cs typeface="Lato" panose="020F0502020204030203" pitchFamily="34" charset="0"/>
                          <a:hlinkClick r:id="rId8"/>
                        </a:rPr>
                        <a:t>OCR A</a:t>
                      </a:r>
                      <a:endParaRPr lang="en-GB" sz="1600" dirty="0">
                        <a:latin typeface="Lato" panose="020F0502020204030203" pitchFamily="34" charset="0"/>
                        <a:ea typeface="Lato" panose="020F0502020204030203" pitchFamily="34" charset="0"/>
                        <a:cs typeface="Lato" panose="020F0502020204030203" pitchFamily="34" charset="0"/>
                      </a:endParaRPr>
                    </a:p>
                  </a:txBody>
                  <a:tcPr/>
                </a:tc>
                <a:tc>
                  <a:txBody>
                    <a:bodyPr/>
                    <a:lstStyle/>
                    <a:p>
                      <a:r>
                        <a:rPr lang="en-GB" sz="1600" dirty="0">
                          <a:solidFill>
                            <a:srgbClr val="26367D"/>
                          </a:solidFill>
                          <a:latin typeface="Lato" panose="020F0502020204030203" pitchFamily="34" charset="0"/>
                          <a:ea typeface="Lato" panose="020F0502020204030203" pitchFamily="34" charset="0"/>
                          <a:cs typeface="Lato" panose="020F0502020204030203" pitchFamily="34" charset="0"/>
                        </a:rPr>
                        <a:t>1.2.5 , 1.2.6 People of the UK. 2.2.4-6 People of the Planet.</a:t>
                      </a:r>
                    </a:p>
                  </a:txBody>
                  <a:tcPr/>
                </a:tc>
                <a:extLst>
                  <a:ext uri="{0D108BD9-81ED-4DB2-BD59-A6C34878D82A}">
                    <a16:rowId xmlns:a16="http://schemas.microsoft.com/office/drawing/2014/main" val="10006"/>
                  </a:ext>
                </a:extLst>
              </a:tr>
              <a:tr h="392360">
                <a:tc>
                  <a:txBody>
                    <a:bodyPr/>
                    <a:lstStyle/>
                    <a:p>
                      <a:r>
                        <a:rPr lang="en-GB" sz="1600" dirty="0">
                          <a:latin typeface="Lato" panose="020F0502020204030203" pitchFamily="34" charset="0"/>
                          <a:ea typeface="Lato" panose="020F0502020204030203" pitchFamily="34" charset="0"/>
                          <a:cs typeface="Lato" panose="020F0502020204030203" pitchFamily="34" charset="0"/>
                          <a:hlinkClick r:id="rId9"/>
                        </a:rPr>
                        <a:t>OCR B</a:t>
                      </a:r>
                      <a:endParaRPr lang="en-GB" sz="1600" dirty="0">
                        <a:latin typeface="Lato" panose="020F0502020204030203" pitchFamily="34" charset="0"/>
                        <a:ea typeface="Lato" panose="020F0502020204030203" pitchFamily="34" charset="0"/>
                        <a:cs typeface="Lato" panose="020F0502020204030203" pitchFamily="34" charset="0"/>
                      </a:endParaRPr>
                    </a:p>
                  </a:txBody>
                  <a:tcPr/>
                </a:tc>
                <a:tc>
                  <a:txBody>
                    <a:bodyPr/>
                    <a:lstStyle/>
                    <a:p>
                      <a:r>
                        <a:rPr lang="en-GB" sz="1600" dirty="0">
                          <a:solidFill>
                            <a:srgbClr val="26367D"/>
                          </a:solidFill>
                          <a:latin typeface="Lato" panose="020F0502020204030203" pitchFamily="34" charset="0"/>
                          <a:ea typeface="Lato" panose="020F0502020204030203" pitchFamily="34" charset="0"/>
                          <a:cs typeface="Lato" panose="020F0502020204030203" pitchFamily="34" charset="0"/>
                        </a:rPr>
                        <a:t>5.1 a and b Urban Futures.</a:t>
                      </a:r>
                    </a:p>
                  </a:txBody>
                  <a:tcPr/>
                </a:tc>
                <a:extLst>
                  <a:ext uri="{0D108BD9-81ED-4DB2-BD59-A6C34878D82A}">
                    <a16:rowId xmlns:a16="http://schemas.microsoft.com/office/drawing/2014/main" val="10008"/>
                  </a:ext>
                </a:extLst>
              </a:tr>
              <a:tr h="392360">
                <a:tc>
                  <a:txBody>
                    <a:bodyPr/>
                    <a:lstStyle/>
                    <a:p>
                      <a:pPr marL="0" algn="l" rtl="0" eaLnBrk="1" latinLnBrk="0" hangingPunct="1">
                        <a:lnSpc>
                          <a:spcPct val="120000"/>
                        </a:lnSpc>
                        <a:spcAft>
                          <a:spcPts val="600"/>
                        </a:spcAft>
                      </a:pPr>
                      <a:r>
                        <a:rPr kumimoji="0" lang="en-GB" sz="1600" kern="1200" dirty="0">
                          <a:solidFill>
                            <a:schemeClr val="dk1"/>
                          </a:solidFill>
                          <a:latin typeface="Lato" panose="020F0502020204030203" pitchFamily="34" charset="0"/>
                          <a:ea typeface="Lato" panose="020F0502020204030203" pitchFamily="34" charset="0"/>
                          <a:cs typeface="Lato" panose="020F0502020204030203" pitchFamily="34" charset="0"/>
                          <a:hlinkClick r:id="rId10"/>
                        </a:rPr>
                        <a:t>WJEC</a:t>
                      </a:r>
                      <a:endParaRPr kumimoji="0" lang="en-GB" sz="1600" kern="1200" dirty="0">
                        <a:solidFill>
                          <a:schemeClr val="dk1"/>
                        </a:solidFill>
                        <a:latin typeface="Lato" panose="020F0502020204030203" pitchFamily="34" charset="0"/>
                        <a:ea typeface="Lato" panose="020F0502020204030203" pitchFamily="34" charset="0"/>
                        <a:cs typeface="Lato" panose="020F0502020204030203" pitchFamily="34" charset="0"/>
                      </a:endParaRPr>
                    </a:p>
                  </a:txBody>
                  <a:tcPr/>
                </a:tc>
                <a:tc>
                  <a:txBody>
                    <a:bodyPr/>
                    <a:lstStyle/>
                    <a:p>
                      <a:pPr>
                        <a:lnSpc>
                          <a:spcPct val="120000"/>
                        </a:lnSpc>
                        <a:spcAft>
                          <a:spcPts val="600"/>
                        </a:spcAft>
                      </a:pPr>
                      <a:r>
                        <a:rPr kumimoji="0" lang="en-GB" sz="1600" kern="1200" dirty="0">
                          <a:solidFill>
                            <a:srgbClr val="26367D"/>
                          </a:solidFill>
                          <a:latin typeface="Lato" panose="020F0502020204030203" pitchFamily="34" charset="0"/>
                          <a:ea typeface="Lato" panose="020F0502020204030203" pitchFamily="34" charset="0"/>
                          <a:cs typeface="Lato" panose="020F0502020204030203" pitchFamily="34" charset="0"/>
                        </a:rPr>
                        <a:t>2.3 Urban Issues</a:t>
                      </a:r>
                    </a:p>
                  </a:txBody>
                  <a:tcPr/>
                </a:tc>
                <a:extLst>
                  <a:ext uri="{0D108BD9-81ED-4DB2-BD59-A6C34878D82A}">
                    <a16:rowId xmlns:a16="http://schemas.microsoft.com/office/drawing/2014/main" val="10007"/>
                  </a:ext>
                </a:extLst>
              </a:tr>
              <a:tr h="392360">
                <a:tc>
                  <a:txBody>
                    <a:bodyPr/>
                    <a:lstStyle/>
                    <a:p>
                      <a:pPr marL="0" algn="l" rtl="0" eaLnBrk="1" latinLnBrk="0" hangingPunct="1">
                        <a:lnSpc>
                          <a:spcPct val="120000"/>
                        </a:lnSpc>
                        <a:spcAft>
                          <a:spcPts val="600"/>
                        </a:spcAft>
                      </a:pPr>
                      <a:r>
                        <a:rPr kumimoji="0" lang="en-GB" sz="1600" kern="1200" dirty="0">
                          <a:solidFill>
                            <a:schemeClr val="dk1"/>
                          </a:solidFill>
                          <a:latin typeface="Lato" panose="020F0502020204030203" pitchFamily="34" charset="0"/>
                          <a:ea typeface="Lato" panose="020F0502020204030203" pitchFamily="34" charset="0"/>
                          <a:cs typeface="Lato" panose="020F0502020204030203" pitchFamily="34" charset="0"/>
                          <a:hlinkClick r:id="rId11"/>
                        </a:rPr>
                        <a:t>CCEA</a:t>
                      </a:r>
                      <a:endParaRPr kumimoji="0" lang="en-GB" sz="1600" kern="1200" dirty="0">
                        <a:solidFill>
                          <a:schemeClr val="dk1"/>
                        </a:solidFill>
                        <a:latin typeface="Lato" panose="020F0502020204030203" pitchFamily="34" charset="0"/>
                        <a:ea typeface="Lato" panose="020F0502020204030203" pitchFamily="34" charset="0"/>
                        <a:cs typeface="Lato" panose="020F0502020204030203" pitchFamily="34" charset="0"/>
                      </a:endParaRPr>
                    </a:p>
                  </a:txBody>
                  <a:tcPr/>
                </a:tc>
                <a:tc>
                  <a:txBody>
                    <a:bodyPr/>
                    <a:lstStyle/>
                    <a:p>
                      <a:pPr>
                        <a:lnSpc>
                          <a:spcPct val="120000"/>
                        </a:lnSpc>
                        <a:spcAft>
                          <a:spcPts val="0"/>
                        </a:spcAft>
                      </a:pPr>
                      <a:r>
                        <a:rPr kumimoji="0" lang="en-GB" sz="1600" kern="1200" dirty="0">
                          <a:solidFill>
                            <a:srgbClr val="26367D"/>
                          </a:solidFill>
                          <a:latin typeface="Lato" panose="020F0502020204030203" pitchFamily="34" charset="0"/>
                          <a:ea typeface="Lato" panose="020F0502020204030203" pitchFamily="34" charset="0"/>
                          <a:cs typeface="Lato" panose="020F0502020204030203" pitchFamily="34" charset="0"/>
                        </a:rPr>
                        <a:t>Unit 2B Changing urban areas.</a:t>
                      </a:r>
                    </a:p>
                  </a:txBody>
                  <a:tcPr/>
                </a:tc>
                <a:extLst>
                  <a:ext uri="{0D108BD9-81ED-4DB2-BD59-A6C34878D82A}">
                    <a16:rowId xmlns:a16="http://schemas.microsoft.com/office/drawing/2014/main" val="10009"/>
                  </a:ext>
                </a:extLst>
              </a:tr>
            </a:tbl>
          </a:graphicData>
        </a:graphic>
      </p:graphicFrame>
      <p:sp>
        <p:nvSpPr>
          <p:cNvPr id="13" name="Content Placeholder 5">
            <a:extLst>
              <a:ext uri="{FF2B5EF4-FFF2-40B4-BE49-F238E27FC236}">
                <a16:creationId xmlns:a16="http://schemas.microsoft.com/office/drawing/2014/main" id="{E2BD518C-866A-4520-813F-CB53F8C161D8}"/>
              </a:ext>
            </a:extLst>
          </p:cNvPr>
          <p:cNvSpPr>
            <a:spLocks noGrp="1"/>
          </p:cNvSpPr>
          <p:nvPr>
            <p:ph sz="quarter" idx="4"/>
          </p:nvPr>
        </p:nvSpPr>
        <p:spPr>
          <a:xfrm>
            <a:off x="4926362" y="1843663"/>
            <a:ext cx="3765104" cy="3888432"/>
          </a:xfrm>
          <a:solidFill>
            <a:schemeClr val="bg1"/>
          </a:solidFill>
          <a:ln>
            <a:noFill/>
          </a:ln>
        </p:spPr>
        <p:txBody>
          <a:bodyPr>
            <a:normAutofit/>
          </a:bodyPr>
          <a:lstStyle/>
          <a:p>
            <a:r>
              <a:rPr lang="en-GB" sz="2200" dirty="0">
                <a:hlinkClick r:id="rId12"/>
              </a:rPr>
              <a:t>BBC bitesize </a:t>
            </a:r>
            <a:r>
              <a:rPr lang="en-GB" sz="2200" dirty="0"/>
              <a:t>has sections on urban geography, with examples and practice questions.</a:t>
            </a:r>
          </a:p>
          <a:p>
            <a:r>
              <a:rPr lang="en-GB" sz="2200" dirty="0">
                <a:hlinkClick r:id="rId13"/>
              </a:rPr>
              <a:t>Time for Geography </a:t>
            </a:r>
            <a:r>
              <a:rPr lang="en-GB" sz="2200" dirty="0"/>
              <a:t>website has a series of useful videos.</a:t>
            </a:r>
          </a:p>
          <a:p>
            <a:r>
              <a:rPr lang="en-GB" sz="2200" dirty="0"/>
              <a:t>This </a:t>
            </a:r>
            <a:r>
              <a:rPr lang="en-GB" sz="2200" dirty="0">
                <a:hlinkClick r:id="rId14"/>
              </a:rPr>
              <a:t>National Geographic/ESRI  site </a:t>
            </a:r>
            <a:r>
              <a:rPr lang="en-GB" sz="2200" dirty="0"/>
              <a:t>has satellite has great satellite imagery</a:t>
            </a:r>
          </a:p>
        </p:txBody>
      </p:sp>
      <p:sp>
        <p:nvSpPr>
          <p:cNvPr id="15" name="TextBox 14">
            <a:extLst>
              <a:ext uri="{FF2B5EF4-FFF2-40B4-BE49-F238E27FC236}">
                <a16:creationId xmlns:a16="http://schemas.microsoft.com/office/drawing/2014/main" id="{CC2EE83D-D958-4D92-A04D-4AD9B7C29467}"/>
              </a:ext>
            </a:extLst>
          </p:cNvPr>
          <p:cNvSpPr txBox="1"/>
          <p:nvPr/>
        </p:nvSpPr>
        <p:spPr>
          <a:xfrm>
            <a:off x="4919534" y="1443553"/>
            <a:ext cx="2952328" cy="400110"/>
          </a:xfrm>
          <a:prstGeom prst="rect">
            <a:avLst/>
          </a:prstGeom>
          <a:noFill/>
        </p:spPr>
        <p:txBody>
          <a:bodyPr wrap="square">
            <a:spAutoFit/>
          </a:bodyPr>
          <a:lstStyle/>
          <a:p>
            <a:r>
              <a:rPr lang="en-GB" sz="2000" b="1" dirty="0">
                <a:solidFill>
                  <a:srgbClr val="26367D"/>
                </a:solidFill>
                <a:latin typeface="Lato" panose="020F0502020204030203" pitchFamily="34" charset="0"/>
                <a:ea typeface="Lato" panose="020F0502020204030203" pitchFamily="34" charset="0"/>
                <a:cs typeface="Lato" panose="020F0502020204030203" pitchFamily="34" charset="0"/>
              </a:rPr>
              <a:t>Find out more</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GB" sz="3600" b="1" dirty="0"/>
              <a:t>Glossary</a:t>
            </a:r>
          </a:p>
        </p:txBody>
      </p:sp>
      <p:sp>
        <p:nvSpPr>
          <p:cNvPr id="13" name="Action Button: Back or Previous 12">
            <a:hlinkClick r:id="" action="ppaction://hlinkshowjump?jump=lastslideviewed" highlightClick="1"/>
            <a:extLst>
              <a:ext uri="{FF2B5EF4-FFF2-40B4-BE49-F238E27FC236}">
                <a16:creationId xmlns:a16="http://schemas.microsoft.com/office/drawing/2014/main" id="{F4DB0CA6-3B1D-0E49-BCAA-34088612FA34}"/>
              </a:ext>
            </a:extLst>
          </p:cNvPr>
          <p:cNvSpPr/>
          <p:nvPr/>
        </p:nvSpPr>
        <p:spPr>
          <a:xfrm>
            <a:off x="7884368" y="1052736"/>
            <a:ext cx="576064" cy="57606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38200" y="1826865"/>
            <a:ext cx="7046168" cy="707886"/>
          </a:xfrm>
          <a:prstGeom prst="rect">
            <a:avLst/>
          </a:prstGeom>
        </p:spPr>
        <p:txBody>
          <a:bodyPr wrap="square">
            <a:spAutoFit/>
          </a:bodyPr>
          <a:lstStyle/>
          <a:p>
            <a:pPr marL="180000" indent="-180000">
              <a:buFont typeface="Arial" pitchFamily="34" charset="0"/>
              <a:buChar char="•"/>
            </a:pPr>
            <a:r>
              <a:rPr lang="en-GB" sz="2000" b="1" dirty="0">
                <a:solidFill>
                  <a:schemeClr val="tx2"/>
                </a:solidFill>
                <a:latin typeface="Lato"/>
                <a:ea typeface="Tahoma" pitchFamily="34" charset="0"/>
                <a:cs typeface="Tahoma" pitchFamily="34" charset="0"/>
              </a:rPr>
              <a:t>TNCs</a:t>
            </a:r>
            <a:r>
              <a:rPr lang="en-GB" sz="2000" dirty="0">
                <a:solidFill>
                  <a:schemeClr val="tx2"/>
                </a:solidFill>
                <a:latin typeface="Lato"/>
                <a:ea typeface="Tahoma" pitchFamily="34" charset="0"/>
                <a:cs typeface="Tahoma" pitchFamily="34" charset="0"/>
              </a:rPr>
              <a:t>: Trans-National Corporations are large multi-national companies with operations in several countries</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52797-5DD7-4E33-A163-0E5B93187626}"/>
              </a:ext>
            </a:extLst>
          </p:cNvPr>
          <p:cNvSpPr>
            <a:spLocks noGrp="1"/>
          </p:cNvSpPr>
          <p:nvPr>
            <p:ph type="title"/>
          </p:nvPr>
        </p:nvSpPr>
        <p:spPr>
          <a:xfrm>
            <a:off x="272287" y="476672"/>
            <a:ext cx="8229600" cy="1066800"/>
          </a:xfrm>
        </p:spPr>
        <p:txBody>
          <a:bodyPr/>
          <a:lstStyle/>
          <a:p>
            <a:r>
              <a:rPr lang="en-GB" dirty="0"/>
              <a:t>Acknowledgements</a:t>
            </a:r>
          </a:p>
        </p:txBody>
      </p:sp>
      <p:sp>
        <p:nvSpPr>
          <p:cNvPr id="3" name="Content Placeholder 2">
            <a:extLst>
              <a:ext uri="{FF2B5EF4-FFF2-40B4-BE49-F238E27FC236}">
                <a16:creationId xmlns:a16="http://schemas.microsoft.com/office/drawing/2014/main" id="{99CFE4DF-8D8F-4532-84F9-5CF2D06E30CF}"/>
              </a:ext>
            </a:extLst>
          </p:cNvPr>
          <p:cNvSpPr>
            <a:spLocks noGrp="1"/>
          </p:cNvSpPr>
          <p:nvPr>
            <p:ph idx="1"/>
          </p:nvPr>
        </p:nvSpPr>
        <p:spPr>
          <a:xfrm>
            <a:off x="238426" y="1313178"/>
            <a:ext cx="8496944" cy="5068150"/>
          </a:xfrm>
        </p:spPr>
        <p:txBody>
          <a:bodyPr>
            <a:normAutofit/>
          </a:bodyPr>
          <a:lstStyle/>
          <a:p>
            <a:pPr marL="0" indent="0">
              <a:buNone/>
            </a:pPr>
            <a:r>
              <a:rPr lang="en-GB" sz="2000" dirty="0"/>
              <a:t>This presentation has been written by Richard Bustin, Head of Geography at Lancing College and an experienced author.</a:t>
            </a:r>
          </a:p>
          <a:p>
            <a:pPr marL="0" indent="0">
              <a:buNone/>
            </a:pPr>
            <a:endParaRPr lang="en-GB" sz="2000" dirty="0"/>
          </a:p>
          <a:p>
            <a:pPr marL="0" indent="0">
              <a:buNone/>
            </a:pPr>
            <a:r>
              <a:rPr lang="en-GB" sz="2000" b="1" dirty="0"/>
              <a:t>Figures</a:t>
            </a:r>
          </a:p>
          <a:p>
            <a:pPr marL="342900" indent="-342900">
              <a:lnSpc>
                <a:spcPct val="128000"/>
              </a:lnSpc>
            </a:pPr>
            <a:r>
              <a:rPr lang="en-GB" sz="2000" b="1" dirty="0"/>
              <a:t>Slide 3: </a:t>
            </a:r>
            <a:r>
              <a:rPr lang="en-GB" sz="2000" dirty="0"/>
              <a:t>Photo source: </a:t>
            </a:r>
            <a:r>
              <a:rPr lang="en-GB" sz="2000" dirty="0">
                <a:hlinkClick r:id="rId2"/>
              </a:rPr>
              <a:t>https://www.geography.org.uk/teaching-resources/videos/urbanisation</a:t>
            </a:r>
            <a:r>
              <a:rPr lang="en-GB" sz="2000" dirty="0"/>
              <a:t>. </a:t>
            </a:r>
          </a:p>
        </p:txBody>
      </p:sp>
    </p:spTree>
    <p:extLst>
      <p:ext uri="{BB962C8B-B14F-4D97-AF65-F5344CB8AC3E}">
        <p14:creationId xmlns:p14="http://schemas.microsoft.com/office/powerpoint/2010/main" val="1833370852"/>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rbanisation">
            <a:extLst>
              <a:ext uri="{FF2B5EF4-FFF2-40B4-BE49-F238E27FC236}">
                <a16:creationId xmlns:a16="http://schemas.microsoft.com/office/drawing/2014/main" id="{9F8E8C43-0066-4965-9DF5-FC4FEF6179A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45" r="2661"/>
          <a:stretch/>
        </p:blipFill>
        <p:spPr bwMode="auto">
          <a:xfrm>
            <a:off x="-1" y="428650"/>
            <a:ext cx="9144001" cy="51845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3569" y="622945"/>
            <a:ext cx="8229600" cy="907504"/>
          </a:xfrm>
        </p:spPr>
        <p:txBody>
          <a:bodyPr>
            <a:noAutofit/>
          </a:bodyPr>
          <a:lstStyle/>
          <a:p>
            <a:pPr algn="l"/>
            <a:r>
              <a:rPr lang="en-GB" sz="3600" b="1" dirty="0">
                <a:solidFill>
                  <a:schemeClr val="bg1"/>
                </a:solidFill>
              </a:rPr>
              <a:t>Why do geographers study towns and cities? </a:t>
            </a:r>
          </a:p>
        </p:txBody>
      </p:sp>
      <p:graphicFrame>
        <p:nvGraphicFramePr>
          <p:cNvPr id="6" name="Content Placeholder 5">
            <a:extLst>
              <a:ext uri="{FF2B5EF4-FFF2-40B4-BE49-F238E27FC236}">
                <a16:creationId xmlns:a16="http://schemas.microsoft.com/office/drawing/2014/main" id="{A4D1F0A6-8E64-4C38-A3DD-72B7A98851A7}"/>
              </a:ext>
            </a:extLst>
          </p:cNvPr>
          <p:cNvGraphicFramePr>
            <a:graphicFrameLocks noGrp="1"/>
          </p:cNvGraphicFramePr>
          <p:nvPr>
            <p:ph idx="1"/>
            <p:extLst>
              <p:ext uri="{D42A27DB-BD31-4B8C-83A1-F6EECF244321}">
                <p14:modId xmlns:p14="http://schemas.microsoft.com/office/powerpoint/2010/main" val="4062767226"/>
              </p:ext>
            </p:extLst>
          </p:nvPr>
        </p:nvGraphicFramePr>
        <p:xfrm>
          <a:off x="173569" y="5811743"/>
          <a:ext cx="7791214" cy="696468"/>
        </p:xfrm>
        <a:graphic>
          <a:graphicData uri="http://schemas.openxmlformats.org/drawingml/2006/table">
            <a:tbl>
              <a:tblPr firstRow="1" firstCol="1" bandRow="1">
                <a:tableStyleId>{5C22544A-7EE6-4342-B048-85BDC9FD1C3A}</a:tableStyleId>
              </a:tblPr>
              <a:tblGrid>
                <a:gridCol w="1158071">
                  <a:extLst>
                    <a:ext uri="{9D8B030D-6E8A-4147-A177-3AD203B41FA5}">
                      <a16:colId xmlns:a16="http://schemas.microsoft.com/office/drawing/2014/main" val="1465856910"/>
                    </a:ext>
                  </a:extLst>
                </a:gridCol>
                <a:gridCol w="6633143">
                  <a:extLst>
                    <a:ext uri="{9D8B030D-6E8A-4147-A177-3AD203B41FA5}">
                      <a16:colId xmlns:a16="http://schemas.microsoft.com/office/drawing/2014/main" val="1351739344"/>
                    </a:ext>
                  </a:extLst>
                </a:gridCol>
              </a:tblGrid>
              <a:tr h="314707">
                <a:tc>
                  <a:txBody>
                    <a:bodyPr/>
                    <a:lstStyle/>
                    <a:p>
                      <a:pPr>
                        <a:lnSpc>
                          <a:spcPct val="115000"/>
                        </a:lnSpc>
                        <a:spcAft>
                          <a:spcPts val="0"/>
                        </a:spcAft>
                      </a:pPr>
                      <a:r>
                        <a:rPr lang="en-GB" sz="2200" dirty="0">
                          <a:solidFill>
                            <a:srgbClr val="26377C"/>
                          </a:solidFill>
                          <a:effectLst/>
                        </a:rPr>
                        <a:t>Urban</a:t>
                      </a:r>
                      <a:endParaRPr lang="en-GB" sz="2200" dirty="0">
                        <a:solidFill>
                          <a:srgbClr val="26377C"/>
                        </a:solidFill>
                        <a:effectLst/>
                        <a:latin typeface="Lato" panose="020F0502020204030203"/>
                        <a:ea typeface="Berkeley Oldstyle"/>
                        <a:cs typeface="Times New Roman" panose="02020603050405020304" pitchFamily="18" charset="0"/>
                      </a:endParaRPr>
                    </a:p>
                  </a:txBody>
                  <a:tcPr marL="68580" marR="68580" marT="0" marB="0">
                    <a:solidFill>
                      <a:srgbClr val="D1D1DA"/>
                    </a:solidFill>
                  </a:tcPr>
                </a:tc>
                <a:tc>
                  <a:txBody>
                    <a:bodyPr/>
                    <a:lstStyle/>
                    <a:p>
                      <a:pPr>
                        <a:lnSpc>
                          <a:spcPct val="108000"/>
                        </a:lnSpc>
                        <a:spcAft>
                          <a:spcPts val="0"/>
                        </a:spcAft>
                      </a:pPr>
                      <a:r>
                        <a:rPr lang="en-GB" sz="2200" b="0" dirty="0">
                          <a:solidFill>
                            <a:srgbClr val="26377C"/>
                          </a:solidFill>
                          <a:effectLst/>
                        </a:rPr>
                        <a:t>An area with a high concentration of buildings, people and infrastructure: towns and cities. </a:t>
                      </a:r>
                      <a:endParaRPr lang="en-GB" sz="2200" b="0" dirty="0">
                        <a:solidFill>
                          <a:srgbClr val="26377C"/>
                        </a:solidFill>
                        <a:effectLst/>
                        <a:latin typeface="Lato" panose="020F0502020204030203"/>
                        <a:ea typeface="Berkeley Oldstyle"/>
                        <a:cs typeface="Times New Roman" panose="02020603050405020304" pitchFamily="18" charset="0"/>
                      </a:endParaRPr>
                    </a:p>
                  </a:txBody>
                  <a:tcPr marL="68580" marR="68580" marT="0" marB="0">
                    <a:solidFill>
                      <a:srgbClr val="D1D1DA"/>
                    </a:solidFill>
                  </a:tcPr>
                </a:tc>
                <a:extLst>
                  <a:ext uri="{0D108BD9-81ED-4DB2-BD59-A6C34878D82A}">
                    <a16:rowId xmlns:a16="http://schemas.microsoft.com/office/drawing/2014/main" val="848807572"/>
                  </a:ext>
                </a:extLst>
              </a:tr>
            </a:tbl>
          </a:graphicData>
        </a:graphic>
      </p:graphicFrame>
      <p:pic>
        <p:nvPicPr>
          <p:cNvPr id="3" name="Why do geographers study">
            <a:hlinkClick r:id="" action="ppaction://media"/>
            <a:extLst>
              <a:ext uri="{FF2B5EF4-FFF2-40B4-BE49-F238E27FC236}">
                <a16:creationId xmlns:a16="http://schemas.microsoft.com/office/drawing/2014/main" id="{BDDA410A-A0E0-49F4-841F-DDBB52E18C57}"/>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biLevel thresh="25000"/>
          </a:blip>
          <a:stretch>
            <a:fillRect/>
          </a:stretch>
        </p:blipFill>
        <p:spPr>
          <a:xfrm>
            <a:off x="1763688" y="1188588"/>
            <a:ext cx="432000" cy="4320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603978"/>
            <a:ext cx="8229600" cy="702809"/>
          </a:xfrm>
        </p:spPr>
        <p:txBody>
          <a:bodyPr>
            <a:noAutofit/>
          </a:bodyPr>
          <a:lstStyle/>
          <a:p>
            <a:r>
              <a:rPr lang="en-GB" sz="3600" b="1" dirty="0"/>
              <a:t>How do urban areas change over time?</a:t>
            </a:r>
          </a:p>
        </p:txBody>
      </p:sp>
      <p:sp>
        <p:nvSpPr>
          <p:cNvPr id="3" name="Content Placeholder 2"/>
          <p:cNvSpPr>
            <a:spLocks noGrp="1"/>
          </p:cNvSpPr>
          <p:nvPr>
            <p:ph idx="1"/>
          </p:nvPr>
        </p:nvSpPr>
        <p:spPr>
          <a:xfrm>
            <a:off x="251520" y="1317351"/>
            <a:ext cx="7920880" cy="474027"/>
          </a:xfrm>
        </p:spPr>
        <p:txBody>
          <a:bodyPr>
            <a:normAutofit/>
          </a:bodyPr>
          <a:lstStyle/>
          <a:p>
            <a:pPr marL="0" lvl="1" indent="0">
              <a:buNone/>
            </a:pPr>
            <a:r>
              <a:rPr lang="en-GB" sz="2200" dirty="0">
                <a:solidFill>
                  <a:srgbClr val="26377C"/>
                </a:solidFill>
              </a:rPr>
              <a:t>Urban areas grow and decline over time. </a:t>
            </a:r>
          </a:p>
        </p:txBody>
      </p:sp>
      <p:graphicFrame>
        <p:nvGraphicFramePr>
          <p:cNvPr id="10" name="Table 9">
            <a:extLst>
              <a:ext uri="{FF2B5EF4-FFF2-40B4-BE49-F238E27FC236}">
                <a16:creationId xmlns:a16="http://schemas.microsoft.com/office/drawing/2014/main" id="{FF234E47-76B8-44B1-AADB-A6153DCA3608}"/>
              </a:ext>
            </a:extLst>
          </p:cNvPr>
          <p:cNvGraphicFramePr>
            <a:graphicFrameLocks noGrp="1"/>
          </p:cNvGraphicFramePr>
          <p:nvPr>
            <p:extLst>
              <p:ext uri="{D42A27DB-BD31-4B8C-83A1-F6EECF244321}">
                <p14:modId xmlns:p14="http://schemas.microsoft.com/office/powerpoint/2010/main" val="2074623022"/>
              </p:ext>
            </p:extLst>
          </p:nvPr>
        </p:nvGraphicFramePr>
        <p:xfrm>
          <a:off x="379165" y="1856986"/>
          <a:ext cx="5632995" cy="4524342"/>
        </p:xfrm>
        <a:graphic>
          <a:graphicData uri="http://schemas.openxmlformats.org/drawingml/2006/table">
            <a:tbl>
              <a:tblPr firstRow="1" firstCol="1" bandRow="1">
                <a:tableStyleId>{5C22544A-7EE6-4342-B048-85BDC9FD1C3A}</a:tableStyleId>
              </a:tblPr>
              <a:tblGrid>
                <a:gridCol w="1752342">
                  <a:extLst>
                    <a:ext uri="{9D8B030D-6E8A-4147-A177-3AD203B41FA5}">
                      <a16:colId xmlns:a16="http://schemas.microsoft.com/office/drawing/2014/main" val="208469346"/>
                    </a:ext>
                  </a:extLst>
                </a:gridCol>
                <a:gridCol w="3880653">
                  <a:extLst>
                    <a:ext uri="{9D8B030D-6E8A-4147-A177-3AD203B41FA5}">
                      <a16:colId xmlns:a16="http://schemas.microsoft.com/office/drawing/2014/main" val="2381037009"/>
                    </a:ext>
                  </a:extLst>
                </a:gridCol>
              </a:tblGrid>
              <a:tr h="385357">
                <a:tc>
                  <a:txBody>
                    <a:bodyPr/>
                    <a:lstStyle/>
                    <a:p>
                      <a:pPr>
                        <a:lnSpc>
                          <a:spcPct val="115000"/>
                        </a:lnSpc>
                        <a:spcAft>
                          <a:spcPts val="0"/>
                        </a:spcAft>
                      </a:pPr>
                      <a:r>
                        <a:rPr lang="en-GB" sz="2200" b="1" dirty="0">
                          <a:solidFill>
                            <a:schemeClr val="bg1"/>
                          </a:solidFill>
                          <a:effectLst/>
                          <a:latin typeface="Lato" panose="020F0502020204030203" pitchFamily="34" charset="0"/>
                          <a:ea typeface="Lato" panose="020F0502020204030203" pitchFamily="34" charset="0"/>
                          <a:cs typeface="Lato" panose="020F0502020204030203" pitchFamily="34" charset="0"/>
                        </a:rPr>
                        <a:t>Key word</a:t>
                      </a:r>
                    </a:p>
                  </a:txBody>
                  <a:tcPr marL="68580" marR="68580" marT="0" marB="0"/>
                </a:tc>
                <a:tc>
                  <a:txBody>
                    <a:bodyPr/>
                    <a:lstStyle/>
                    <a:p>
                      <a:pPr>
                        <a:lnSpc>
                          <a:spcPct val="115000"/>
                        </a:lnSpc>
                        <a:spcAft>
                          <a:spcPts val="0"/>
                        </a:spcAft>
                      </a:pPr>
                      <a:r>
                        <a:rPr lang="en-GB" sz="2200" b="1" dirty="0">
                          <a:solidFill>
                            <a:schemeClr val="bg1"/>
                          </a:solidFill>
                          <a:effectLst/>
                          <a:latin typeface="Lato" panose="020F0502020204030203" pitchFamily="34" charset="0"/>
                          <a:ea typeface="Lato" panose="020F0502020204030203" pitchFamily="34" charset="0"/>
                          <a:cs typeface="Lato" panose="020F0502020204030203" pitchFamily="34" charset="0"/>
                        </a:rPr>
                        <a:t>Definition</a:t>
                      </a:r>
                    </a:p>
                  </a:txBody>
                  <a:tcPr marL="68580" marR="68580" marT="0" marB="0">
                    <a:solidFill>
                      <a:srgbClr val="53548A"/>
                    </a:solidFill>
                  </a:tcPr>
                </a:tc>
                <a:extLst>
                  <a:ext uri="{0D108BD9-81ED-4DB2-BD59-A6C34878D82A}">
                    <a16:rowId xmlns:a16="http://schemas.microsoft.com/office/drawing/2014/main" val="1425649067"/>
                  </a:ext>
                </a:extLst>
              </a:tr>
              <a:tr h="1663749">
                <a:tc>
                  <a:txBody>
                    <a:bodyPr/>
                    <a:lstStyle/>
                    <a:p>
                      <a:pPr>
                        <a:lnSpc>
                          <a:spcPct val="115000"/>
                        </a:lnSpc>
                        <a:spcAft>
                          <a:spcPts val="0"/>
                        </a:spcAft>
                      </a:pPr>
                      <a:r>
                        <a:rPr lang="en-GB" sz="2200" b="1" dirty="0">
                          <a:solidFill>
                            <a:srgbClr val="26367D"/>
                          </a:solidFill>
                          <a:effectLst/>
                          <a:latin typeface="Lato" panose="020F0502020204030203" pitchFamily="34" charset="0"/>
                          <a:ea typeface="Lato" panose="020F0502020204030203" pitchFamily="34" charset="0"/>
                          <a:cs typeface="Lato" panose="020F0502020204030203" pitchFamily="34" charset="0"/>
                        </a:rPr>
                        <a:t>Urbanisation</a:t>
                      </a:r>
                    </a:p>
                  </a:txBody>
                  <a:tcPr marL="68580" marR="68580" marT="0" marB="0">
                    <a:solidFill>
                      <a:srgbClr val="D1D1DA"/>
                    </a:solidFill>
                  </a:tcPr>
                </a:tc>
                <a:tc>
                  <a:txBody>
                    <a:bodyPr/>
                    <a:lstStyle/>
                    <a:p>
                      <a:pPr>
                        <a:lnSpc>
                          <a:spcPct val="108000"/>
                        </a:lnSpc>
                        <a:spcAft>
                          <a:spcPts val="0"/>
                        </a:spcAft>
                      </a:pPr>
                      <a:r>
                        <a:rPr lang="en-GB" sz="2200" dirty="0">
                          <a:solidFill>
                            <a:srgbClr val="26367D"/>
                          </a:solidFill>
                          <a:effectLst/>
                          <a:latin typeface="Lato" panose="020F0502020204030203" pitchFamily="34" charset="0"/>
                          <a:ea typeface="Lato" panose="020F0502020204030203" pitchFamily="34" charset="0"/>
                          <a:cs typeface="Lato" panose="020F0502020204030203" pitchFamily="34" charset="0"/>
                        </a:rPr>
                        <a:t>The process by which an increasing proportion of people live in towns and cities.</a:t>
                      </a:r>
                    </a:p>
                  </a:txBody>
                  <a:tcPr marL="68580" marR="68580" marT="0" marB="0">
                    <a:solidFill>
                      <a:srgbClr val="D1D1DA"/>
                    </a:solidFill>
                  </a:tcPr>
                </a:tc>
                <a:extLst>
                  <a:ext uri="{0D108BD9-81ED-4DB2-BD59-A6C34878D82A}">
                    <a16:rowId xmlns:a16="http://schemas.microsoft.com/office/drawing/2014/main" val="3672174065"/>
                  </a:ext>
                </a:extLst>
              </a:tr>
              <a:tr h="1237618">
                <a:tc>
                  <a:txBody>
                    <a:bodyPr/>
                    <a:lstStyle/>
                    <a:p>
                      <a:pPr>
                        <a:lnSpc>
                          <a:spcPct val="115000"/>
                        </a:lnSpc>
                        <a:spcAft>
                          <a:spcPts val="0"/>
                        </a:spcAft>
                      </a:pPr>
                      <a:r>
                        <a:rPr lang="en-GB" sz="2200" b="1" dirty="0">
                          <a:solidFill>
                            <a:srgbClr val="26367D"/>
                          </a:solidFill>
                          <a:effectLst/>
                          <a:latin typeface="Lato" panose="020F0502020204030203" pitchFamily="34" charset="0"/>
                          <a:ea typeface="Lato" panose="020F0502020204030203" pitchFamily="34" charset="0"/>
                          <a:cs typeface="Lato" panose="020F0502020204030203" pitchFamily="34" charset="0"/>
                        </a:rPr>
                        <a:t>Counter-urbanisation</a:t>
                      </a:r>
                    </a:p>
                  </a:txBody>
                  <a:tcPr marL="68580" marR="68580" marT="0" marB="0">
                    <a:solidFill>
                      <a:srgbClr val="E9E9ED"/>
                    </a:solidFill>
                  </a:tcPr>
                </a:tc>
                <a:tc>
                  <a:txBody>
                    <a:bodyPr/>
                    <a:lstStyle/>
                    <a:p>
                      <a:pPr>
                        <a:lnSpc>
                          <a:spcPct val="115000"/>
                        </a:lnSpc>
                        <a:spcAft>
                          <a:spcPts val="0"/>
                        </a:spcAft>
                      </a:pPr>
                      <a:r>
                        <a:rPr lang="en-GB" sz="2200" dirty="0">
                          <a:solidFill>
                            <a:srgbClr val="26367D"/>
                          </a:solidFill>
                          <a:effectLst/>
                          <a:latin typeface="Lato" panose="020F0502020204030203" pitchFamily="34" charset="0"/>
                          <a:ea typeface="Lato" panose="020F0502020204030203" pitchFamily="34" charset="0"/>
                          <a:cs typeface="Lato" panose="020F0502020204030203" pitchFamily="34" charset="0"/>
                        </a:rPr>
                        <a:t>The movement of people out of built-up areas and into the countryside.</a:t>
                      </a:r>
                    </a:p>
                  </a:txBody>
                  <a:tcPr marL="68580" marR="68580" marT="0" marB="0">
                    <a:solidFill>
                      <a:srgbClr val="E9E9ED"/>
                    </a:solidFill>
                  </a:tcPr>
                </a:tc>
                <a:extLst>
                  <a:ext uri="{0D108BD9-81ED-4DB2-BD59-A6C34878D82A}">
                    <a16:rowId xmlns:a16="http://schemas.microsoft.com/office/drawing/2014/main" val="3942432378"/>
                  </a:ext>
                </a:extLst>
              </a:tr>
              <a:tr h="1237618">
                <a:tc>
                  <a:txBody>
                    <a:bodyPr/>
                    <a:lstStyle/>
                    <a:p>
                      <a:pPr>
                        <a:lnSpc>
                          <a:spcPct val="115000"/>
                        </a:lnSpc>
                        <a:spcAft>
                          <a:spcPts val="0"/>
                        </a:spcAft>
                      </a:pPr>
                      <a:r>
                        <a:rPr lang="en-GB" sz="2200" b="1" dirty="0">
                          <a:solidFill>
                            <a:srgbClr val="26367D"/>
                          </a:solidFill>
                          <a:effectLst/>
                          <a:latin typeface="Lato" panose="020F0502020204030203" pitchFamily="34" charset="0"/>
                          <a:ea typeface="Lato" panose="020F0502020204030203" pitchFamily="34" charset="0"/>
                          <a:cs typeface="Lato" panose="020F0502020204030203" pitchFamily="34" charset="0"/>
                        </a:rPr>
                        <a:t>Re-urbanisation</a:t>
                      </a:r>
                    </a:p>
                  </a:txBody>
                  <a:tcPr marL="68580" marR="68580" marT="0" marB="0">
                    <a:solidFill>
                      <a:srgbClr val="D1D1DA"/>
                    </a:solidFill>
                  </a:tcPr>
                </a:tc>
                <a:tc>
                  <a:txBody>
                    <a:bodyPr/>
                    <a:lstStyle/>
                    <a:p>
                      <a:pPr>
                        <a:lnSpc>
                          <a:spcPct val="115000"/>
                        </a:lnSpc>
                        <a:spcAft>
                          <a:spcPts val="0"/>
                        </a:spcAft>
                      </a:pPr>
                      <a:r>
                        <a:rPr lang="en-GB" sz="2200" dirty="0">
                          <a:solidFill>
                            <a:srgbClr val="26367D"/>
                          </a:solidFill>
                          <a:effectLst/>
                          <a:latin typeface="Lato" panose="020F0502020204030203" pitchFamily="34" charset="0"/>
                          <a:ea typeface="Lato" panose="020F0502020204030203" pitchFamily="34" charset="0"/>
                          <a:cs typeface="Lato" panose="020F0502020204030203" pitchFamily="34" charset="0"/>
                        </a:rPr>
                        <a:t>The movement of people back in to an urban area after a period of population decrease. </a:t>
                      </a:r>
                    </a:p>
                  </a:txBody>
                  <a:tcPr marL="68580" marR="68580" marT="0" marB="0"/>
                </a:tc>
                <a:extLst>
                  <a:ext uri="{0D108BD9-81ED-4DB2-BD59-A6C34878D82A}">
                    <a16:rowId xmlns:a16="http://schemas.microsoft.com/office/drawing/2014/main" val="1127296838"/>
                  </a:ext>
                </a:extLst>
              </a:tr>
            </a:tbl>
          </a:graphicData>
        </a:graphic>
      </p:graphicFrame>
      <p:sp>
        <p:nvSpPr>
          <p:cNvPr id="8" name="TextBox 7">
            <a:extLst>
              <a:ext uri="{FF2B5EF4-FFF2-40B4-BE49-F238E27FC236}">
                <a16:creationId xmlns:a16="http://schemas.microsoft.com/office/drawing/2014/main" id="{3A89B56E-98FB-4E90-B22F-DBFE7A1F8285}"/>
              </a:ext>
            </a:extLst>
          </p:cNvPr>
          <p:cNvSpPr txBox="1"/>
          <p:nvPr/>
        </p:nvSpPr>
        <p:spPr>
          <a:xfrm>
            <a:off x="6300192" y="1856986"/>
            <a:ext cx="2592288" cy="2308324"/>
          </a:xfrm>
          <a:prstGeom prst="rect">
            <a:avLst/>
          </a:prstGeom>
          <a:solidFill>
            <a:schemeClr val="accent2">
              <a:lumMod val="40000"/>
              <a:lumOff val="60000"/>
            </a:schemeClr>
          </a:solidFill>
          <a:ln>
            <a:solidFill>
              <a:srgbClr val="0070C0"/>
            </a:solidFill>
          </a:ln>
        </p:spPr>
        <p:txBody>
          <a:bodyPr wrap="square" rtlCol="0">
            <a:spAutoFit/>
          </a:bodyPr>
          <a:lstStyle/>
          <a:p>
            <a:r>
              <a:rPr lang="en-GB" b="1" dirty="0">
                <a:solidFill>
                  <a:srgbClr val="26367D"/>
                </a:solidFill>
                <a:latin typeface="Lato" panose="020F0502020204030203"/>
                <a:ea typeface="Lato" panose="020F0502020204030203" pitchFamily="34" charset="0"/>
                <a:cs typeface="Lato" panose="020F0502020204030203" pitchFamily="34" charset="0"/>
              </a:rPr>
              <a:t>Activity</a:t>
            </a:r>
          </a:p>
          <a:p>
            <a:r>
              <a:rPr lang="en-GB" dirty="0">
                <a:solidFill>
                  <a:srgbClr val="26367D"/>
                </a:solidFill>
                <a:latin typeface="Lato" panose="020F0502020204030203"/>
                <a:ea typeface="Lato" panose="020F0502020204030203" pitchFamily="34" charset="0"/>
                <a:cs typeface="Lato" panose="020F0502020204030203" pitchFamily="34" charset="0"/>
              </a:rPr>
              <a:t>Watch</a:t>
            </a:r>
            <a:r>
              <a:rPr lang="en-GB" b="1" dirty="0">
                <a:solidFill>
                  <a:srgbClr val="26367D"/>
                </a:solidFill>
                <a:latin typeface="Lato" panose="020F0502020204030203"/>
                <a:ea typeface="Lato" panose="020F0502020204030203" pitchFamily="34" charset="0"/>
                <a:cs typeface="Lato" panose="020F0502020204030203" pitchFamily="34" charset="0"/>
              </a:rPr>
              <a:t> </a:t>
            </a:r>
            <a:r>
              <a:rPr lang="en-GB" dirty="0">
                <a:latin typeface="Lato" panose="020F0502020204030203"/>
                <a:hlinkClick r:id="rId3">
                  <a:extLst>
                    <a:ext uri="{A12FA001-AC4F-418D-AE19-62706E023703}">
                      <ahyp:hlinkClr xmlns:ahyp="http://schemas.microsoft.com/office/drawing/2018/hyperlinkcolor" val="tx"/>
                    </a:ext>
                  </a:extLst>
                </a:hlinkClick>
              </a:rPr>
              <a:t>Dr </a:t>
            </a:r>
            <a:r>
              <a:rPr lang="en-GB" dirty="0" err="1">
                <a:latin typeface="Lato" panose="020F0502020204030203"/>
                <a:hlinkClick r:id="rId3">
                  <a:extLst>
                    <a:ext uri="{A12FA001-AC4F-418D-AE19-62706E023703}">
                      <ahyp:hlinkClr xmlns:ahyp="http://schemas.microsoft.com/office/drawing/2018/hyperlinkcolor" val="tx"/>
                    </a:ext>
                  </a:extLst>
                </a:hlinkClick>
              </a:rPr>
              <a:t>Lemanski</a:t>
            </a:r>
            <a:r>
              <a:rPr lang="en-GB" dirty="0">
                <a:latin typeface="Lato" panose="020F0502020204030203"/>
                <a:hlinkClick r:id="rId3">
                  <a:extLst>
                    <a:ext uri="{A12FA001-AC4F-418D-AE19-62706E023703}">
                      <ahyp:hlinkClr xmlns:ahyp="http://schemas.microsoft.com/office/drawing/2018/hyperlinkcolor" val="tx"/>
                    </a:ext>
                  </a:extLst>
                </a:hlinkClick>
              </a:rPr>
              <a:t> </a:t>
            </a:r>
            <a:r>
              <a:rPr lang="en-GB" dirty="0">
                <a:solidFill>
                  <a:srgbClr val="26367D"/>
                </a:solidFill>
                <a:latin typeface="Lato" panose="020F0502020204030203"/>
              </a:rPr>
              <a:t>explain some key terminology for this topic. Think: What is the difference between ‘urban growth’ and ‘urbanisation’? </a:t>
            </a:r>
          </a:p>
        </p:txBody>
      </p:sp>
      <p:sp>
        <p:nvSpPr>
          <p:cNvPr id="4" name="Action Button: Go Back or Previous 3">
            <a:hlinkClick r:id="" action="ppaction://hlinkshowjump?jump=lastslideviewed" highlightClick="1"/>
            <a:extLst>
              <a:ext uri="{FF2B5EF4-FFF2-40B4-BE49-F238E27FC236}">
                <a16:creationId xmlns:a16="http://schemas.microsoft.com/office/drawing/2014/main" id="{E8D36711-4C3E-4742-8BB0-875A91F4A534}"/>
              </a:ext>
            </a:extLst>
          </p:cNvPr>
          <p:cNvSpPr/>
          <p:nvPr/>
        </p:nvSpPr>
        <p:spPr>
          <a:xfrm>
            <a:off x="6300192" y="5589240"/>
            <a:ext cx="720080" cy="7200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96" y="375332"/>
            <a:ext cx="8229600" cy="907504"/>
          </a:xfrm>
        </p:spPr>
        <p:txBody>
          <a:bodyPr>
            <a:normAutofit/>
          </a:bodyPr>
          <a:lstStyle/>
          <a:p>
            <a:pPr algn="l"/>
            <a:r>
              <a:rPr lang="en-GB" sz="3600" b="1" dirty="0"/>
              <a:t>What causes urbanisation?</a:t>
            </a:r>
          </a:p>
        </p:txBody>
      </p:sp>
      <p:sp>
        <p:nvSpPr>
          <p:cNvPr id="4" name="Content Placeholder 3">
            <a:extLst>
              <a:ext uri="{FF2B5EF4-FFF2-40B4-BE49-F238E27FC236}">
                <a16:creationId xmlns:a16="http://schemas.microsoft.com/office/drawing/2014/main" id="{F6FB304E-9148-4B62-ADFE-68DD56E0ADC9}"/>
              </a:ext>
            </a:extLst>
          </p:cNvPr>
          <p:cNvSpPr>
            <a:spLocks noGrp="1"/>
          </p:cNvSpPr>
          <p:nvPr>
            <p:ph idx="1"/>
          </p:nvPr>
        </p:nvSpPr>
        <p:spPr>
          <a:xfrm>
            <a:off x="439004" y="1274777"/>
            <a:ext cx="5380944" cy="5052650"/>
          </a:xfrm>
        </p:spPr>
        <p:txBody>
          <a:bodyPr>
            <a:noAutofit/>
          </a:bodyPr>
          <a:lstStyle/>
          <a:p>
            <a:pPr marL="109728" indent="0">
              <a:lnSpc>
                <a:spcPct val="108000"/>
              </a:lnSpc>
              <a:spcBef>
                <a:spcPts val="0"/>
              </a:spcBef>
              <a:buNone/>
            </a:pPr>
            <a:r>
              <a:rPr lang="en-GB" sz="2200" b="1" dirty="0">
                <a:hlinkClick r:id="rId3" action="ppaction://hlinksldjump"/>
              </a:rPr>
              <a:t>Urbanisation</a:t>
            </a:r>
            <a:r>
              <a:rPr lang="en-GB" sz="2200" dirty="0"/>
              <a:t> is the result of two key processes: </a:t>
            </a:r>
          </a:p>
          <a:p>
            <a:pPr>
              <a:lnSpc>
                <a:spcPct val="108000"/>
              </a:lnSpc>
              <a:spcBef>
                <a:spcPts val="0"/>
              </a:spcBef>
            </a:pPr>
            <a:r>
              <a:rPr lang="en-GB" sz="2200" dirty="0"/>
              <a:t>rural to urban migration</a:t>
            </a:r>
          </a:p>
          <a:p>
            <a:pPr>
              <a:lnSpc>
                <a:spcPct val="108000"/>
              </a:lnSpc>
              <a:spcBef>
                <a:spcPts val="0"/>
              </a:spcBef>
            </a:pPr>
            <a:r>
              <a:rPr lang="en-GB" sz="2200" dirty="0">
                <a:hlinkClick r:id="rId4" action="ppaction://hlinksldjump"/>
              </a:rPr>
              <a:t>natural increase</a:t>
            </a:r>
            <a:r>
              <a:rPr lang="en-GB" sz="2200" dirty="0"/>
              <a:t>.</a:t>
            </a:r>
          </a:p>
          <a:p>
            <a:pPr marL="109728" indent="0">
              <a:spcBef>
                <a:spcPts val="1000"/>
              </a:spcBef>
              <a:buNone/>
            </a:pPr>
            <a:r>
              <a:rPr lang="en-GB" sz="2200" dirty="0"/>
              <a:t>A person (or group) may decide to leave the countryside. The reasons to leave are known as </a:t>
            </a:r>
            <a:r>
              <a:rPr lang="en-GB" sz="2200" b="1" dirty="0"/>
              <a:t>push factors </a:t>
            </a:r>
            <a:r>
              <a:rPr lang="en-GB" sz="2200" dirty="0"/>
              <a:t>and can include lack of jobs, schools, roads, medical care and poor sanitation.</a:t>
            </a:r>
          </a:p>
          <a:p>
            <a:pPr marL="109728" indent="0">
              <a:spcBef>
                <a:spcPts val="1000"/>
              </a:spcBef>
              <a:buNone/>
            </a:pPr>
            <a:r>
              <a:rPr lang="en-GB" sz="2200" dirty="0"/>
              <a:t>An urban area may have a range of attractions, known as </a:t>
            </a:r>
            <a:r>
              <a:rPr lang="en-GB" sz="2200" b="1" dirty="0"/>
              <a:t>pull factors</a:t>
            </a:r>
            <a:r>
              <a:rPr lang="en-GB" sz="2200" dirty="0"/>
              <a:t>. These include the possibilities of jobs and education plus better healthcare, roads, water and food. </a:t>
            </a:r>
          </a:p>
        </p:txBody>
      </p:sp>
      <p:graphicFrame>
        <p:nvGraphicFramePr>
          <p:cNvPr id="6" name="Table 5">
            <a:extLst>
              <a:ext uri="{FF2B5EF4-FFF2-40B4-BE49-F238E27FC236}">
                <a16:creationId xmlns:a16="http://schemas.microsoft.com/office/drawing/2014/main" id="{1FF267D6-80D1-429E-8593-E37B985BF993}"/>
              </a:ext>
            </a:extLst>
          </p:cNvPr>
          <p:cNvGraphicFramePr>
            <a:graphicFrameLocks noGrp="1"/>
          </p:cNvGraphicFramePr>
          <p:nvPr>
            <p:extLst>
              <p:ext uri="{D42A27DB-BD31-4B8C-83A1-F6EECF244321}">
                <p14:modId xmlns:p14="http://schemas.microsoft.com/office/powerpoint/2010/main" val="164465451"/>
              </p:ext>
            </p:extLst>
          </p:nvPr>
        </p:nvGraphicFramePr>
        <p:xfrm>
          <a:off x="6012160" y="1844824"/>
          <a:ext cx="2898072" cy="2593086"/>
        </p:xfrm>
        <a:graphic>
          <a:graphicData uri="http://schemas.openxmlformats.org/drawingml/2006/table">
            <a:tbl>
              <a:tblPr firstRow="1" firstCol="1" bandRow="1">
                <a:tableStyleId>{5C22544A-7EE6-4342-B048-85BDC9FD1C3A}</a:tableStyleId>
              </a:tblPr>
              <a:tblGrid>
                <a:gridCol w="1332656">
                  <a:extLst>
                    <a:ext uri="{9D8B030D-6E8A-4147-A177-3AD203B41FA5}">
                      <a16:colId xmlns:a16="http://schemas.microsoft.com/office/drawing/2014/main" val="3277656883"/>
                    </a:ext>
                  </a:extLst>
                </a:gridCol>
                <a:gridCol w="1565416">
                  <a:extLst>
                    <a:ext uri="{9D8B030D-6E8A-4147-A177-3AD203B41FA5}">
                      <a16:colId xmlns:a16="http://schemas.microsoft.com/office/drawing/2014/main" val="4042199895"/>
                    </a:ext>
                  </a:extLst>
                </a:gridCol>
              </a:tblGrid>
              <a:tr h="289191">
                <a:tc>
                  <a:txBody>
                    <a:bodyPr/>
                    <a:lstStyle/>
                    <a:p>
                      <a:pPr>
                        <a:lnSpc>
                          <a:spcPct val="115000"/>
                        </a:lnSpc>
                        <a:spcAft>
                          <a:spcPts val="0"/>
                        </a:spcAft>
                      </a:pPr>
                      <a:r>
                        <a:rPr lang="en-GB" sz="2000" b="1" dirty="0">
                          <a:solidFill>
                            <a:schemeClr val="bg1"/>
                          </a:solidFill>
                          <a:effectLst/>
                          <a:latin typeface="Lato" panose="020F0502020204030203" pitchFamily="34" charset="0"/>
                          <a:ea typeface="Lato" panose="020F0502020204030203" pitchFamily="34" charset="0"/>
                          <a:cs typeface="Lato" panose="020F0502020204030203" pitchFamily="34" charset="0"/>
                        </a:rPr>
                        <a:t>Key word</a:t>
                      </a:r>
                    </a:p>
                  </a:txBody>
                  <a:tcPr marL="68580" marR="68580" marT="0" marB="0"/>
                </a:tc>
                <a:tc>
                  <a:txBody>
                    <a:bodyPr/>
                    <a:lstStyle/>
                    <a:p>
                      <a:pPr>
                        <a:lnSpc>
                          <a:spcPct val="115000"/>
                        </a:lnSpc>
                        <a:spcAft>
                          <a:spcPts val="0"/>
                        </a:spcAft>
                      </a:pPr>
                      <a:r>
                        <a:rPr lang="en-GB" sz="2000" b="1" dirty="0">
                          <a:solidFill>
                            <a:schemeClr val="bg1"/>
                          </a:solidFill>
                          <a:effectLst/>
                          <a:latin typeface="Lato" panose="020F0502020204030203" pitchFamily="34" charset="0"/>
                          <a:ea typeface="Lato" panose="020F0502020204030203" pitchFamily="34" charset="0"/>
                          <a:cs typeface="Lato" panose="020F0502020204030203" pitchFamily="34" charset="0"/>
                        </a:rPr>
                        <a:t>Definition</a:t>
                      </a:r>
                    </a:p>
                  </a:txBody>
                  <a:tcPr marL="68580" marR="68580" marT="0" marB="0"/>
                </a:tc>
                <a:extLst>
                  <a:ext uri="{0D108BD9-81ED-4DB2-BD59-A6C34878D82A}">
                    <a16:rowId xmlns:a16="http://schemas.microsoft.com/office/drawing/2014/main" val="750793176"/>
                  </a:ext>
                </a:extLst>
              </a:tr>
              <a:tr h="684000">
                <a:tc>
                  <a:txBody>
                    <a:bodyPr/>
                    <a:lstStyle/>
                    <a:p>
                      <a:pPr>
                        <a:lnSpc>
                          <a:spcPct val="108000"/>
                        </a:lnSpc>
                        <a:spcAft>
                          <a:spcPts val="0"/>
                        </a:spcAft>
                      </a:pPr>
                      <a:r>
                        <a:rPr lang="en-GB" sz="2000" dirty="0">
                          <a:solidFill>
                            <a:srgbClr val="26377C"/>
                          </a:solidFill>
                          <a:effectLst/>
                          <a:latin typeface="Lato" panose="020F0502020204030203" pitchFamily="34" charset="0"/>
                          <a:ea typeface="Lato" panose="020F0502020204030203" pitchFamily="34" charset="0"/>
                          <a:cs typeface="Lato" panose="020F0502020204030203" pitchFamily="34" charset="0"/>
                        </a:rPr>
                        <a:t>Rural-urban migration</a:t>
                      </a:r>
                    </a:p>
                  </a:txBody>
                  <a:tcPr marL="68580" marR="68580" marT="0" marB="0">
                    <a:solidFill>
                      <a:srgbClr val="D1D1DA"/>
                    </a:solidFill>
                  </a:tcPr>
                </a:tc>
                <a:tc>
                  <a:txBody>
                    <a:bodyPr/>
                    <a:lstStyle/>
                    <a:p>
                      <a:pPr>
                        <a:lnSpc>
                          <a:spcPct val="108000"/>
                        </a:lnSpc>
                        <a:spcAft>
                          <a:spcPts val="0"/>
                        </a:spcAft>
                      </a:pPr>
                      <a:r>
                        <a:rPr lang="en-GB" sz="2000" dirty="0">
                          <a:solidFill>
                            <a:srgbClr val="26377C"/>
                          </a:solidFill>
                          <a:effectLst/>
                          <a:latin typeface="Lato" panose="020F0502020204030203" pitchFamily="34" charset="0"/>
                          <a:ea typeface="Lato" panose="020F0502020204030203" pitchFamily="34" charset="0"/>
                          <a:cs typeface="Lato" panose="020F0502020204030203" pitchFamily="34" charset="0"/>
                        </a:rPr>
                        <a:t>The movement of people from the countryside to towns and cities.</a:t>
                      </a:r>
                    </a:p>
                  </a:txBody>
                  <a:tcPr marL="68580" marR="68580" marT="0" marB="0"/>
                </a:tc>
                <a:extLst>
                  <a:ext uri="{0D108BD9-81ED-4DB2-BD59-A6C34878D82A}">
                    <a16:rowId xmlns:a16="http://schemas.microsoft.com/office/drawing/2014/main" val="2018454759"/>
                  </a:ext>
                </a:extLst>
              </a:tr>
            </a:tbl>
          </a:graphicData>
        </a:graphic>
      </p:graphicFrame>
      <p:sp>
        <p:nvSpPr>
          <p:cNvPr id="5" name="Action Button: Go Back or Previous 4">
            <a:hlinkClick r:id="" action="ppaction://hlinkshowjump?jump=lastslideviewed" highlightClick="1"/>
            <a:extLst>
              <a:ext uri="{FF2B5EF4-FFF2-40B4-BE49-F238E27FC236}">
                <a16:creationId xmlns:a16="http://schemas.microsoft.com/office/drawing/2014/main" id="{1956AAE6-7537-41F6-A691-17AC459D2BBB}"/>
              </a:ext>
            </a:extLst>
          </p:cNvPr>
          <p:cNvSpPr/>
          <p:nvPr/>
        </p:nvSpPr>
        <p:spPr>
          <a:xfrm>
            <a:off x="6024601" y="5607427"/>
            <a:ext cx="720000" cy="7200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18683650"/>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1" y="476672"/>
            <a:ext cx="5760640" cy="684918"/>
          </a:xfrm>
        </p:spPr>
        <p:txBody>
          <a:bodyPr>
            <a:normAutofit/>
          </a:bodyPr>
          <a:lstStyle/>
          <a:p>
            <a:pPr algn="l"/>
            <a:r>
              <a:rPr lang="en-GB" sz="3600" b="1" dirty="0"/>
              <a:t>What causes urbanisation?</a:t>
            </a:r>
          </a:p>
        </p:txBody>
      </p:sp>
      <p:sp>
        <p:nvSpPr>
          <p:cNvPr id="4" name="Content Placeholder 3">
            <a:extLst>
              <a:ext uri="{FF2B5EF4-FFF2-40B4-BE49-F238E27FC236}">
                <a16:creationId xmlns:a16="http://schemas.microsoft.com/office/drawing/2014/main" id="{F6FB304E-9148-4B62-ADFE-68DD56E0ADC9}"/>
              </a:ext>
            </a:extLst>
          </p:cNvPr>
          <p:cNvSpPr>
            <a:spLocks noGrp="1"/>
          </p:cNvSpPr>
          <p:nvPr>
            <p:ph idx="1"/>
          </p:nvPr>
        </p:nvSpPr>
        <p:spPr>
          <a:xfrm>
            <a:off x="182521" y="1160236"/>
            <a:ext cx="6765743" cy="5365108"/>
          </a:xfrm>
          <a:solidFill>
            <a:schemeClr val="bg1"/>
          </a:solidFill>
        </p:spPr>
        <p:txBody>
          <a:bodyPr>
            <a:noAutofit/>
          </a:bodyPr>
          <a:lstStyle/>
          <a:p>
            <a:pPr marL="109728" indent="0">
              <a:lnSpc>
                <a:spcPct val="108000"/>
              </a:lnSpc>
              <a:spcBef>
                <a:spcPts val="0"/>
              </a:spcBef>
              <a:buNone/>
            </a:pPr>
            <a:r>
              <a:rPr lang="en-GB" sz="1400" dirty="0"/>
              <a:t>‘Chad’s capital, N’Djamena, is growing fast. In 1950 its population was 37,000 – by 2020 it was just under 1 million. After years of worsening drought in his village of Tchoffal, Omar, a 45-year-old vegetable grower, moved to the city with his wife and 10 young children. In a small valley behind his house, Omar grows lettuce, aubergines, peppers and cucumbers. He can earn up to 150,000 CFA ($290) with each harvest, much more than in his village, and he harvests every 45 days. </a:t>
            </a:r>
          </a:p>
          <a:p>
            <a:pPr marL="109728" indent="0">
              <a:lnSpc>
                <a:spcPct val="108000"/>
              </a:lnSpc>
              <a:spcBef>
                <a:spcPts val="0"/>
              </a:spcBef>
              <a:buNone/>
            </a:pPr>
            <a:endParaRPr lang="en-GB" sz="1400" dirty="0"/>
          </a:p>
          <a:p>
            <a:pPr marL="109728" indent="0">
              <a:lnSpc>
                <a:spcPct val="108000"/>
              </a:lnSpc>
              <a:spcBef>
                <a:spcPts val="0"/>
              </a:spcBef>
              <a:buNone/>
            </a:pPr>
            <a:r>
              <a:rPr lang="en-GB" sz="1400" dirty="0"/>
              <a:t>“It's much easier to grow my vegetables here in the city, as there are no water shortages,” he says. “The drought in Tchoffal was terrible, it was a disaster for us. There was so little rain, all our cattle were dying. The lack of water meant people could not irrigate their fields – there was no way for people to earn a living. I don't blame them for wanting to leave.” </a:t>
            </a:r>
            <a:r>
              <a:rPr lang="en-GB" sz="1400" dirty="0" err="1"/>
              <a:t>Tchoffal</a:t>
            </a:r>
            <a:r>
              <a:rPr lang="en-GB" sz="1400" dirty="0"/>
              <a:t> only has one well to serve almost</a:t>
            </a:r>
            <a:br>
              <a:rPr lang="en-GB" sz="1400" dirty="0"/>
            </a:br>
            <a:r>
              <a:rPr lang="en-GB" sz="1400" dirty="0"/>
              <a:t>400 people.</a:t>
            </a:r>
          </a:p>
          <a:p>
            <a:pPr marL="109728" indent="0">
              <a:lnSpc>
                <a:spcPct val="108000"/>
              </a:lnSpc>
              <a:spcBef>
                <a:spcPts val="0"/>
              </a:spcBef>
              <a:buNone/>
            </a:pPr>
            <a:endParaRPr lang="en-GB" sz="1400" dirty="0"/>
          </a:p>
          <a:p>
            <a:pPr marL="109728" indent="0">
              <a:lnSpc>
                <a:spcPct val="108000"/>
              </a:lnSpc>
              <a:spcBef>
                <a:spcPts val="0"/>
              </a:spcBef>
              <a:buNone/>
            </a:pPr>
            <a:r>
              <a:rPr lang="en-GB" sz="1400" dirty="0"/>
              <a:t>Now he lives in the city, Omar can go up the road to buy essentials and sell his produce. In his village there was no market, meaning a journey of several kilometres to buy basic goods like soap. This means the villagers had to be self-sufficient, living on what they could grow and their cattle raised.</a:t>
            </a:r>
          </a:p>
          <a:p>
            <a:pPr marL="109728" indent="0">
              <a:lnSpc>
                <a:spcPct val="108000"/>
              </a:lnSpc>
              <a:spcBef>
                <a:spcPts val="0"/>
              </a:spcBef>
              <a:buNone/>
            </a:pPr>
            <a:endParaRPr lang="en-GB" sz="1400" dirty="0"/>
          </a:p>
          <a:p>
            <a:pPr marL="109728" indent="0">
              <a:lnSpc>
                <a:spcPct val="108000"/>
              </a:lnSpc>
              <a:spcBef>
                <a:spcPts val="0"/>
              </a:spcBef>
              <a:buNone/>
            </a:pPr>
            <a:r>
              <a:rPr lang="en-GB" sz="1400" dirty="0"/>
              <a:t>Omar is pleased he moved to N'Djamena but life is not without problems. His mud-brick home has no running water or electricity. Omar's children sometimes help him to tend to the family's goats, or pitch in at harvest time. Omar is illiterate, and cannot speak French, the official language of Chad.’</a:t>
            </a:r>
          </a:p>
        </p:txBody>
      </p:sp>
      <p:sp>
        <p:nvSpPr>
          <p:cNvPr id="6" name="TextBox 5">
            <a:extLst>
              <a:ext uri="{FF2B5EF4-FFF2-40B4-BE49-F238E27FC236}">
                <a16:creationId xmlns:a16="http://schemas.microsoft.com/office/drawing/2014/main" id="{E724497C-5173-4980-AAA2-CC4ED6A7D01D}"/>
              </a:ext>
            </a:extLst>
          </p:cNvPr>
          <p:cNvSpPr txBox="1"/>
          <p:nvPr/>
        </p:nvSpPr>
        <p:spPr>
          <a:xfrm>
            <a:off x="7020272" y="1160236"/>
            <a:ext cx="1941206" cy="2759410"/>
          </a:xfrm>
          <a:prstGeom prst="rect">
            <a:avLst/>
          </a:prstGeom>
          <a:solidFill>
            <a:schemeClr val="accent2">
              <a:lumMod val="40000"/>
              <a:lumOff val="60000"/>
            </a:schemeClr>
          </a:solidFill>
          <a:ln>
            <a:solidFill>
              <a:srgbClr val="0070C0"/>
            </a:solidFill>
          </a:ln>
        </p:spPr>
        <p:txBody>
          <a:bodyPr wrap="square" rtlCol="0">
            <a:spAutoFit/>
          </a:bodyPr>
          <a:lstStyle/>
          <a:p>
            <a:pPr>
              <a:lnSpc>
                <a:spcPct val="108000"/>
              </a:lnSpc>
            </a:pPr>
            <a:r>
              <a:rPr lang="en-GB" b="1" dirty="0">
                <a:solidFill>
                  <a:srgbClr val="002060"/>
                </a:solidFill>
                <a:latin typeface="Lato" panose="020F0502020204030203" pitchFamily="34" charset="0"/>
                <a:ea typeface="Lato" panose="020F0502020204030203" pitchFamily="34" charset="0"/>
                <a:cs typeface="Lato" panose="020F0502020204030203" pitchFamily="34" charset="0"/>
              </a:rPr>
              <a:t>Activity</a:t>
            </a:r>
          </a:p>
          <a:p>
            <a:pPr>
              <a:lnSpc>
                <a:spcPct val="108000"/>
              </a:lnSpc>
            </a:pPr>
            <a:r>
              <a:rPr lang="en-GB" dirty="0">
                <a:solidFill>
                  <a:srgbClr val="002060"/>
                </a:solidFill>
                <a:latin typeface="Lato" panose="020F0502020204030203" pitchFamily="34" charset="0"/>
                <a:ea typeface="Lato" panose="020F0502020204030203" pitchFamily="34" charset="0"/>
                <a:cs typeface="Lato" panose="020F0502020204030203" pitchFamily="34" charset="0"/>
              </a:rPr>
              <a:t>Read this story and:</a:t>
            </a:r>
          </a:p>
          <a:p>
            <a:pPr marL="180975" indent="-180975">
              <a:lnSpc>
                <a:spcPct val="108000"/>
              </a:lnSpc>
              <a:buFont typeface="Arial" panose="020B0604020202020204" pitchFamily="34" charset="0"/>
              <a:buChar char="•"/>
            </a:pPr>
            <a:r>
              <a:rPr lang="en-GB" dirty="0">
                <a:solidFill>
                  <a:srgbClr val="002060"/>
                </a:solidFill>
                <a:latin typeface="Lato" panose="020F0502020204030203" pitchFamily="34" charset="0"/>
                <a:ea typeface="Lato" panose="020F0502020204030203" pitchFamily="34" charset="0"/>
                <a:cs typeface="Lato" panose="020F0502020204030203" pitchFamily="34" charset="0"/>
              </a:rPr>
              <a:t>highlight rural push factors in red</a:t>
            </a:r>
          </a:p>
          <a:p>
            <a:pPr marL="180975" indent="-180975">
              <a:lnSpc>
                <a:spcPct val="108000"/>
              </a:lnSpc>
              <a:buFont typeface="Arial" panose="020B0604020202020204" pitchFamily="34" charset="0"/>
              <a:buChar char="•"/>
            </a:pPr>
            <a:r>
              <a:rPr lang="en-GB" dirty="0">
                <a:solidFill>
                  <a:srgbClr val="002060"/>
                </a:solidFill>
                <a:latin typeface="Lato" panose="020F0502020204030203" pitchFamily="34" charset="0"/>
                <a:ea typeface="Lato" panose="020F0502020204030203" pitchFamily="34" charset="0"/>
                <a:cs typeface="Lato" panose="020F0502020204030203" pitchFamily="34" charset="0"/>
              </a:rPr>
              <a:t>highlight urban pull factors in blue.</a:t>
            </a:r>
          </a:p>
        </p:txBody>
      </p:sp>
    </p:spTree>
    <p:extLst>
      <p:ext uri="{BB962C8B-B14F-4D97-AF65-F5344CB8AC3E}">
        <p14:creationId xmlns:p14="http://schemas.microsoft.com/office/powerpoint/2010/main" val="467090263"/>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533" y="332656"/>
            <a:ext cx="6765743" cy="969963"/>
          </a:xfrm>
        </p:spPr>
        <p:txBody>
          <a:bodyPr>
            <a:normAutofit/>
          </a:bodyPr>
          <a:lstStyle/>
          <a:p>
            <a:pPr algn="l"/>
            <a:r>
              <a:rPr lang="en-GB" sz="3600" b="1" dirty="0"/>
              <a:t>What causes urbanisation?</a:t>
            </a:r>
          </a:p>
        </p:txBody>
      </p:sp>
      <p:sp>
        <p:nvSpPr>
          <p:cNvPr id="6" name="TextBox 5">
            <a:extLst>
              <a:ext uri="{FF2B5EF4-FFF2-40B4-BE49-F238E27FC236}">
                <a16:creationId xmlns:a16="http://schemas.microsoft.com/office/drawing/2014/main" id="{E724497C-5173-4980-AAA2-CC4ED6A7D01D}"/>
              </a:ext>
            </a:extLst>
          </p:cNvPr>
          <p:cNvSpPr txBox="1"/>
          <p:nvPr/>
        </p:nvSpPr>
        <p:spPr>
          <a:xfrm>
            <a:off x="7158080" y="1160236"/>
            <a:ext cx="1582532" cy="2462790"/>
          </a:xfrm>
          <a:prstGeom prst="rect">
            <a:avLst/>
          </a:prstGeom>
          <a:solidFill>
            <a:schemeClr val="accent2">
              <a:lumMod val="40000"/>
              <a:lumOff val="60000"/>
            </a:schemeClr>
          </a:solidFill>
          <a:ln>
            <a:solidFill>
              <a:srgbClr val="0070C0"/>
            </a:solidFill>
          </a:ln>
        </p:spPr>
        <p:txBody>
          <a:bodyPr wrap="square" rtlCol="0">
            <a:spAutoFit/>
          </a:bodyPr>
          <a:lstStyle/>
          <a:p>
            <a:pPr>
              <a:lnSpc>
                <a:spcPct val="108000"/>
              </a:lnSpc>
            </a:pPr>
            <a:r>
              <a:rPr lang="en-GB" sz="1600" b="1" dirty="0">
                <a:solidFill>
                  <a:srgbClr val="002060"/>
                </a:solidFill>
                <a:latin typeface="Lato" panose="020F0502020204030203" pitchFamily="34" charset="0"/>
                <a:ea typeface="Lato" panose="020F0502020204030203" pitchFamily="34" charset="0"/>
                <a:cs typeface="Lato" panose="020F0502020204030203" pitchFamily="34" charset="0"/>
              </a:rPr>
              <a:t>Activity</a:t>
            </a:r>
          </a:p>
          <a:p>
            <a:pPr>
              <a:lnSpc>
                <a:spcPct val="108000"/>
              </a:lnSpc>
            </a:pPr>
            <a:r>
              <a:rPr lang="en-GB" sz="1600" dirty="0">
                <a:solidFill>
                  <a:srgbClr val="002060"/>
                </a:solidFill>
                <a:latin typeface="Lato" panose="020F0502020204030203" pitchFamily="34" charset="0"/>
                <a:ea typeface="Lato" panose="020F0502020204030203" pitchFamily="34" charset="0"/>
                <a:cs typeface="Lato" panose="020F0502020204030203" pitchFamily="34" charset="0"/>
              </a:rPr>
              <a:t>Read this story:</a:t>
            </a:r>
          </a:p>
          <a:p>
            <a:pPr marL="180975" indent="-180975">
              <a:lnSpc>
                <a:spcPct val="108000"/>
              </a:lnSpc>
              <a:buFont typeface="Arial" panose="020B0604020202020204" pitchFamily="34" charset="0"/>
              <a:buChar char="•"/>
            </a:pPr>
            <a:r>
              <a:rPr lang="en-GB" sz="1600" dirty="0">
                <a:solidFill>
                  <a:srgbClr val="002060"/>
                </a:solidFill>
                <a:latin typeface="Lato" panose="020F0502020204030203" pitchFamily="34" charset="0"/>
                <a:ea typeface="Lato" panose="020F0502020204030203" pitchFamily="34" charset="0"/>
                <a:cs typeface="Lato" panose="020F0502020204030203" pitchFamily="34" charset="0"/>
              </a:rPr>
              <a:t>highlight rural push factors in red</a:t>
            </a:r>
          </a:p>
          <a:p>
            <a:pPr marL="180975" indent="-180975">
              <a:lnSpc>
                <a:spcPct val="108000"/>
              </a:lnSpc>
              <a:buFont typeface="Arial" panose="020B0604020202020204" pitchFamily="34" charset="0"/>
              <a:buChar char="•"/>
            </a:pPr>
            <a:r>
              <a:rPr lang="en-GB" sz="1600" dirty="0">
                <a:solidFill>
                  <a:srgbClr val="002060"/>
                </a:solidFill>
                <a:latin typeface="Lato" panose="020F0502020204030203" pitchFamily="34" charset="0"/>
                <a:ea typeface="Lato" panose="020F0502020204030203" pitchFamily="34" charset="0"/>
                <a:cs typeface="Lato" panose="020F0502020204030203" pitchFamily="34" charset="0"/>
              </a:rPr>
              <a:t>highlight urban pull factors in blue.</a:t>
            </a:r>
          </a:p>
        </p:txBody>
      </p:sp>
      <p:sp>
        <p:nvSpPr>
          <p:cNvPr id="7" name="Content Placeholder 3">
            <a:extLst>
              <a:ext uri="{FF2B5EF4-FFF2-40B4-BE49-F238E27FC236}">
                <a16:creationId xmlns:a16="http://schemas.microsoft.com/office/drawing/2014/main" id="{3B35A60E-DD29-49B8-A855-94094F7CE0B7}"/>
              </a:ext>
            </a:extLst>
          </p:cNvPr>
          <p:cNvSpPr txBox="1">
            <a:spLocks/>
          </p:cNvSpPr>
          <p:nvPr/>
        </p:nvSpPr>
        <p:spPr>
          <a:xfrm>
            <a:off x="290533" y="1160236"/>
            <a:ext cx="6657731" cy="5509124"/>
          </a:xfrm>
          <a:prstGeom prst="rect">
            <a:avLst/>
          </a:prstGeom>
          <a:solidFill>
            <a:schemeClr val="bg1"/>
          </a:solidFill>
        </p:spPr>
        <p:txBody>
          <a:bodyPr vert="horz">
            <a:normAutofit lnSpcReduction="10000"/>
          </a:bodyPr>
          <a:lstStyle>
            <a:lvl1pPr marL="365760" indent="-256032" algn="l" rtl="0" eaLnBrk="1" latinLnBrk="0" hangingPunct="1">
              <a:spcBef>
                <a:spcPts val="300"/>
              </a:spcBef>
              <a:buClr>
                <a:schemeClr val="accent3"/>
              </a:buClr>
              <a:buFont typeface="Georgia"/>
              <a:buChar char="•"/>
              <a:defRPr kumimoji="0" sz="2800" kern="1200">
                <a:solidFill>
                  <a:srgbClr val="243D91"/>
                </a:solidFill>
                <a:latin typeface="Lato" panose="020F0502020204030203" pitchFamily="34" charset="0"/>
                <a:ea typeface="Lato" panose="020F0502020204030203" pitchFamily="34" charset="0"/>
                <a:cs typeface="Lato" panose="020F0502020204030203" pitchFamily="34" charset="0"/>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Lato" panose="020F0502020204030203" pitchFamily="34" charset="0"/>
                <a:ea typeface="Lato" panose="020F0502020204030203" pitchFamily="34" charset="0"/>
                <a:cs typeface="Lato" panose="020F0502020204030203" pitchFamily="34" charset="0"/>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Lato" panose="020F0502020204030203" pitchFamily="34" charset="0"/>
                <a:ea typeface="Lato" panose="020F0502020204030203" pitchFamily="34" charset="0"/>
                <a:cs typeface="Lato" panose="020F0502020204030203" pitchFamily="34" charset="0"/>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Lato" panose="020F0502020204030203" pitchFamily="34" charset="0"/>
                <a:ea typeface="Lato" panose="020F0502020204030203" pitchFamily="34" charset="0"/>
                <a:cs typeface="Lato" panose="020F0502020204030203" pitchFamily="34" charset="0"/>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Lato" panose="020F0502020204030203" pitchFamily="34" charset="0"/>
                <a:ea typeface="Lato" panose="020F0502020204030203" pitchFamily="34" charset="0"/>
                <a:cs typeface="Lato" panose="020F0502020204030203"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nSpc>
                <a:spcPct val="108000"/>
              </a:lnSpc>
              <a:spcBef>
                <a:spcPts val="0"/>
              </a:spcBef>
              <a:buFont typeface="Georgia"/>
              <a:buNone/>
            </a:pPr>
            <a:r>
              <a:rPr lang="en-GB" sz="1500" dirty="0"/>
              <a:t>‘Chad’s capital, N’Djamena, is growing fast. In 1950 its population was 37,000 – by 2020 it was just under 1 million. After </a:t>
            </a:r>
            <a:r>
              <a:rPr lang="en-GB" sz="1500" dirty="0">
                <a:highlight>
                  <a:srgbClr val="FF0000"/>
                </a:highlight>
              </a:rPr>
              <a:t>years of worsening drought </a:t>
            </a:r>
            <a:r>
              <a:rPr lang="en-GB" sz="1500" dirty="0"/>
              <a:t>in his village of Tchoffal, Omar, a 45-year-old vegetable grower, moved to the city with his wife and 10 young children. In a small valley behind his house, Omar grows lettuce, aubergines, peppers and cucumbers. </a:t>
            </a:r>
            <a:r>
              <a:rPr lang="en-GB" sz="1500" dirty="0">
                <a:highlight>
                  <a:srgbClr val="5CC1EA"/>
                </a:highlight>
              </a:rPr>
              <a:t>He can earn up to 150,000 CFA ($290) with each harvest, much more than in his village, </a:t>
            </a:r>
            <a:r>
              <a:rPr lang="en-GB" sz="1500" dirty="0"/>
              <a:t>and he harvests every 45 days. </a:t>
            </a:r>
          </a:p>
          <a:p>
            <a:pPr marL="0" indent="0">
              <a:lnSpc>
                <a:spcPct val="108000"/>
              </a:lnSpc>
              <a:spcBef>
                <a:spcPts val="600"/>
              </a:spcBef>
              <a:buFont typeface="Georgia"/>
              <a:buNone/>
            </a:pPr>
            <a:r>
              <a:rPr lang="en-GB" sz="1500" dirty="0"/>
              <a:t>"</a:t>
            </a:r>
            <a:r>
              <a:rPr lang="en-GB" sz="1500" dirty="0">
                <a:highlight>
                  <a:srgbClr val="5CC1EA"/>
                </a:highlight>
              </a:rPr>
              <a:t>It's much easier to grow my vegetables here in the city</a:t>
            </a:r>
            <a:r>
              <a:rPr lang="en-GB" sz="1500" dirty="0"/>
              <a:t>, as there are </a:t>
            </a:r>
            <a:r>
              <a:rPr lang="en-GB" sz="1500" dirty="0">
                <a:highlight>
                  <a:srgbClr val="5CC1EA"/>
                </a:highlight>
              </a:rPr>
              <a:t>no water shortages</a:t>
            </a:r>
            <a:r>
              <a:rPr lang="en-GB" sz="1500" dirty="0"/>
              <a:t>," he says. "The </a:t>
            </a:r>
            <a:r>
              <a:rPr lang="en-GB" sz="1500" dirty="0">
                <a:highlight>
                  <a:srgbClr val="FF0000"/>
                </a:highlight>
              </a:rPr>
              <a:t>drought in Tchoffal </a:t>
            </a:r>
            <a:r>
              <a:rPr lang="en-GB" sz="1500" dirty="0"/>
              <a:t>was terrible</a:t>
            </a:r>
            <a:r>
              <a:rPr lang="en-GB" sz="1500" dirty="0">
                <a:highlight>
                  <a:srgbClr val="FF0000"/>
                </a:highlight>
              </a:rPr>
              <a:t>, it was a disaster </a:t>
            </a:r>
            <a:r>
              <a:rPr lang="en-GB" sz="1500" dirty="0"/>
              <a:t>for us. There was </a:t>
            </a:r>
            <a:r>
              <a:rPr lang="en-GB" sz="1500" dirty="0">
                <a:highlight>
                  <a:srgbClr val="FF0000"/>
                </a:highlight>
              </a:rPr>
              <a:t>so little rain</a:t>
            </a:r>
            <a:r>
              <a:rPr lang="en-GB" sz="1500" dirty="0"/>
              <a:t>, all </a:t>
            </a:r>
            <a:r>
              <a:rPr lang="en-GB" sz="1500" dirty="0">
                <a:highlight>
                  <a:srgbClr val="FF0000"/>
                </a:highlight>
              </a:rPr>
              <a:t>our cattle were dying.</a:t>
            </a:r>
            <a:r>
              <a:rPr lang="en-GB" sz="1500" dirty="0"/>
              <a:t> The lack of water meant people </a:t>
            </a:r>
            <a:r>
              <a:rPr lang="en-GB" sz="1500" dirty="0">
                <a:highlight>
                  <a:srgbClr val="FF0000"/>
                </a:highlight>
              </a:rPr>
              <a:t>could not irrigate their fields </a:t>
            </a:r>
            <a:r>
              <a:rPr lang="en-GB" sz="1500" dirty="0"/>
              <a:t>- there </a:t>
            </a:r>
            <a:r>
              <a:rPr lang="en-GB" sz="1500" dirty="0">
                <a:highlight>
                  <a:srgbClr val="FF0000"/>
                </a:highlight>
              </a:rPr>
              <a:t>was no way for people to earn a living.</a:t>
            </a:r>
            <a:r>
              <a:rPr lang="en-GB" sz="1500" dirty="0"/>
              <a:t> I don't blame them for wanting to leave." Tchoffal only has </a:t>
            </a:r>
            <a:r>
              <a:rPr lang="en-GB" sz="1500" dirty="0">
                <a:highlight>
                  <a:srgbClr val="FF0000"/>
                </a:highlight>
              </a:rPr>
              <a:t>one well to serve almost 400 people.</a:t>
            </a:r>
            <a:endParaRPr lang="en-GB" sz="1500" dirty="0"/>
          </a:p>
          <a:p>
            <a:pPr marL="0" indent="0">
              <a:lnSpc>
                <a:spcPct val="108000"/>
              </a:lnSpc>
              <a:spcBef>
                <a:spcPts val="600"/>
              </a:spcBef>
              <a:buFont typeface="Georgia"/>
              <a:buNone/>
            </a:pPr>
            <a:r>
              <a:rPr lang="en-GB" sz="1500" dirty="0"/>
              <a:t>Now he lives in the city, Omar </a:t>
            </a:r>
            <a:r>
              <a:rPr lang="en-GB" sz="1500" dirty="0">
                <a:highlight>
                  <a:srgbClr val="5CC1EA"/>
                </a:highlight>
              </a:rPr>
              <a:t>can go up the road to buy essential</a:t>
            </a:r>
            <a:r>
              <a:rPr lang="en-GB" sz="1500" dirty="0"/>
              <a:t>s and </a:t>
            </a:r>
            <a:r>
              <a:rPr lang="en-GB" sz="1500" dirty="0">
                <a:highlight>
                  <a:srgbClr val="5CC1EA"/>
                </a:highlight>
              </a:rPr>
              <a:t>sell his produce</a:t>
            </a:r>
            <a:r>
              <a:rPr lang="en-GB" sz="1500" dirty="0"/>
              <a:t>. In his </a:t>
            </a:r>
            <a:r>
              <a:rPr lang="en-GB" sz="1500" dirty="0">
                <a:highlight>
                  <a:srgbClr val="FF0000"/>
                </a:highlight>
              </a:rPr>
              <a:t>village there was no market</a:t>
            </a:r>
            <a:r>
              <a:rPr lang="en-GB" sz="1500" dirty="0"/>
              <a:t>, meaning a journey of several kilometres to buy basic goods like soap. This means the villagers had to be self-sufficient, living on what they could grow and their cattle raised.</a:t>
            </a:r>
          </a:p>
          <a:p>
            <a:pPr marL="0" indent="0">
              <a:lnSpc>
                <a:spcPct val="108000"/>
              </a:lnSpc>
              <a:spcBef>
                <a:spcPts val="600"/>
              </a:spcBef>
              <a:buFont typeface="Georgia"/>
              <a:buNone/>
            </a:pPr>
            <a:r>
              <a:rPr lang="en-GB" sz="1500" dirty="0"/>
              <a:t>Omar is pleased he moved to N'Djamena but life is not without problems. His </a:t>
            </a:r>
            <a:r>
              <a:rPr lang="en-GB" sz="1500" dirty="0">
                <a:highlight>
                  <a:srgbClr val="FFFF00"/>
                </a:highlight>
              </a:rPr>
              <a:t>mud-brick home has no running water or electricity. </a:t>
            </a:r>
            <a:r>
              <a:rPr lang="en-GB" sz="1500" dirty="0"/>
              <a:t>Omar's children sometimes help him to tend to the family's goats, or pitch in at harvest time. </a:t>
            </a:r>
            <a:r>
              <a:rPr lang="en-GB" sz="1500" dirty="0">
                <a:highlight>
                  <a:srgbClr val="FFFF00"/>
                </a:highlight>
              </a:rPr>
              <a:t>Omar is illiterate, and cannot speak French, the official language of Chad.’</a:t>
            </a:r>
          </a:p>
          <a:p>
            <a:pPr marL="0" indent="0">
              <a:lnSpc>
                <a:spcPct val="108000"/>
              </a:lnSpc>
              <a:spcBef>
                <a:spcPts val="0"/>
              </a:spcBef>
              <a:buFont typeface="Georgia"/>
              <a:buNone/>
            </a:pPr>
            <a:r>
              <a:rPr lang="en-GB" sz="1500" dirty="0">
                <a:highlight>
                  <a:srgbClr val="FFFF00"/>
                </a:highlight>
              </a:rPr>
              <a:t>(push factors out of the urban area in yellow).</a:t>
            </a:r>
          </a:p>
        </p:txBody>
      </p:sp>
      <p:pic>
        <p:nvPicPr>
          <p:cNvPr id="13" name="What causes urbanisation">
            <a:hlinkClick r:id="" action="ppaction://media"/>
            <a:extLst>
              <a:ext uri="{FF2B5EF4-FFF2-40B4-BE49-F238E27FC236}">
                <a16:creationId xmlns:a16="http://schemas.microsoft.com/office/drawing/2014/main" id="{C33C0261-BA8C-4F64-B4E1-993970263283}"/>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biLevel thresh="75000"/>
          </a:blip>
          <a:stretch>
            <a:fillRect/>
          </a:stretch>
        </p:blipFill>
        <p:spPr>
          <a:xfrm>
            <a:off x="6084168" y="728119"/>
            <a:ext cx="432000" cy="432000"/>
          </a:xfrm>
          <a:prstGeom prst="rect">
            <a:avLst/>
          </a:prstGeom>
        </p:spPr>
      </p:pic>
    </p:spTree>
    <p:extLst>
      <p:ext uri="{BB962C8B-B14F-4D97-AF65-F5344CB8AC3E}">
        <p14:creationId xmlns:p14="http://schemas.microsoft.com/office/powerpoint/2010/main" val="2788755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6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27311"/>
            <a:ext cx="8229600" cy="907504"/>
          </a:xfrm>
        </p:spPr>
        <p:txBody>
          <a:bodyPr>
            <a:normAutofit/>
          </a:bodyPr>
          <a:lstStyle/>
          <a:p>
            <a:pPr algn="l"/>
            <a:r>
              <a:rPr lang="en-GB" sz="3600" b="1" dirty="0"/>
              <a:t>What causes urbanisation?</a:t>
            </a:r>
          </a:p>
        </p:txBody>
      </p:sp>
      <p:sp>
        <p:nvSpPr>
          <p:cNvPr id="4" name="Content Placeholder 3">
            <a:extLst>
              <a:ext uri="{FF2B5EF4-FFF2-40B4-BE49-F238E27FC236}">
                <a16:creationId xmlns:a16="http://schemas.microsoft.com/office/drawing/2014/main" id="{F6FB304E-9148-4B62-ADFE-68DD56E0ADC9}"/>
              </a:ext>
            </a:extLst>
          </p:cNvPr>
          <p:cNvSpPr>
            <a:spLocks noGrp="1"/>
          </p:cNvSpPr>
          <p:nvPr>
            <p:ph idx="1"/>
          </p:nvPr>
        </p:nvSpPr>
        <p:spPr>
          <a:xfrm>
            <a:off x="287524" y="2294085"/>
            <a:ext cx="8424936" cy="1440160"/>
          </a:xfrm>
        </p:spPr>
        <p:txBody>
          <a:bodyPr>
            <a:normAutofit fontScale="92500"/>
          </a:bodyPr>
          <a:lstStyle/>
          <a:p>
            <a:pPr marL="0" indent="0">
              <a:buNone/>
            </a:pPr>
            <a:r>
              <a:rPr lang="en-GB" sz="2400" dirty="0"/>
              <a:t>Many cities contain populations with large numbers of young adults who move to the area for work. Once settled, many start families; this in turn increases the population. Natural increase is calculated by subtracting the death rate from the birth rate.</a:t>
            </a:r>
          </a:p>
          <a:p>
            <a:pPr marL="109728" indent="0">
              <a:buNone/>
            </a:pPr>
            <a:endParaRPr lang="en-GB" dirty="0"/>
          </a:p>
          <a:p>
            <a:pPr marL="109728" indent="0">
              <a:buNone/>
            </a:pPr>
            <a:endParaRPr lang="en-GB" dirty="0"/>
          </a:p>
          <a:p>
            <a:pPr marL="109728" indent="0">
              <a:buNone/>
            </a:pPr>
            <a:endParaRPr lang="en-GB" dirty="0"/>
          </a:p>
          <a:p>
            <a:pPr marL="109728" indent="0">
              <a:buNone/>
            </a:pPr>
            <a:endParaRPr lang="en-GB" dirty="0"/>
          </a:p>
          <a:p>
            <a:pPr marL="109728" indent="0">
              <a:buNone/>
            </a:pPr>
            <a:endParaRPr lang="en-GB" dirty="0"/>
          </a:p>
          <a:p>
            <a:pPr marL="109728" indent="0">
              <a:buNone/>
            </a:pPr>
            <a:endParaRPr lang="en-GB" dirty="0"/>
          </a:p>
          <a:p>
            <a:pPr marL="109728" indent="0">
              <a:buNone/>
            </a:pPr>
            <a:endParaRPr lang="en-GB" dirty="0"/>
          </a:p>
        </p:txBody>
      </p:sp>
      <p:graphicFrame>
        <p:nvGraphicFramePr>
          <p:cNvPr id="6" name="Table 5">
            <a:extLst>
              <a:ext uri="{FF2B5EF4-FFF2-40B4-BE49-F238E27FC236}">
                <a16:creationId xmlns:a16="http://schemas.microsoft.com/office/drawing/2014/main" id="{1FF267D6-80D1-429E-8593-E37B985BF993}"/>
              </a:ext>
            </a:extLst>
          </p:cNvPr>
          <p:cNvGraphicFramePr>
            <a:graphicFrameLocks noGrp="1"/>
          </p:cNvGraphicFramePr>
          <p:nvPr>
            <p:extLst>
              <p:ext uri="{D42A27DB-BD31-4B8C-83A1-F6EECF244321}">
                <p14:modId xmlns:p14="http://schemas.microsoft.com/office/powerpoint/2010/main" val="2478145635"/>
              </p:ext>
            </p:extLst>
          </p:nvPr>
        </p:nvGraphicFramePr>
        <p:xfrm>
          <a:off x="327853" y="1407859"/>
          <a:ext cx="8424936" cy="667512"/>
        </p:xfrm>
        <a:graphic>
          <a:graphicData uri="http://schemas.openxmlformats.org/drawingml/2006/table">
            <a:tbl>
              <a:tblPr firstRow="1" firstCol="1" bandRow="1"/>
              <a:tblGrid>
                <a:gridCol w="1219811">
                  <a:extLst>
                    <a:ext uri="{9D8B030D-6E8A-4147-A177-3AD203B41FA5}">
                      <a16:colId xmlns:a16="http://schemas.microsoft.com/office/drawing/2014/main" val="3277656883"/>
                    </a:ext>
                  </a:extLst>
                </a:gridCol>
                <a:gridCol w="7205125">
                  <a:extLst>
                    <a:ext uri="{9D8B030D-6E8A-4147-A177-3AD203B41FA5}">
                      <a16:colId xmlns:a16="http://schemas.microsoft.com/office/drawing/2014/main" val="4042199895"/>
                    </a:ext>
                  </a:extLst>
                </a:gridCol>
              </a:tblGrid>
              <a:tr h="361733">
                <a:tc>
                  <a:txBody>
                    <a:bodyPr/>
                    <a:lstStyle/>
                    <a:p>
                      <a:pPr>
                        <a:lnSpc>
                          <a:spcPct val="115000"/>
                        </a:lnSpc>
                        <a:spcAft>
                          <a:spcPts val="0"/>
                        </a:spcAft>
                      </a:pPr>
                      <a:r>
                        <a:rPr lang="en-GB" sz="2000" b="1" dirty="0">
                          <a:solidFill>
                            <a:srgbClr val="26377C"/>
                          </a:solidFill>
                          <a:effectLst/>
                          <a:latin typeface="Lato" panose="020F0502020204030203"/>
                          <a:ea typeface="Berkeley Oldstyle"/>
                          <a:cs typeface="Times New Roman" panose="02020603050405020304" pitchFamily="18" charset="0"/>
                        </a:rPr>
                        <a:t>Natural increase</a:t>
                      </a:r>
                    </a:p>
                  </a:txBody>
                  <a:tcPr marL="68580" marR="6858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A"/>
                    </a:solidFill>
                  </a:tcPr>
                </a:tc>
                <a:tc>
                  <a:txBody>
                    <a:bodyPr/>
                    <a:lstStyle/>
                    <a:p>
                      <a:pPr marL="0" marR="0" indent="0" algn="l" defTabSz="914400" rtl="0" eaLnBrk="1" fontAlgn="auto" latinLnBrk="0" hangingPunct="1">
                        <a:lnSpc>
                          <a:spcPct val="108000"/>
                        </a:lnSpc>
                        <a:spcBef>
                          <a:spcPts val="0"/>
                        </a:spcBef>
                        <a:spcAft>
                          <a:spcPts val="0"/>
                        </a:spcAft>
                        <a:buClrTx/>
                        <a:buSzTx/>
                        <a:buFontTx/>
                        <a:buNone/>
                        <a:tabLst/>
                        <a:defRPr/>
                      </a:pPr>
                      <a:r>
                        <a:rPr kumimoji="0" lang="en-GB" sz="2000" kern="1200" dirty="0">
                          <a:solidFill>
                            <a:srgbClr val="26377C"/>
                          </a:solidFill>
                          <a:effectLst/>
                          <a:latin typeface="Lato" panose="020F0502020204030203"/>
                          <a:ea typeface="Berkeley Oldstyle"/>
                          <a:cs typeface="Times New Roman" panose="02020603050405020304" pitchFamily="18" charset="0"/>
                        </a:rPr>
                        <a:t>An increase in population caused by more babies being born (the ‘birth rate’) than people are dying (the ‘death rate’).</a:t>
                      </a:r>
                    </a:p>
                  </a:txBody>
                  <a:tcPr marL="68580" marR="6858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1DA"/>
                    </a:solidFill>
                  </a:tcPr>
                </a:tc>
                <a:extLst>
                  <a:ext uri="{0D108BD9-81ED-4DB2-BD59-A6C34878D82A}">
                    <a16:rowId xmlns:a16="http://schemas.microsoft.com/office/drawing/2014/main" val="2895038302"/>
                  </a:ext>
                </a:extLst>
              </a:tr>
            </a:tbl>
          </a:graphicData>
        </a:graphic>
      </p:graphicFrame>
      <p:graphicFrame>
        <p:nvGraphicFramePr>
          <p:cNvPr id="7" name="Table 7">
            <a:extLst>
              <a:ext uri="{FF2B5EF4-FFF2-40B4-BE49-F238E27FC236}">
                <a16:creationId xmlns:a16="http://schemas.microsoft.com/office/drawing/2014/main" id="{3E4EF5C7-7856-4E88-90F4-04FC56C6CA01}"/>
              </a:ext>
            </a:extLst>
          </p:cNvPr>
          <p:cNvGraphicFramePr>
            <a:graphicFrameLocks noGrp="1"/>
          </p:cNvGraphicFramePr>
          <p:nvPr>
            <p:extLst>
              <p:ext uri="{D42A27DB-BD31-4B8C-83A1-F6EECF244321}">
                <p14:modId xmlns:p14="http://schemas.microsoft.com/office/powerpoint/2010/main" val="2432705460"/>
              </p:ext>
            </p:extLst>
          </p:nvPr>
        </p:nvGraphicFramePr>
        <p:xfrm>
          <a:off x="327853" y="3946755"/>
          <a:ext cx="8460940" cy="1493520"/>
        </p:xfrm>
        <a:graphic>
          <a:graphicData uri="http://schemas.openxmlformats.org/drawingml/2006/table">
            <a:tbl>
              <a:tblPr firstRow="1" bandRow="1">
                <a:tableStyleId>{5C22544A-7EE6-4342-B048-85BDC9FD1C3A}</a:tableStyleId>
              </a:tblPr>
              <a:tblGrid>
                <a:gridCol w="1908212">
                  <a:extLst>
                    <a:ext uri="{9D8B030D-6E8A-4147-A177-3AD203B41FA5}">
                      <a16:colId xmlns:a16="http://schemas.microsoft.com/office/drawing/2014/main" val="2784872350"/>
                    </a:ext>
                  </a:extLst>
                </a:gridCol>
                <a:gridCol w="2172241">
                  <a:extLst>
                    <a:ext uri="{9D8B030D-6E8A-4147-A177-3AD203B41FA5}">
                      <a16:colId xmlns:a16="http://schemas.microsoft.com/office/drawing/2014/main" val="2853371186"/>
                    </a:ext>
                  </a:extLst>
                </a:gridCol>
                <a:gridCol w="2136237">
                  <a:extLst>
                    <a:ext uri="{9D8B030D-6E8A-4147-A177-3AD203B41FA5}">
                      <a16:colId xmlns:a16="http://schemas.microsoft.com/office/drawing/2014/main" val="601958607"/>
                    </a:ext>
                  </a:extLst>
                </a:gridCol>
                <a:gridCol w="2244250">
                  <a:extLst>
                    <a:ext uri="{9D8B030D-6E8A-4147-A177-3AD203B41FA5}">
                      <a16:colId xmlns:a16="http://schemas.microsoft.com/office/drawing/2014/main" val="1377844624"/>
                    </a:ext>
                  </a:extLst>
                </a:gridCol>
              </a:tblGrid>
              <a:tr h="408528">
                <a:tc>
                  <a:txBody>
                    <a:bodyPr/>
                    <a:lstStyle/>
                    <a:p>
                      <a:endParaRPr lang="en-GB" sz="2000" dirty="0">
                        <a:solidFill>
                          <a:srgbClr val="26377C"/>
                        </a:solidFill>
                        <a:latin typeface="Lato" panose="020F0502020204030203"/>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solidFill>
                            <a:srgbClr val="26377C"/>
                          </a:solidFill>
                          <a:latin typeface="Lato" panose="020F0502020204030203"/>
                        </a:rPr>
                        <a:t>Birth rate (per 1000/year)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solidFill>
                            <a:srgbClr val="26377C"/>
                          </a:solidFill>
                          <a:latin typeface="Lato" panose="020F0502020204030203"/>
                        </a:rPr>
                        <a:t>Death rate (per 1000/year)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solidFill>
                            <a:srgbClr val="26377C"/>
                          </a:solidFill>
                          <a:latin typeface="Lato" panose="020F0502020204030203"/>
                        </a:rPr>
                        <a:t>Natural increase (per 1000/year)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2098458"/>
                  </a:ext>
                </a:extLst>
              </a:tr>
              <a:tr h="370840">
                <a:tc>
                  <a:txBody>
                    <a:bodyPr/>
                    <a:lstStyle/>
                    <a:p>
                      <a:r>
                        <a:rPr lang="en-GB" sz="2000" dirty="0">
                          <a:solidFill>
                            <a:srgbClr val="26377C"/>
                          </a:solidFill>
                          <a:latin typeface="Lato" panose="020F0502020204030203"/>
                        </a:rPr>
                        <a:t>London, UK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a:solidFill>
                            <a:srgbClr val="26377C"/>
                          </a:solidFill>
                          <a:latin typeface="Lato" panose="020F0502020204030203"/>
                        </a:rPr>
                        <a:t>12.7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a:solidFill>
                            <a:srgbClr val="26377C"/>
                          </a:solidFill>
                          <a:latin typeface="Lato" panose="020F0502020204030203"/>
                        </a:rPr>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a:solidFill>
                            <a:srgbClr val="26377C"/>
                          </a:solidFill>
                          <a:latin typeface="Lato" panose="020F0502020204030203"/>
                        </a:rPr>
                        <a:t>7.8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4483517"/>
                  </a:ext>
                </a:extLst>
              </a:tr>
              <a:tr h="370840">
                <a:tc>
                  <a:txBody>
                    <a:bodyPr/>
                    <a:lstStyle/>
                    <a:p>
                      <a:r>
                        <a:rPr lang="en-GB" sz="2000" dirty="0">
                          <a:solidFill>
                            <a:srgbClr val="26377C"/>
                          </a:solidFill>
                          <a:latin typeface="Lato" panose="020F0502020204030203"/>
                        </a:rPr>
                        <a:t>Mumbai, India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a:solidFill>
                            <a:srgbClr val="26377C"/>
                          </a:solidFill>
                          <a:latin typeface="Lato" panose="020F0502020204030203"/>
                        </a:rPr>
                        <a:t>20.1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a:solidFill>
                            <a:srgbClr val="26377C"/>
                          </a:solidFill>
                          <a:latin typeface="Lato" panose="020F0502020204030203"/>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a:solidFill>
                            <a:srgbClr val="26377C"/>
                          </a:solidFill>
                          <a:latin typeface="Lato" panose="020F0502020204030203"/>
                        </a:rPr>
                        <a:t>14.1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599656"/>
                  </a:ext>
                </a:extLst>
              </a:tr>
            </a:tbl>
          </a:graphicData>
        </a:graphic>
      </p:graphicFrame>
      <p:sp>
        <p:nvSpPr>
          <p:cNvPr id="8" name="TextBox 7">
            <a:extLst>
              <a:ext uri="{FF2B5EF4-FFF2-40B4-BE49-F238E27FC236}">
                <a16:creationId xmlns:a16="http://schemas.microsoft.com/office/drawing/2014/main" id="{A9CCB535-ADD5-4015-B893-752EE0AEF193}"/>
              </a:ext>
            </a:extLst>
          </p:cNvPr>
          <p:cNvSpPr txBox="1"/>
          <p:nvPr/>
        </p:nvSpPr>
        <p:spPr>
          <a:xfrm>
            <a:off x="339094" y="5652785"/>
            <a:ext cx="6321138" cy="923330"/>
          </a:xfrm>
          <a:prstGeom prst="rect">
            <a:avLst/>
          </a:prstGeom>
          <a:solidFill>
            <a:schemeClr val="accent2">
              <a:lumMod val="40000"/>
              <a:lumOff val="60000"/>
            </a:schemeClr>
          </a:solidFill>
          <a:ln>
            <a:solidFill>
              <a:srgbClr val="0070C0"/>
            </a:solidFill>
          </a:ln>
        </p:spPr>
        <p:txBody>
          <a:bodyPr wrap="square" rtlCol="0">
            <a:spAutoFit/>
          </a:bodyPr>
          <a:lstStyle/>
          <a:p>
            <a:r>
              <a:rPr lang="en-GB" b="1" dirty="0">
                <a:solidFill>
                  <a:srgbClr val="002060"/>
                </a:solidFill>
                <a:latin typeface="Lato" panose="020F0502020204030203"/>
                <a:ea typeface="Lato" panose="020F0502020204030203" pitchFamily="34" charset="0"/>
                <a:cs typeface="Lato" panose="020F0502020204030203" pitchFamily="34" charset="0"/>
              </a:rPr>
              <a:t>Activity</a:t>
            </a:r>
          </a:p>
          <a:p>
            <a:r>
              <a:rPr lang="en-GB" dirty="0">
                <a:solidFill>
                  <a:srgbClr val="26377C"/>
                </a:solidFill>
                <a:latin typeface="Lato" panose="020F0502020204030203"/>
              </a:rPr>
              <a:t>Watch a short video from </a:t>
            </a:r>
            <a:r>
              <a:rPr lang="en-GB" dirty="0">
                <a:solidFill>
                  <a:srgbClr val="26377C"/>
                </a:solidFill>
                <a:latin typeface="Lato" panose="020F0502020204030203"/>
                <a:hlinkClick r:id="rId5">
                  <a:extLst>
                    <a:ext uri="{A12FA001-AC4F-418D-AE19-62706E023703}">
                      <ahyp:hlinkClr xmlns:ahyp="http://schemas.microsoft.com/office/drawing/2018/hyperlinkcolor" val="tx"/>
                    </a:ext>
                  </a:extLst>
                </a:hlinkClick>
              </a:rPr>
              <a:t>TED-ED</a:t>
            </a:r>
            <a:r>
              <a:rPr lang="en-GB" dirty="0">
                <a:solidFill>
                  <a:srgbClr val="26377C"/>
                </a:solidFill>
                <a:latin typeface="Lato" panose="020F0502020204030203"/>
              </a:rPr>
              <a:t> which explains the global urbanisation story</a:t>
            </a:r>
            <a:r>
              <a:rPr lang="en-GB" dirty="0">
                <a:latin typeface="Lato" panose="020F0502020204030203"/>
              </a:rPr>
              <a:t>.</a:t>
            </a:r>
            <a:endParaRPr lang="en-GB" b="1" dirty="0">
              <a:solidFill>
                <a:srgbClr val="002060"/>
              </a:solidFill>
              <a:latin typeface="Lato" panose="020F0502020204030203"/>
              <a:ea typeface="Lato" panose="020F0502020204030203" pitchFamily="34" charset="0"/>
              <a:cs typeface="Lato" panose="020F0502020204030203" pitchFamily="34" charset="0"/>
            </a:endParaRPr>
          </a:p>
        </p:txBody>
      </p:sp>
      <p:pic>
        <p:nvPicPr>
          <p:cNvPr id="3" name="What causes urbanisation">
            <a:hlinkClick r:id="" action="ppaction://media"/>
            <a:extLst>
              <a:ext uri="{FF2B5EF4-FFF2-40B4-BE49-F238E27FC236}">
                <a16:creationId xmlns:a16="http://schemas.microsoft.com/office/drawing/2014/main" id="{0AA3DC9D-AB1D-4350-A19A-215B54AC2824}"/>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biLevel thresh="75000"/>
          </a:blip>
          <a:stretch>
            <a:fillRect/>
          </a:stretch>
        </p:blipFill>
        <p:spPr>
          <a:xfrm>
            <a:off x="467544" y="4221088"/>
            <a:ext cx="360000" cy="360000"/>
          </a:xfrm>
          <a:prstGeom prst="rect">
            <a:avLst/>
          </a:prstGeom>
        </p:spPr>
      </p:pic>
    </p:spTree>
    <p:extLst>
      <p:ext uri="{BB962C8B-B14F-4D97-AF65-F5344CB8AC3E}">
        <p14:creationId xmlns:p14="http://schemas.microsoft.com/office/powerpoint/2010/main" val="41501187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143" y="569490"/>
            <a:ext cx="8229600" cy="638251"/>
          </a:xfrm>
        </p:spPr>
        <p:txBody>
          <a:bodyPr>
            <a:normAutofit fontScale="90000"/>
          </a:bodyPr>
          <a:lstStyle/>
          <a:p>
            <a:r>
              <a:rPr lang="en-GB" sz="3600" b="1" dirty="0"/>
              <a:t>What is </a:t>
            </a:r>
            <a:r>
              <a:rPr lang="en-GB" sz="3800" b="1" dirty="0"/>
              <a:t>suburbanisation</a:t>
            </a:r>
            <a:r>
              <a:rPr lang="en-GB" sz="3600" b="1" dirty="0"/>
              <a: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0311829"/>
              </p:ext>
            </p:extLst>
          </p:nvPr>
        </p:nvGraphicFramePr>
        <p:xfrm>
          <a:off x="323528" y="1207740"/>
          <a:ext cx="6624736" cy="5404449"/>
        </p:xfrm>
        <a:graphic>
          <a:graphicData uri="http://schemas.openxmlformats.org/drawingml/2006/table">
            <a:tbl>
              <a:tblPr/>
              <a:tblGrid>
                <a:gridCol w="3525489">
                  <a:extLst>
                    <a:ext uri="{9D8B030D-6E8A-4147-A177-3AD203B41FA5}">
                      <a16:colId xmlns:a16="http://schemas.microsoft.com/office/drawing/2014/main" val="20000"/>
                    </a:ext>
                  </a:extLst>
                </a:gridCol>
                <a:gridCol w="3099247">
                  <a:extLst>
                    <a:ext uri="{9D8B030D-6E8A-4147-A177-3AD203B41FA5}">
                      <a16:colId xmlns:a16="http://schemas.microsoft.com/office/drawing/2014/main" val="20001"/>
                    </a:ext>
                  </a:extLst>
                </a:gridCol>
              </a:tblGrid>
              <a:tr h="267175">
                <a:tc>
                  <a:txBody>
                    <a:bodyPr/>
                    <a:lstStyle/>
                    <a:p>
                      <a:pPr algn="ctr">
                        <a:lnSpc>
                          <a:spcPct val="107000"/>
                        </a:lnSpc>
                        <a:spcBef>
                          <a:spcPts val="300"/>
                        </a:spcBef>
                        <a:spcAft>
                          <a:spcPts val="300"/>
                        </a:spcAft>
                      </a:pPr>
                      <a:r>
                        <a:rPr kumimoji="0" lang="en-GB" sz="1600" b="1" kern="1200" dirty="0">
                          <a:solidFill>
                            <a:schemeClr val="bg1"/>
                          </a:solidFill>
                          <a:latin typeface="Lato"/>
                          <a:ea typeface="Calibri"/>
                          <a:cs typeface="Arial"/>
                        </a:rPr>
                        <a:t>Explanation</a:t>
                      </a:r>
                    </a:p>
                  </a:txBody>
                  <a:tcPr marL="64701" marR="6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548A"/>
                    </a:solidFill>
                  </a:tcPr>
                </a:tc>
                <a:tc>
                  <a:txBody>
                    <a:bodyPr/>
                    <a:lstStyle/>
                    <a:p>
                      <a:pPr algn="ctr">
                        <a:lnSpc>
                          <a:spcPct val="107000"/>
                        </a:lnSpc>
                        <a:spcBef>
                          <a:spcPts val="300"/>
                        </a:spcBef>
                        <a:spcAft>
                          <a:spcPts val="300"/>
                        </a:spcAft>
                      </a:pPr>
                      <a:r>
                        <a:rPr kumimoji="0" lang="en-GB" sz="1600" b="1" kern="1200" dirty="0">
                          <a:solidFill>
                            <a:schemeClr val="bg1"/>
                          </a:solidFill>
                          <a:latin typeface="Lato"/>
                          <a:ea typeface="Calibri"/>
                          <a:cs typeface="Arial"/>
                        </a:rPr>
                        <a:t>Aerial view diagram</a:t>
                      </a:r>
                    </a:p>
                  </a:txBody>
                  <a:tcPr marL="64701" marR="6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548A"/>
                    </a:solidFill>
                  </a:tcPr>
                </a:tc>
                <a:extLst>
                  <a:ext uri="{0D108BD9-81ED-4DB2-BD59-A6C34878D82A}">
                    <a16:rowId xmlns:a16="http://schemas.microsoft.com/office/drawing/2014/main" val="10000"/>
                  </a:ext>
                </a:extLst>
              </a:tr>
              <a:tr h="2245232">
                <a:tc>
                  <a:txBody>
                    <a:bodyPr/>
                    <a:lstStyle/>
                    <a:p>
                      <a:pPr marL="0" algn="l" rtl="0" eaLnBrk="1" latinLnBrk="0" hangingPunct="1">
                        <a:lnSpc>
                          <a:spcPct val="107000"/>
                        </a:lnSpc>
                        <a:spcBef>
                          <a:spcPts val="300"/>
                        </a:spcBef>
                        <a:spcAft>
                          <a:spcPts val="0"/>
                        </a:spcAft>
                      </a:pPr>
                      <a:r>
                        <a:rPr kumimoji="0" lang="en-GB" sz="1500" kern="1200" dirty="0">
                          <a:solidFill>
                            <a:srgbClr val="26377C"/>
                          </a:solidFill>
                          <a:latin typeface="Lato"/>
                          <a:ea typeface="Calibri"/>
                          <a:cs typeface="Arial"/>
                        </a:rPr>
                        <a:t>Rural-urban migration, or natural increase leads to increases in urban populations</a:t>
                      </a:r>
                      <a:r>
                        <a:rPr kumimoji="0" lang="en-GB" sz="1500" kern="1200" baseline="0" dirty="0">
                          <a:solidFill>
                            <a:srgbClr val="26377C"/>
                          </a:solidFill>
                          <a:latin typeface="Lato"/>
                          <a:ea typeface="Calibri"/>
                          <a:cs typeface="Arial"/>
                        </a:rPr>
                        <a:t> and </a:t>
                      </a:r>
                      <a:r>
                        <a:rPr kumimoji="0" lang="en-GB" sz="1500" kern="1200" dirty="0">
                          <a:solidFill>
                            <a:srgbClr val="26377C"/>
                          </a:solidFill>
                          <a:latin typeface="Lato"/>
                          <a:ea typeface="Calibri"/>
                          <a:cs typeface="Arial"/>
                        </a:rPr>
                        <a:t>a demand for new housing</a:t>
                      </a:r>
                      <a:r>
                        <a:rPr kumimoji="0" lang="en-GB" sz="1500" kern="1200" baseline="0" dirty="0">
                          <a:solidFill>
                            <a:srgbClr val="26377C"/>
                          </a:solidFill>
                          <a:latin typeface="Lato"/>
                          <a:ea typeface="Calibri"/>
                          <a:cs typeface="Arial"/>
                        </a:rPr>
                        <a:t> in</a:t>
                      </a:r>
                      <a:r>
                        <a:rPr lang="en-GB" sz="1500" dirty="0">
                          <a:solidFill>
                            <a:srgbClr val="26377C"/>
                          </a:solidFill>
                          <a:latin typeface="Lato"/>
                          <a:ea typeface="Calibri"/>
                          <a:cs typeface="Arial"/>
                        </a:rPr>
                        <a:t> the </a:t>
                      </a:r>
                      <a:r>
                        <a:rPr lang="en-GB" sz="1500" b="1" dirty="0">
                          <a:solidFill>
                            <a:srgbClr val="26377C"/>
                          </a:solidFill>
                          <a:latin typeface="Lato"/>
                          <a:ea typeface="Calibri"/>
                          <a:cs typeface="Arial"/>
                        </a:rPr>
                        <a:t>suburbs</a:t>
                      </a:r>
                      <a:r>
                        <a:rPr lang="en-GB" sz="1500" dirty="0">
                          <a:solidFill>
                            <a:srgbClr val="26377C"/>
                          </a:solidFill>
                          <a:latin typeface="Lato"/>
                          <a:ea typeface="Calibri"/>
                          <a:cs typeface="Arial"/>
                        </a:rPr>
                        <a:t>. O</a:t>
                      </a:r>
                      <a:r>
                        <a:rPr kumimoji="0" lang="en-GB" sz="1500" kern="1200" dirty="0">
                          <a:solidFill>
                            <a:srgbClr val="26377C"/>
                          </a:solidFill>
                          <a:latin typeface="Lato"/>
                          <a:ea typeface="Calibri"/>
                          <a:cs typeface="Arial"/>
                        </a:rPr>
                        <a:t>ften the best location for this is on the edge of urban areas:</a:t>
                      </a:r>
                      <a:r>
                        <a:rPr kumimoji="0" lang="en-GB" sz="1500" kern="1200" baseline="0" dirty="0">
                          <a:solidFill>
                            <a:srgbClr val="26377C"/>
                          </a:solidFill>
                          <a:latin typeface="Lato"/>
                          <a:ea typeface="Calibri"/>
                          <a:cs typeface="Arial"/>
                        </a:rPr>
                        <a:t> </a:t>
                      </a:r>
                      <a:r>
                        <a:rPr kumimoji="0" lang="en-GB" sz="1500" kern="1200" dirty="0">
                          <a:solidFill>
                            <a:srgbClr val="26377C"/>
                          </a:solidFill>
                          <a:latin typeface="Lato"/>
                          <a:ea typeface="Calibri"/>
                          <a:cs typeface="Arial"/>
                        </a:rPr>
                        <a:t>the </a:t>
                      </a:r>
                      <a:r>
                        <a:rPr kumimoji="0" lang="en-GB" sz="1500" b="1" kern="1200" dirty="0">
                          <a:solidFill>
                            <a:srgbClr val="26377C"/>
                          </a:solidFill>
                          <a:latin typeface="Lato"/>
                          <a:ea typeface="Calibri"/>
                          <a:cs typeface="Arial"/>
                        </a:rPr>
                        <a:t>rural-urban</a:t>
                      </a:r>
                      <a:r>
                        <a:rPr kumimoji="0" lang="en-GB" sz="1500" b="1" kern="1200" baseline="0" dirty="0">
                          <a:solidFill>
                            <a:srgbClr val="26377C"/>
                          </a:solidFill>
                          <a:latin typeface="Lato"/>
                          <a:ea typeface="Calibri"/>
                          <a:cs typeface="Arial"/>
                        </a:rPr>
                        <a:t> fringe</a:t>
                      </a:r>
                      <a:r>
                        <a:rPr kumimoji="0" lang="en-GB" sz="1500" kern="1200" dirty="0">
                          <a:solidFill>
                            <a:srgbClr val="26377C"/>
                          </a:solidFill>
                          <a:latin typeface="Lato"/>
                          <a:ea typeface="Calibri"/>
                          <a:cs typeface="Arial"/>
                        </a:rPr>
                        <a:t>. Existing villages are still separate from the nearby urban area, but are connected via road and rail.</a:t>
                      </a:r>
                    </a:p>
                  </a:txBody>
                  <a:tcPr marL="64701" marR="6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000" dirty="0">
                        <a:latin typeface="Calibri"/>
                        <a:ea typeface="Calibri"/>
                        <a:cs typeface="Arial"/>
                      </a:endParaRPr>
                    </a:p>
                  </a:txBody>
                  <a:tcPr marL="64701" marR="6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92042">
                <a:tc>
                  <a:txBody>
                    <a:bodyPr/>
                    <a:lstStyle/>
                    <a:p>
                      <a:pPr>
                        <a:lnSpc>
                          <a:spcPct val="107000"/>
                        </a:lnSpc>
                        <a:spcBef>
                          <a:spcPts val="600"/>
                        </a:spcBef>
                        <a:spcAft>
                          <a:spcPts val="0"/>
                        </a:spcAft>
                      </a:pPr>
                      <a:r>
                        <a:rPr lang="en-GB" sz="1500" dirty="0">
                          <a:solidFill>
                            <a:srgbClr val="26377C"/>
                          </a:solidFill>
                          <a:latin typeface="Lato"/>
                          <a:ea typeface="Calibri"/>
                          <a:cs typeface="Arial"/>
                        </a:rPr>
                        <a:t>New housing is built on the rural urban fringe, often following</a:t>
                      </a:r>
                      <a:r>
                        <a:rPr lang="en-GB" sz="1500" baseline="0" dirty="0">
                          <a:solidFill>
                            <a:srgbClr val="26377C"/>
                          </a:solidFill>
                          <a:latin typeface="Lato"/>
                          <a:ea typeface="Calibri"/>
                          <a:cs typeface="Arial"/>
                        </a:rPr>
                        <a:t> t</a:t>
                      </a:r>
                      <a:r>
                        <a:rPr lang="en-GB" sz="1500" dirty="0">
                          <a:solidFill>
                            <a:srgbClr val="26377C"/>
                          </a:solidFill>
                          <a:latin typeface="Lato"/>
                          <a:ea typeface="Calibri"/>
                          <a:cs typeface="Arial"/>
                        </a:rPr>
                        <a:t>ransport routes:</a:t>
                      </a:r>
                      <a:r>
                        <a:rPr lang="en-GB" sz="1500" baseline="0" dirty="0">
                          <a:solidFill>
                            <a:srgbClr val="26377C"/>
                          </a:solidFill>
                          <a:latin typeface="Lato"/>
                          <a:ea typeface="Calibri"/>
                          <a:cs typeface="Arial"/>
                        </a:rPr>
                        <a:t> a</a:t>
                      </a:r>
                      <a:r>
                        <a:rPr lang="en-GB" sz="1500" dirty="0">
                          <a:solidFill>
                            <a:srgbClr val="26377C"/>
                          </a:solidFill>
                          <a:latin typeface="Lato"/>
                          <a:ea typeface="Calibri"/>
                          <a:cs typeface="Arial"/>
                        </a:rPr>
                        <a:t> process known as </a:t>
                      </a:r>
                      <a:r>
                        <a:rPr lang="en-GB" sz="1500" b="1" dirty="0">
                          <a:solidFill>
                            <a:srgbClr val="26377C"/>
                          </a:solidFill>
                          <a:latin typeface="Lato"/>
                          <a:ea typeface="Calibri"/>
                          <a:cs typeface="Arial"/>
                        </a:rPr>
                        <a:t>urban sprawl</a:t>
                      </a:r>
                      <a:r>
                        <a:rPr lang="en-GB" sz="1500" dirty="0">
                          <a:solidFill>
                            <a:srgbClr val="26377C"/>
                          </a:solidFill>
                          <a:latin typeface="Lato"/>
                          <a:ea typeface="Calibri"/>
                          <a:cs typeface="Arial"/>
                        </a:rPr>
                        <a:t>. These new residential areas are close enough to the city for daily commuting to work, but far enough out to avoid many urban problems, e.g. traffic, crime and pollution. Often existing villages are swallowed up by the sprawling</a:t>
                      </a:r>
                      <a:r>
                        <a:rPr lang="en-GB" sz="1500" baseline="0" dirty="0">
                          <a:solidFill>
                            <a:srgbClr val="26377C"/>
                          </a:solidFill>
                          <a:latin typeface="Lato"/>
                          <a:ea typeface="Calibri"/>
                          <a:cs typeface="Arial"/>
                        </a:rPr>
                        <a:t> </a:t>
                      </a:r>
                      <a:r>
                        <a:rPr lang="en-GB" sz="1500" dirty="0">
                          <a:solidFill>
                            <a:srgbClr val="26377C"/>
                          </a:solidFill>
                          <a:latin typeface="Lato"/>
                          <a:ea typeface="Calibri"/>
                          <a:cs typeface="Arial"/>
                        </a:rPr>
                        <a:t>urban area.</a:t>
                      </a:r>
                      <a:r>
                        <a:rPr lang="en-GB" sz="1500" baseline="0" dirty="0">
                          <a:solidFill>
                            <a:srgbClr val="26377C"/>
                          </a:solidFill>
                          <a:latin typeface="Lato"/>
                          <a:ea typeface="Calibri"/>
                          <a:cs typeface="Arial"/>
                        </a:rPr>
                        <a:t> Suburban g</a:t>
                      </a:r>
                      <a:r>
                        <a:rPr lang="en-GB" sz="1500" dirty="0">
                          <a:solidFill>
                            <a:srgbClr val="26377C"/>
                          </a:solidFill>
                          <a:latin typeface="Lato"/>
                          <a:ea typeface="Calibri"/>
                          <a:cs typeface="Arial"/>
                        </a:rPr>
                        <a:t>rowth is a key process of city</a:t>
                      </a:r>
                      <a:r>
                        <a:rPr lang="en-GB" sz="1500" baseline="0" dirty="0">
                          <a:solidFill>
                            <a:srgbClr val="26377C"/>
                          </a:solidFill>
                          <a:latin typeface="Lato"/>
                          <a:ea typeface="Calibri"/>
                          <a:cs typeface="Arial"/>
                        </a:rPr>
                        <a:t> growth</a:t>
                      </a:r>
                      <a:r>
                        <a:rPr lang="en-GB" sz="1500" dirty="0">
                          <a:solidFill>
                            <a:srgbClr val="26377C"/>
                          </a:solidFill>
                          <a:latin typeface="Lato"/>
                          <a:ea typeface="Calibri"/>
                          <a:cs typeface="Arial"/>
                        </a:rPr>
                        <a:t> in richer countries.</a:t>
                      </a:r>
                    </a:p>
                  </a:txBody>
                  <a:tcPr marL="64701" marR="6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000" dirty="0">
                        <a:latin typeface="Calibri"/>
                        <a:ea typeface="Calibri"/>
                        <a:cs typeface="Arial"/>
                      </a:endParaRPr>
                    </a:p>
                  </a:txBody>
                  <a:tcPr marL="64701" marR="6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052" name="Text Box 101"/>
          <p:cNvSpPr txBox="1">
            <a:spLocks noChangeArrowheads="1"/>
          </p:cNvSpPr>
          <p:nvPr/>
        </p:nvSpPr>
        <p:spPr bwMode="auto">
          <a:xfrm>
            <a:off x="7956376" y="1556792"/>
            <a:ext cx="987425" cy="742950"/>
          </a:xfrm>
          <a:prstGeom prst="rect">
            <a:avLst/>
          </a:prstGeom>
          <a:solidFill>
            <a:srgbClr val="FFFFFF">
              <a:alpha val="50195"/>
            </a:srgbClr>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058" name="Text Box 250"/>
          <p:cNvSpPr txBox="1">
            <a:spLocks noChangeArrowheads="1"/>
          </p:cNvSpPr>
          <p:nvPr/>
        </p:nvSpPr>
        <p:spPr bwMode="auto">
          <a:xfrm>
            <a:off x="8028384" y="1268760"/>
            <a:ext cx="908050" cy="227013"/>
          </a:xfrm>
          <a:prstGeom prst="rect">
            <a:avLst/>
          </a:prstGeom>
          <a:solidFill>
            <a:srgbClr val="FFFFFF">
              <a:alpha val="79999"/>
            </a:srgbClr>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9" name="TextBox 28">
            <a:extLst>
              <a:ext uri="{FF2B5EF4-FFF2-40B4-BE49-F238E27FC236}">
                <a16:creationId xmlns:a16="http://schemas.microsoft.com/office/drawing/2014/main" id="{5D6E4B5B-E982-46B8-9A57-6712E7128023}"/>
              </a:ext>
            </a:extLst>
          </p:cNvPr>
          <p:cNvSpPr txBox="1"/>
          <p:nvPr/>
        </p:nvSpPr>
        <p:spPr>
          <a:xfrm>
            <a:off x="7164288" y="1402135"/>
            <a:ext cx="1656184" cy="2585323"/>
          </a:xfrm>
          <a:prstGeom prst="rect">
            <a:avLst/>
          </a:prstGeom>
          <a:solidFill>
            <a:schemeClr val="accent2">
              <a:lumMod val="40000"/>
              <a:lumOff val="60000"/>
            </a:schemeClr>
          </a:solidFill>
          <a:ln>
            <a:solidFill>
              <a:srgbClr val="0070C0"/>
            </a:solidFill>
          </a:ln>
        </p:spPr>
        <p:txBody>
          <a:bodyPr wrap="square" rtlCol="0">
            <a:spAutoFit/>
          </a:bodyPr>
          <a:lstStyle/>
          <a:p>
            <a:r>
              <a:rPr lang="en-GB" b="1" dirty="0">
                <a:solidFill>
                  <a:srgbClr val="26377C"/>
                </a:solidFill>
                <a:latin typeface="Lato" panose="020F0502020204030203"/>
              </a:rPr>
              <a:t>Activity</a:t>
            </a:r>
          </a:p>
          <a:p>
            <a:r>
              <a:rPr lang="en-GB" dirty="0">
                <a:solidFill>
                  <a:srgbClr val="26377C"/>
                </a:solidFill>
                <a:latin typeface="Lato" panose="020F0502020204030203"/>
              </a:rPr>
              <a:t>Complete this set of explanations by adding a labelled diagram into the blank space.</a:t>
            </a:r>
            <a:endParaRPr lang="en-GB" dirty="0">
              <a:solidFill>
                <a:srgbClr val="26377C"/>
              </a:solidFill>
            </a:endParaRPr>
          </a:p>
        </p:txBody>
      </p:sp>
      <p:pic>
        <p:nvPicPr>
          <p:cNvPr id="38" name="suburbanisation">
            <a:hlinkClick r:id="" action="ppaction://media"/>
            <a:extLst>
              <a:ext uri="{FF2B5EF4-FFF2-40B4-BE49-F238E27FC236}">
                <a16:creationId xmlns:a16="http://schemas.microsoft.com/office/drawing/2014/main" id="{712C7521-11B4-494E-8CFE-03948652B75B}"/>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biLevel thresh="75000"/>
          </a:blip>
          <a:stretch>
            <a:fillRect/>
          </a:stretch>
        </p:blipFill>
        <p:spPr>
          <a:xfrm>
            <a:off x="5724128" y="672615"/>
            <a:ext cx="432000" cy="432000"/>
          </a:xfrm>
          <a:prstGeom prst="rect">
            <a:avLst/>
          </a:prstGeom>
        </p:spPr>
      </p:pic>
      <p:pic>
        <p:nvPicPr>
          <p:cNvPr id="3" name="Picture 2">
            <a:extLst>
              <a:ext uri="{FF2B5EF4-FFF2-40B4-BE49-F238E27FC236}">
                <a16:creationId xmlns:a16="http://schemas.microsoft.com/office/drawing/2014/main" id="{CDE9637D-D5FD-47E0-B033-865B52FAE610}"/>
              </a:ext>
            </a:extLst>
          </p:cNvPr>
          <p:cNvPicPr>
            <a:picLocks noChangeAspect="1"/>
          </p:cNvPicPr>
          <p:nvPr/>
        </p:nvPicPr>
        <p:blipFill rotWithShape="1">
          <a:blip r:embed="rId6" cstate="print"/>
          <a:srcRect l="50332" t="24468" r="27351" b="51961"/>
          <a:stretch/>
        </p:blipFill>
        <p:spPr>
          <a:xfrm>
            <a:off x="3922639" y="1679833"/>
            <a:ext cx="2881609" cy="202902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20"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8"/>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A presentation template">
  <a:themeElements>
    <a:clrScheme name="Custom 1">
      <a:dk1>
        <a:srgbClr val="352B84"/>
      </a:dk1>
      <a:lt1>
        <a:sysClr val="window" lastClr="FFFFFF"/>
      </a:lt1>
      <a:dk2>
        <a:srgbClr val="1F3D91"/>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1105</TotalTime>
  <Words>4202</Words>
  <Application>Microsoft Office PowerPoint</Application>
  <PresentationFormat>On-screen Show (4:3)</PresentationFormat>
  <Paragraphs>289</Paragraphs>
  <Slides>25</Slides>
  <Notes>18</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Georgia</vt:lpstr>
      <vt:lpstr>Lato</vt:lpstr>
      <vt:lpstr>Wingdings 2</vt:lpstr>
      <vt:lpstr>GA presentation template</vt:lpstr>
      <vt:lpstr>PowerPoint Presentation</vt:lpstr>
      <vt:lpstr>Getting started</vt:lpstr>
      <vt:lpstr>Why do geographers study towns and cities? </vt:lpstr>
      <vt:lpstr>How do urban areas change over time?</vt:lpstr>
      <vt:lpstr>What causes urbanisation?</vt:lpstr>
      <vt:lpstr>What causes urbanisation?</vt:lpstr>
      <vt:lpstr>What causes urbanisation?</vt:lpstr>
      <vt:lpstr>What causes urbanisation?</vt:lpstr>
      <vt:lpstr>What is suburbanisation?</vt:lpstr>
      <vt:lpstr>What is suburbanisation?</vt:lpstr>
      <vt:lpstr>What is counter urbanisation?</vt:lpstr>
      <vt:lpstr>What is counter urbanisation?</vt:lpstr>
      <vt:lpstr>What is re-urbanisation?</vt:lpstr>
      <vt:lpstr>How do rates of urbanisation differ around the world?</vt:lpstr>
      <vt:lpstr>Why do rates of urbanisation differ around the world?</vt:lpstr>
      <vt:lpstr>Which are the biggest cities in the world?</vt:lpstr>
      <vt:lpstr>Where are the largest cities in the world?</vt:lpstr>
      <vt:lpstr>What are megacities?</vt:lpstr>
      <vt:lpstr>What are the impacts of rapid urbanisation?</vt:lpstr>
      <vt:lpstr>What are the impacts of rapid urbanisation?</vt:lpstr>
      <vt:lpstr>PowerPoint Presentation</vt:lpstr>
      <vt:lpstr>PowerPoint Presentation</vt:lpstr>
      <vt:lpstr>Links</vt:lpstr>
      <vt:lpstr>Glossary</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rmcateer</dc:creator>
  <cp:lastModifiedBy>Elaine Anderson</cp:lastModifiedBy>
  <cp:revision>86</cp:revision>
  <dcterms:created xsi:type="dcterms:W3CDTF">2014-10-30T10:42:22Z</dcterms:created>
  <dcterms:modified xsi:type="dcterms:W3CDTF">2020-11-11T09:44:39Z</dcterms:modified>
</cp:coreProperties>
</file>