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9"/>
  </p:notesMasterIdLst>
  <p:sldIdLst>
    <p:sldId id="428" r:id="rId2"/>
    <p:sldId id="452" r:id="rId3"/>
    <p:sldId id="453" r:id="rId4"/>
    <p:sldId id="444" r:id="rId5"/>
    <p:sldId id="432" r:id="rId6"/>
    <p:sldId id="438" r:id="rId7"/>
    <p:sldId id="439" r:id="rId8"/>
    <p:sldId id="435" r:id="rId9"/>
    <p:sldId id="454" r:id="rId10"/>
    <p:sldId id="433" r:id="rId11"/>
    <p:sldId id="434" r:id="rId12"/>
    <p:sldId id="440" r:id="rId13"/>
    <p:sldId id="441" r:id="rId14"/>
    <p:sldId id="443" r:id="rId15"/>
    <p:sldId id="445" r:id="rId16"/>
    <p:sldId id="446" r:id="rId17"/>
    <p:sldId id="45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77C"/>
    <a:srgbClr val="26367D"/>
    <a:srgbClr val="26377D"/>
    <a:srgbClr val="3DB4E6"/>
    <a:srgbClr val="5CC1EA"/>
    <a:srgbClr val="B48086"/>
    <a:srgbClr val="B4CE44"/>
    <a:srgbClr val="243D91"/>
    <a:srgbClr val="1F3D91"/>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58" autoAdjust="0"/>
  </p:normalViewPr>
  <p:slideViewPr>
    <p:cSldViewPr>
      <p:cViewPr varScale="1">
        <p:scale>
          <a:sx n="54" d="100"/>
          <a:sy n="54" d="100"/>
        </p:scale>
        <p:origin x="178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6377C"/>
                </a:solidFill>
                <a:latin typeface="Lato" panose="020F0502020204030203"/>
                <a:ea typeface="+mn-ea"/>
                <a:cs typeface="+mn-cs"/>
              </a:defRPr>
            </a:pPr>
            <a:r>
              <a:rPr lang="en-GB" dirty="0"/>
              <a:t>Post industrial city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6377C"/>
              </a:solidFill>
              <a:latin typeface="Lato" panose="020F0502020204030203"/>
              <a:ea typeface="+mn-ea"/>
              <a:cs typeface="+mn-cs"/>
            </a:defRPr>
          </a:pPr>
          <a:endParaRPr lang="en-US"/>
        </a:p>
      </c:txPr>
    </c:title>
    <c:autoTitleDeleted val="0"/>
    <c:plotArea>
      <c:layout/>
      <c:pieChart>
        <c:varyColors val="1"/>
        <c:ser>
          <c:idx val="0"/>
          <c:order val="0"/>
          <c:tx>
            <c:strRef>
              <c:f>Sheet1!$E$2</c:f>
              <c:strCache>
                <c:ptCount val="1"/>
                <c:pt idx="0">
                  <c:v>Post industrial City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783-46B8-A52B-1E381DC823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83-46B8-A52B-1E381DC8238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783-46B8-A52B-1E381DC823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83-46B8-A52B-1E381DC82389}"/>
              </c:ext>
            </c:extLst>
          </c:dPt>
          <c:cat>
            <c:strRef>
              <c:f>Sheet1!$B$3:$B$6</c:f>
              <c:strCache>
                <c:ptCount val="4"/>
                <c:pt idx="0">
                  <c:v>Primary</c:v>
                </c:pt>
                <c:pt idx="1">
                  <c:v>Secondary</c:v>
                </c:pt>
                <c:pt idx="2">
                  <c:v>Tertiary</c:v>
                </c:pt>
                <c:pt idx="3">
                  <c:v>Quaternary</c:v>
                </c:pt>
              </c:strCache>
            </c:strRef>
          </c:cat>
          <c:val>
            <c:numRef>
              <c:f>Sheet1!$E$3:$E$6</c:f>
              <c:numCache>
                <c:formatCode>General</c:formatCode>
                <c:ptCount val="4"/>
                <c:pt idx="0">
                  <c:v>10</c:v>
                </c:pt>
                <c:pt idx="1">
                  <c:v>30</c:v>
                </c:pt>
                <c:pt idx="2">
                  <c:v>55</c:v>
                </c:pt>
                <c:pt idx="3">
                  <c:v>5</c:v>
                </c:pt>
              </c:numCache>
            </c:numRef>
          </c:val>
          <c:extLst>
            <c:ext xmlns:c16="http://schemas.microsoft.com/office/drawing/2014/chart" uri="{C3380CC4-5D6E-409C-BE32-E72D297353CC}">
              <c16:uniqueId val="{00000008-6783-46B8-A52B-1E381DC8238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latin typeface="Lato" panose="020F0502020204030203"/>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6377C"/>
                </a:solidFill>
                <a:latin typeface="Lato" panose="020F0502020204030203"/>
                <a:ea typeface="+mn-ea"/>
                <a:cs typeface="+mn-cs"/>
              </a:defRPr>
            </a:pPr>
            <a:r>
              <a:rPr lang="en-GB" dirty="0"/>
              <a:t>Industrial city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6377C"/>
              </a:solidFill>
              <a:latin typeface="Lato" panose="020F0502020204030203"/>
              <a:ea typeface="+mn-ea"/>
              <a:cs typeface="+mn-cs"/>
            </a:defRPr>
          </a:pPr>
          <a:endParaRPr lang="en-US"/>
        </a:p>
      </c:txPr>
    </c:title>
    <c:autoTitleDeleted val="0"/>
    <c:plotArea>
      <c:layout>
        <c:manualLayout>
          <c:layoutTarget val="inner"/>
          <c:xMode val="edge"/>
          <c:yMode val="edge"/>
          <c:x val="0.29868000874890638"/>
          <c:y val="0.16712962962962935"/>
          <c:w val="0.40819575678040243"/>
          <c:h val="0.68032626130067053"/>
        </c:manualLayout>
      </c:layout>
      <c:pieChart>
        <c:varyColors val="1"/>
        <c:ser>
          <c:idx val="0"/>
          <c:order val="0"/>
          <c:tx>
            <c:strRef>
              <c:f>Sheet1!$D$2</c:f>
              <c:strCache>
                <c:ptCount val="1"/>
                <c:pt idx="0">
                  <c:v>Industrial City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D5-4100-A13E-76569E94D5C4}"/>
              </c:ext>
            </c:extLst>
          </c:dPt>
          <c:dPt>
            <c:idx val="1"/>
            <c:bubble3D val="0"/>
            <c:explosion val="2"/>
            <c:spPr>
              <a:solidFill>
                <a:schemeClr val="accent2"/>
              </a:solidFill>
              <a:ln w="19050">
                <a:solidFill>
                  <a:schemeClr val="lt1"/>
                </a:solidFill>
              </a:ln>
              <a:effectLst/>
            </c:spPr>
            <c:extLst>
              <c:ext xmlns:c16="http://schemas.microsoft.com/office/drawing/2014/chart" uri="{C3380CC4-5D6E-409C-BE32-E72D297353CC}">
                <c16:uniqueId val="{00000003-45D5-4100-A13E-76569E94D5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D5-4100-A13E-76569E94D5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D5-4100-A13E-76569E94D5C4}"/>
              </c:ext>
            </c:extLst>
          </c:dPt>
          <c:cat>
            <c:strRef>
              <c:f>Sheet1!$B$3:$B$6</c:f>
              <c:strCache>
                <c:ptCount val="4"/>
                <c:pt idx="0">
                  <c:v>Primary</c:v>
                </c:pt>
                <c:pt idx="1">
                  <c:v>Secondary</c:v>
                </c:pt>
                <c:pt idx="2">
                  <c:v>Tertiary</c:v>
                </c:pt>
                <c:pt idx="3">
                  <c:v>Quaternary</c:v>
                </c:pt>
              </c:strCache>
            </c:strRef>
          </c:cat>
          <c:val>
            <c:numRef>
              <c:f>Sheet1!$D$3:$D$6</c:f>
              <c:numCache>
                <c:formatCode>General</c:formatCode>
                <c:ptCount val="4"/>
                <c:pt idx="0">
                  <c:v>27.5</c:v>
                </c:pt>
                <c:pt idx="1">
                  <c:v>45</c:v>
                </c:pt>
                <c:pt idx="2">
                  <c:v>27.5</c:v>
                </c:pt>
                <c:pt idx="3">
                  <c:v>0</c:v>
                </c:pt>
              </c:numCache>
            </c:numRef>
          </c:val>
          <c:extLst>
            <c:ext xmlns:c16="http://schemas.microsoft.com/office/drawing/2014/chart" uri="{C3380CC4-5D6E-409C-BE32-E72D297353CC}">
              <c16:uniqueId val="{00000008-45D5-4100-A13E-76569E94D5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latin typeface="Lato" panose="020F0502020204030203"/>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6377C"/>
                </a:solidFill>
                <a:latin typeface="Lato" panose="020F0502020204030203"/>
                <a:ea typeface="+mn-ea"/>
                <a:cs typeface="+mn-cs"/>
              </a:defRPr>
            </a:pPr>
            <a:r>
              <a:rPr lang="en-GB" dirty="0"/>
              <a:t>Pre-industrial city</a:t>
            </a:r>
          </a:p>
        </c:rich>
      </c:tx>
      <c:layout>
        <c:manualLayout>
          <c:xMode val="edge"/>
          <c:yMode val="edge"/>
          <c:x val="0.19460044572320884"/>
          <c:y val="2.932220680005833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26377C"/>
              </a:solidFill>
              <a:latin typeface="Lato" panose="020F0502020204030203"/>
              <a:ea typeface="+mn-ea"/>
              <a:cs typeface="+mn-cs"/>
            </a:defRPr>
          </a:pPr>
          <a:endParaRPr lang="en-US"/>
        </a:p>
      </c:txPr>
    </c:title>
    <c:autoTitleDeleted val="0"/>
    <c:plotArea>
      <c:layout/>
      <c:pieChart>
        <c:varyColors val="1"/>
        <c:ser>
          <c:idx val="0"/>
          <c:order val="0"/>
          <c:tx>
            <c:strRef>
              <c:f>Sheet1!$C$2</c:f>
              <c:strCache>
                <c:ptCount val="1"/>
                <c:pt idx="0">
                  <c:v>Pre-industrial City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BB-4367-8262-96413C7CA0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BB-4367-8262-96413C7CA0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BB-4367-8262-96413C7CA0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BB-4367-8262-96413C7CA01F}"/>
              </c:ext>
            </c:extLst>
          </c:dPt>
          <c:cat>
            <c:strRef>
              <c:f>Sheet1!$B$3:$B$6</c:f>
              <c:strCache>
                <c:ptCount val="4"/>
                <c:pt idx="0">
                  <c:v>Primary</c:v>
                </c:pt>
                <c:pt idx="1">
                  <c:v>Secondary</c:v>
                </c:pt>
                <c:pt idx="2">
                  <c:v>Tertiary</c:v>
                </c:pt>
                <c:pt idx="3">
                  <c:v>Quaternary</c:v>
                </c:pt>
              </c:strCache>
            </c:strRef>
          </c:cat>
          <c:val>
            <c:numRef>
              <c:f>Sheet1!$C$3:$C$6</c:f>
              <c:numCache>
                <c:formatCode>General</c:formatCode>
                <c:ptCount val="4"/>
                <c:pt idx="0">
                  <c:v>70</c:v>
                </c:pt>
                <c:pt idx="1">
                  <c:v>20</c:v>
                </c:pt>
                <c:pt idx="2">
                  <c:v>10</c:v>
                </c:pt>
                <c:pt idx="3">
                  <c:v>0</c:v>
                </c:pt>
              </c:numCache>
            </c:numRef>
          </c:val>
          <c:extLst>
            <c:ext xmlns:c16="http://schemas.microsoft.com/office/drawing/2014/chart" uri="{C3380CC4-5D6E-409C-BE32-E72D297353CC}">
              <c16:uniqueId val="{00000008-69BB-4367-8262-96413C7CA01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777868541738985"/>
          <c:y val="5.0927901618993708E-2"/>
          <c:w val="0.31430789759197009"/>
          <c:h val="0.73990163592516756"/>
        </c:manualLayout>
      </c:layout>
      <c:overlay val="0"/>
      <c:spPr>
        <a:noFill/>
        <a:ln>
          <a:solidFill>
            <a:srgbClr val="26377C"/>
          </a:solidFill>
        </a:ln>
        <a:effectLst/>
      </c:spPr>
      <c:txPr>
        <a:bodyPr rot="0" spcFirstLastPara="1" vertOverflow="ellipsis" vert="horz" wrap="square" anchor="ctr" anchorCtr="1"/>
        <a:lstStyle/>
        <a:p>
          <a:pPr>
            <a:defRPr sz="1600" b="0" i="0" u="none" strike="noStrike" kern="1200" baseline="0">
              <a:solidFill>
                <a:srgbClr val="26377C"/>
              </a:solidFill>
              <a:latin typeface="Lato" panose="020F0502020204030203"/>
              <a:ea typeface="+mn-ea"/>
              <a:cs typeface="+mn-cs"/>
            </a:defRPr>
          </a:pPr>
          <a:endParaRPr lang="en-US"/>
        </a:p>
      </c:txPr>
    </c:legend>
    <c:plotVisOnly val="1"/>
    <c:dispBlanksAs val="zero"/>
    <c:showDLblsOverMax val="0"/>
  </c:chart>
  <c:spPr>
    <a:noFill/>
    <a:ln>
      <a:noFill/>
    </a:ln>
    <a:effectLst/>
  </c:spPr>
  <c:txPr>
    <a:bodyPr/>
    <a:lstStyle/>
    <a:p>
      <a:pPr>
        <a:defRPr>
          <a:latin typeface="Lato" panose="020F0502020204030203"/>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944747-CDB7-4F98-827F-A214E0B4E219}" type="datetimeFigureOut">
              <a:rPr lang="en-GB" smtClean="0"/>
              <a:pPr/>
              <a:t>07/12/2020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99001A-258F-4C21-BFC1-1432480F8C3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franckmichel/46148032774/in/photolist-2diWJnu-K32kpm-26KWybV-rqrhcG-pDvx5J-KfS7MF-29KHvsd-2af2GFm-25H9qcz-S2Zyk8-2aLmAAp-Gqps3V-GQ6URm-HVEsKA-uLvQYB-ADRBCW-2cLzsqZ-VsjgGw-23h8A5e-21nPTR6-2bKqevt-2cZbBsG-J6U3dF-2cxQDnx-T9PxHh-Dsc8yg-24KtcXP-JFk5Nx-TxEx9L-29F63sz-25guhuA-2dtnJMe-oVTrg5-21G8E4D-r4iLR3-SHabB8-qVfZ1A-MGmifs-23m4QnN-9UntMm-LjvcU8-Uo93Xn-21JBwiv-pJt4cP-b6x4fH-aBqM1J-aBqLHo-VrzYtU-RPdwkp-2aEea7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nupurbarua/23159128863/in/photolist-29XPJBM-YtDhJx-bfcZLt-2ZS5a-KUkQ9-bfd1ta-awtpBb-bfd2JB-88nWHX-awtqwb-dyL7aQ-bfd2er-bfrTPX-BhuAae-5zmbM2-T2QCjq-8Lrff-Sydwm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Image: </a:t>
            </a:r>
            <a:r>
              <a:rPr lang="en-GB" dirty="0">
                <a:hlinkClick r:id="rId3"/>
              </a:rPr>
              <a:t>https://www.flickr.com/photos/franckmichel/46148032774</a:t>
            </a:r>
            <a:endParaRPr lang="en-GB" dirty="0"/>
          </a:p>
          <a:p>
            <a:endParaRPr lang="en-GB" dirty="0"/>
          </a:p>
          <a:p>
            <a:r>
              <a:rPr lang="en-GB" dirty="0"/>
              <a:t>Voice over: We now live in an urban world, with the majority of the world’s population living in towns and cities. This presentation covers a range of aspects about life in urban areas: the types of work people do, the land uses we create and the ways people are attempting to make urban life more sustainable. This presentation should be used alongside the presentation on urban processes, as well as the two case study examples of London and Lagos.</a:t>
            </a:r>
          </a:p>
        </p:txBody>
      </p:sp>
      <p:sp>
        <p:nvSpPr>
          <p:cNvPr id="4" name="Slide Number Placeholder 3"/>
          <p:cNvSpPr>
            <a:spLocks noGrp="1"/>
          </p:cNvSpPr>
          <p:nvPr>
            <p:ph type="sldNum" sz="quarter" idx="10"/>
          </p:nvPr>
        </p:nvSpPr>
        <p:spPr/>
        <p:txBody>
          <a:bodyPr/>
          <a:lstStyle/>
          <a:p>
            <a:fld id="{DDFDF31E-03DE-40B1-B638-1ED3F34D9D2A}" type="slidenum">
              <a:rPr lang="en-GB" smtClean="0"/>
              <a:pPr/>
              <a:t>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Source of image: </a:t>
            </a:r>
            <a:r>
              <a:rPr lang="en-GB" i="1" dirty="0"/>
              <a:t>GCSE Toolkit: Is the Future Sussed? A study of urban living</a:t>
            </a:r>
            <a:r>
              <a:rPr lang="en-GB" dirty="0"/>
              <a:t> (2010) J. Widdowson. Geographical Association.</a:t>
            </a:r>
          </a:p>
          <a:p>
            <a:endParaRPr lang="en-GB" dirty="0"/>
          </a:p>
          <a:p>
            <a:r>
              <a:rPr lang="en-GB" dirty="0"/>
              <a:t>Voice over: This wheel contains a lot of information, but a useful idea is to compare it to your case study urban areas - one in the developing world and one in the developed world. Think what elements of the urban areas might fit into each of the categories. You might think it, but it is not true to say that urban areas in the developing world are less sustainable than those in the developed world. If you have studied Lagos in Nigeria there are 5,000 rag pickers who sift through the rubbish dumped in a large landfill site. This could be described as the most efficient recycling system in the world!  </a:t>
            </a:r>
          </a:p>
        </p:txBody>
      </p:sp>
      <p:sp>
        <p:nvSpPr>
          <p:cNvPr id="4" name="Slide Number Placeholder 3"/>
          <p:cNvSpPr>
            <a:spLocks noGrp="1"/>
          </p:cNvSpPr>
          <p:nvPr>
            <p:ph type="sldNum" sz="quarter" idx="10"/>
          </p:nvPr>
        </p:nvSpPr>
        <p:spPr/>
        <p:txBody>
          <a:bodyPr/>
          <a:lstStyle/>
          <a:p>
            <a:fld id="{DDFDF31E-03DE-40B1-B638-1ED3F34D9D2A}" type="slidenum">
              <a:rPr lang="en-GB" smtClean="0"/>
              <a:pPr/>
              <a:t>12</a:t>
            </a:fld>
            <a:endParaRPr lang="en-GB"/>
          </a:p>
        </p:txBody>
      </p:sp>
    </p:spTree>
    <p:extLst>
      <p:ext uri="{BB962C8B-B14F-4D97-AF65-F5344CB8AC3E}">
        <p14:creationId xmlns:p14="http://schemas.microsoft.com/office/powerpoint/2010/main" val="396573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This is just one of many examples of sustainable development as a result of the London Olympics. See the London case study presentation for more on London.</a:t>
            </a:r>
          </a:p>
        </p:txBody>
      </p:sp>
      <p:sp>
        <p:nvSpPr>
          <p:cNvPr id="4" name="Slide Number Placeholder 3"/>
          <p:cNvSpPr>
            <a:spLocks noGrp="1"/>
          </p:cNvSpPr>
          <p:nvPr>
            <p:ph type="sldNum" sz="quarter" idx="10"/>
          </p:nvPr>
        </p:nvSpPr>
        <p:spPr/>
        <p:txBody>
          <a:bodyPr/>
          <a:lstStyle/>
          <a:p>
            <a:fld id="{DDFDF31E-03DE-40B1-B638-1ED3F34D9D2A}" type="slidenum">
              <a:rPr lang="en-GB" smtClean="0"/>
              <a:pPr/>
              <a:t>13</a:t>
            </a:fld>
            <a:endParaRPr lang="en-GB"/>
          </a:p>
        </p:txBody>
      </p:sp>
    </p:spTree>
    <p:extLst>
      <p:ext uri="{BB962C8B-B14F-4D97-AF65-F5344CB8AC3E}">
        <p14:creationId xmlns:p14="http://schemas.microsoft.com/office/powerpoint/2010/main" val="242631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This could be a GCSE style question- quite a challenging one! There is a possible structure shown here, but the key is to use some actual facts and figures to back up your thoughts and ideas.</a:t>
            </a:r>
          </a:p>
        </p:txBody>
      </p:sp>
      <p:sp>
        <p:nvSpPr>
          <p:cNvPr id="4" name="Slide Number Placeholder 3"/>
          <p:cNvSpPr>
            <a:spLocks noGrp="1"/>
          </p:cNvSpPr>
          <p:nvPr>
            <p:ph type="sldNum" sz="quarter" idx="10"/>
          </p:nvPr>
        </p:nvSpPr>
        <p:spPr/>
        <p:txBody>
          <a:bodyPr/>
          <a:lstStyle/>
          <a:p>
            <a:fld id="{DDFDF31E-03DE-40B1-B638-1ED3F34D9D2A}" type="slidenum">
              <a:rPr lang="en-GB" smtClean="0"/>
              <a:pPr/>
              <a:t>14</a:t>
            </a:fld>
            <a:endParaRPr lang="en-GB"/>
          </a:p>
        </p:txBody>
      </p:sp>
    </p:spTree>
    <p:extLst>
      <p:ext uri="{BB962C8B-B14F-4D97-AF65-F5344CB8AC3E}">
        <p14:creationId xmlns:p14="http://schemas.microsoft.com/office/powerpoint/2010/main" val="273099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99001A-258F-4C21-BFC1-1432480F8C34}" type="slidenum">
              <a:rPr lang="en-GB" smtClean="0"/>
              <a:pPr/>
              <a:t>15</a:t>
            </a:fld>
            <a:endParaRPr lang="en-GB"/>
          </a:p>
        </p:txBody>
      </p:sp>
    </p:spTree>
    <p:extLst>
      <p:ext uri="{BB962C8B-B14F-4D97-AF65-F5344CB8AC3E}">
        <p14:creationId xmlns:p14="http://schemas.microsoft.com/office/powerpoint/2010/main" val="225733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hlinkClick r:id="rId3"/>
              </a:rPr>
              <a:t>Image: https://www.flickr.com/photos/nupurbarua/23159128863</a:t>
            </a:r>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4</a:t>
            </a:fld>
            <a:endParaRPr lang="en-GB"/>
          </a:p>
        </p:txBody>
      </p:sp>
    </p:spTree>
    <p:extLst>
      <p:ext uri="{BB962C8B-B14F-4D97-AF65-F5344CB8AC3E}">
        <p14:creationId xmlns:p14="http://schemas.microsoft.com/office/powerpoint/2010/main" val="216581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These classifications of types of job are not just restricted to urban areas and you may have come across these in topics on development. Around pre-industrial cities, such as those found in the developing world at the moment, primary sector employment dominates with people making a living through small scale farming or fishing where the urban area acts as a market for goods. In industrial towns and cities, the sorts of ones we find in the rapidly developing world, it is secondary that dominates, and this usually coincides with urban growth as people flock to the towns and cities looking for work in manufacturing industries. A post industrial society sees tertiary and quaternary dominating- these sorts of cities are the ones we see in the developed world.</a:t>
            </a:r>
          </a:p>
        </p:txBody>
      </p:sp>
      <p:sp>
        <p:nvSpPr>
          <p:cNvPr id="4" name="Slide Number Placeholder 3"/>
          <p:cNvSpPr>
            <a:spLocks noGrp="1"/>
          </p:cNvSpPr>
          <p:nvPr>
            <p:ph type="sldNum" sz="quarter" idx="10"/>
          </p:nvPr>
        </p:nvSpPr>
        <p:spPr/>
        <p:txBody>
          <a:bodyPr/>
          <a:lstStyle/>
          <a:p>
            <a:fld id="{DDFDF31E-03DE-40B1-B638-1ED3F34D9D2A}" type="slidenum">
              <a:rPr lang="en-GB" smtClean="0"/>
              <a:pPr/>
              <a:t>5</a:t>
            </a:fld>
            <a:endParaRPr lang="en-GB"/>
          </a:p>
        </p:txBody>
      </p:sp>
    </p:spTree>
    <p:extLst>
      <p:ext uri="{BB962C8B-B14F-4D97-AF65-F5344CB8AC3E}">
        <p14:creationId xmlns:p14="http://schemas.microsoft.com/office/powerpoint/2010/main" val="376014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A stacked bar chart like this is a great way to present data, in this case different types of employment. The bars are stacked on top of each other, and is percentage data so each bar should add up to 100. To calculate the percentage of a particular employment sector you need to work out the bar area. For example, in the pre industrial city at the bottom, there are not many people employed in the tertiary sector (shown in purple)- to calculate the exact percentage you see that the purple part of the bar starts at 90 and goes on to 100 percent, therefore it is only 10% of the population.</a:t>
            </a:r>
          </a:p>
          <a:p>
            <a:endParaRPr lang="en-GB" dirty="0"/>
          </a:p>
          <a:p>
            <a:r>
              <a:rPr lang="en-GB" dirty="0"/>
              <a:t>The activity asks you to turn these three bar charts into pie charts. One percent is then 3.6 degrees, so this should help calculate the angles for each of the categories. In an exam you often get skills questions that ask you to add bits of data, or calculate from a graph so having a good basic knowledge of different ways to present data is key.</a:t>
            </a:r>
          </a:p>
        </p:txBody>
      </p:sp>
      <p:sp>
        <p:nvSpPr>
          <p:cNvPr id="4" name="Slide Number Placeholder 3"/>
          <p:cNvSpPr>
            <a:spLocks noGrp="1"/>
          </p:cNvSpPr>
          <p:nvPr>
            <p:ph type="sldNum" sz="quarter" idx="10"/>
          </p:nvPr>
        </p:nvSpPr>
        <p:spPr/>
        <p:txBody>
          <a:bodyPr/>
          <a:lstStyle/>
          <a:p>
            <a:fld id="{DDFDF31E-03DE-40B1-B638-1ED3F34D9D2A}" type="slidenum">
              <a:rPr lang="en-GB" smtClean="0"/>
              <a:pPr/>
              <a:t>6</a:t>
            </a:fld>
            <a:endParaRPr lang="en-GB"/>
          </a:p>
        </p:txBody>
      </p:sp>
    </p:spTree>
    <p:extLst>
      <p:ext uri="{BB962C8B-B14F-4D97-AF65-F5344CB8AC3E}">
        <p14:creationId xmlns:p14="http://schemas.microsoft.com/office/powerpoint/2010/main" val="35104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Your pie charts should look something like these. The most important part of all this of course is what urban geography the data reveal. A pre industrial urban area would be a town or city untouched by industrial development- you can see here most people would be employed in activities like farming. Good examples would be many towns and cities in the developing world, perhaps N’Djamena, the capital of Chad. As an urban area begins to manufacture goods and open factories often it will experience an influx of workers, and the secondary sector will increase, as can be seen here. Examples of cities like this are the rapidly industrialising cities in the world such as Lagos in Nigeria, or perhaps Sao Paulo in Brazil. A post industrial city is one that, often, has experienced deindustrialisation and most people are employed in the service economy, perhaps with high tech quaternary industries too. Most cities in the developed world such as London seem to fit this pattern.</a:t>
            </a:r>
          </a:p>
          <a:p>
            <a:endParaRPr lang="en-GB" dirty="0"/>
          </a:p>
          <a:p>
            <a:r>
              <a:rPr lang="en-GB" dirty="0"/>
              <a:t>There is an assumption here that all cities will be pre, then industrial then post industrial but there is of course, no reason to suggest that is what will happen- particularly if the industrial process is known to create pollution and contribute to climate change. Those cities may well be on a different path to development.</a:t>
            </a:r>
          </a:p>
        </p:txBody>
      </p:sp>
      <p:sp>
        <p:nvSpPr>
          <p:cNvPr id="4" name="Slide Number Placeholder 3"/>
          <p:cNvSpPr>
            <a:spLocks noGrp="1"/>
          </p:cNvSpPr>
          <p:nvPr>
            <p:ph type="sldNum" sz="quarter" idx="10"/>
          </p:nvPr>
        </p:nvSpPr>
        <p:spPr/>
        <p:txBody>
          <a:bodyPr/>
          <a:lstStyle/>
          <a:p>
            <a:fld id="{DDFDF31E-03DE-40B1-B638-1ED3F34D9D2A}" type="slidenum">
              <a:rPr lang="en-GB" smtClean="0"/>
              <a:pPr/>
              <a:t>7</a:t>
            </a:fld>
            <a:endParaRPr lang="en-GB"/>
          </a:p>
        </p:txBody>
      </p:sp>
    </p:spTree>
    <p:extLst>
      <p:ext uri="{BB962C8B-B14F-4D97-AF65-F5344CB8AC3E}">
        <p14:creationId xmlns:p14="http://schemas.microsoft.com/office/powerpoint/2010/main" val="331992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The activity here is about classification of activities- some might fit into more than one category, so be careful!</a:t>
            </a:r>
          </a:p>
          <a:p>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8</a:t>
            </a:fld>
            <a:endParaRPr lang="en-GB"/>
          </a:p>
        </p:txBody>
      </p:sp>
    </p:spTree>
    <p:extLst>
      <p:ext uri="{BB962C8B-B14F-4D97-AF65-F5344CB8AC3E}">
        <p14:creationId xmlns:p14="http://schemas.microsoft.com/office/powerpoint/2010/main" val="370740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Your table might look something like this. Now think about which of these activities are more likely to occur in urban areas in richer countries, and which in urban areas in poorer countries- ignore the city names and imagine these jobs could occur in any urban area. It is not so straightforward- in urban areas in rich countries, such as London, we are unlikely to see much informal economy work like rag picking or street hawking but we do see people working zero hours contracts, or working for themselves. Many urban areas in the developing world, such as Lagos, are attracting trans national companies and therefore highly skilled workers. If you have studied Lagos in Nigeria as a case study you will be familiar with the Eco Atlantic development. </a:t>
            </a:r>
          </a:p>
        </p:txBody>
      </p:sp>
      <p:sp>
        <p:nvSpPr>
          <p:cNvPr id="4" name="Slide Number Placeholder 3"/>
          <p:cNvSpPr>
            <a:spLocks noGrp="1"/>
          </p:cNvSpPr>
          <p:nvPr>
            <p:ph type="sldNum" sz="quarter" idx="10"/>
          </p:nvPr>
        </p:nvSpPr>
        <p:spPr/>
        <p:txBody>
          <a:bodyPr/>
          <a:lstStyle/>
          <a:p>
            <a:fld id="{DDFDF31E-03DE-40B1-B638-1ED3F34D9D2A}" type="slidenum">
              <a:rPr lang="en-GB" smtClean="0"/>
              <a:pPr/>
              <a:t>9</a:t>
            </a:fld>
            <a:endParaRPr lang="en-GB"/>
          </a:p>
        </p:txBody>
      </p:sp>
    </p:spTree>
    <p:extLst>
      <p:ext uri="{BB962C8B-B14F-4D97-AF65-F5344CB8AC3E}">
        <p14:creationId xmlns:p14="http://schemas.microsoft.com/office/powerpoint/2010/main" val="354046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DFDF31E-03DE-40B1-B638-1ED3F34D9D2A}" type="slidenum">
              <a:rPr lang="en-GB" smtClean="0"/>
              <a:pPr/>
              <a:t>10</a:t>
            </a:fld>
            <a:endParaRPr lang="en-GB"/>
          </a:p>
        </p:txBody>
      </p:sp>
    </p:spTree>
    <p:extLst>
      <p:ext uri="{BB962C8B-B14F-4D97-AF65-F5344CB8AC3E}">
        <p14:creationId xmlns:p14="http://schemas.microsoft.com/office/powerpoint/2010/main" val="204334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Voice over: There have been many attempts to try to describe and explain how, and why, land uses vary over an urban area. Yet this model, like all the models created in the 1930s to 60s bears little resemblance to modern urban areas. These models were based on industrial areas, not the post industrial areas that now dominate the developed world. They were developed before roads controlled the expansion of urban areas- it says nothing of out of town retail areas or the rise of internet shopping which has completely changed the nature of town centres.</a:t>
            </a:r>
          </a:p>
          <a:p>
            <a:endParaRPr lang="en-GB" dirty="0"/>
          </a:p>
          <a:p>
            <a:r>
              <a:rPr lang="en-GB" dirty="0"/>
              <a:t>The activity asks you to reflect on land use by looking at some real cities. It is based on a project called urban earth: a photo was taken every 8 steps from the outside through the middle and back out the other side of three major cities. The photos were put together to make a journey. Watch them- and of course pause them if it goes too quick! Compare and contrast- do we go from residential, through industrial to retail, then back again, or is there more going on? Have a look at building heights too, how do these differ over the urban area.</a:t>
            </a:r>
          </a:p>
        </p:txBody>
      </p:sp>
      <p:sp>
        <p:nvSpPr>
          <p:cNvPr id="4" name="Slide Number Placeholder 3"/>
          <p:cNvSpPr>
            <a:spLocks noGrp="1"/>
          </p:cNvSpPr>
          <p:nvPr>
            <p:ph type="sldNum" sz="quarter" idx="10"/>
          </p:nvPr>
        </p:nvSpPr>
        <p:spPr/>
        <p:txBody>
          <a:bodyPr/>
          <a:lstStyle/>
          <a:p>
            <a:fld id="{DDFDF31E-03DE-40B1-B638-1ED3F34D9D2A}" type="slidenum">
              <a:rPr lang="en-GB" smtClean="0"/>
              <a:pPr/>
              <a:t>11</a:t>
            </a:fld>
            <a:endParaRPr lang="en-GB"/>
          </a:p>
        </p:txBody>
      </p:sp>
    </p:spTree>
    <p:extLst>
      <p:ext uri="{BB962C8B-B14F-4D97-AF65-F5344CB8AC3E}">
        <p14:creationId xmlns:p14="http://schemas.microsoft.com/office/powerpoint/2010/main" val="848814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DB4E6"/>
        </a:solidFill>
        <a:effectLst/>
      </p:bgPr>
    </p:bg>
    <p:spTree>
      <p:nvGrpSpPr>
        <p:cNvPr id="1" name=""/>
        <p:cNvGrpSpPr/>
        <p:nvPr/>
      </p:nvGrpSpPr>
      <p:grpSpPr>
        <a:xfrm>
          <a:off x="0" y="0"/>
          <a:ext cx="0" cy="0"/>
          <a:chOff x="0" y="0"/>
          <a:chExt cx="0" cy="0"/>
        </a:xfrm>
      </p:grpSpPr>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251520" y="5373216"/>
            <a:ext cx="7812360" cy="648072"/>
          </a:xfrm>
        </p:spPr>
        <p:txBody>
          <a:bodyPr>
            <a:normAutofit/>
          </a:bodyPr>
          <a:lstStyle>
            <a:lvl1pPr marL="442913" indent="0" algn="l">
              <a:buNone/>
              <a:defRPr sz="36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lgn="ctr"/>
            <a:endParaRPr lang="en-GB" b="1" dirty="0">
              <a:solidFill>
                <a:srgbClr val="243D91"/>
              </a:solidFill>
            </a:endParaRPr>
          </a:p>
        </p:txBody>
      </p:sp>
      <p:pic>
        <p:nvPicPr>
          <p:cNvPr id="3" name="Picture 2">
            <a:extLst>
              <a:ext uri="{FF2B5EF4-FFF2-40B4-BE49-F238E27FC236}">
                <a16:creationId xmlns:a16="http://schemas.microsoft.com/office/drawing/2014/main" id="{330C7DD3-57ED-4B77-8ED1-8C9D1761F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657"/>
          <a:stretch/>
        </p:blipFill>
        <p:spPr>
          <a:xfrm>
            <a:off x="4788024" y="0"/>
            <a:ext cx="4355976" cy="5079664"/>
          </a:xfrm>
          <a:prstGeom prst="rect">
            <a:avLst/>
          </a:prstGeom>
        </p:spPr>
      </p:pic>
      <p:pic>
        <p:nvPicPr>
          <p:cNvPr id="5" name="Picture 4">
            <a:extLst>
              <a:ext uri="{FF2B5EF4-FFF2-40B4-BE49-F238E27FC236}">
                <a16:creationId xmlns:a16="http://schemas.microsoft.com/office/drawing/2014/main" id="{8A829D30-31FD-48B4-B358-5B263B36C0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985"/>
          <a:stretch/>
        </p:blipFill>
        <p:spPr>
          <a:xfrm>
            <a:off x="417" y="25734"/>
            <a:ext cx="3076339" cy="5015656"/>
          </a:xfrm>
          <a:prstGeom prst="rect">
            <a:avLst/>
          </a:prstGeom>
        </p:spPr>
      </p:pic>
    </p:spTree>
    <p:extLst>
      <p:ext uri="{BB962C8B-B14F-4D97-AF65-F5344CB8AC3E}">
        <p14:creationId xmlns:p14="http://schemas.microsoft.com/office/powerpoint/2010/main" val="672912163"/>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normAutofit/>
          </a:bodyPr>
          <a:lstStyle>
            <a:lvl1pPr>
              <a:defRPr sz="3600" b="1">
                <a:solidFill>
                  <a:srgbClr val="26377D"/>
                </a:solidFill>
                <a:latin typeface="Lato" panose="020F0502020204030203" pitchFamily="34" charset="0"/>
                <a:ea typeface="Lato" panose="020F0502020204030203" pitchFamily="34" charset="0"/>
                <a:cs typeface="Lato" panose="020F0502020204030203" pitchFamily="34" charset="0"/>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TextBox 3">
            <a:extLst>
              <a:ext uri="{FF2B5EF4-FFF2-40B4-BE49-F238E27FC236}">
                <a16:creationId xmlns:a16="http://schemas.microsoft.com/office/drawing/2014/main" id="{7726366F-2D8B-470B-AAB3-86DD10C6F17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2039999302"/>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2637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1714337E-A7D0-4213-A95F-88F0680C7011}" type="datetimeFigureOut">
              <a:rPr lang="en-GB" smtClean="0"/>
              <a:pPr/>
              <a:t>07/12/2020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6A62CD-E6A4-48B0-8740-9FCE98EC987B}" type="slidenum">
              <a:rPr lang="en-GB" smtClean="0"/>
              <a:pPr/>
              <a:t>‹#›</a:t>
            </a:fld>
            <a:endParaRPr lang="en-GB"/>
          </a:p>
        </p:txBody>
      </p:sp>
      <p:sp>
        <p:nvSpPr>
          <p:cNvPr id="9" name="TextBox 8">
            <a:extLst>
              <a:ext uri="{FF2B5EF4-FFF2-40B4-BE49-F238E27FC236}">
                <a16:creationId xmlns:a16="http://schemas.microsoft.com/office/drawing/2014/main" id="{52BBFD10-1906-409E-A16D-1E85DB07F870}"/>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254398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rgbClr val="26377C"/>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26377C"/>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sz="20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600">
                <a:latin typeface="Lato" panose="020F0502020204030203" pitchFamily="34" charset="0"/>
                <a:ea typeface="Lato" panose="020F0502020204030203" pitchFamily="34" charset="0"/>
                <a:cs typeface="Lato" panose="020F0502020204030203" pitchFamily="34" charset="0"/>
              </a:defRPr>
            </a:lvl4pPr>
            <a:lvl5pPr>
              <a:defRPr sz="1600">
                <a:latin typeface="Lato" panose="020F0502020204030203" pitchFamily="34" charset="0"/>
                <a:ea typeface="Lato" panose="020F0502020204030203" pitchFamily="34" charset="0"/>
                <a:cs typeface="Lato" panose="020F050202020403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26377C"/>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26377C"/>
                </a:solidFill>
                <a:latin typeface="Lato" panose="020F0502020204030203" pitchFamily="34" charset="0"/>
                <a:ea typeface="Lato" panose="020F0502020204030203" pitchFamily="34" charset="0"/>
                <a:cs typeface="Lato" panose="020F0502020204030203" pitchFamily="34" charset="0"/>
              </a:defRPr>
            </a:lvl1pPr>
            <a:lvl2pPr>
              <a:defRPr sz="20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600">
                <a:latin typeface="Lato" panose="020F0502020204030203" pitchFamily="34" charset="0"/>
                <a:ea typeface="Lato" panose="020F0502020204030203" pitchFamily="34" charset="0"/>
                <a:cs typeface="Lato" panose="020F0502020204030203" pitchFamily="34" charset="0"/>
              </a:defRPr>
            </a:lvl4pPr>
            <a:lvl5pPr>
              <a:defRPr sz="1600">
                <a:latin typeface="Lato" panose="020F0502020204030203" pitchFamily="34" charset="0"/>
                <a:ea typeface="Lato" panose="020F0502020204030203" pitchFamily="34" charset="0"/>
                <a:cs typeface="Lato" panose="020F0502020204030203"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1714337E-A7D0-4213-A95F-88F0680C7011}" type="datetimeFigureOut">
              <a:rPr lang="en-GB" smtClean="0"/>
              <a:pPr/>
              <a:t>07/12/2020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6A62CD-E6A4-48B0-8740-9FCE98EC987B}" type="slidenum">
              <a:rPr lang="en-GB" smtClean="0"/>
              <a:pPr/>
              <a:t>‹#›</a:t>
            </a:fld>
            <a:endParaRPr lang="en-GB"/>
          </a:p>
        </p:txBody>
      </p:sp>
      <p:sp>
        <p:nvSpPr>
          <p:cNvPr id="12" name="TextBox 11">
            <a:extLst>
              <a:ext uri="{FF2B5EF4-FFF2-40B4-BE49-F238E27FC236}">
                <a16:creationId xmlns:a16="http://schemas.microsoft.com/office/drawing/2014/main" id="{E8A3A30A-5357-4D81-B436-B542D91BC12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extLst>
      <p:ext uri="{BB962C8B-B14F-4D97-AF65-F5344CB8AC3E}">
        <p14:creationId xmlns:p14="http://schemas.microsoft.com/office/powerpoint/2010/main" val="103033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lvl1pPr>
              <a:defRPr>
                <a:solidFill>
                  <a:srgbClr val="26377C"/>
                </a:solidFill>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Box 5">
            <a:extLst>
              <a:ext uri="{FF2B5EF4-FFF2-40B4-BE49-F238E27FC236}">
                <a16:creationId xmlns:a16="http://schemas.microsoft.com/office/drawing/2014/main" id="{3F789154-FF80-415D-9B30-8DB1D4C026A4}"/>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066800"/>
          </a:xfrm>
        </p:spPr>
        <p:txBody>
          <a:bodyPr/>
          <a:lstStyle>
            <a:lvl1pPr>
              <a:defRPr>
                <a:solidFill>
                  <a:srgbClr val="26377C"/>
                </a:solidFill>
              </a:defRPr>
            </a:lvl1pPr>
          </a:lstStyle>
          <a:p>
            <a:r>
              <a:rPr kumimoji="0" lang="en-US" dirty="0"/>
              <a:t>Click to edit Master title style</a:t>
            </a:r>
          </a:p>
        </p:txBody>
      </p:sp>
      <p:sp>
        <p:nvSpPr>
          <p:cNvPr id="3" name="Content Placeholder 2"/>
          <p:cNvSpPr>
            <a:spLocks noGrp="1"/>
          </p:cNvSpPr>
          <p:nvPr>
            <p:ph idx="1"/>
          </p:nvPr>
        </p:nvSpPr>
        <p:spPr>
          <a:xfrm>
            <a:off x="457200" y="1844824"/>
            <a:ext cx="8219256" cy="4729712"/>
          </a:xfrm>
        </p:spPr>
        <p:txBody>
          <a:bodyPr/>
          <a:lstStyle>
            <a:lvl1pPr>
              <a:defRPr>
                <a:solidFill>
                  <a:srgbClr val="26377C"/>
                </a:solidFill>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Box 5">
            <a:extLst>
              <a:ext uri="{FF2B5EF4-FFF2-40B4-BE49-F238E27FC236}">
                <a16:creationId xmlns:a16="http://schemas.microsoft.com/office/drawing/2014/main" id="{0ED85847-F2C0-4428-AA50-59C6DE6A2518}"/>
              </a:ext>
            </a:extLst>
          </p:cNvPr>
          <p:cNvSpPr txBox="1"/>
          <p:nvPr userDrawn="1"/>
        </p:nvSpPr>
        <p:spPr>
          <a:xfrm flipH="1">
            <a:off x="0" y="6597352"/>
            <a:ext cx="2627784" cy="276999"/>
          </a:xfrm>
          <a:prstGeom prst="rect">
            <a:avLst/>
          </a:prstGeom>
          <a:noFill/>
        </p:spPr>
        <p:txBody>
          <a:bodyPr wrap="square" rtlCol="0">
            <a:spAutoFit/>
          </a:bodyPr>
          <a:lstStyle/>
          <a:p>
            <a:r>
              <a:rPr lang="en-GB" sz="1200" dirty="0">
                <a:solidFill>
                  <a:srgbClr val="26377C"/>
                </a:solidFill>
              </a:rPr>
              <a:t>© Geographical Association, 2020</a:t>
            </a:r>
          </a:p>
        </p:txBody>
      </p:sp>
    </p:spTree>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rgbClr val="5CC1EA">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rgbClr val="26377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rgbClr val="5CC1EA"/>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rgbClr val="5CC1EA"/>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rgbClr val="5CC1EA">
              <a:alpha val="5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67544" y="692696"/>
            <a:ext cx="8229600" cy="1066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457200" y="1844824"/>
            <a:ext cx="8229600" cy="472971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a:extLst>
              <a:ext uri="{FF2B5EF4-FFF2-40B4-BE49-F238E27FC236}">
                <a16:creationId xmlns:a16="http://schemas.microsoft.com/office/drawing/2014/main" id="{FF906B60-73E5-4CF0-939D-1B44CEA32C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6200000">
            <a:off x="7916463" y="5612916"/>
            <a:ext cx="1230167" cy="1260000"/>
          </a:xfrm>
          <a:prstGeom prst="rect">
            <a:avLst/>
          </a:prstGeom>
        </p:spPr>
      </p:pic>
    </p:spTree>
  </p:cSld>
  <p:clrMap bg1="lt1" tx1="dk1" bg2="lt2" tx2="dk2" accent1="accent1" accent2="accent2" accent3="accent3" accent4="accent4" accent5="accent5" accent6="accent6" hlink="hlink" folHlink="folHlink"/>
  <p:sldLayoutIdLst>
    <p:sldLayoutId id="2147483774" r:id="rId1"/>
    <p:sldLayoutId id="2147483775" r:id="rId2"/>
    <p:sldLayoutId id="2147483777" r:id="rId3"/>
    <p:sldLayoutId id="2147483778" r:id="rId4"/>
    <p:sldLayoutId id="2147483770" r:id="rId5"/>
    <p:sldLayoutId id="2147483771" r:id="rId6"/>
  </p:sldLayoutIdLst>
  <p:transition spd="slow" advClick="0"/>
  <p:txStyles>
    <p:titleStyle>
      <a:lvl1pPr algn="l" rtl="0" eaLnBrk="1" latinLnBrk="0" hangingPunct="1">
        <a:spcBef>
          <a:spcPct val="0"/>
        </a:spcBef>
        <a:buNone/>
        <a:defRPr kumimoji="0" sz="4000" kern="1200">
          <a:solidFill>
            <a:schemeClr val="tx2"/>
          </a:solidFill>
          <a:latin typeface="Lato" panose="020F0502020204030203" pitchFamily="34" charset="0"/>
          <a:ea typeface="Lato" panose="020F0502020204030203" pitchFamily="34" charset="0"/>
          <a:cs typeface="Lato" panose="020F0502020204030203" pitchFamily="34" charset="0"/>
        </a:defRPr>
      </a:lvl1pPr>
    </p:titleStyle>
    <p:bodyStyle>
      <a:lvl1pPr marL="365760" indent="-256032" algn="l" rtl="0" eaLnBrk="1" latinLnBrk="0" hangingPunct="1">
        <a:spcBef>
          <a:spcPts val="300"/>
        </a:spcBef>
        <a:buClr>
          <a:schemeClr val="accent3"/>
        </a:buClr>
        <a:buFont typeface="Georgia"/>
        <a:buChar char="•"/>
        <a:defRPr kumimoji="0" sz="2800" kern="1200">
          <a:solidFill>
            <a:srgbClr val="243D91"/>
          </a:solidFill>
          <a:latin typeface="Lato" panose="020F0502020204030203" pitchFamily="34" charset="0"/>
          <a:ea typeface="Lato" panose="020F0502020204030203" pitchFamily="34" charset="0"/>
          <a:cs typeface="Lato" panose="020F0502020204030203" pitchFamily="34" charset="0"/>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Lato" panose="020F0502020204030203" pitchFamily="34" charset="0"/>
          <a:ea typeface="Lato" panose="020F0502020204030203" pitchFamily="34" charset="0"/>
          <a:cs typeface="Lato" panose="020F0502020204030203" pitchFamily="34" charset="0"/>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Lato" panose="020F0502020204030203" pitchFamily="34" charset="0"/>
          <a:ea typeface="Lato" panose="020F0502020204030203" pitchFamily="34" charset="0"/>
          <a:cs typeface="Lato" panose="020F0502020204030203" pitchFamily="34" charset="0"/>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Lato" panose="020F0502020204030203" pitchFamily="34" charset="0"/>
          <a:ea typeface="Lato" panose="020F0502020204030203" pitchFamily="34" charset="0"/>
          <a:cs typeface="Lato" panose="020F0502020204030203" pitchFamily="34" charset="0"/>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Lato" panose="020F0502020204030203" pitchFamily="34" charset="0"/>
          <a:ea typeface="Lato" panose="020F0502020204030203" pitchFamily="34" charset="0"/>
          <a:cs typeface="Lato" panose="020F0502020204030203"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16.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hyperlink" Target="https://www.youtube.com/watch?time_continue=1&amp;v=7FqFnkDHUGA&amp;feature=emb_logo" TargetMode="External"/><Relationship Id="rId5" Type="http://schemas.openxmlformats.org/officeDocument/2006/relationships/hyperlink" Target="https://www.youtube.com/watch?time_continue=1&amp;v=wf7jU9xZgrA&amp;feature=emb_logo" TargetMode="External"/><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www.geography.org.uk/download/ga_recitizenshipsustainablecommunitieswheel.pdf"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hyperlink" Target="https://www.ocr.org.uk/Images/207306-specification-accredited-gcse-geography-a-j383.pdf" TargetMode="External"/><Relationship Id="rId3" Type="http://schemas.openxmlformats.org/officeDocument/2006/relationships/hyperlink" Target="https://filestore.aqa.org.uk/resources/geography/specifications/AQA-8035-SP-2016.PDF" TargetMode="External"/><Relationship Id="rId7" Type="http://schemas.openxmlformats.org/officeDocument/2006/relationships/hyperlink" Target="https://www.eduqas.co.uk/qualifications/geography-gcse-b/" TargetMode="External"/><Relationship Id="rId12" Type="http://schemas.openxmlformats.org/officeDocument/2006/relationships/hyperlink" Target="https://timeforgeography.co.uk/videos_list/citie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eduqas.co.uk/qualifications/geography-gcse-a/" TargetMode="External"/><Relationship Id="rId11" Type="http://schemas.openxmlformats.org/officeDocument/2006/relationships/hyperlink" Target="https://www.bbc.co.uk/bitesize/guides/z2tstv4/video" TargetMode="External"/><Relationship Id="rId5" Type="http://schemas.openxmlformats.org/officeDocument/2006/relationships/hyperlink" Target="https://qualifications.pearson.com/content/dam/pdf/GCSE/Geography-B/2016/specification-and-sample-assessments/Specification_GCSE_L1-L2_Geography_B.pdf" TargetMode="External"/><Relationship Id="rId10" Type="http://schemas.openxmlformats.org/officeDocument/2006/relationships/hyperlink" Target="https://www.bbc.co.uk/bitesize/subjects/zkw76sg" TargetMode="External"/><Relationship Id="rId4" Type="http://schemas.openxmlformats.org/officeDocument/2006/relationships/hyperlink" Target="https://qualifications.pearson.com/content/dam/pdf/GCSE/Geography-A/2016/specification-and-sample-assessments/Geography_A_Issue3%20GCSE%20(9-1)%20Specification.pdf" TargetMode="External"/><Relationship Id="rId9" Type="http://schemas.openxmlformats.org/officeDocument/2006/relationships/hyperlink" Target="https://www.ocr.org.uk/Images/207307-specification-accredited-gcse-geography-b-j384.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image:%20https://www.flickr.com/photos/nupurbarua/23159128863/in/photolist-29XPJBM-YtDhJx-bfcZLt-2ZS5a-KUkQ9-bfd1ta-awtpBb-bfd2JB-88nWHX-awtqwb-dyL7aQ-bfd2er-bfrTPX-BhuAae-5zmbM2-T2QCjq-8Lrff-Sydwm7" TargetMode="External"/><Relationship Id="rId2" Type="http://schemas.openxmlformats.org/officeDocument/2006/relationships/hyperlink" Target="https://www.flickr.com/photos/franckmichel/46148032774/in/photolist-2diWJnu-K32kpm-26KWybV-rqrhcG-pDvx5J-KfS7MF-29KHvsd-2af2GFm-25H9qcz-S2Zyk8-2aLmAAp-Gqps3V-GQ6URm-HVEsKA-uLvQYB-ADRBCW-2cLzsqZ-VsjgGw-23h8A5e-21nPTR6-2bKqevt-2cZbBsG-J6U3dF-2cxQDnx-T9PxHh-Dsc8yg-24KtcXP-JFk5Nx-TxEx9L-29F63sz-25guhuA-2dtnJMe-oVTrg5-21G8E4D-r4iLR3-SHabB8-qVfZ1A-MGmifs-23m4QnN-9UntMm-LjvcU8-Uo93Xn-21JBwiv-pJt4cP-b6x4fH-aBqM1J-aBqLHo-VrzYtU-RPdwkp-2aEea7Q/" TargetMode="External"/><Relationship Id="rId1" Type="http://schemas.openxmlformats.org/officeDocument/2006/relationships/slideLayout" Target="../slideLayouts/slideLayout2.xml"/><Relationship Id="rId5" Type="http://schemas.openxmlformats.org/officeDocument/2006/relationships/hyperlink" Target="https://www.geography.org.uk/Shop/GCSE-Is-The-Future-Sussed-A-study-of-sustainable-urban-living/9781843772613" TargetMode="External"/><Relationship Id="rId4" Type="http://schemas.openxmlformats.org/officeDocument/2006/relationships/hyperlink" Target="https://www.geography.org.uk/download/ga_recitizenshipsustainablecommunitieswheel.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slide" Target="slide16.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chart" Target="../charts/chart3.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41168"/>
            <a:ext cx="9144000" cy="1392560"/>
          </a:xfrm>
        </p:spPr>
        <p:txBody>
          <a:bodyPr>
            <a:normAutofit/>
          </a:bodyPr>
          <a:lstStyle/>
          <a:p>
            <a:r>
              <a:rPr lang="en-GB" sz="4000" b="1" dirty="0"/>
              <a:t>Urban life</a:t>
            </a:r>
          </a:p>
        </p:txBody>
      </p:sp>
    </p:spTree>
    <p:extLst>
      <p:ext uri="{BB962C8B-B14F-4D97-AF65-F5344CB8AC3E}">
        <p14:creationId xmlns:p14="http://schemas.microsoft.com/office/powerpoint/2010/main" val="353080534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536590"/>
            <a:ext cx="8229600" cy="907504"/>
          </a:xfrm>
        </p:spPr>
        <p:txBody>
          <a:bodyPr>
            <a:normAutofit fontScale="90000"/>
          </a:bodyPr>
          <a:lstStyle/>
          <a:p>
            <a:r>
              <a:rPr lang="en-GB" sz="3600" b="1" dirty="0">
                <a:solidFill>
                  <a:srgbClr val="26377C"/>
                </a:solidFill>
              </a:rPr>
              <a:t>How does land use vary in urban areas?</a:t>
            </a:r>
          </a:p>
        </p:txBody>
      </p:sp>
      <p:sp>
        <p:nvSpPr>
          <p:cNvPr id="3" name="TextBox 2">
            <a:extLst>
              <a:ext uri="{FF2B5EF4-FFF2-40B4-BE49-F238E27FC236}">
                <a16:creationId xmlns:a16="http://schemas.microsoft.com/office/drawing/2014/main" id="{866278AD-A414-4F4A-B904-FDF7C46A8174}"/>
              </a:ext>
            </a:extLst>
          </p:cNvPr>
          <p:cNvSpPr txBox="1"/>
          <p:nvPr/>
        </p:nvSpPr>
        <p:spPr>
          <a:xfrm>
            <a:off x="467544" y="1589599"/>
            <a:ext cx="7920880" cy="4388509"/>
          </a:xfrm>
          <a:prstGeom prst="rect">
            <a:avLst/>
          </a:prstGeom>
          <a:noFill/>
        </p:spPr>
        <p:txBody>
          <a:bodyPr wrap="square" rtlCol="0">
            <a:spAutoFit/>
          </a:bodyPr>
          <a:lstStyle/>
          <a:p>
            <a:pPr>
              <a:lnSpc>
                <a:spcPct val="108000"/>
              </a:lnSpc>
            </a:pPr>
            <a:r>
              <a:rPr lang="en-GB" sz="2000" b="1" dirty="0">
                <a:solidFill>
                  <a:srgbClr val="26377C"/>
                </a:solidFill>
                <a:latin typeface="Lato" panose="020F0502020204030203"/>
              </a:rPr>
              <a:t>Commercial: </a:t>
            </a:r>
            <a:r>
              <a:rPr lang="en-GB" sz="2000" dirty="0">
                <a:solidFill>
                  <a:srgbClr val="26377C"/>
                </a:solidFill>
                <a:latin typeface="Lato" panose="020F0502020204030203"/>
              </a:rPr>
              <a:t>Land that is used for business to generate an income (earn money). Can include retail (shops), businesses in offices and residential areas that are designed to generate profits. </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Industrial: </a:t>
            </a:r>
            <a:r>
              <a:rPr lang="en-GB" sz="2000" dirty="0">
                <a:solidFill>
                  <a:srgbClr val="26377C"/>
                </a:solidFill>
                <a:latin typeface="Lato" panose="020F0502020204030203"/>
              </a:rPr>
              <a:t>A form of commercial land use that uses machinery to produce products or a service.</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Residential: </a:t>
            </a:r>
            <a:r>
              <a:rPr lang="en-GB" sz="2000" dirty="0">
                <a:solidFill>
                  <a:srgbClr val="26377C"/>
                </a:solidFill>
                <a:latin typeface="Lato" panose="020F0502020204030203"/>
              </a:rPr>
              <a:t>Land that is used for housing, including high rise flats, terraced housing (joined together), semi-detached housing (two houses joined together) and detached housing. </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Open space: </a:t>
            </a:r>
            <a:r>
              <a:rPr lang="en-GB" sz="2000" dirty="0">
                <a:solidFill>
                  <a:srgbClr val="26377C"/>
                </a:solidFill>
                <a:latin typeface="Lato" panose="020F0502020204030203"/>
              </a:rPr>
              <a:t>Land that has not been developed, or is used for parks and recreation.</a:t>
            </a:r>
          </a:p>
        </p:txBody>
      </p:sp>
    </p:spTree>
    <p:extLst>
      <p:ext uri="{BB962C8B-B14F-4D97-AF65-F5344CB8AC3E}">
        <p14:creationId xmlns:p14="http://schemas.microsoft.com/office/powerpoint/2010/main" val="174717170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6240F0-2CF3-4C35-94A9-C7E753A7D8DC}"/>
              </a:ext>
            </a:extLst>
          </p:cNvPr>
          <p:cNvSpPr txBox="1"/>
          <p:nvPr/>
        </p:nvSpPr>
        <p:spPr>
          <a:xfrm>
            <a:off x="5597546" y="1849526"/>
            <a:ext cx="3034482" cy="2762488"/>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Watch Urban Earth: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London</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6">
                  <a:extLst>
                    <a:ext uri="{A12FA001-AC4F-418D-AE19-62706E023703}">
                      <ahyp:hlinkClr xmlns:ahyp="http://schemas.microsoft.com/office/drawing/2018/hyperlinkcolor" val="tx"/>
                    </a:ext>
                  </a:extLst>
                </a:hlinkClick>
              </a:rPr>
              <a:t>Mumbai</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a:t>
            </a:r>
          </a:p>
          <a:p>
            <a:pPr marL="342900" indent="-342900">
              <a:lnSpc>
                <a:spcPct val="108000"/>
              </a:lnSpc>
              <a:buFont typeface="+mj-lt"/>
              <a:buAutoNum type="arabicPeriod"/>
            </a:pPr>
            <a:r>
              <a:rPr lang="en-GB" dirty="0">
                <a:solidFill>
                  <a:srgbClr val="26377C"/>
                </a:solidFill>
                <a:latin typeface="Lato" panose="020F0502020204030203" pitchFamily="34" charset="0"/>
                <a:ea typeface="Lato" panose="020F0502020204030203" pitchFamily="34" charset="0"/>
                <a:cs typeface="Lato" panose="020F0502020204030203" pitchFamily="34" charset="0"/>
              </a:rPr>
              <a:t>Can you identify the different types of land use and their </a:t>
            </a:r>
            <a:r>
              <a:rPr lang="en-GB" dirty="0">
                <a:solidFill>
                  <a:srgbClr val="26377C"/>
                </a:solidFill>
                <a:latin typeface="Lato" panose="020F0502020204030203" pitchFamily="34" charset="0"/>
                <a:ea typeface="Lato" panose="020F0502020204030203" pitchFamily="34" charset="0"/>
                <a:cs typeface="Lato" panose="020F0502020204030203" pitchFamily="34" charset="0"/>
                <a:hlinkClick r:id="rId7" action="ppaction://hlinksldjump">
                  <a:extLst>
                    <a:ext uri="{A12FA001-AC4F-418D-AE19-62706E023703}">
                      <ahyp:hlinkClr xmlns:ahyp="http://schemas.microsoft.com/office/drawing/2018/hyperlinkcolor" val="tx"/>
                    </a:ext>
                  </a:extLst>
                </a:hlinkClick>
              </a:rPr>
              <a:t>proximity</a:t>
            </a:r>
            <a:r>
              <a:rPr lang="en-GB" dirty="0">
                <a:solidFill>
                  <a:srgbClr val="26377C"/>
                </a:solidFill>
                <a:latin typeface="Lato" panose="020F0502020204030203" pitchFamily="34" charset="0"/>
                <a:ea typeface="Lato" panose="020F0502020204030203" pitchFamily="34" charset="0"/>
                <a:cs typeface="Lato" panose="020F0502020204030203" pitchFamily="34" charset="0"/>
              </a:rPr>
              <a:t> to the edges and centre of the cities? What else stands out?</a:t>
            </a:r>
          </a:p>
        </p:txBody>
      </p:sp>
      <p:sp>
        <p:nvSpPr>
          <p:cNvPr id="6" name="TextBox 5">
            <a:extLst>
              <a:ext uri="{FF2B5EF4-FFF2-40B4-BE49-F238E27FC236}">
                <a16:creationId xmlns:a16="http://schemas.microsoft.com/office/drawing/2014/main" id="{A7A22745-3142-4313-840C-83E1657A3ED4}"/>
              </a:ext>
            </a:extLst>
          </p:cNvPr>
          <p:cNvSpPr txBox="1"/>
          <p:nvPr/>
        </p:nvSpPr>
        <p:spPr>
          <a:xfrm>
            <a:off x="323528" y="1240757"/>
            <a:ext cx="7560840" cy="430887"/>
          </a:xfrm>
          <a:prstGeom prst="rect">
            <a:avLst/>
          </a:prstGeom>
          <a:noFill/>
        </p:spPr>
        <p:txBody>
          <a:bodyPr wrap="square" rtlCol="0">
            <a:spAutoFit/>
          </a:bodyPr>
          <a:lstStyle/>
          <a:p>
            <a:r>
              <a:rPr lang="en-GB" sz="2200" dirty="0">
                <a:solidFill>
                  <a:srgbClr val="26377C"/>
                </a:solidFill>
                <a:latin typeface="Lato" panose="020F0502020204030203"/>
              </a:rPr>
              <a:t>Land use can be partly explained by the </a:t>
            </a:r>
            <a:r>
              <a:rPr lang="en-GB" sz="2200" b="1" dirty="0">
                <a:solidFill>
                  <a:srgbClr val="26377C"/>
                </a:solidFill>
                <a:latin typeface="Lato" panose="020F0502020204030203"/>
              </a:rPr>
              <a:t>bid rent theory</a:t>
            </a:r>
            <a:r>
              <a:rPr lang="en-GB" sz="2200" dirty="0">
                <a:solidFill>
                  <a:srgbClr val="26377C"/>
                </a:solidFill>
                <a:latin typeface="Lato" panose="020F0502020204030203"/>
              </a:rPr>
              <a:t>: </a:t>
            </a:r>
          </a:p>
        </p:txBody>
      </p:sp>
      <p:sp>
        <p:nvSpPr>
          <p:cNvPr id="9" name="Title 1">
            <a:extLst>
              <a:ext uri="{FF2B5EF4-FFF2-40B4-BE49-F238E27FC236}">
                <a16:creationId xmlns:a16="http://schemas.microsoft.com/office/drawing/2014/main" id="{3138D7FF-BE4D-4A92-86AC-DBF4DF7345EF}"/>
              </a:ext>
            </a:extLst>
          </p:cNvPr>
          <p:cNvSpPr>
            <a:spLocks noGrp="1"/>
          </p:cNvSpPr>
          <p:nvPr>
            <p:ph type="title"/>
          </p:nvPr>
        </p:nvSpPr>
        <p:spPr>
          <a:xfrm>
            <a:off x="323528" y="446015"/>
            <a:ext cx="8229600" cy="1066800"/>
          </a:xfrm>
        </p:spPr>
        <p:txBody>
          <a:bodyPr>
            <a:normAutofit fontScale="90000"/>
          </a:bodyPr>
          <a:lstStyle/>
          <a:p>
            <a:r>
              <a:rPr lang="en-GB" sz="3600" b="1" dirty="0">
                <a:solidFill>
                  <a:srgbClr val="26377C"/>
                </a:solidFill>
              </a:rPr>
              <a:t>Why does land use vary in urban areas?</a:t>
            </a:r>
          </a:p>
        </p:txBody>
      </p:sp>
      <p:grpSp>
        <p:nvGrpSpPr>
          <p:cNvPr id="10" name="Group 9">
            <a:extLst>
              <a:ext uri="{FF2B5EF4-FFF2-40B4-BE49-F238E27FC236}">
                <a16:creationId xmlns:a16="http://schemas.microsoft.com/office/drawing/2014/main" id="{CAF225EB-1004-4EBC-8779-DFBFD7242FD9}"/>
              </a:ext>
            </a:extLst>
          </p:cNvPr>
          <p:cNvGrpSpPr/>
          <p:nvPr/>
        </p:nvGrpSpPr>
        <p:grpSpPr>
          <a:xfrm>
            <a:off x="521496" y="1849526"/>
            <a:ext cx="4842592" cy="2762488"/>
            <a:chOff x="521497" y="1849526"/>
            <a:chExt cx="4758312" cy="2902006"/>
          </a:xfrm>
          <a:solidFill>
            <a:schemeClr val="bg1"/>
          </a:solidFill>
        </p:grpSpPr>
        <p:pic>
          <p:nvPicPr>
            <p:cNvPr id="2" name="Picture 1">
              <a:extLst>
                <a:ext uri="{FF2B5EF4-FFF2-40B4-BE49-F238E27FC236}">
                  <a16:creationId xmlns:a16="http://schemas.microsoft.com/office/drawing/2014/main" id="{8E217DB8-5785-4813-911F-03A548CFCCAA}"/>
                </a:ext>
              </a:extLst>
            </p:cNvPr>
            <p:cNvPicPr>
              <a:picLocks noChangeAspect="1"/>
            </p:cNvPicPr>
            <p:nvPr/>
          </p:nvPicPr>
          <p:blipFill rotWithShape="1">
            <a:blip r:embed="rId8" cstate="print"/>
            <a:srcRect l="24800" t="28472" r="41338" b="40550"/>
            <a:stretch/>
          </p:blipFill>
          <p:spPr>
            <a:xfrm>
              <a:off x="521497" y="1849526"/>
              <a:ext cx="4758312" cy="2902006"/>
            </a:xfrm>
            <a:prstGeom prst="rect">
              <a:avLst/>
            </a:prstGeom>
            <a:grpFill/>
            <a:ln>
              <a:solidFill>
                <a:schemeClr val="bg2">
                  <a:lumMod val="50000"/>
                </a:schemeClr>
              </a:solidFill>
            </a:ln>
          </p:spPr>
        </p:pic>
        <p:cxnSp>
          <p:nvCxnSpPr>
            <p:cNvPr id="11" name="Straight Connector 10">
              <a:extLst>
                <a:ext uri="{FF2B5EF4-FFF2-40B4-BE49-F238E27FC236}">
                  <a16:creationId xmlns:a16="http://schemas.microsoft.com/office/drawing/2014/main" id="{8978B3FD-3D48-4650-BF74-10FE5940BF4F}"/>
                </a:ext>
              </a:extLst>
            </p:cNvPr>
            <p:cNvCxnSpPr>
              <a:cxnSpLocks/>
            </p:cNvCxnSpPr>
            <p:nvPr/>
          </p:nvCxnSpPr>
          <p:spPr>
            <a:xfrm flipV="1">
              <a:off x="4448709" y="2243449"/>
              <a:ext cx="419956" cy="1"/>
            </a:xfrm>
            <a:prstGeom prst="line">
              <a:avLst/>
            </a:prstGeom>
            <a:grpFill/>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4A3F8F9-1C25-440B-92A9-5D63E71B5387}"/>
                </a:ext>
              </a:extLst>
            </p:cNvPr>
            <p:cNvCxnSpPr>
              <a:cxnSpLocks/>
            </p:cNvCxnSpPr>
            <p:nvPr/>
          </p:nvCxnSpPr>
          <p:spPr>
            <a:xfrm>
              <a:off x="4448405" y="2466386"/>
              <a:ext cx="420260" cy="0"/>
            </a:xfrm>
            <a:prstGeom prst="line">
              <a:avLst/>
            </a:prstGeom>
            <a:grpFill/>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36F89D-7736-486B-80B7-93F070D4F40E}"/>
                </a:ext>
              </a:extLst>
            </p:cNvPr>
            <p:cNvCxnSpPr>
              <a:cxnSpLocks/>
            </p:cNvCxnSpPr>
            <p:nvPr/>
          </p:nvCxnSpPr>
          <p:spPr>
            <a:xfrm>
              <a:off x="4449764" y="2682410"/>
              <a:ext cx="420260" cy="0"/>
            </a:xfrm>
            <a:prstGeom prst="line">
              <a:avLst/>
            </a:prstGeom>
            <a:grpFill/>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9F53A2-AE15-41F3-A7FE-554078ABC8A1}"/>
                </a:ext>
              </a:extLst>
            </p:cNvPr>
            <p:cNvSpPr txBox="1"/>
            <p:nvPr/>
          </p:nvSpPr>
          <p:spPr>
            <a:xfrm>
              <a:off x="2697865" y="2097054"/>
              <a:ext cx="1740463" cy="738664"/>
            </a:xfrm>
            <a:prstGeom prst="rect">
              <a:avLst/>
            </a:prstGeom>
            <a:grpFill/>
          </p:spPr>
          <p:txBody>
            <a:bodyPr wrap="square" rtlCol="0">
              <a:spAutoFit/>
            </a:bodyPr>
            <a:lstStyle/>
            <a:p>
              <a:r>
                <a:rPr lang="en-GB" sz="1400" dirty="0">
                  <a:solidFill>
                    <a:srgbClr val="26377C"/>
                  </a:solidFill>
                  <a:latin typeface="Lato" panose="020F0502020204030203"/>
                </a:rPr>
                <a:t>Retail land use</a:t>
              </a:r>
            </a:p>
            <a:p>
              <a:r>
                <a:rPr lang="en-GB" sz="1400" dirty="0">
                  <a:solidFill>
                    <a:srgbClr val="26377C"/>
                  </a:solidFill>
                  <a:latin typeface="Lato" panose="020F0502020204030203"/>
                </a:rPr>
                <a:t>Industrial land use</a:t>
              </a:r>
            </a:p>
            <a:p>
              <a:r>
                <a:rPr lang="en-GB" sz="1400" dirty="0">
                  <a:solidFill>
                    <a:srgbClr val="26377C"/>
                  </a:solidFill>
                  <a:latin typeface="Lato" panose="020F0502020204030203"/>
                </a:rPr>
                <a:t>Residential land use</a:t>
              </a:r>
            </a:p>
          </p:txBody>
        </p:sp>
      </p:grpSp>
      <p:sp>
        <p:nvSpPr>
          <p:cNvPr id="24" name="TextBox 23">
            <a:extLst>
              <a:ext uri="{FF2B5EF4-FFF2-40B4-BE49-F238E27FC236}">
                <a16:creationId xmlns:a16="http://schemas.microsoft.com/office/drawing/2014/main" id="{9EA06987-CAD8-4A23-A0D0-921BAFA3E5A5}"/>
              </a:ext>
            </a:extLst>
          </p:cNvPr>
          <p:cNvSpPr txBox="1"/>
          <p:nvPr/>
        </p:nvSpPr>
        <p:spPr>
          <a:xfrm>
            <a:off x="521497" y="4751532"/>
            <a:ext cx="7468326" cy="1864934"/>
          </a:xfrm>
          <a:prstGeom prst="rect">
            <a:avLst/>
          </a:prstGeom>
          <a:solidFill>
            <a:schemeClr val="bg1"/>
          </a:solidFill>
        </p:spPr>
        <p:txBody>
          <a:bodyPr wrap="square">
            <a:spAutoFit/>
          </a:bodyPr>
          <a:lstStyle/>
          <a:p>
            <a:pPr>
              <a:lnSpc>
                <a:spcPct val="108000"/>
              </a:lnSpc>
            </a:pPr>
            <a:r>
              <a:rPr lang="en-GB" dirty="0">
                <a:solidFill>
                  <a:srgbClr val="26377C"/>
                </a:solidFill>
                <a:latin typeface="Lato" panose="020F0502020204030203"/>
              </a:rPr>
              <a:t>This theoretical model suggests that in city centres (on the left of the graph) rent values are highest. </a:t>
            </a:r>
            <a:r>
              <a:rPr lang="en-GB" b="1" dirty="0">
                <a:solidFill>
                  <a:srgbClr val="26377C"/>
                </a:solidFill>
                <a:latin typeface="Lato" panose="020F0502020204030203"/>
              </a:rPr>
              <a:t>Retail</a:t>
            </a:r>
            <a:r>
              <a:rPr lang="en-GB" dirty="0">
                <a:solidFill>
                  <a:srgbClr val="26377C"/>
                </a:solidFill>
                <a:latin typeface="Lato" panose="020F0502020204030203"/>
              </a:rPr>
              <a:t> pays landlords the highest amounts of rent to locate there – so shops and restaurants are often in city centres. Moving out of the centre (in theory) the next dominant land use is </a:t>
            </a:r>
            <a:r>
              <a:rPr lang="en-GB" b="1" dirty="0">
                <a:solidFill>
                  <a:srgbClr val="26377C"/>
                </a:solidFill>
                <a:latin typeface="Lato" panose="020F0502020204030203"/>
              </a:rPr>
              <a:t>industrial</a:t>
            </a:r>
            <a:r>
              <a:rPr lang="en-GB" dirty="0">
                <a:solidFill>
                  <a:srgbClr val="26377C"/>
                </a:solidFill>
                <a:latin typeface="Lato" panose="020F0502020204030203"/>
              </a:rPr>
              <a:t> (manufacturing and business parks) with </a:t>
            </a:r>
            <a:r>
              <a:rPr lang="en-GB" b="1" dirty="0">
                <a:solidFill>
                  <a:srgbClr val="26377C"/>
                </a:solidFill>
                <a:latin typeface="Lato" panose="020F0502020204030203"/>
              </a:rPr>
              <a:t>residential</a:t>
            </a:r>
            <a:r>
              <a:rPr lang="en-GB" dirty="0">
                <a:solidFill>
                  <a:srgbClr val="26377C"/>
                </a:solidFill>
                <a:latin typeface="Lato" panose="020F0502020204030203"/>
              </a:rPr>
              <a:t> areas dominating in the suburbs.</a:t>
            </a:r>
          </a:p>
        </p:txBody>
      </p:sp>
      <p:pic>
        <p:nvPicPr>
          <p:cNvPr id="3" name="land use">
            <a:hlinkClick r:id="" action="ppaction://media"/>
            <a:extLst>
              <a:ext uri="{FF2B5EF4-FFF2-40B4-BE49-F238E27FC236}">
                <a16:creationId xmlns:a16="http://schemas.microsoft.com/office/drawing/2014/main" id="{F412AAEC-9150-4739-8B71-F1076D7FA14D}"/>
              </a:ext>
            </a:extLst>
          </p:cNvPr>
          <p:cNvPicPr>
            <a:picLocks noChangeAspect="1"/>
          </p:cNvPicPr>
          <p:nvPr>
            <a:audioFile r:link="rId1"/>
            <p:extLst>
              <p:ext uri="{DAA4B4D4-6D71-4841-9C94-3DE7FCFB9230}">
                <p14:media xmlns:p14="http://schemas.microsoft.com/office/powerpoint/2010/main" r:embed="rId2">
                  <p14:trim st="900" end="1783.4467"/>
                </p14:media>
              </p:ext>
            </p:extLst>
          </p:nvPr>
        </p:nvPicPr>
        <p:blipFill>
          <a:blip r:embed="rId9" cstate="print">
            <a:duotone>
              <a:prstClr val="black"/>
              <a:schemeClr val="tx2">
                <a:tint val="45000"/>
                <a:satMod val="400000"/>
              </a:schemeClr>
            </a:duotone>
          </a:blip>
          <a:stretch>
            <a:fillRect/>
          </a:stretch>
        </p:blipFill>
        <p:spPr>
          <a:xfrm>
            <a:off x="8100392" y="843412"/>
            <a:ext cx="304800" cy="304800"/>
          </a:xfrm>
          <a:prstGeom prst="rect">
            <a:avLst/>
          </a:prstGeom>
          <a:ln w="12700">
            <a:solidFill>
              <a:srgbClr val="26377C"/>
            </a:solidFill>
          </a:ln>
        </p:spPr>
      </p:pic>
    </p:spTree>
    <p:extLst>
      <p:ext uri="{BB962C8B-B14F-4D97-AF65-F5344CB8AC3E}">
        <p14:creationId xmlns:p14="http://schemas.microsoft.com/office/powerpoint/2010/main" val="3365201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52" y="554969"/>
            <a:ext cx="8229600" cy="907504"/>
          </a:xfrm>
        </p:spPr>
        <p:txBody>
          <a:bodyPr>
            <a:normAutofit fontScale="90000"/>
          </a:bodyPr>
          <a:lstStyle/>
          <a:p>
            <a:pPr algn="l"/>
            <a:r>
              <a:rPr lang="en-GB" sz="3600" b="1" dirty="0">
                <a:solidFill>
                  <a:srgbClr val="26377C"/>
                </a:solidFill>
              </a:rPr>
              <a:t>How can urban life be more sustainable?</a:t>
            </a:r>
          </a:p>
        </p:txBody>
      </p:sp>
      <p:sp>
        <p:nvSpPr>
          <p:cNvPr id="10" name="Rectangle 5">
            <a:extLst>
              <a:ext uri="{FF2B5EF4-FFF2-40B4-BE49-F238E27FC236}">
                <a16:creationId xmlns:a16="http://schemas.microsoft.com/office/drawing/2014/main" id="{61414960-8DD8-4A7F-8809-0085CE894C8A}"/>
              </a:ext>
            </a:extLst>
          </p:cNvPr>
          <p:cNvSpPr>
            <a:spLocks noChangeArrowheads="1"/>
          </p:cNvSpPr>
          <p:nvPr/>
        </p:nvSpPr>
        <p:spPr bwMode="auto">
          <a:xfrm>
            <a:off x="5361949" y="1658321"/>
            <a:ext cx="3168352" cy="177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2" name="TextBox 11">
            <a:extLst>
              <a:ext uri="{FF2B5EF4-FFF2-40B4-BE49-F238E27FC236}">
                <a16:creationId xmlns:a16="http://schemas.microsoft.com/office/drawing/2014/main" id="{502CFF66-7004-4016-8972-CF4A24DC3098}"/>
              </a:ext>
            </a:extLst>
          </p:cNvPr>
          <p:cNvSpPr txBox="1"/>
          <p:nvPr/>
        </p:nvSpPr>
        <p:spPr>
          <a:xfrm>
            <a:off x="5679247" y="1658321"/>
            <a:ext cx="2506178" cy="1266565"/>
          </a:xfrm>
          <a:prstGeom prst="rect">
            <a:avLst/>
          </a:prstGeom>
          <a:noFill/>
          <a:ln>
            <a:solidFill>
              <a:srgbClr val="00B050"/>
            </a:solidFill>
          </a:ln>
        </p:spPr>
        <p:txBody>
          <a:bodyPr wrap="square" rtlCol="0">
            <a:spAutoFit/>
          </a:bodyPr>
          <a:lstStyle/>
          <a:p>
            <a:pPr>
              <a:lnSpc>
                <a:spcPct val="108000"/>
              </a:lnSpc>
            </a:pPr>
            <a:r>
              <a:rPr lang="en-GB" b="1" dirty="0">
                <a:solidFill>
                  <a:srgbClr val="26377C"/>
                </a:solidFill>
                <a:latin typeface="Lato" panose="020F0502020204030203"/>
                <a:hlinkClick r:id="rId5">
                  <a:extLst>
                    <a:ext uri="{A12FA001-AC4F-418D-AE19-62706E023703}">
                      <ahyp:hlinkClr xmlns:ahyp="http://schemas.microsoft.com/office/drawing/2018/hyperlinkcolor" val="tx"/>
                    </a:ext>
                  </a:extLst>
                </a:hlinkClick>
              </a:rPr>
              <a:t>The Egan Wheel</a:t>
            </a:r>
            <a:r>
              <a:rPr lang="en-GB" b="1" dirty="0">
                <a:solidFill>
                  <a:srgbClr val="26377C"/>
                </a:solidFill>
                <a:latin typeface="Lato" panose="020F0502020204030203"/>
              </a:rPr>
              <a:t> </a:t>
            </a:r>
            <a:r>
              <a:rPr lang="en-GB" dirty="0">
                <a:solidFill>
                  <a:srgbClr val="26377C"/>
                </a:solidFill>
                <a:latin typeface="Lato" panose="020F0502020204030203"/>
              </a:rPr>
              <a:t>shows eight aspects about what makes an urban area sustainable. </a:t>
            </a:r>
          </a:p>
        </p:txBody>
      </p:sp>
      <p:sp>
        <p:nvSpPr>
          <p:cNvPr id="13" name="TextBox 12">
            <a:extLst>
              <a:ext uri="{FF2B5EF4-FFF2-40B4-BE49-F238E27FC236}">
                <a16:creationId xmlns:a16="http://schemas.microsoft.com/office/drawing/2014/main" id="{CB585E67-4369-440D-952F-6DBA35C20644}"/>
              </a:ext>
            </a:extLst>
          </p:cNvPr>
          <p:cNvSpPr txBox="1"/>
          <p:nvPr/>
        </p:nvSpPr>
        <p:spPr>
          <a:xfrm>
            <a:off x="5684361" y="3424136"/>
            <a:ext cx="2506178" cy="2164119"/>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002060"/>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dirty="0">
                <a:solidFill>
                  <a:srgbClr val="002060"/>
                </a:solidFill>
                <a:latin typeface="Lato" panose="020F0502020204030203" pitchFamily="34" charset="0"/>
                <a:ea typeface="Lato" panose="020F0502020204030203" pitchFamily="34" charset="0"/>
                <a:cs typeface="Lato" panose="020F0502020204030203" pitchFamily="34" charset="0"/>
              </a:rPr>
              <a:t>How sustainable are London and Lagos? Have a look at the presentations on these cities and compare them to this model.</a:t>
            </a:r>
          </a:p>
        </p:txBody>
      </p:sp>
      <p:pic>
        <p:nvPicPr>
          <p:cNvPr id="3" name="Egan wheel">
            <a:hlinkClick r:id="" action="ppaction://media"/>
            <a:extLst>
              <a:ext uri="{FF2B5EF4-FFF2-40B4-BE49-F238E27FC236}">
                <a16:creationId xmlns:a16="http://schemas.microsoft.com/office/drawing/2014/main" id="{7299F4CF-B887-45E0-B196-7322C3E2B737}"/>
              </a:ext>
            </a:extLst>
          </p:cNvPr>
          <p:cNvPicPr>
            <a:picLocks noChangeAspect="1"/>
          </p:cNvPicPr>
          <p:nvPr>
            <a:audioFile r:link="rId1"/>
            <p:extLst>
              <p:ext uri="{DAA4B4D4-6D71-4841-9C94-3DE7FCFB9230}">
                <p14:media xmlns:p14="http://schemas.microsoft.com/office/powerpoint/2010/main" r:embed="rId2">
                  <p14:trim st="600" end="994.263"/>
                </p14:media>
              </p:ext>
            </p:extLst>
          </p:nvPr>
        </p:nvPicPr>
        <p:blipFill>
          <a:blip r:embed="rId6" cstate="print">
            <a:duotone>
              <a:prstClr val="black"/>
              <a:schemeClr val="tx2">
                <a:tint val="45000"/>
                <a:satMod val="400000"/>
              </a:schemeClr>
            </a:duotone>
          </a:blip>
          <a:stretch>
            <a:fillRect/>
          </a:stretch>
        </p:blipFill>
        <p:spPr>
          <a:xfrm>
            <a:off x="8452048" y="859689"/>
            <a:ext cx="304800" cy="304800"/>
          </a:xfrm>
          <a:prstGeom prst="rect">
            <a:avLst/>
          </a:prstGeom>
          <a:ln w="12700">
            <a:solidFill>
              <a:srgbClr val="26377C"/>
            </a:solidFill>
          </a:ln>
        </p:spPr>
      </p:pic>
      <p:pic>
        <p:nvPicPr>
          <p:cNvPr id="4" name="Picture 3">
            <a:hlinkClick r:id="rId5"/>
            <a:extLst>
              <a:ext uri="{FF2B5EF4-FFF2-40B4-BE49-F238E27FC236}">
                <a16:creationId xmlns:a16="http://schemas.microsoft.com/office/drawing/2014/main" id="{D8644378-453A-42AF-8767-729136E7664B}"/>
              </a:ext>
            </a:extLst>
          </p:cNvPr>
          <p:cNvPicPr>
            <a:picLocks noChangeAspect="1"/>
          </p:cNvPicPr>
          <p:nvPr/>
        </p:nvPicPr>
        <p:blipFill rotWithShape="1">
          <a:blip r:embed="rId7"/>
          <a:srcRect l="15560" t="9051" r="17240" b="4887"/>
          <a:stretch/>
        </p:blipFill>
        <p:spPr>
          <a:xfrm>
            <a:off x="516717" y="1462473"/>
            <a:ext cx="4845232" cy="4964253"/>
          </a:xfrm>
          <a:prstGeom prst="rect">
            <a:avLst/>
          </a:prstGeom>
        </p:spPr>
      </p:pic>
    </p:spTree>
    <p:extLst>
      <p:ext uri="{BB962C8B-B14F-4D97-AF65-F5344CB8AC3E}">
        <p14:creationId xmlns:p14="http://schemas.microsoft.com/office/powerpoint/2010/main" val="4052244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756"/>
            <a:ext cx="8229600" cy="907504"/>
          </a:xfrm>
        </p:spPr>
        <p:txBody>
          <a:bodyPr>
            <a:normAutofit fontScale="90000"/>
          </a:bodyPr>
          <a:lstStyle/>
          <a:p>
            <a:pPr algn="l"/>
            <a:r>
              <a:rPr lang="en-GB" sz="3600" b="1" dirty="0"/>
              <a:t>How can urban life be more sustainable?</a:t>
            </a:r>
          </a:p>
        </p:txBody>
      </p:sp>
      <p:sp>
        <p:nvSpPr>
          <p:cNvPr id="3" name="TextBox 2">
            <a:extLst>
              <a:ext uri="{FF2B5EF4-FFF2-40B4-BE49-F238E27FC236}">
                <a16:creationId xmlns:a16="http://schemas.microsoft.com/office/drawing/2014/main" id="{6C43A922-7F9D-4D70-8EF3-9004EB0945B5}"/>
              </a:ext>
            </a:extLst>
          </p:cNvPr>
          <p:cNvSpPr txBox="1"/>
          <p:nvPr/>
        </p:nvSpPr>
        <p:spPr>
          <a:xfrm>
            <a:off x="457200" y="1249909"/>
            <a:ext cx="8064896" cy="732123"/>
          </a:xfrm>
          <a:prstGeom prst="rect">
            <a:avLst/>
          </a:prstGeom>
          <a:noFill/>
        </p:spPr>
        <p:txBody>
          <a:bodyPr wrap="square" rtlCol="0">
            <a:spAutoFit/>
          </a:bodyPr>
          <a:lstStyle/>
          <a:p>
            <a:pPr>
              <a:lnSpc>
                <a:spcPct val="108000"/>
              </a:lnSpc>
            </a:pPr>
            <a:r>
              <a:rPr lang="en-GB" sz="2000" dirty="0">
                <a:solidFill>
                  <a:srgbClr val="26377C"/>
                </a:solidFill>
                <a:latin typeface="Lato" panose="020F0502020204030203"/>
              </a:rPr>
              <a:t>Example: East Village, Olympic Park, London. This sustainable housing community was created after the 2012 Olympic Games in London.</a:t>
            </a:r>
          </a:p>
        </p:txBody>
      </p:sp>
      <p:pic>
        <p:nvPicPr>
          <p:cNvPr id="6" name="Picture 5">
            <a:extLst>
              <a:ext uri="{FF2B5EF4-FFF2-40B4-BE49-F238E27FC236}">
                <a16:creationId xmlns:a16="http://schemas.microsoft.com/office/drawing/2014/main" id="{E1A01399-B4C8-4F1F-9ECA-D238F1BDE930}"/>
              </a:ext>
            </a:extLst>
          </p:cNvPr>
          <p:cNvPicPr>
            <a:picLocks noChangeAspect="1"/>
          </p:cNvPicPr>
          <p:nvPr/>
        </p:nvPicPr>
        <p:blipFill rotWithShape="1">
          <a:blip r:embed="rId5" cstate="print"/>
          <a:srcRect l="24013" t="31913" r="27163" b="12200"/>
          <a:stretch/>
        </p:blipFill>
        <p:spPr>
          <a:xfrm>
            <a:off x="2370432" y="2229363"/>
            <a:ext cx="4433816" cy="3563833"/>
          </a:xfrm>
          <a:prstGeom prst="rect">
            <a:avLst/>
          </a:prstGeom>
          <a:ln>
            <a:solidFill>
              <a:schemeClr val="bg2">
                <a:lumMod val="50000"/>
              </a:schemeClr>
            </a:solidFill>
          </a:ln>
        </p:spPr>
      </p:pic>
      <p:sp>
        <p:nvSpPr>
          <p:cNvPr id="8" name="TextBox 7">
            <a:extLst>
              <a:ext uri="{FF2B5EF4-FFF2-40B4-BE49-F238E27FC236}">
                <a16:creationId xmlns:a16="http://schemas.microsoft.com/office/drawing/2014/main" id="{773A8862-4E23-40BA-9DEB-D360BB2B0647}"/>
              </a:ext>
            </a:extLst>
          </p:cNvPr>
          <p:cNvSpPr txBox="1"/>
          <p:nvPr/>
        </p:nvSpPr>
        <p:spPr>
          <a:xfrm>
            <a:off x="6916646" y="2273950"/>
            <a:ext cx="2039696" cy="1200329"/>
          </a:xfrm>
          <a:prstGeom prst="rect">
            <a:avLst/>
          </a:prstGeom>
          <a:solidFill>
            <a:schemeClr val="bg1"/>
          </a:solidFill>
          <a:ln>
            <a:solidFill>
              <a:srgbClr val="26377C"/>
            </a:solidFill>
          </a:ln>
        </p:spPr>
        <p:txBody>
          <a:bodyPr wrap="square" rtlCol="0">
            <a:spAutoFit/>
          </a:bodyPr>
          <a:lstStyle/>
          <a:p>
            <a:r>
              <a:rPr lang="en-GB" dirty="0">
                <a:solidFill>
                  <a:srgbClr val="26377C"/>
                </a:solidFill>
                <a:latin typeface="Lato" panose="020F0502020204030203"/>
              </a:rPr>
              <a:t>Green roof absorbs rainwater and attracts wildlife.</a:t>
            </a:r>
          </a:p>
        </p:txBody>
      </p:sp>
      <p:sp>
        <p:nvSpPr>
          <p:cNvPr id="10" name="TextBox 9">
            <a:extLst>
              <a:ext uri="{FF2B5EF4-FFF2-40B4-BE49-F238E27FC236}">
                <a16:creationId xmlns:a16="http://schemas.microsoft.com/office/drawing/2014/main" id="{72C536E3-FD63-4940-AAC8-5BC8494AC30F}"/>
              </a:ext>
            </a:extLst>
          </p:cNvPr>
          <p:cNvSpPr txBox="1"/>
          <p:nvPr/>
        </p:nvSpPr>
        <p:spPr>
          <a:xfrm>
            <a:off x="385826" y="2466165"/>
            <a:ext cx="1872208" cy="2862322"/>
          </a:xfrm>
          <a:prstGeom prst="rect">
            <a:avLst/>
          </a:prstGeom>
          <a:solidFill>
            <a:schemeClr val="bg1"/>
          </a:solidFill>
          <a:ln>
            <a:solidFill>
              <a:srgbClr val="26377C"/>
            </a:solidFill>
          </a:ln>
        </p:spPr>
        <p:txBody>
          <a:bodyPr wrap="square" rtlCol="0">
            <a:spAutoFit/>
          </a:bodyPr>
          <a:lstStyle/>
          <a:p>
            <a:r>
              <a:rPr lang="en-GB" dirty="0">
                <a:solidFill>
                  <a:srgbClr val="26377C"/>
                </a:solidFill>
                <a:latin typeface="Lato" panose="020F0502020204030203"/>
              </a:rPr>
              <a:t>Rainwater flows into small ponds in the village. These create a natural environment, increase green space and filter the water in the reed beds.  </a:t>
            </a:r>
          </a:p>
        </p:txBody>
      </p:sp>
      <p:sp>
        <p:nvSpPr>
          <p:cNvPr id="12" name="TextBox 11">
            <a:extLst>
              <a:ext uri="{FF2B5EF4-FFF2-40B4-BE49-F238E27FC236}">
                <a16:creationId xmlns:a16="http://schemas.microsoft.com/office/drawing/2014/main" id="{B35C5EB7-95F2-435E-8C12-88E0E7A00544}"/>
              </a:ext>
            </a:extLst>
          </p:cNvPr>
          <p:cNvSpPr txBox="1"/>
          <p:nvPr/>
        </p:nvSpPr>
        <p:spPr>
          <a:xfrm>
            <a:off x="4592952" y="2281499"/>
            <a:ext cx="730424" cy="369332"/>
          </a:xfrm>
          <a:prstGeom prst="rect">
            <a:avLst/>
          </a:prstGeom>
          <a:solidFill>
            <a:schemeClr val="bg1"/>
          </a:solidFill>
          <a:ln>
            <a:solidFill>
              <a:srgbClr val="26377C"/>
            </a:solidFill>
          </a:ln>
        </p:spPr>
        <p:txBody>
          <a:bodyPr wrap="square" rtlCol="0">
            <a:spAutoFit/>
          </a:bodyPr>
          <a:lstStyle/>
          <a:p>
            <a:r>
              <a:rPr lang="en-GB" dirty="0">
                <a:solidFill>
                  <a:srgbClr val="26377C"/>
                </a:solidFill>
                <a:latin typeface="Lato" panose="020F0502020204030203"/>
              </a:rPr>
              <a:t>RAIN</a:t>
            </a:r>
          </a:p>
        </p:txBody>
      </p:sp>
      <p:sp>
        <p:nvSpPr>
          <p:cNvPr id="14" name="TextBox 13">
            <a:extLst>
              <a:ext uri="{FF2B5EF4-FFF2-40B4-BE49-F238E27FC236}">
                <a16:creationId xmlns:a16="http://schemas.microsoft.com/office/drawing/2014/main" id="{3A53017C-FA54-4FEA-8A09-812FCD032AA2}"/>
              </a:ext>
            </a:extLst>
          </p:cNvPr>
          <p:cNvSpPr txBox="1"/>
          <p:nvPr/>
        </p:nvSpPr>
        <p:spPr>
          <a:xfrm>
            <a:off x="4333379" y="3403675"/>
            <a:ext cx="1249569" cy="923330"/>
          </a:xfrm>
          <a:prstGeom prst="rect">
            <a:avLst/>
          </a:prstGeom>
          <a:noFill/>
        </p:spPr>
        <p:txBody>
          <a:bodyPr wrap="square" rtlCol="0">
            <a:spAutoFit/>
          </a:bodyPr>
          <a:lstStyle/>
          <a:p>
            <a:r>
              <a:rPr lang="en-GB" dirty="0">
                <a:solidFill>
                  <a:srgbClr val="26377C"/>
                </a:solidFill>
                <a:latin typeface="Lato" panose="020F0502020204030203"/>
              </a:rPr>
              <a:t>Flats: affordable housing</a:t>
            </a:r>
          </a:p>
        </p:txBody>
      </p:sp>
      <p:sp>
        <p:nvSpPr>
          <p:cNvPr id="16" name="TextBox 15">
            <a:extLst>
              <a:ext uri="{FF2B5EF4-FFF2-40B4-BE49-F238E27FC236}">
                <a16:creationId xmlns:a16="http://schemas.microsoft.com/office/drawing/2014/main" id="{6E4683B2-F709-4CA0-9DBD-2AA5991F4DBA}"/>
              </a:ext>
            </a:extLst>
          </p:cNvPr>
          <p:cNvSpPr txBox="1"/>
          <p:nvPr/>
        </p:nvSpPr>
        <p:spPr>
          <a:xfrm>
            <a:off x="6913814" y="3849959"/>
            <a:ext cx="2039696" cy="1754326"/>
          </a:xfrm>
          <a:prstGeom prst="rect">
            <a:avLst/>
          </a:prstGeom>
          <a:solidFill>
            <a:schemeClr val="bg1"/>
          </a:solidFill>
          <a:ln>
            <a:solidFill>
              <a:srgbClr val="26377C"/>
            </a:solidFill>
          </a:ln>
        </p:spPr>
        <p:txBody>
          <a:bodyPr wrap="square" rtlCol="0">
            <a:spAutoFit/>
          </a:bodyPr>
          <a:lstStyle/>
          <a:p>
            <a:r>
              <a:rPr lang="en-GB" dirty="0">
                <a:solidFill>
                  <a:srgbClr val="26377C"/>
                </a:solidFill>
                <a:latin typeface="Lato" panose="020F0502020204030203"/>
              </a:rPr>
              <a:t>Clean water is pumped back into the village and used in the flats for flushing toilets.</a:t>
            </a:r>
          </a:p>
        </p:txBody>
      </p:sp>
      <p:sp>
        <p:nvSpPr>
          <p:cNvPr id="18" name="TextBox 17">
            <a:extLst>
              <a:ext uri="{FF2B5EF4-FFF2-40B4-BE49-F238E27FC236}">
                <a16:creationId xmlns:a16="http://schemas.microsoft.com/office/drawing/2014/main" id="{664A17FE-1652-4ADC-ABF2-C1CD111725EE}"/>
              </a:ext>
            </a:extLst>
          </p:cNvPr>
          <p:cNvSpPr txBox="1"/>
          <p:nvPr/>
        </p:nvSpPr>
        <p:spPr>
          <a:xfrm>
            <a:off x="2255202" y="5897475"/>
            <a:ext cx="4797887" cy="646331"/>
          </a:xfrm>
          <a:prstGeom prst="rect">
            <a:avLst/>
          </a:prstGeom>
          <a:noFill/>
        </p:spPr>
        <p:txBody>
          <a:bodyPr wrap="square" rtlCol="0">
            <a:spAutoFit/>
          </a:bodyPr>
          <a:lstStyle/>
          <a:p>
            <a:r>
              <a:rPr lang="en-GB" b="1" dirty="0">
                <a:solidFill>
                  <a:srgbClr val="26377C"/>
                </a:solidFill>
                <a:latin typeface="Lato" panose="020F0502020204030203"/>
              </a:rPr>
              <a:t>Cross section through East Village to show elements of environmental sustainability. </a:t>
            </a:r>
          </a:p>
        </p:txBody>
      </p:sp>
      <p:cxnSp>
        <p:nvCxnSpPr>
          <p:cNvPr id="20" name="Straight Arrow Connector 19">
            <a:extLst>
              <a:ext uri="{FF2B5EF4-FFF2-40B4-BE49-F238E27FC236}">
                <a16:creationId xmlns:a16="http://schemas.microsoft.com/office/drawing/2014/main" id="{A7EC9DD8-3C62-4AFD-A29D-EE75BE8C97B4}"/>
              </a:ext>
            </a:extLst>
          </p:cNvPr>
          <p:cNvCxnSpPr>
            <a:cxnSpLocks/>
            <a:stCxn id="8" idx="1"/>
          </p:cNvCxnSpPr>
          <p:nvPr/>
        </p:nvCxnSpPr>
        <p:spPr>
          <a:xfrm flipH="1">
            <a:off x="5364088" y="2874115"/>
            <a:ext cx="1552558" cy="63891"/>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C1018D-0705-4905-9CC6-5735EC95DD13}"/>
              </a:ext>
            </a:extLst>
          </p:cNvPr>
          <p:cNvCxnSpPr>
            <a:cxnSpLocks/>
          </p:cNvCxnSpPr>
          <p:nvPr/>
        </p:nvCxnSpPr>
        <p:spPr>
          <a:xfrm>
            <a:off x="2255202" y="4349425"/>
            <a:ext cx="605189" cy="526544"/>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EBA94A-17B8-49A3-8F3B-62F903592E50}"/>
              </a:ext>
            </a:extLst>
          </p:cNvPr>
          <p:cNvCxnSpPr>
            <a:cxnSpLocks/>
          </p:cNvCxnSpPr>
          <p:nvPr/>
        </p:nvCxnSpPr>
        <p:spPr>
          <a:xfrm flipH="1">
            <a:off x="6204710" y="4689598"/>
            <a:ext cx="709104" cy="424552"/>
          </a:xfrm>
          <a:prstGeom prst="straightConnector1">
            <a:avLst/>
          </a:prstGeom>
          <a:ln w="28575">
            <a:solidFill>
              <a:srgbClr val="26377C"/>
            </a:solidFill>
            <a:tailEnd type="triangle"/>
          </a:ln>
        </p:spPr>
        <p:style>
          <a:lnRef idx="1">
            <a:schemeClr val="accent1"/>
          </a:lnRef>
          <a:fillRef idx="0">
            <a:schemeClr val="accent1"/>
          </a:fillRef>
          <a:effectRef idx="0">
            <a:schemeClr val="accent1"/>
          </a:effectRef>
          <a:fontRef idx="minor">
            <a:schemeClr val="tx1"/>
          </a:fontRef>
        </p:style>
      </p:cxnSp>
      <p:pic>
        <p:nvPicPr>
          <p:cNvPr id="4" name="East Village">
            <a:hlinkClick r:id="" action="ppaction://media"/>
            <a:extLst>
              <a:ext uri="{FF2B5EF4-FFF2-40B4-BE49-F238E27FC236}">
                <a16:creationId xmlns:a16="http://schemas.microsoft.com/office/drawing/2014/main" id="{E2412B1F-D043-4CA5-88C2-FA6E4BA9B368}"/>
              </a:ext>
            </a:extLst>
          </p:cNvPr>
          <p:cNvPicPr>
            <a:picLocks noChangeAspect="1"/>
          </p:cNvPicPr>
          <p:nvPr>
            <a:audioFile r:link="rId1"/>
            <p:extLst>
              <p:ext uri="{DAA4B4D4-6D71-4841-9C94-3DE7FCFB9230}">
                <p14:media xmlns:p14="http://schemas.microsoft.com/office/powerpoint/2010/main" r:embed="rId2">
                  <p14:trim st="800" end="198.4353"/>
                </p14:media>
              </p:ext>
            </p:extLst>
          </p:nvPr>
        </p:nvPicPr>
        <p:blipFill>
          <a:blip r:embed="rId6" cstate="print">
            <a:duotone>
              <a:prstClr val="black"/>
              <a:schemeClr val="tx2">
                <a:tint val="45000"/>
                <a:satMod val="400000"/>
              </a:schemeClr>
            </a:duotone>
          </a:blip>
          <a:stretch>
            <a:fillRect/>
          </a:stretch>
        </p:blipFill>
        <p:spPr>
          <a:xfrm>
            <a:off x="8452048" y="844994"/>
            <a:ext cx="304800" cy="304800"/>
          </a:xfrm>
          <a:prstGeom prst="rect">
            <a:avLst/>
          </a:prstGeom>
          <a:ln w="12700">
            <a:solidFill>
              <a:srgbClr val="26377C"/>
            </a:solidFill>
          </a:ln>
        </p:spPr>
      </p:pic>
    </p:spTree>
    <p:extLst>
      <p:ext uri="{BB962C8B-B14F-4D97-AF65-F5344CB8AC3E}">
        <p14:creationId xmlns:p14="http://schemas.microsoft.com/office/powerpoint/2010/main" val="14632041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99488"/>
            <a:ext cx="8229600" cy="1066800"/>
          </a:xfrm>
        </p:spPr>
        <p:txBody>
          <a:bodyPr>
            <a:normAutofit/>
          </a:bodyPr>
          <a:lstStyle/>
          <a:p>
            <a:r>
              <a:rPr lang="en-GB" sz="3600" b="1" dirty="0"/>
              <a:t>Practice question</a:t>
            </a:r>
          </a:p>
        </p:txBody>
      </p:sp>
      <p:sp>
        <p:nvSpPr>
          <p:cNvPr id="5" name="Content Placeholder 4">
            <a:extLst>
              <a:ext uri="{FF2B5EF4-FFF2-40B4-BE49-F238E27FC236}">
                <a16:creationId xmlns:a16="http://schemas.microsoft.com/office/drawing/2014/main" id="{D81463C9-C1BF-4B15-974C-DD8D7EE28D89}"/>
              </a:ext>
            </a:extLst>
          </p:cNvPr>
          <p:cNvSpPr>
            <a:spLocks noGrp="1"/>
          </p:cNvSpPr>
          <p:nvPr>
            <p:ph idx="1"/>
          </p:nvPr>
        </p:nvSpPr>
        <p:spPr>
          <a:xfrm>
            <a:off x="457200" y="1556788"/>
            <a:ext cx="8075240" cy="4248476"/>
          </a:xfrm>
          <a:solidFill>
            <a:schemeClr val="accent2">
              <a:lumMod val="40000"/>
              <a:lumOff val="60000"/>
            </a:schemeClr>
          </a:solidFill>
          <a:ln>
            <a:solidFill>
              <a:srgbClr val="0070C0"/>
            </a:solidFill>
          </a:ln>
        </p:spPr>
        <p:txBody>
          <a:bodyPr>
            <a:normAutofit/>
          </a:bodyPr>
          <a:lstStyle/>
          <a:p>
            <a:pPr marL="109728" indent="0">
              <a:lnSpc>
                <a:spcPct val="108000"/>
              </a:lnSpc>
              <a:buNone/>
            </a:pPr>
            <a:r>
              <a:rPr lang="en-GB" sz="2000" b="1" dirty="0">
                <a:latin typeface="Lato" panose="020F0502020204030203"/>
              </a:rPr>
              <a:t>‘Urban areas in the developing world are less sustainable than those in the developed world’. To what extent do you agree with this statement? </a:t>
            </a:r>
          </a:p>
          <a:p>
            <a:pPr marL="109728" indent="0">
              <a:lnSpc>
                <a:spcPct val="108000"/>
              </a:lnSpc>
              <a:buNone/>
            </a:pPr>
            <a:endParaRPr lang="en-GB" sz="2000" dirty="0">
              <a:latin typeface="Lato" panose="020F0502020204030203"/>
            </a:endParaRPr>
          </a:p>
          <a:p>
            <a:pPr marL="109728" indent="0">
              <a:lnSpc>
                <a:spcPct val="108000"/>
              </a:lnSpc>
              <a:buNone/>
            </a:pPr>
            <a:r>
              <a:rPr lang="en-GB" sz="2000" dirty="0">
                <a:latin typeface="Lato" panose="020F0502020204030203"/>
              </a:rPr>
              <a:t>Things to consider:</a:t>
            </a:r>
          </a:p>
          <a:p>
            <a:pPr>
              <a:lnSpc>
                <a:spcPct val="108000"/>
              </a:lnSpc>
            </a:pPr>
            <a:r>
              <a:rPr lang="en-GB" sz="2000" dirty="0">
                <a:latin typeface="Lato" panose="020F0502020204030203"/>
              </a:rPr>
              <a:t>‘To what extent do you agree’ means give an opinion- ideally, include points for and against the statement.</a:t>
            </a:r>
          </a:p>
          <a:p>
            <a:pPr>
              <a:lnSpc>
                <a:spcPct val="108000"/>
              </a:lnSpc>
            </a:pPr>
            <a:r>
              <a:rPr lang="en-GB" sz="2000" dirty="0">
                <a:latin typeface="Lato" panose="020F0502020204030203"/>
              </a:rPr>
              <a:t>Include actual place names and data, such as ‘East Village’ in London.</a:t>
            </a:r>
          </a:p>
          <a:p>
            <a:pPr>
              <a:lnSpc>
                <a:spcPct val="108000"/>
              </a:lnSpc>
            </a:pPr>
            <a:r>
              <a:rPr lang="en-GB" sz="2000" dirty="0">
                <a:latin typeface="Lato" panose="020F0502020204030203"/>
              </a:rPr>
              <a:t>A structure could be: ‘I agree with the statement because… (give detail), however, I disagree because… (give more detail). So, I partially agree with the statement’.</a:t>
            </a:r>
          </a:p>
          <a:p>
            <a:endParaRPr lang="en-GB" sz="2800" dirty="0">
              <a:latin typeface="Lato" panose="020F0502020204030203"/>
            </a:endParaRPr>
          </a:p>
          <a:p>
            <a:endParaRPr lang="en-GB" dirty="0"/>
          </a:p>
        </p:txBody>
      </p:sp>
      <p:pic>
        <p:nvPicPr>
          <p:cNvPr id="4" name="GCSE question">
            <a:hlinkClick r:id="" action="ppaction://media"/>
            <a:extLst>
              <a:ext uri="{FF2B5EF4-FFF2-40B4-BE49-F238E27FC236}">
                <a16:creationId xmlns:a16="http://schemas.microsoft.com/office/drawing/2014/main" id="{D1F86DF7-CC2A-4F66-9A28-A840444AF9A6}"/>
              </a:ext>
            </a:extLst>
          </p:cNvPr>
          <p:cNvPicPr>
            <a:picLocks noChangeAspect="1"/>
          </p:cNvPicPr>
          <p:nvPr>
            <a:audioFile r:link="rId1"/>
            <p:extLst>
              <p:ext uri="{DAA4B4D4-6D71-4841-9C94-3DE7FCFB9230}">
                <p14:media xmlns:p14="http://schemas.microsoft.com/office/powerpoint/2010/main" r:embed="rId2">
                  <p14:trim st="1500" end="1467.4829"/>
                </p14:media>
              </p:ext>
            </p:extLst>
          </p:nvPr>
        </p:nvPicPr>
        <p:blipFill>
          <a:blip r:embed="rId5" cstate="print">
            <a:duotone>
              <a:prstClr val="black"/>
              <a:schemeClr val="tx2">
                <a:tint val="45000"/>
                <a:satMod val="400000"/>
              </a:schemeClr>
            </a:duotone>
          </a:blip>
          <a:stretch>
            <a:fillRect/>
          </a:stretch>
        </p:blipFill>
        <p:spPr>
          <a:xfrm>
            <a:off x="4419600" y="900336"/>
            <a:ext cx="304800" cy="304800"/>
          </a:xfrm>
          <a:prstGeom prst="rect">
            <a:avLst/>
          </a:prstGeom>
          <a:ln>
            <a:solidFill>
              <a:srgbClr val="26377C"/>
            </a:solidFill>
          </a:ln>
        </p:spPr>
      </p:pic>
    </p:spTree>
    <p:extLst>
      <p:ext uri="{BB962C8B-B14F-4D97-AF65-F5344CB8AC3E}">
        <p14:creationId xmlns:p14="http://schemas.microsoft.com/office/powerpoint/2010/main" val="13392038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792088"/>
          </a:xfrm>
        </p:spPr>
        <p:txBody>
          <a:bodyPr>
            <a:normAutofit/>
          </a:bodyPr>
          <a:lstStyle/>
          <a:p>
            <a:r>
              <a:rPr lang="en-GB" sz="4000" b="1" dirty="0"/>
              <a:t>Links</a:t>
            </a:r>
          </a:p>
        </p:txBody>
      </p:sp>
      <p:sp>
        <p:nvSpPr>
          <p:cNvPr id="5" name="Text Placeholder 4"/>
          <p:cNvSpPr>
            <a:spLocks noGrp="1"/>
          </p:cNvSpPr>
          <p:nvPr>
            <p:ph type="body" idx="1"/>
          </p:nvPr>
        </p:nvSpPr>
        <p:spPr>
          <a:xfrm>
            <a:off x="509152" y="1493094"/>
            <a:ext cx="4040188" cy="423738"/>
          </a:xfrm>
        </p:spPr>
        <p:txBody>
          <a:bodyPr>
            <a:normAutofit fontScale="92500" lnSpcReduction="10000"/>
          </a:bodyPr>
          <a:lstStyle/>
          <a:p>
            <a:r>
              <a:rPr lang="en-GB" dirty="0"/>
              <a:t>Awarding organisations</a:t>
            </a:r>
          </a:p>
        </p:txBody>
      </p:sp>
      <p:graphicFrame>
        <p:nvGraphicFramePr>
          <p:cNvPr id="12" name="Content Placeholder 7">
            <a:extLst>
              <a:ext uri="{FF2B5EF4-FFF2-40B4-BE49-F238E27FC236}">
                <a16:creationId xmlns:a16="http://schemas.microsoft.com/office/drawing/2014/main" id="{35513888-6469-420D-B1EB-CBFA7470BCE0}"/>
              </a:ext>
            </a:extLst>
          </p:cNvPr>
          <p:cNvGraphicFramePr>
            <a:graphicFrameLocks noGrp="1"/>
          </p:cNvGraphicFramePr>
          <p:nvPr>
            <p:ph sz="half" idx="2"/>
            <p:extLst>
              <p:ext uri="{D42A27DB-BD31-4B8C-83A1-F6EECF244321}">
                <p14:modId xmlns:p14="http://schemas.microsoft.com/office/powerpoint/2010/main" val="584136923"/>
              </p:ext>
            </p:extLst>
          </p:nvPr>
        </p:nvGraphicFramePr>
        <p:xfrm>
          <a:off x="467544" y="1988839"/>
          <a:ext cx="4536504" cy="4576142"/>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397255">
                <a:tc>
                  <a:txBody>
                    <a:bodyPr/>
                    <a:lstStyle/>
                    <a:p>
                      <a:endParaRPr lang="en-GB" dirty="0">
                        <a:latin typeface="Lato" panose="020F0502020204030203" pitchFamily="34" charset="0"/>
                        <a:ea typeface="Lato" panose="020F0502020204030203" pitchFamily="34" charset="0"/>
                        <a:cs typeface="Lato" panose="020F0502020204030203" pitchFamily="34" charset="0"/>
                      </a:endParaRPr>
                    </a:p>
                  </a:txBody>
                  <a:tcPr/>
                </a:tc>
                <a:tc>
                  <a:txBody>
                    <a:bodyPr/>
                    <a:lstStyle/>
                    <a:p>
                      <a:r>
                        <a:rPr lang="en-GB" dirty="0">
                          <a:latin typeface="Lato" panose="020F0502020204030203" pitchFamily="34" charset="0"/>
                          <a:ea typeface="Lato" panose="020F0502020204030203" pitchFamily="34" charset="0"/>
                          <a:cs typeface="Lato" panose="020F0502020204030203" pitchFamily="34" charset="0"/>
                        </a:rPr>
                        <a:t>Topic</a:t>
                      </a:r>
                    </a:p>
                  </a:txBody>
                  <a:tcPr/>
                </a:tc>
                <a:extLst>
                  <a:ext uri="{0D108BD9-81ED-4DB2-BD59-A6C34878D82A}">
                    <a16:rowId xmlns:a16="http://schemas.microsoft.com/office/drawing/2014/main" val="10000"/>
                  </a:ext>
                </a:extLst>
              </a:tr>
              <a:tr h="394834">
                <a:tc>
                  <a:txBody>
                    <a:bodyPr/>
                    <a:lstStyle/>
                    <a:p>
                      <a:r>
                        <a:rPr lang="en-GB" sz="1600" dirty="0">
                          <a:latin typeface="Lato"/>
                          <a:ea typeface="Lato" panose="020F0502020204030203" pitchFamily="34" charset="0"/>
                          <a:cs typeface="Lato" panose="020F0502020204030203" pitchFamily="34" charset="0"/>
                          <a:hlinkClick r:id="rId3"/>
                        </a:rPr>
                        <a:t>AQA</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3.2.1: Urban issues and challenges</a:t>
                      </a:r>
                    </a:p>
                  </a:txBody>
                  <a:tcPr/>
                </a:tc>
                <a:extLst>
                  <a:ext uri="{0D108BD9-81ED-4DB2-BD59-A6C34878D82A}">
                    <a16:rowId xmlns:a16="http://schemas.microsoft.com/office/drawing/2014/main" val="10001"/>
                  </a:ext>
                </a:extLst>
              </a:tr>
              <a:tr h="397255">
                <a:tc>
                  <a:txBody>
                    <a:bodyPr/>
                    <a:lstStyle/>
                    <a:p>
                      <a:r>
                        <a:rPr lang="en-GB" sz="1600" dirty="0">
                          <a:latin typeface="Lato"/>
                          <a:ea typeface="Lato" panose="020F0502020204030203" pitchFamily="34" charset="0"/>
                          <a:cs typeface="Lato" panose="020F0502020204030203" pitchFamily="34" charset="0"/>
                          <a:hlinkClick r:id="rId4"/>
                        </a:rPr>
                        <a:t>Edexcel A</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Topic 4.1 – 4.8: Changing cities</a:t>
                      </a:r>
                    </a:p>
                  </a:txBody>
                  <a:tcPr/>
                </a:tc>
                <a:extLst>
                  <a:ext uri="{0D108BD9-81ED-4DB2-BD59-A6C34878D82A}">
                    <a16:rowId xmlns:a16="http://schemas.microsoft.com/office/drawing/2014/main" val="10002"/>
                  </a:ext>
                </a:extLst>
              </a:tr>
              <a:tr h="620371">
                <a:tc>
                  <a:txBody>
                    <a:bodyPr/>
                    <a:lstStyle/>
                    <a:p>
                      <a:r>
                        <a:rPr lang="en-GB" sz="1600" dirty="0" err="1">
                          <a:latin typeface="Lato"/>
                          <a:ea typeface="Lato" panose="020F0502020204030203" pitchFamily="34" charset="0"/>
                          <a:cs typeface="Lato" panose="020F0502020204030203" pitchFamily="34" charset="0"/>
                          <a:hlinkClick r:id="rId5"/>
                        </a:rPr>
                        <a:t>Edexcel</a:t>
                      </a:r>
                      <a:r>
                        <a:rPr lang="en-GB" sz="1600" dirty="0">
                          <a:latin typeface="Lato"/>
                          <a:ea typeface="Lato" panose="020F0502020204030203" pitchFamily="34" charset="0"/>
                          <a:cs typeface="Lato" panose="020F0502020204030203" pitchFamily="34" charset="0"/>
                          <a:hlinkClick r:id="rId5"/>
                        </a:rPr>
                        <a:t> B</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Topic 3.1 – 3.3: Challenges of an urbanising world.</a:t>
                      </a:r>
                    </a:p>
                  </a:txBody>
                  <a:tcPr/>
                </a:tc>
                <a:extLst>
                  <a:ext uri="{0D108BD9-81ED-4DB2-BD59-A6C34878D82A}">
                    <a16:rowId xmlns:a16="http://schemas.microsoft.com/office/drawing/2014/main" val="10003"/>
                  </a:ext>
                </a:extLst>
              </a:tr>
              <a:tr h="397255">
                <a:tc>
                  <a:txBody>
                    <a:bodyPr/>
                    <a:lstStyle/>
                    <a:p>
                      <a:r>
                        <a:rPr lang="en-GB" sz="1600" dirty="0" err="1">
                          <a:latin typeface="Lato"/>
                          <a:ea typeface="Lato" panose="020F0502020204030203" pitchFamily="34" charset="0"/>
                          <a:cs typeface="Lato" panose="020F0502020204030203" pitchFamily="34" charset="0"/>
                          <a:hlinkClick r:id="rId6"/>
                        </a:rPr>
                        <a:t>Eduqas</a:t>
                      </a:r>
                      <a:r>
                        <a:rPr lang="en-GB" sz="1600" dirty="0">
                          <a:latin typeface="Lato"/>
                          <a:ea typeface="Lato" panose="020F0502020204030203" pitchFamily="34" charset="0"/>
                          <a:cs typeface="Lato" panose="020F0502020204030203" pitchFamily="34" charset="0"/>
                          <a:hlinkClick r:id="rId6"/>
                        </a:rPr>
                        <a:t> A</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2.3 Urban Issues</a:t>
                      </a:r>
                    </a:p>
                  </a:txBody>
                  <a:tcPr/>
                </a:tc>
                <a:extLst>
                  <a:ext uri="{0D108BD9-81ED-4DB2-BD59-A6C34878D82A}">
                    <a16:rowId xmlns:a16="http://schemas.microsoft.com/office/drawing/2014/main" val="10004"/>
                  </a:ext>
                </a:extLst>
              </a:tr>
              <a:tr h="591830">
                <a:tc>
                  <a:txBody>
                    <a:bodyPr/>
                    <a:lstStyle/>
                    <a:p>
                      <a:r>
                        <a:rPr kumimoji="0" lang="en-GB" sz="1600" kern="1200" dirty="0" err="1">
                          <a:solidFill>
                            <a:schemeClr val="dk1"/>
                          </a:solidFill>
                          <a:latin typeface="Lato"/>
                          <a:ea typeface="Lato" panose="020F0502020204030203" pitchFamily="34" charset="0"/>
                          <a:cs typeface="Lato" panose="020F0502020204030203" pitchFamily="34" charset="0"/>
                          <a:hlinkClick r:id="rId7"/>
                        </a:rPr>
                        <a:t>Eduqas</a:t>
                      </a:r>
                      <a:r>
                        <a:rPr kumimoji="0" lang="en-GB" sz="1600" kern="1200" dirty="0">
                          <a:solidFill>
                            <a:schemeClr val="dk1"/>
                          </a:solidFill>
                          <a:latin typeface="Lato"/>
                          <a:ea typeface="Lato" panose="020F0502020204030203" pitchFamily="34" charset="0"/>
                          <a:cs typeface="Lato" panose="020F0502020204030203" pitchFamily="34" charset="0"/>
                          <a:hlinkClick r:id="rId7"/>
                        </a:rPr>
                        <a:t> B</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1.1 and 1.2: Urbanisation, processes and change.</a:t>
                      </a:r>
                    </a:p>
                  </a:txBody>
                  <a:tcPr/>
                </a:tc>
                <a:extLst>
                  <a:ext uri="{0D108BD9-81ED-4DB2-BD59-A6C34878D82A}">
                    <a16:rowId xmlns:a16="http://schemas.microsoft.com/office/drawing/2014/main" val="10005"/>
                  </a:ext>
                </a:extLst>
              </a:tr>
              <a:tr h="585577">
                <a:tc>
                  <a:txBody>
                    <a:bodyPr/>
                    <a:lstStyle/>
                    <a:p>
                      <a:r>
                        <a:rPr lang="en-GB" sz="1600" dirty="0">
                          <a:latin typeface="Lato"/>
                          <a:ea typeface="Lato" panose="020F0502020204030203" pitchFamily="34" charset="0"/>
                          <a:cs typeface="Lato" panose="020F0502020204030203" pitchFamily="34" charset="0"/>
                          <a:hlinkClick r:id="rId8"/>
                        </a:rPr>
                        <a:t>OCR A</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1.2.6: People of the UK.</a:t>
                      </a:r>
                    </a:p>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2.2.3 – 6: People of the planet.</a:t>
                      </a:r>
                    </a:p>
                  </a:txBody>
                  <a:tcPr/>
                </a:tc>
                <a:extLst>
                  <a:ext uri="{0D108BD9-81ED-4DB2-BD59-A6C34878D82A}">
                    <a16:rowId xmlns:a16="http://schemas.microsoft.com/office/drawing/2014/main" val="10006"/>
                  </a:ext>
                </a:extLst>
              </a:tr>
              <a:tr h="397255">
                <a:tc>
                  <a:txBody>
                    <a:bodyPr/>
                    <a:lstStyle/>
                    <a:p>
                      <a:r>
                        <a:rPr lang="en-GB" sz="1600" dirty="0">
                          <a:latin typeface="Lato"/>
                          <a:ea typeface="Lato" panose="020F0502020204030203" pitchFamily="34" charset="0"/>
                          <a:cs typeface="Lato" panose="020F0502020204030203" pitchFamily="34" charset="0"/>
                          <a:hlinkClick r:id="rId9"/>
                        </a:rPr>
                        <a:t>OCR B</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5.1 a and b: Urban futures.</a:t>
                      </a:r>
                    </a:p>
                  </a:txBody>
                  <a:tcPr/>
                </a:tc>
                <a:extLst>
                  <a:ext uri="{0D108BD9-81ED-4DB2-BD59-A6C34878D82A}">
                    <a16:rowId xmlns:a16="http://schemas.microsoft.com/office/drawing/2014/main" val="10007"/>
                  </a:ext>
                </a:extLst>
              </a:tr>
              <a:tr h="397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u="sng" kern="1200" dirty="0">
                          <a:solidFill>
                            <a:schemeClr val="dk1"/>
                          </a:solidFill>
                          <a:latin typeface="Lato"/>
                          <a:ea typeface="+mn-ea"/>
                          <a:cs typeface="+mn-cs"/>
                          <a:hlinkClick r:id="" action="ppaction://noaction"/>
                        </a:rPr>
                        <a:t>WJEC</a:t>
                      </a:r>
                      <a:endParaRPr kumimoji="0" lang="en-GB" sz="1600" kern="1200" dirty="0">
                        <a:solidFill>
                          <a:schemeClr val="dk1"/>
                        </a:solidFill>
                        <a:latin typeface="Lato"/>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2.3: Urban issues</a:t>
                      </a:r>
                    </a:p>
                  </a:txBody>
                  <a:tcPr/>
                </a:tc>
                <a:extLst>
                  <a:ext uri="{0D108BD9-81ED-4DB2-BD59-A6C34878D82A}">
                    <a16:rowId xmlns:a16="http://schemas.microsoft.com/office/drawing/2014/main" val="10008"/>
                  </a:ext>
                </a:extLst>
              </a:tr>
              <a:tr h="397255">
                <a:tc>
                  <a:txBody>
                    <a:bodyPr/>
                    <a:lstStyle/>
                    <a:p>
                      <a:r>
                        <a:rPr kumimoji="0" lang="en-GB" sz="1600" u="sng" kern="1200" dirty="0">
                          <a:solidFill>
                            <a:schemeClr val="dk1"/>
                          </a:solidFill>
                          <a:latin typeface="Lato"/>
                          <a:ea typeface="+mn-ea"/>
                          <a:cs typeface="+mn-cs"/>
                          <a:hlinkClick r:id="" action="ppaction://noaction"/>
                        </a:rPr>
                        <a:t>CCEA</a:t>
                      </a:r>
                      <a:endParaRPr lang="en-GB" sz="1600" dirty="0">
                        <a:latin typeface="Lato"/>
                        <a:ea typeface="Lato" panose="020F0502020204030203" pitchFamily="34" charset="0"/>
                        <a:cs typeface="Lato" panose="020F0502020204030203" pitchFamily="34" charset="0"/>
                      </a:endParaRPr>
                    </a:p>
                  </a:txBody>
                  <a:tcPr/>
                </a:tc>
                <a:tc>
                  <a:txBody>
                    <a:bodyPr/>
                    <a:lstStyle/>
                    <a:p>
                      <a:r>
                        <a:rPr lang="en-GB" sz="1600" dirty="0">
                          <a:solidFill>
                            <a:srgbClr val="26377C"/>
                          </a:solidFill>
                          <a:latin typeface="Lato" panose="020F0502020204030203" pitchFamily="34" charset="0"/>
                          <a:ea typeface="Lato" panose="020F0502020204030203" pitchFamily="34" charset="0"/>
                          <a:cs typeface="Lato" panose="020F0502020204030203" pitchFamily="34" charset="0"/>
                        </a:rPr>
                        <a:t>B: Changing urban areas</a:t>
                      </a:r>
                    </a:p>
                  </a:txBody>
                  <a:tcPr/>
                </a:tc>
                <a:extLst>
                  <a:ext uri="{0D108BD9-81ED-4DB2-BD59-A6C34878D82A}">
                    <a16:rowId xmlns:a16="http://schemas.microsoft.com/office/drawing/2014/main" val="10009"/>
                  </a:ext>
                </a:extLst>
              </a:tr>
            </a:tbl>
          </a:graphicData>
        </a:graphic>
      </p:graphicFrame>
      <p:sp>
        <p:nvSpPr>
          <p:cNvPr id="13" name="Content Placeholder 5">
            <a:extLst>
              <a:ext uri="{FF2B5EF4-FFF2-40B4-BE49-F238E27FC236}">
                <a16:creationId xmlns:a16="http://schemas.microsoft.com/office/drawing/2014/main" id="{E2BD518C-866A-4520-813F-CB53F8C161D8}"/>
              </a:ext>
            </a:extLst>
          </p:cNvPr>
          <p:cNvSpPr>
            <a:spLocks noGrp="1"/>
          </p:cNvSpPr>
          <p:nvPr>
            <p:ph sz="quarter" idx="4"/>
          </p:nvPr>
        </p:nvSpPr>
        <p:spPr>
          <a:xfrm>
            <a:off x="5148064" y="1988840"/>
            <a:ext cx="3744416" cy="3384376"/>
          </a:xfrm>
          <a:solidFill>
            <a:schemeClr val="bg1"/>
          </a:solidFill>
          <a:ln>
            <a:noFill/>
          </a:ln>
        </p:spPr>
        <p:txBody>
          <a:bodyPr>
            <a:normAutofit/>
          </a:bodyPr>
          <a:lstStyle/>
          <a:p>
            <a:r>
              <a:rPr lang="en-GB" sz="2200" dirty="0">
                <a:hlinkClick r:id="rId10"/>
              </a:rPr>
              <a:t>BBC bitesize </a:t>
            </a:r>
            <a:r>
              <a:rPr lang="en-GB" sz="2200" dirty="0"/>
              <a:t>has sections on urban geography, with examples and practice questions. Here’s a video about the </a:t>
            </a:r>
            <a:r>
              <a:rPr lang="en-GB" sz="2200" dirty="0">
                <a:hlinkClick r:id="rId11"/>
              </a:rPr>
              <a:t>Egan Wheel</a:t>
            </a:r>
            <a:r>
              <a:rPr lang="en-GB" sz="2200" dirty="0"/>
              <a:t>.</a:t>
            </a:r>
          </a:p>
          <a:p>
            <a:r>
              <a:rPr lang="en-GB" sz="2200" dirty="0">
                <a:hlinkClick r:id="rId12"/>
              </a:rPr>
              <a:t>Time for geography </a:t>
            </a:r>
            <a:r>
              <a:rPr lang="en-GB" sz="2200" dirty="0"/>
              <a:t>website has a series of useful videos on cities.</a:t>
            </a:r>
          </a:p>
        </p:txBody>
      </p:sp>
      <p:sp>
        <p:nvSpPr>
          <p:cNvPr id="15" name="TextBox 14">
            <a:extLst>
              <a:ext uri="{FF2B5EF4-FFF2-40B4-BE49-F238E27FC236}">
                <a16:creationId xmlns:a16="http://schemas.microsoft.com/office/drawing/2014/main" id="{CC2EE83D-D958-4D92-A04D-4AD9B7C29467}"/>
              </a:ext>
            </a:extLst>
          </p:cNvPr>
          <p:cNvSpPr txBox="1"/>
          <p:nvPr/>
        </p:nvSpPr>
        <p:spPr>
          <a:xfrm>
            <a:off x="5148064" y="1484784"/>
            <a:ext cx="2952328" cy="430887"/>
          </a:xfrm>
          <a:prstGeom prst="rect">
            <a:avLst/>
          </a:prstGeom>
          <a:noFill/>
        </p:spPr>
        <p:txBody>
          <a:bodyPr wrap="square">
            <a:spAutoFit/>
          </a:bodyPr>
          <a:lstStyle/>
          <a:p>
            <a:r>
              <a:rPr lang="en-GB" sz="2200" b="1" dirty="0">
                <a:solidFill>
                  <a:srgbClr val="26377C"/>
                </a:solidFill>
                <a:latin typeface="Lato" panose="020F0502020204030203"/>
              </a:rPr>
              <a:t>Find out more</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8DAA-2DDB-FB4F-AD24-0C71147A602E}"/>
              </a:ext>
            </a:extLst>
          </p:cNvPr>
          <p:cNvSpPr>
            <a:spLocks noGrp="1"/>
          </p:cNvSpPr>
          <p:nvPr>
            <p:ph type="title"/>
          </p:nvPr>
        </p:nvSpPr>
        <p:spPr>
          <a:xfrm>
            <a:off x="457200" y="519336"/>
            <a:ext cx="8229600" cy="1066800"/>
          </a:xfrm>
        </p:spPr>
        <p:txBody>
          <a:bodyPr/>
          <a:lstStyle/>
          <a:p>
            <a:r>
              <a:rPr lang="en-US" dirty="0"/>
              <a:t>Glossary</a:t>
            </a:r>
          </a:p>
        </p:txBody>
      </p:sp>
      <p:sp>
        <p:nvSpPr>
          <p:cNvPr id="3" name="Content Placeholder 2">
            <a:extLst>
              <a:ext uri="{FF2B5EF4-FFF2-40B4-BE49-F238E27FC236}">
                <a16:creationId xmlns:a16="http://schemas.microsoft.com/office/drawing/2014/main" id="{B859920E-8AA3-4248-9F85-DFAD0E25CC92}"/>
              </a:ext>
            </a:extLst>
          </p:cNvPr>
          <p:cNvSpPr>
            <a:spLocks noGrp="1"/>
          </p:cNvSpPr>
          <p:nvPr>
            <p:ph idx="1"/>
          </p:nvPr>
        </p:nvSpPr>
        <p:spPr>
          <a:xfrm>
            <a:off x="467544" y="1628800"/>
            <a:ext cx="8219256" cy="4729712"/>
          </a:xfrm>
        </p:spPr>
        <p:txBody>
          <a:bodyPr>
            <a:normAutofit/>
          </a:bodyPr>
          <a:lstStyle/>
          <a:p>
            <a:pPr marL="180000" indent="-180000">
              <a:lnSpc>
                <a:spcPct val="118000"/>
              </a:lnSpc>
              <a:buFont typeface="Arial" pitchFamily="34" charset="0"/>
              <a:buChar char="•"/>
            </a:pPr>
            <a:r>
              <a:rPr lang="en-GB" sz="2000" b="1" dirty="0">
                <a:latin typeface="Lato" panose="020F0502020204030203"/>
              </a:rPr>
              <a:t>Industrial: </a:t>
            </a:r>
            <a:r>
              <a:rPr lang="en-GB" sz="2000" dirty="0">
                <a:latin typeface="Lato" panose="020F0502020204030203"/>
              </a:rPr>
              <a:t>An urban area that is experiencing the development of secondary manufacturing industries and high levels of migration for work. Many cities in newly industrialising countries are industrial.</a:t>
            </a:r>
          </a:p>
          <a:p>
            <a:pPr marL="180000" indent="-180000">
              <a:lnSpc>
                <a:spcPct val="118000"/>
              </a:lnSpc>
              <a:buFont typeface="Arial" pitchFamily="34" charset="0"/>
              <a:buChar char="•"/>
            </a:pPr>
            <a:r>
              <a:rPr lang="en-GB" sz="2000" b="1" dirty="0">
                <a:latin typeface="Lato" panose="020F0502020204030203"/>
              </a:rPr>
              <a:t>Pre-industrial: </a:t>
            </a:r>
            <a:r>
              <a:rPr lang="en-GB" sz="2000" dirty="0">
                <a:latin typeface="Lato" panose="020F0502020204030203"/>
              </a:rPr>
              <a:t>An urban area that has yet to experience any industrial development. Often dominated by primary industries such as farming and found in the developing world.</a:t>
            </a:r>
          </a:p>
          <a:p>
            <a:pPr marL="180000" indent="-180000">
              <a:lnSpc>
                <a:spcPct val="118000"/>
              </a:lnSpc>
              <a:buFont typeface="Arial" pitchFamily="34" charset="0"/>
              <a:buChar char="•"/>
            </a:pPr>
            <a:r>
              <a:rPr lang="en-GB" sz="2000" b="1" dirty="0">
                <a:latin typeface="Lato" panose="020F0502020204030203"/>
              </a:rPr>
              <a:t>Post-industrial: </a:t>
            </a:r>
            <a:r>
              <a:rPr lang="en-GB" sz="2000" dirty="0">
                <a:latin typeface="Lato" panose="020F0502020204030203"/>
              </a:rPr>
              <a:t>An urban area that has experienced industrial decline and the dominance of tertiary (service) industries. Most cities in the developing world are post industrial.</a:t>
            </a:r>
            <a:endParaRPr lang="en-GB" sz="2000" b="1" dirty="0">
              <a:latin typeface="Lato" panose="020F0502020204030203"/>
            </a:endParaRPr>
          </a:p>
          <a:p>
            <a:pPr marL="180000" indent="-180000">
              <a:lnSpc>
                <a:spcPct val="118000"/>
              </a:lnSpc>
              <a:buFont typeface="Arial" pitchFamily="34" charset="0"/>
              <a:buChar char="•"/>
            </a:pPr>
            <a:r>
              <a:rPr lang="en-GB" sz="2000" b="1" dirty="0">
                <a:latin typeface="Lato" panose="020F0502020204030203"/>
              </a:rPr>
              <a:t>Proximity:</a:t>
            </a:r>
            <a:r>
              <a:rPr lang="en-GB" sz="2000" dirty="0">
                <a:latin typeface="Lato" panose="020F0502020204030203"/>
              </a:rPr>
              <a:t> Closeness of one place to another. </a:t>
            </a:r>
          </a:p>
          <a:p>
            <a:endParaRPr lang="en-US" sz="2000" dirty="0"/>
          </a:p>
        </p:txBody>
      </p:sp>
      <p:sp>
        <p:nvSpPr>
          <p:cNvPr id="5" name="Action Button: Back or Previous 4">
            <a:hlinkClick r:id="" action="ppaction://hlinkshowjump?jump=lastslideviewed" highlightClick="1"/>
            <a:extLst>
              <a:ext uri="{FF2B5EF4-FFF2-40B4-BE49-F238E27FC236}">
                <a16:creationId xmlns:a16="http://schemas.microsoft.com/office/drawing/2014/main" id="{F4DB0CA6-3B1D-0E49-BCAA-34088612FA34}"/>
              </a:ext>
            </a:extLst>
          </p:cNvPr>
          <p:cNvSpPr/>
          <p:nvPr/>
        </p:nvSpPr>
        <p:spPr>
          <a:xfrm>
            <a:off x="7884368" y="764704"/>
            <a:ext cx="576064" cy="57606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34970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2797-5DD7-4E33-A163-0E5B93187626}"/>
              </a:ext>
            </a:extLst>
          </p:cNvPr>
          <p:cNvSpPr>
            <a:spLocks noGrp="1"/>
          </p:cNvSpPr>
          <p:nvPr>
            <p:ph type="title"/>
          </p:nvPr>
        </p:nvSpPr>
        <p:spPr>
          <a:xfrm>
            <a:off x="272287" y="476672"/>
            <a:ext cx="8229600" cy="1066800"/>
          </a:xfrm>
        </p:spPr>
        <p:txBody>
          <a:bodyPr/>
          <a:lstStyle/>
          <a:p>
            <a:r>
              <a:rPr lang="en-GB" dirty="0"/>
              <a:t>Acknowledgements</a:t>
            </a:r>
          </a:p>
        </p:txBody>
      </p:sp>
      <p:sp>
        <p:nvSpPr>
          <p:cNvPr id="3" name="Content Placeholder 2">
            <a:extLst>
              <a:ext uri="{FF2B5EF4-FFF2-40B4-BE49-F238E27FC236}">
                <a16:creationId xmlns:a16="http://schemas.microsoft.com/office/drawing/2014/main" id="{99CFE4DF-8D8F-4532-84F9-5CF2D06E30CF}"/>
              </a:ext>
            </a:extLst>
          </p:cNvPr>
          <p:cNvSpPr>
            <a:spLocks noGrp="1"/>
          </p:cNvSpPr>
          <p:nvPr>
            <p:ph idx="1"/>
          </p:nvPr>
        </p:nvSpPr>
        <p:spPr>
          <a:xfrm>
            <a:off x="238426" y="1313178"/>
            <a:ext cx="8496944" cy="5068150"/>
          </a:xfrm>
        </p:spPr>
        <p:txBody>
          <a:bodyPr>
            <a:normAutofit/>
          </a:bodyPr>
          <a:lstStyle/>
          <a:p>
            <a:pPr marL="0" indent="0">
              <a:buNone/>
            </a:pPr>
            <a:r>
              <a:rPr lang="en-GB" sz="2000" dirty="0"/>
              <a:t>This presentation has been written by Richard Bustin, Head of Geography at Lancing College and an experienced author.</a:t>
            </a:r>
          </a:p>
          <a:p>
            <a:pPr marL="0" indent="0">
              <a:buNone/>
            </a:pPr>
            <a:endParaRPr lang="en-GB" sz="2000" dirty="0"/>
          </a:p>
          <a:p>
            <a:pPr marL="0" indent="0">
              <a:buNone/>
            </a:pPr>
            <a:r>
              <a:rPr lang="en-GB" sz="2000" b="1" dirty="0"/>
              <a:t>Figures</a:t>
            </a:r>
          </a:p>
          <a:p>
            <a:pPr marL="342900" indent="-342900">
              <a:lnSpc>
                <a:spcPct val="128000"/>
              </a:lnSpc>
            </a:pPr>
            <a:r>
              <a:rPr lang="en-GB" sz="2000" b="1" dirty="0"/>
              <a:t>Slide 3:</a:t>
            </a:r>
            <a:r>
              <a:rPr lang="en-GB" sz="2000" dirty="0"/>
              <a:t> Image © </a:t>
            </a:r>
            <a:r>
              <a:rPr lang="en-GB" sz="2000" dirty="0">
                <a:hlinkClick r:id="rId2"/>
              </a:rPr>
              <a:t>Franck Michel</a:t>
            </a:r>
            <a:r>
              <a:rPr lang="en-GB" sz="2000" dirty="0"/>
              <a:t> on Flickr</a:t>
            </a:r>
          </a:p>
          <a:p>
            <a:pPr marL="342900" indent="-342900">
              <a:lnSpc>
                <a:spcPct val="128000"/>
              </a:lnSpc>
            </a:pPr>
            <a:r>
              <a:rPr lang="en-GB" sz="2000" b="1" dirty="0"/>
              <a:t>Slide 4: </a:t>
            </a:r>
            <a:r>
              <a:rPr lang="en-GB" sz="2000" dirty="0">
                <a:latin typeface="Lato" panose="020F0502020204030203"/>
              </a:rPr>
              <a:t>Image </a:t>
            </a:r>
            <a:r>
              <a:rPr lang="en-GB" sz="2000" dirty="0"/>
              <a:t>© </a:t>
            </a:r>
            <a:r>
              <a:rPr lang="en-GB" sz="2000" dirty="0">
                <a:latin typeface="Lato" panose="020F0502020204030203"/>
                <a:hlinkClick r:id="rId3"/>
              </a:rPr>
              <a:t>Nupur </a:t>
            </a:r>
            <a:r>
              <a:rPr lang="en-GB" sz="2000" dirty="0" err="1">
                <a:latin typeface="Lato" panose="020F0502020204030203"/>
                <a:hlinkClick r:id="rId3"/>
              </a:rPr>
              <a:t>Baraba</a:t>
            </a:r>
            <a:r>
              <a:rPr lang="en-GB" sz="2000" dirty="0">
                <a:latin typeface="Lato" panose="020F0502020204030203"/>
              </a:rPr>
              <a:t> </a:t>
            </a:r>
            <a:r>
              <a:rPr lang="en-GB" sz="2000" dirty="0"/>
              <a:t>on Flickr</a:t>
            </a:r>
            <a:endParaRPr lang="en-GB" sz="2000" dirty="0">
              <a:latin typeface="Lato" panose="020F0502020204030203"/>
            </a:endParaRPr>
          </a:p>
          <a:p>
            <a:pPr marL="342900" indent="-342900">
              <a:lnSpc>
                <a:spcPct val="128000"/>
              </a:lnSpc>
            </a:pPr>
            <a:r>
              <a:rPr lang="en-GB" sz="2000" b="1" dirty="0">
                <a:latin typeface="Lato" panose="020F0502020204030203"/>
              </a:rPr>
              <a:t>Slide 12: </a:t>
            </a:r>
            <a:r>
              <a:rPr lang="en-GB" sz="2000" dirty="0">
                <a:latin typeface="Lato" panose="020F0502020204030203"/>
                <a:hlinkClick r:id="rId4"/>
              </a:rPr>
              <a:t>Egan Wheel</a:t>
            </a:r>
            <a:r>
              <a:rPr lang="en-GB" sz="2000" dirty="0">
                <a:latin typeface="Lato" panose="020F0502020204030203"/>
              </a:rPr>
              <a:t> in Widdowson (2010) </a:t>
            </a:r>
            <a:r>
              <a:rPr lang="en-GB" sz="2000" i="1" dirty="0">
                <a:latin typeface="Lato" panose="020F0502020204030203"/>
                <a:hlinkClick r:id="rId5"/>
              </a:rPr>
              <a:t>‘Is the Future Sussed? A study of urban living’</a:t>
            </a:r>
            <a:r>
              <a:rPr lang="en-GB" sz="2000" i="1" dirty="0">
                <a:latin typeface="Lato" panose="020F0502020204030203"/>
              </a:rPr>
              <a:t> </a:t>
            </a:r>
            <a:r>
              <a:rPr lang="en-GB" sz="2000" dirty="0">
                <a:latin typeface="Lato" panose="020F0502020204030203"/>
              </a:rPr>
              <a:t>The Geographical Association.</a:t>
            </a:r>
          </a:p>
        </p:txBody>
      </p:sp>
    </p:spTree>
    <p:extLst>
      <p:ext uri="{BB962C8B-B14F-4D97-AF65-F5344CB8AC3E}">
        <p14:creationId xmlns:p14="http://schemas.microsoft.com/office/powerpoint/2010/main" val="183337085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FA7462A-F90C-4604-8AEA-B783444B3085}"/>
              </a:ext>
            </a:extLst>
          </p:cNvPr>
          <p:cNvSpPr txBox="1">
            <a:spLocks/>
          </p:cNvSpPr>
          <p:nvPr/>
        </p:nvSpPr>
        <p:spPr>
          <a:xfrm>
            <a:off x="323528" y="1398647"/>
            <a:ext cx="8219256" cy="4995654"/>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rgbClr val="26377C"/>
                </a:solidFill>
                <a:latin typeface="Lato" panose="020F0502020204030203" pitchFamily="34" charset="0"/>
                <a:ea typeface="Lato" panose="020F0502020204030203" pitchFamily="34" charset="0"/>
                <a:cs typeface="Lato" panose="020F0502020204030203" pitchFamily="34" charset="0"/>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Lato" panose="020F0502020204030203" pitchFamily="34" charset="0"/>
                <a:ea typeface="Lato" panose="020F0502020204030203" pitchFamily="34" charset="0"/>
                <a:cs typeface="Lato" panose="020F0502020204030203" pitchFamily="34" charset="0"/>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Lato" panose="020F0502020204030203" pitchFamily="34" charset="0"/>
                <a:ea typeface="Lato" panose="020F0502020204030203" pitchFamily="34" charset="0"/>
                <a:cs typeface="Lato" panose="020F0502020204030203" pitchFamily="34" charset="0"/>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Lato" panose="020F0502020204030203" pitchFamily="34" charset="0"/>
                <a:ea typeface="Lato" panose="020F0502020204030203" pitchFamily="34" charset="0"/>
                <a:cs typeface="Lato" panose="020F0502020204030203" pitchFamily="34" charset="0"/>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Lato" panose="020F0502020204030203" pitchFamily="34" charset="0"/>
                <a:ea typeface="Lato" panose="020F0502020204030203" pitchFamily="34" charset="0"/>
                <a:cs typeface="Lato" panose="020F0502020204030203"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nSpc>
                <a:spcPct val="118000"/>
              </a:lnSpc>
              <a:buFont typeface="Georgia"/>
              <a:buNone/>
            </a:pPr>
            <a:r>
              <a:rPr lang="en-GB" sz="2200" dirty="0"/>
              <a:t>You’ll need a notepad on which to make notes as you go along, or you could make notes, paste images, etc. on your device.</a:t>
            </a:r>
          </a:p>
          <a:p>
            <a:pPr marL="109728" indent="0">
              <a:lnSpc>
                <a:spcPct val="118000"/>
              </a:lnSpc>
              <a:buFont typeface="Georgia"/>
              <a:buNone/>
            </a:pPr>
            <a:endParaRPr lang="en-GB" sz="2200" dirty="0"/>
          </a:p>
          <a:p>
            <a:pPr marL="109728" indent="0">
              <a:lnSpc>
                <a:spcPct val="118000"/>
              </a:lnSpc>
              <a:buFont typeface="Georgia"/>
              <a:buNone/>
            </a:pPr>
            <a:r>
              <a:rPr lang="en-GB" sz="2200" dirty="0"/>
              <a:t>You can view these slides:</a:t>
            </a:r>
          </a:p>
          <a:p>
            <a:pPr>
              <a:lnSpc>
                <a:spcPct val="118000"/>
              </a:lnSpc>
            </a:pPr>
            <a:r>
              <a:rPr lang="en-GB" sz="2200" dirty="0"/>
              <a:t>as a slide-show for any animations and to follow links; look out for a voice-over      on some slides too.</a:t>
            </a:r>
          </a:p>
          <a:p>
            <a:pPr>
              <a:lnSpc>
                <a:spcPct val="118000"/>
              </a:lnSpc>
            </a:pPr>
            <a:r>
              <a:rPr lang="en-GB" sz="2200" dirty="0"/>
              <a:t>in ‘normal’ view if you want to add call-outs or extra slides to make notes, paste images, answer questions.</a:t>
            </a:r>
          </a:p>
          <a:p>
            <a:pPr>
              <a:lnSpc>
                <a:spcPct val="118000"/>
              </a:lnSpc>
            </a:pPr>
            <a:endParaRPr lang="en-GB" sz="2200" dirty="0"/>
          </a:p>
          <a:p>
            <a:pPr marL="109728" indent="0">
              <a:lnSpc>
                <a:spcPct val="118000"/>
              </a:lnSpc>
              <a:buFont typeface="Georgia"/>
              <a:buNone/>
            </a:pPr>
            <a:r>
              <a:rPr lang="en-GB" sz="2200" dirty="0"/>
              <a:t>These slides cover a broad overview from all the different GCSE exam boards, and not everything is covered. Do use these in conjunction with your school textbook or revision guide.</a:t>
            </a:r>
          </a:p>
          <a:p>
            <a:pPr marL="109728" indent="0">
              <a:lnSpc>
                <a:spcPct val="118000"/>
              </a:lnSpc>
              <a:buFont typeface="Georgia"/>
              <a:buNone/>
            </a:pPr>
            <a:r>
              <a:rPr lang="en-GB" sz="2200" dirty="0"/>
              <a:t>There are activities embedded here, with answers, to help you practice applying some of the knowledge.</a:t>
            </a:r>
            <a:endParaRPr lang="en-GB" sz="2200" b="1" dirty="0"/>
          </a:p>
          <a:p>
            <a:endParaRPr lang="en-GB" sz="2400" dirty="0"/>
          </a:p>
        </p:txBody>
      </p:sp>
      <p:sp>
        <p:nvSpPr>
          <p:cNvPr id="2" name="Title 1">
            <a:extLst>
              <a:ext uri="{FF2B5EF4-FFF2-40B4-BE49-F238E27FC236}">
                <a16:creationId xmlns:a16="http://schemas.microsoft.com/office/drawing/2014/main" id="{EF43013A-A0F5-477F-B3B4-21A2C2F8C5C8}"/>
              </a:ext>
            </a:extLst>
          </p:cNvPr>
          <p:cNvSpPr>
            <a:spLocks noGrp="1"/>
          </p:cNvSpPr>
          <p:nvPr>
            <p:ph type="title"/>
          </p:nvPr>
        </p:nvSpPr>
        <p:spPr>
          <a:xfrm>
            <a:off x="452028" y="476672"/>
            <a:ext cx="8229600" cy="1066800"/>
          </a:xfrm>
        </p:spPr>
        <p:txBody>
          <a:bodyPr>
            <a:normAutofit/>
          </a:bodyPr>
          <a:lstStyle/>
          <a:p>
            <a:r>
              <a:rPr lang="en-GB" dirty="0">
                <a:solidFill>
                  <a:srgbClr val="26377C"/>
                </a:solidFill>
              </a:rPr>
              <a:t>Getting started</a:t>
            </a:r>
          </a:p>
        </p:txBody>
      </p:sp>
      <p:sp>
        <p:nvSpPr>
          <p:cNvPr id="4" name="Action Button: Sound 3">
            <a:hlinkClick r:id="" action="ppaction://noaction" highlightClick="1"/>
            <a:extLst>
              <a:ext uri="{FF2B5EF4-FFF2-40B4-BE49-F238E27FC236}">
                <a16:creationId xmlns:a16="http://schemas.microsoft.com/office/drawing/2014/main" id="{826C8D1D-1692-457E-8936-014A5463A19F}"/>
              </a:ext>
            </a:extLst>
          </p:cNvPr>
          <p:cNvSpPr/>
          <p:nvPr/>
        </p:nvSpPr>
        <p:spPr>
          <a:xfrm>
            <a:off x="2051720" y="3230699"/>
            <a:ext cx="216024" cy="216024"/>
          </a:xfrm>
          <a:prstGeom prst="actionButtonSound">
            <a:avLst/>
          </a:prstGeom>
          <a:ln>
            <a:solidFill>
              <a:srgbClr val="26377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4460559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building&#10;&#10;Description automatically generated">
            <a:extLst>
              <a:ext uri="{FF2B5EF4-FFF2-40B4-BE49-F238E27FC236}">
                <a16:creationId xmlns:a16="http://schemas.microsoft.com/office/drawing/2014/main" id="{1E3FDC7E-EEA6-4282-A04C-90EF7218C4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9405" y="1339784"/>
            <a:ext cx="6862379" cy="4576037"/>
          </a:xfrm>
          <a:prstGeom prst="rect">
            <a:avLst/>
          </a:prstGeom>
        </p:spPr>
      </p:pic>
      <p:sp>
        <p:nvSpPr>
          <p:cNvPr id="2" name="Title 1"/>
          <p:cNvSpPr>
            <a:spLocks noGrp="1"/>
          </p:cNvSpPr>
          <p:nvPr>
            <p:ph type="title"/>
          </p:nvPr>
        </p:nvSpPr>
        <p:spPr>
          <a:xfrm>
            <a:off x="457200" y="432280"/>
            <a:ext cx="8229600" cy="907504"/>
          </a:xfrm>
        </p:spPr>
        <p:txBody>
          <a:bodyPr>
            <a:normAutofit fontScale="90000"/>
          </a:bodyPr>
          <a:lstStyle/>
          <a:p>
            <a:pPr algn="l"/>
            <a:r>
              <a:rPr lang="en-GB" sz="3600" b="1" dirty="0">
                <a:solidFill>
                  <a:srgbClr val="26377C"/>
                </a:solidFill>
              </a:rPr>
              <a:t>Why do geographers study urban life?</a:t>
            </a:r>
          </a:p>
        </p:txBody>
      </p:sp>
      <p:sp>
        <p:nvSpPr>
          <p:cNvPr id="21" name="TextBox 20">
            <a:extLst>
              <a:ext uri="{FF2B5EF4-FFF2-40B4-BE49-F238E27FC236}">
                <a16:creationId xmlns:a16="http://schemas.microsoft.com/office/drawing/2014/main" id="{F0913475-731A-4F61-A978-E7894AC28D7A}"/>
              </a:ext>
            </a:extLst>
          </p:cNvPr>
          <p:cNvSpPr txBox="1"/>
          <p:nvPr/>
        </p:nvSpPr>
        <p:spPr>
          <a:xfrm>
            <a:off x="1029405" y="5945884"/>
            <a:ext cx="6862379" cy="646331"/>
          </a:xfrm>
          <a:prstGeom prst="rect">
            <a:avLst/>
          </a:prstGeom>
          <a:noFill/>
        </p:spPr>
        <p:txBody>
          <a:bodyPr wrap="square" rtlCol="0">
            <a:spAutoFit/>
          </a:bodyPr>
          <a:lstStyle/>
          <a:p>
            <a:r>
              <a:rPr lang="en-GB" dirty="0">
                <a:solidFill>
                  <a:srgbClr val="26377C"/>
                </a:solidFill>
                <a:latin typeface="Lato" panose="020F0502020204030203"/>
              </a:rPr>
              <a:t>Over 50% of the world’s population now live in towns and cities, rather than in the countryside.</a:t>
            </a:r>
          </a:p>
        </p:txBody>
      </p:sp>
      <p:pic>
        <p:nvPicPr>
          <p:cNvPr id="3" name="why study">
            <a:hlinkClick r:id="" action="ppaction://media"/>
            <a:extLst>
              <a:ext uri="{FF2B5EF4-FFF2-40B4-BE49-F238E27FC236}">
                <a16:creationId xmlns:a16="http://schemas.microsoft.com/office/drawing/2014/main" id="{134087A5-D5FB-41BD-9C22-9ACF5B7A35B7}"/>
              </a:ext>
            </a:extLst>
          </p:cNvPr>
          <p:cNvPicPr>
            <a:picLocks noChangeAspect="1"/>
          </p:cNvPicPr>
          <p:nvPr>
            <a:audioFile r:link="rId1"/>
            <p:extLst>
              <p:ext uri="{DAA4B4D4-6D71-4841-9C94-3DE7FCFB9230}">
                <p14:media xmlns:p14="http://schemas.microsoft.com/office/powerpoint/2010/main" r:embed="rId2">
                  <p14:trim st="400" end="815.6916"/>
                </p14:media>
              </p:ext>
            </p:extLst>
          </p:nvPr>
        </p:nvPicPr>
        <p:blipFill>
          <a:blip r:embed="rId6" cstate="print">
            <a:duotone>
              <a:prstClr val="black"/>
              <a:schemeClr val="tx2">
                <a:tint val="45000"/>
                <a:satMod val="400000"/>
              </a:schemeClr>
            </a:duotone>
          </a:blip>
          <a:stretch>
            <a:fillRect/>
          </a:stretch>
        </p:blipFill>
        <p:spPr>
          <a:xfrm>
            <a:off x="8028384" y="733632"/>
            <a:ext cx="304800" cy="304800"/>
          </a:xfrm>
          <a:prstGeom prst="rect">
            <a:avLst/>
          </a:prstGeom>
          <a:ln>
            <a:solidFill>
              <a:srgbClr val="26377C"/>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536590"/>
            <a:ext cx="8229600" cy="907504"/>
          </a:xfrm>
        </p:spPr>
        <p:txBody>
          <a:bodyPr>
            <a:normAutofit fontScale="90000"/>
          </a:bodyPr>
          <a:lstStyle/>
          <a:p>
            <a:r>
              <a:rPr lang="en-GB" sz="3600" b="1" dirty="0"/>
              <a:t>How wealthy are people in urban areas?</a:t>
            </a:r>
          </a:p>
        </p:txBody>
      </p:sp>
      <p:sp>
        <p:nvSpPr>
          <p:cNvPr id="4" name="TextBox 3">
            <a:extLst>
              <a:ext uri="{FF2B5EF4-FFF2-40B4-BE49-F238E27FC236}">
                <a16:creationId xmlns:a16="http://schemas.microsoft.com/office/drawing/2014/main" id="{E35F4E63-E506-4246-93E3-E0CFBAB955B9}"/>
              </a:ext>
            </a:extLst>
          </p:cNvPr>
          <p:cNvSpPr txBox="1"/>
          <p:nvPr/>
        </p:nvSpPr>
        <p:spPr>
          <a:xfrm>
            <a:off x="5371940" y="1444094"/>
            <a:ext cx="3384376" cy="4056110"/>
          </a:xfrm>
          <a:prstGeom prst="rect">
            <a:avLst/>
          </a:prstGeom>
          <a:noFill/>
        </p:spPr>
        <p:txBody>
          <a:bodyPr wrap="square" rtlCol="0">
            <a:spAutoFit/>
          </a:bodyPr>
          <a:lstStyle/>
          <a:p>
            <a:pPr>
              <a:lnSpc>
                <a:spcPct val="108000"/>
              </a:lnSpc>
            </a:pPr>
            <a:r>
              <a:rPr lang="en-GB" sz="2000" dirty="0">
                <a:solidFill>
                  <a:srgbClr val="26377C"/>
                </a:solidFill>
                <a:latin typeface="Lato" panose="020F0502020204030203"/>
              </a:rPr>
              <a:t>Towns and cities are sites of inequality between rich and poor people. These contrasts tend to be much more obvious in urban areas in the developing world</a:t>
            </a:r>
          </a:p>
          <a:p>
            <a:pPr>
              <a:lnSpc>
                <a:spcPct val="108000"/>
              </a:lnSpc>
            </a:pPr>
            <a:r>
              <a:rPr lang="en-GB" sz="2000" dirty="0">
                <a:solidFill>
                  <a:srgbClr val="26377C"/>
                </a:solidFill>
                <a:latin typeface="Lato" panose="020F0502020204030203"/>
              </a:rPr>
              <a:t>e.g. Mumbai, India (left). </a:t>
            </a:r>
          </a:p>
          <a:p>
            <a:pPr marL="180000" indent="-180000">
              <a:lnSpc>
                <a:spcPct val="108000"/>
              </a:lnSpc>
              <a:buFont typeface="Arial" pitchFamily="34" charset="0"/>
              <a:buChar char="•"/>
            </a:pPr>
            <a:r>
              <a:rPr lang="en-GB" sz="2000" dirty="0">
                <a:solidFill>
                  <a:srgbClr val="26377C"/>
                </a:solidFill>
                <a:latin typeface="Lato" panose="020F0502020204030203"/>
              </a:rPr>
              <a:t>Estimated population: 20 million.</a:t>
            </a:r>
          </a:p>
          <a:p>
            <a:pPr marL="180000" indent="-180000">
              <a:lnSpc>
                <a:spcPct val="108000"/>
              </a:lnSpc>
              <a:buFont typeface="Arial" pitchFamily="34" charset="0"/>
              <a:buChar char="•"/>
            </a:pPr>
            <a:r>
              <a:rPr lang="en-GB" sz="2000" dirty="0">
                <a:solidFill>
                  <a:srgbClr val="26377C"/>
                </a:solidFill>
                <a:latin typeface="Lato" panose="020F0502020204030203"/>
              </a:rPr>
              <a:t>Includes: 28 billionaires, and 9 million people living in squatter settlements.</a:t>
            </a:r>
          </a:p>
        </p:txBody>
      </p:sp>
      <p:pic>
        <p:nvPicPr>
          <p:cNvPr id="7" name="Picture 6" descr="A view of a large rock&#10;&#10;Description automatically generated">
            <a:extLst>
              <a:ext uri="{FF2B5EF4-FFF2-40B4-BE49-F238E27FC236}">
                <a16:creationId xmlns:a16="http://schemas.microsoft.com/office/drawing/2014/main" id="{1E2A811F-1EE6-4882-A7C0-83FECD6B0F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072" y="1444094"/>
            <a:ext cx="4614992" cy="4721210"/>
          </a:xfrm>
          <a:prstGeom prst="rect">
            <a:avLst/>
          </a:prstGeom>
        </p:spPr>
      </p:pic>
    </p:spTree>
    <p:extLst>
      <p:ext uri="{BB962C8B-B14F-4D97-AF65-F5344CB8AC3E}">
        <p14:creationId xmlns:p14="http://schemas.microsoft.com/office/powerpoint/2010/main" val="116034192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536590"/>
            <a:ext cx="8229600" cy="907504"/>
          </a:xfrm>
        </p:spPr>
        <p:txBody>
          <a:bodyPr>
            <a:normAutofit fontScale="90000"/>
          </a:bodyPr>
          <a:lstStyle/>
          <a:p>
            <a:pPr algn="l"/>
            <a:r>
              <a:rPr lang="en-GB" sz="3600" b="1" dirty="0"/>
              <a:t>What work do people do in urban areas?</a:t>
            </a:r>
          </a:p>
        </p:txBody>
      </p:sp>
      <p:sp>
        <p:nvSpPr>
          <p:cNvPr id="3" name="TextBox 2">
            <a:extLst>
              <a:ext uri="{FF2B5EF4-FFF2-40B4-BE49-F238E27FC236}">
                <a16:creationId xmlns:a16="http://schemas.microsoft.com/office/drawing/2014/main" id="{866278AD-A414-4F4A-B904-FDF7C46A8174}"/>
              </a:ext>
            </a:extLst>
          </p:cNvPr>
          <p:cNvSpPr txBox="1"/>
          <p:nvPr/>
        </p:nvSpPr>
        <p:spPr>
          <a:xfrm>
            <a:off x="475396" y="1428356"/>
            <a:ext cx="7704856" cy="4720908"/>
          </a:xfrm>
          <a:prstGeom prst="rect">
            <a:avLst/>
          </a:prstGeom>
          <a:noFill/>
        </p:spPr>
        <p:txBody>
          <a:bodyPr wrap="square" rtlCol="0">
            <a:spAutoFit/>
          </a:bodyPr>
          <a:lstStyle/>
          <a:p>
            <a:pPr>
              <a:lnSpc>
                <a:spcPct val="108000"/>
              </a:lnSpc>
            </a:pPr>
            <a:r>
              <a:rPr lang="en-GB" sz="2000" dirty="0">
                <a:solidFill>
                  <a:srgbClr val="26377C"/>
                </a:solidFill>
                <a:latin typeface="Lato" panose="020F0502020204030203"/>
              </a:rPr>
              <a:t>Rich or poor, people find work in urban areas. Urban economies are different in cities around the world:</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Primary: </a:t>
            </a:r>
            <a:r>
              <a:rPr lang="en-GB" sz="2000" dirty="0">
                <a:solidFill>
                  <a:srgbClr val="26377C"/>
                </a:solidFill>
                <a:latin typeface="Lato" panose="020F0502020204030203"/>
              </a:rPr>
              <a:t>Jobs that involve obtaining raw materials from the ground or sea, such as fishing or mining. </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Secondary: </a:t>
            </a:r>
            <a:r>
              <a:rPr lang="en-GB" sz="2000" dirty="0">
                <a:solidFill>
                  <a:srgbClr val="26377C"/>
                </a:solidFill>
                <a:latin typeface="Lato" panose="020F0502020204030203"/>
              </a:rPr>
              <a:t>Jobs that involve the manufacturing of raw materials into something else – making cars and vehicles for example.</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Tertiary: </a:t>
            </a:r>
            <a:r>
              <a:rPr lang="en-GB" sz="2000" dirty="0">
                <a:solidFill>
                  <a:srgbClr val="26377C"/>
                </a:solidFill>
                <a:latin typeface="Lato" panose="020F0502020204030203"/>
              </a:rPr>
              <a:t>Jobs that provide a service of some kind, such as selling, teaching, finance and legal work.</a:t>
            </a:r>
          </a:p>
          <a:p>
            <a:pPr>
              <a:lnSpc>
                <a:spcPct val="108000"/>
              </a:lnSpc>
            </a:pPr>
            <a:endParaRPr lang="en-GB" sz="2000" dirty="0">
              <a:solidFill>
                <a:srgbClr val="26377C"/>
              </a:solidFill>
              <a:latin typeface="Lato" panose="020F0502020204030203"/>
            </a:endParaRPr>
          </a:p>
          <a:p>
            <a:pPr>
              <a:lnSpc>
                <a:spcPct val="108000"/>
              </a:lnSpc>
            </a:pPr>
            <a:r>
              <a:rPr lang="en-GB" sz="2000" b="1" dirty="0">
                <a:solidFill>
                  <a:srgbClr val="26377C"/>
                </a:solidFill>
                <a:latin typeface="Lato" panose="020F0502020204030203"/>
              </a:rPr>
              <a:t>Quaternary: </a:t>
            </a:r>
            <a:r>
              <a:rPr lang="en-GB" sz="2000" dirty="0">
                <a:solidFill>
                  <a:srgbClr val="26377C"/>
                </a:solidFill>
                <a:latin typeface="Lato" panose="020F0502020204030203"/>
              </a:rPr>
              <a:t>Jobs that involve the use of high tech computer technology.</a:t>
            </a:r>
          </a:p>
        </p:txBody>
      </p:sp>
      <p:pic>
        <p:nvPicPr>
          <p:cNvPr id="4" name="employment sectors">
            <a:hlinkClick r:id="" action="ppaction://media"/>
            <a:extLst>
              <a:ext uri="{FF2B5EF4-FFF2-40B4-BE49-F238E27FC236}">
                <a16:creationId xmlns:a16="http://schemas.microsoft.com/office/drawing/2014/main" id="{B3BDC5D4-D580-4848-9CDD-57FD1192DFA8}"/>
              </a:ext>
            </a:extLst>
          </p:cNvPr>
          <p:cNvPicPr>
            <a:picLocks noChangeAspect="1"/>
          </p:cNvPicPr>
          <p:nvPr>
            <a:audioFile r:link="rId1"/>
            <p:extLst>
              <p:ext uri="{DAA4B4D4-6D71-4841-9C94-3DE7FCFB9230}">
                <p14:media xmlns:p14="http://schemas.microsoft.com/office/powerpoint/2010/main" r:embed="rId2">
                  <p14:trim st="1200" end="603.1292"/>
                </p14:media>
              </p:ext>
            </p:extLst>
          </p:nvPr>
        </p:nvPicPr>
        <p:blipFill>
          <a:blip r:embed="rId5" cstate="print">
            <a:duotone>
              <a:prstClr val="black"/>
              <a:schemeClr val="tx2">
                <a:tint val="45000"/>
                <a:satMod val="400000"/>
              </a:schemeClr>
            </a:duotone>
          </a:blip>
          <a:stretch>
            <a:fillRect/>
          </a:stretch>
        </p:blipFill>
        <p:spPr>
          <a:xfrm>
            <a:off x="8516204" y="837942"/>
            <a:ext cx="304800" cy="304800"/>
          </a:xfrm>
          <a:prstGeom prst="rect">
            <a:avLst/>
          </a:prstGeom>
          <a:ln w="12700">
            <a:solidFill>
              <a:srgbClr val="26377C"/>
            </a:solidFill>
          </a:ln>
        </p:spPr>
      </p:pic>
    </p:spTree>
    <p:extLst>
      <p:ext uri="{BB962C8B-B14F-4D97-AF65-F5344CB8AC3E}">
        <p14:creationId xmlns:p14="http://schemas.microsoft.com/office/powerpoint/2010/main" val="29753331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536590"/>
            <a:ext cx="8229600" cy="907504"/>
          </a:xfrm>
        </p:spPr>
        <p:txBody>
          <a:bodyPr>
            <a:normAutofit fontScale="90000"/>
          </a:bodyPr>
          <a:lstStyle/>
          <a:p>
            <a:pPr algn="l"/>
            <a:r>
              <a:rPr lang="en-GB" sz="3600" b="1" dirty="0">
                <a:solidFill>
                  <a:srgbClr val="26377C"/>
                </a:solidFill>
              </a:rPr>
              <a:t>What work do people do in urban areas?</a:t>
            </a:r>
          </a:p>
        </p:txBody>
      </p:sp>
      <p:sp>
        <p:nvSpPr>
          <p:cNvPr id="11" name="TextBox 10">
            <a:extLst>
              <a:ext uri="{FF2B5EF4-FFF2-40B4-BE49-F238E27FC236}">
                <a16:creationId xmlns:a16="http://schemas.microsoft.com/office/drawing/2014/main" id="{93C9D694-C777-4097-B512-A986594A1BF1}"/>
              </a:ext>
            </a:extLst>
          </p:cNvPr>
          <p:cNvSpPr txBox="1"/>
          <p:nvPr/>
        </p:nvSpPr>
        <p:spPr>
          <a:xfrm>
            <a:off x="6292340" y="1884899"/>
            <a:ext cx="2376264" cy="2164119"/>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002060"/>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dirty="0">
                <a:solidFill>
                  <a:srgbClr val="002060"/>
                </a:solidFill>
                <a:latin typeface="Lato" panose="020F0502020204030203" pitchFamily="34" charset="0"/>
                <a:ea typeface="Lato" panose="020F0502020204030203" pitchFamily="34" charset="0"/>
                <a:cs typeface="Lato" panose="020F0502020204030203" pitchFamily="34" charset="0"/>
              </a:rPr>
              <a:t>Use the data table here to draw three pie charts to show the changing urban employment structures.</a:t>
            </a:r>
            <a:endParaRPr lang="en-GB" dirty="0">
              <a:solidFill>
                <a:srgbClr val="26377C"/>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Table 2">
            <a:extLst>
              <a:ext uri="{FF2B5EF4-FFF2-40B4-BE49-F238E27FC236}">
                <a16:creationId xmlns:a16="http://schemas.microsoft.com/office/drawing/2014/main" id="{01629FE9-3532-4543-B61E-5DEC6C6FDA7C}"/>
              </a:ext>
            </a:extLst>
          </p:cNvPr>
          <p:cNvGraphicFramePr>
            <a:graphicFrameLocks noGrp="1"/>
          </p:cNvGraphicFramePr>
          <p:nvPr>
            <p:extLst>
              <p:ext uri="{D42A27DB-BD31-4B8C-83A1-F6EECF244321}">
                <p14:modId xmlns:p14="http://schemas.microsoft.com/office/powerpoint/2010/main" val="2249035954"/>
              </p:ext>
            </p:extLst>
          </p:nvPr>
        </p:nvGraphicFramePr>
        <p:xfrm>
          <a:off x="469419" y="1884899"/>
          <a:ext cx="5398725" cy="2164120"/>
        </p:xfrm>
        <a:graphic>
          <a:graphicData uri="http://schemas.openxmlformats.org/drawingml/2006/table">
            <a:tbl>
              <a:tblPr>
                <a:tableStyleId>{5C22544A-7EE6-4342-B048-85BDC9FD1C3A}</a:tableStyleId>
              </a:tblPr>
              <a:tblGrid>
                <a:gridCol w="1349681">
                  <a:extLst>
                    <a:ext uri="{9D8B030D-6E8A-4147-A177-3AD203B41FA5}">
                      <a16:colId xmlns:a16="http://schemas.microsoft.com/office/drawing/2014/main" val="2503851579"/>
                    </a:ext>
                  </a:extLst>
                </a:gridCol>
                <a:gridCol w="1499646">
                  <a:extLst>
                    <a:ext uri="{9D8B030D-6E8A-4147-A177-3AD203B41FA5}">
                      <a16:colId xmlns:a16="http://schemas.microsoft.com/office/drawing/2014/main" val="1997757531"/>
                    </a:ext>
                  </a:extLst>
                </a:gridCol>
                <a:gridCol w="1039091">
                  <a:extLst>
                    <a:ext uri="{9D8B030D-6E8A-4147-A177-3AD203B41FA5}">
                      <a16:colId xmlns:a16="http://schemas.microsoft.com/office/drawing/2014/main" val="1537565094"/>
                    </a:ext>
                  </a:extLst>
                </a:gridCol>
                <a:gridCol w="1510307">
                  <a:extLst>
                    <a:ext uri="{9D8B030D-6E8A-4147-A177-3AD203B41FA5}">
                      <a16:colId xmlns:a16="http://schemas.microsoft.com/office/drawing/2014/main" val="3383726131"/>
                    </a:ext>
                  </a:extLst>
                </a:gridCol>
              </a:tblGrid>
              <a:tr h="681369">
                <a:tc>
                  <a:txBody>
                    <a:bodyPr/>
                    <a:lstStyle/>
                    <a:p>
                      <a:pPr algn="l" fontAlgn="ctr"/>
                      <a:r>
                        <a:rPr lang="en-GB" sz="1800" u="none" strike="noStrike" dirty="0">
                          <a:solidFill>
                            <a:srgbClr val="26377C"/>
                          </a:solidFill>
                          <a:effectLst/>
                          <a:latin typeface="Lato" panose="020F0502020204030203"/>
                        </a:rPr>
                        <a:t> </a:t>
                      </a:r>
                      <a:endParaRPr lang="en-GB" sz="1800" b="0" i="0" u="none" strike="noStrike" dirty="0">
                        <a:solidFill>
                          <a:srgbClr val="26377C"/>
                        </a:solidFill>
                        <a:effectLst/>
                        <a:latin typeface="Lato" panose="020F0502020204030203"/>
                      </a:endParaRPr>
                    </a:p>
                  </a:txBody>
                  <a:tcPr marL="4763" marR="4763" marT="47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n-GB" sz="1800" u="none" strike="noStrike" dirty="0">
                          <a:solidFill>
                            <a:srgbClr val="26377C"/>
                          </a:solidFill>
                          <a:effectLst/>
                          <a:latin typeface="Lato" panose="020F0502020204030203"/>
                          <a:hlinkClick r:id="rId5" action="ppaction://hlinksldjump">
                            <a:extLst>
                              <a:ext uri="{A12FA001-AC4F-418D-AE19-62706E023703}">
                                <ahyp:hlinkClr xmlns:ahyp="http://schemas.microsoft.com/office/drawing/2018/hyperlinkcolor" val="tx"/>
                              </a:ext>
                            </a:extLst>
                          </a:hlinkClick>
                        </a:rPr>
                        <a:t>Pre-industrial city</a:t>
                      </a:r>
                      <a:endParaRPr lang="en-GB" sz="1800" b="0" i="0" u="none" strike="noStrike" dirty="0">
                        <a:solidFill>
                          <a:srgbClr val="26377C"/>
                        </a:solidFill>
                        <a:effectLst/>
                        <a:latin typeface="Lato" panose="020F0502020204030203"/>
                      </a:endParaRPr>
                    </a:p>
                  </a:txBody>
                  <a:tcPr marL="4763" marR="4763" marT="4763" marB="0" anchor="ctr">
                    <a:lnT w="12700" cap="flat" cmpd="sng" algn="ctr">
                      <a:solidFill>
                        <a:schemeClr val="tx1"/>
                      </a:solidFill>
                      <a:prstDash val="solid"/>
                      <a:round/>
                      <a:headEnd type="none" w="med" len="med"/>
                      <a:tailEnd type="none" w="med" len="med"/>
                    </a:lnT>
                  </a:tcPr>
                </a:tc>
                <a:tc>
                  <a:txBody>
                    <a:bodyPr/>
                    <a:lstStyle/>
                    <a:p>
                      <a:pPr algn="l" fontAlgn="ctr"/>
                      <a:r>
                        <a:rPr lang="en-GB" sz="1800" u="none" strike="noStrike" dirty="0">
                          <a:solidFill>
                            <a:srgbClr val="26377C"/>
                          </a:solidFill>
                          <a:effectLst/>
                          <a:latin typeface="Lato" panose="020F0502020204030203"/>
                          <a:hlinkClick r:id="rId5" action="ppaction://hlinksldjump">
                            <a:extLst>
                              <a:ext uri="{A12FA001-AC4F-418D-AE19-62706E023703}">
                                <ahyp:hlinkClr xmlns:ahyp="http://schemas.microsoft.com/office/drawing/2018/hyperlinkcolor" val="tx"/>
                              </a:ext>
                            </a:extLst>
                          </a:hlinkClick>
                        </a:rPr>
                        <a:t>Industrial city</a:t>
                      </a:r>
                      <a:endParaRPr lang="en-GB" sz="1800" b="0" i="0" u="none" strike="noStrike" dirty="0">
                        <a:solidFill>
                          <a:srgbClr val="26377C"/>
                        </a:solidFill>
                        <a:effectLst/>
                        <a:latin typeface="Lato" panose="020F0502020204030203"/>
                      </a:endParaRPr>
                    </a:p>
                  </a:txBody>
                  <a:tcPr marL="4763" marR="4763" marT="4763" marB="0" anchor="ctr">
                    <a:lnT w="12700" cap="flat" cmpd="sng" algn="ctr">
                      <a:solidFill>
                        <a:schemeClr val="tx1"/>
                      </a:solidFill>
                      <a:prstDash val="solid"/>
                      <a:round/>
                      <a:headEnd type="none" w="med" len="med"/>
                      <a:tailEnd type="none" w="med" len="med"/>
                    </a:lnT>
                  </a:tcPr>
                </a:tc>
                <a:tc>
                  <a:txBody>
                    <a:bodyPr/>
                    <a:lstStyle/>
                    <a:p>
                      <a:pPr algn="l" fontAlgn="ctr"/>
                      <a:r>
                        <a:rPr lang="en-GB" sz="1800" u="none" strike="noStrike" dirty="0">
                          <a:solidFill>
                            <a:srgbClr val="26377C"/>
                          </a:solidFill>
                          <a:effectLst/>
                          <a:latin typeface="Lato" panose="020F0502020204030203"/>
                          <a:hlinkClick r:id="rId5" action="ppaction://hlinksldjump">
                            <a:extLst>
                              <a:ext uri="{A12FA001-AC4F-418D-AE19-62706E023703}">
                                <ahyp:hlinkClr xmlns:ahyp="http://schemas.microsoft.com/office/drawing/2018/hyperlinkcolor" val="tx"/>
                              </a:ext>
                            </a:extLst>
                          </a:hlinkClick>
                        </a:rPr>
                        <a:t>Post-industrial city</a:t>
                      </a:r>
                      <a:endParaRPr lang="en-GB" sz="1800" b="0" i="0" u="none" strike="noStrike" dirty="0">
                        <a:solidFill>
                          <a:srgbClr val="26377C"/>
                        </a:solidFill>
                        <a:effectLst/>
                        <a:latin typeface="Lato" panose="020F0502020204030203"/>
                      </a:endParaRPr>
                    </a:p>
                  </a:txBody>
                  <a:tcPr marL="4763" marR="4763" marT="47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85914285"/>
                  </a:ext>
                </a:extLst>
              </a:tr>
              <a:tr h="343617">
                <a:tc>
                  <a:txBody>
                    <a:bodyPr/>
                    <a:lstStyle/>
                    <a:p>
                      <a:pPr marL="82550" indent="0" algn="l" fontAlgn="ctr"/>
                      <a:r>
                        <a:rPr lang="en-GB" sz="1800" u="none" strike="noStrike" dirty="0">
                          <a:solidFill>
                            <a:srgbClr val="26377C"/>
                          </a:solidFill>
                          <a:effectLst/>
                          <a:latin typeface="Lato" panose="020F0502020204030203"/>
                        </a:rPr>
                        <a:t>Primary</a:t>
                      </a:r>
                      <a:endParaRPr lang="en-GB" sz="1800" b="0" i="0" u="none" strike="noStrike" dirty="0">
                        <a:solidFill>
                          <a:srgbClr val="26377C"/>
                        </a:solidFill>
                        <a:effectLst/>
                        <a:latin typeface="Lato" panose="020F0502020204030203"/>
                      </a:endParaRPr>
                    </a:p>
                  </a:txBody>
                  <a:tcPr marL="4763" marR="4763" marT="4763" marB="0" anchor="ctr">
                    <a:lnL w="12700" cap="flat" cmpd="sng" algn="ctr">
                      <a:solidFill>
                        <a:schemeClr val="tx1"/>
                      </a:solidFill>
                      <a:prstDash val="solid"/>
                      <a:round/>
                      <a:headEnd type="none" w="med" len="med"/>
                      <a:tailEnd type="none" w="med" len="med"/>
                    </a:lnL>
                  </a:tcPr>
                </a:tc>
                <a:tc>
                  <a:txBody>
                    <a:bodyPr/>
                    <a:lstStyle/>
                    <a:p>
                      <a:pPr algn="r" fontAlgn="ctr"/>
                      <a:r>
                        <a:rPr lang="en-GB" sz="1800" u="none" strike="noStrike" dirty="0">
                          <a:solidFill>
                            <a:srgbClr val="26377C"/>
                          </a:solidFill>
                          <a:effectLst/>
                          <a:latin typeface="Lato" panose="020F0502020204030203"/>
                        </a:rPr>
                        <a:t>70%</a:t>
                      </a:r>
                      <a:endParaRPr lang="en-GB" sz="1800" b="0" i="0" u="none" strike="noStrike" dirty="0">
                        <a:solidFill>
                          <a:srgbClr val="26377C"/>
                        </a:solidFill>
                        <a:effectLst/>
                        <a:latin typeface="Lato" panose="020F0502020204030203"/>
                      </a:endParaRPr>
                    </a:p>
                  </a:txBody>
                  <a:tcPr marL="4763" marR="4763" marT="4763" marB="0" anchor="ctr"/>
                </a:tc>
                <a:tc>
                  <a:txBody>
                    <a:bodyPr/>
                    <a:lstStyle/>
                    <a:p>
                      <a:pPr algn="r" fontAlgn="ctr"/>
                      <a:r>
                        <a:rPr lang="en-GB" sz="1800" u="none" strike="noStrike" dirty="0">
                          <a:solidFill>
                            <a:srgbClr val="26377C"/>
                          </a:solidFill>
                          <a:effectLst/>
                          <a:latin typeface="Lato" panose="020F0502020204030203"/>
                        </a:rPr>
                        <a:t>27.5%</a:t>
                      </a:r>
                      <a:endParaRPr lang="en-GB" sz="1800" b="0" i="0" u="none" strike="noStrike" dirty="0">
                        <a:solidFill>
                          <a:srgbClr val="26377C"/>
                        </a:solidFill>
                        <a:effectLst/>
                        <a:latin typeface="Lato" panose="020F0502020204030203"/>
                      </a:endParaRPr>
                    </a:p>
                  </a:txBody>
                  <a:tcPr marL="4763" marR="4763" marT="4763" marB="0" anchor="ctr"/>
                </a:tc>
                <a:tc>
                  <a:txBody>
                    <a:bodyPr/>
                    <a:lstStyle/>
                    <a:p>
                      <a:pPr algn="r" defTabSz="1524000" fontAlgn="ctr"/>
                      <a:r>
                        <a:rPr lang="en-GB" sz="1800" u="none" strike="noStrike" dirty="0">
                          <a:solidFill>
                            <a:srgbClr val="26377C"/>
                          </a:solidFill>
                          <a:effectLst/>
                          <a:latin typeface="Lato" panose="020F0502020204030203"/>
                        </a:rPr>
                        <a:t>10%</a:t>
                      </a:r>
                      <a:endParaRPr lang="en-GB" sz="1800" b="0" i="0" u="none" strike="noStrike" dirty="0">
                        <a:solidFill>
                          <a:srgbClr val="26377C"/>
                        </a:solidFill>
                        <a:effectLst/>
                        <a:latin typeface="Lato" panose="020F0502020204030203"/>
                      </a:endParaRPr>
                    </a:p>
                  </a:txBody>
                  <a:tcPr marL="4763" marR="4763" marT="4763"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91722957"/>
                  </a:ext>
                </a:extLst>
              </a:tr>
              <a:tr h="343617">
                <a:tc>
                  <a:txBody>
                    <a:bodyPr/>
                    <a:lstStyle/>
                    <a:p>
                      <a:pPr marL="82550" indent="0" algn="l" fontAlgn="ctr"/>
                      <a:r>
                        <a:rPr lang="en-GB" sz="1800" u="none" strike="noStrike" dirty="0">
                          <a:solidFill>
                            <a:srgbClr val="26377C"/>
                          </a:solidFill>
                          <a:effectLst/>
                          <a:latin typeface="Lato" panose="020F0502020204030203"/>
                        </a:rPr>
                        <a:t>Secondary</a:t>
                      </a:r>
                      <a:endParaRPr lang="en-GB" sz="1800" b="0" i="0" u="none" strike="noStrike" dirty="0">
                        <a:solidFill>
                          <a:srgbClr val="26377C"/>
                        </a:solidFill>
                        <a:effectLst/>
                        <a:latin typeface="Lato" panose="020F0502020204030203"/>
                      </a:endParaRPr>
                    </a:p>
                  </a:txBody>
                  <a:tcPr marL="4763" marR="4763" marT="4763" marB="0" anchor="ctr">
                    <a:lnL w="12700" cap="flat" cmpd="sng" algn="ctr">
                      <a:solidFill>
                        <a:schemeClr val="tx1"/>
                      </a:solidFill>
                      <a:prstDash val="solid"/>
                      <a:round/>
                      <a:headEnd type="none" w="med" len="med"/>
                      <a:tailEnd type="none" w="med" len="med"/>
                    </a:lnL>
                  </a:tcPr>
                </a:tc>
                <a:tc>
                  <a:txBody>
                    <a:bodyPr/>
                    <a:lstStyle/>
                    <a:p>
                      <a:pPr algn="r" fontAlgn="ctr"/>
                      <a:r>
                        <a:rPr lang="en-GB" sz="1800" u="none" strike="noStrike" dirty="0">
                          <a:solidFill>
                            <a:srgbClr val="26377C"/>
                          </a:solidFill>
                          <a:effectLst/>
                          <a:latin typeface="Lato" panose="020F0502020204030203"/>
                        </a:rPr>
                        <a:t>20%</a:t>
                      </a:r>
                      <a:endParaRPr lang="en-GB" sz="1800" b="0" i="0" u="none" strike="noStrike" dirty="0">
                        <a:solidFill>
                          <a:srgbClr val="26377C"/>
                        </a:solidFill>
                        <a:effectLst/>
                        <a:latin typeface="Lato" panose="020F0502020204030203"/>
                      </a:endParaRPr>
                    </a:p>
                  </a:txBody>
                  <a:tcPr marL="4763" marR="4763" marT="4763" marB="0" anchor="ctr"/>
                </a:tc>
                <a:tc>
                  <a:txBody>
                    <a:bodyPr/>
                    <a:lstStyle/>
                    <a:p>
                      <a:pPr algn="r" fontAlgn="ctr"/>
                      <a:r>
                        <a:rPr lang="en-GB" sz="1800" u="none" strike="noStrike" dirty="0">
                          <a:solidFill>
                            <a:srgbClr val="26377C"/>
                          </a:solidFill>
                          <a:effectLst/>
                          <a:latin typeface="Lato" panose="020F0502020204030203"/>
                        </a:rPr>
                        <a:t>45.0%</a:t>
                      </a:r>
                      <a:endParaRPr lang="en-GB" sz="1800" b="0" i="0" u="none" strike="noStrike" dirty="0">
                        <a:solidFill>
                          <a:srgbClr val="26377C"/>
                        </a:solidFill>
                        <a:effectLst/>
                        <a:latin typeface="Lato" panose="020F0502020204030203"/>
                      </a:endParaRPr>
                    </a:p>
                  </a:txBody>
                  <a:tcPr marL="4763" marR="4763" marT="4763" marB="0" anchor="ctr"/>
                </a:tc>
                <a:tc>
                  <a:txBody>
                    <a:bodyPr/>
                    <a:lstStyle/>
                    <a:p>
                      <a:pPr algn="r" fontAlgn="ctr"/>
                      <a:r>
                        <a:rPr lang="en-GB" sz="1800" u="none" strike="noStrike" dirty="0">
                          <a:solidFill>
                            <a:srgbClr val="26377C"/>
                          </a:solidFill>
                          <a:effectLst/>
                          <a:latin typeface="Lato" panose="020F0502020204030203"/>
                        </a:rPr>
                        <a:t>30%</a:t>
                      </a:r>
                      <a:endParaRPr lang="en-GB" sz="1800" b="0" i="0" u="none" strike="noStrike" dirty="0">
                        <a:solidFill>
                          <a:srgbClr val="26377C"/>
                        </a:solidFill>
                        <a:effectLst/>
                        <a:latin typeface="Lato" panose="020F0502020204030203"/>
                      </a:endParaRPr>
                    </a:p>
                  </a:txBody>
                  <a:tcPr marL="4763" marR="4763" marT="4763"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7929567"/>
                  </a:ext>
                </a:extLst>
              </a:tr>
              <a:tr h="343617">
                <a:tc>
                  <a:txBody>
                    <a:bodyPr/>
                    <a:lstStyle/>
                    <a:p>
                      <a:pPr marL="82550" indent="0" algn="l" fontAlgn="ctr"/>
                      <a:r>
                        <a:rPr lang="en-GB" sz="1800" u="none" strike="noStrike" dirty="0">
                          <a:solidFill>
                            <a:srgbClr val="26377C"/>
                          </a:solidFill>
                          <a:effectLst/>
                          <a:latin typeface="Lato" panose="020F0502020204030203"/>
                        </a:rPr>
                        <a:t>Tertiary </a:t>
                      </a:r>
                      <a:endParaRPr lang="en-GB" sz="1800" b="0" i="0" u="none" strike="noStrike" dirty="0">
                        <a:solidFill>
                          <a:srgbClr val="26377C"/>
                        </a:solidFill>
                        <a:effectLst/>
                        <a:latin typeface="Lato" panose="020F0502020204030203"/>
                      </a:endParaRPr>
                    </a:p>
                  </a:txBody>
                  <a:tcPr marL="4763" marR="4763" marT="4763" marB="0" anchor="ctr">
                    <a:lnL w="12700" cap="flat" cmpd="sng" algn="ctr">
                      <a:solidFill>
                        <a:schemeClr val="tx1"/>
                      </a:solidFill>
                      <a:prstDash val="solid"/>
                      <a:round/>
                      <a:headEnd type="none" w="med" len="med"/>
                      <a:tailEnd type="none" w="med" len="med"/>
                    </a:lnL>
                  </a:tcPr>
                </a:tc>
                <a:tc>
                  <a:txBody>
                    <a:bodyPr/>
                    <a:lstStyle/>
                    <a:p>
                      <a:pPr algn="r" fontAlgn="ctr"/>
                      <a:r>
                        <a:rPr lang="en-GB" sz="1800" u="none" strike="noStrike" dirty="0">
                          <a:solidFill>
                            <a:srgbClr val="26377C"/>
                          </a:solidFill>
                          <a:effectLst/>
                          <a:latin typeface="Lato" panose="020F0502020204030203"/>
                        </a:rPr>
                        <a:t>10%</a:t>
                      </a:r>
                      <a:endParaRPr lang="en-GB" sz="1800" b="0" i="0" u="none" strike="noStrike" dirty="0">
                        <a:solidFill>
                          <a:srgbClr val="26377C"/>
                        </a:solidFill>
                        <a:effectLst/>
                        <a:latin typeface="Lato" panose="020F0502020204030203"/>
                      </a:endParaRPr>
                    </a:p>
                  </a:txBody>
                  <a:tcPr marL="4763" marR="4763" marT="4763" marB="0" anchor="ctr"/>
                </a:tc>
                <a:tc>
                  <a:txBody>
                    <a:bodyPr/>
                    <a:lstStyle/>
                    <a:p>
                      <a:pPr algn="r" fontAlgn="ctr"/>
                      <a:r>
                        <a:rPr lang="en-GB" sz="1800" u="none" strike="noStrike" dirty="0">
                          <a:solidFill>
                            <a:srgbClr val="26377C"/>
                          </a:solidFill>
                          <a:effectLst/>
                          <a:latin typeface="Lato" panose="020F0502020204030203"/>
                        </a:rPr>
                        <a:t>27.5%</a:t>
                      </a:r>
                      <a:endParaRPr lang="en-GB" sz="1800" b="0" i="0" u="none" strike="noStrike" dirty="0">
                        <a:solidFill>
                          <a:srgbClr val="26377C"/>
                        </a:solidFill>
                        <a:effectLst/>
                        <a:latin typeface="Lato" panose="020F0502020204030203"/>
                      </a:endParaRPr>
                    </a:p>
                  </a:txBody>
                  <a:tcPr marL="4763" marR="4763" marT="4763" marB="0" anchor="ctr"/>
                </a:tc>
                <a:tc>
                  <a:txBody>
                    <a:bodyPr/>
                    <a:lstStyle/>
                    <a:p>
                      <a:pPr algn="r" fontAlgn="ctr"/>
                      <a:r>
                        <a:rPr lang="en-GB" sz="1800" u="none" strike="noStrike" dirty="0">
                          <a:solidFill>
                            <a:srgbClr val="26377C"/>
                          </a:solidFill>
                          <a:effectLst/>
                          <a:latin typeface="Lato" panose="020F0502020204030203"/>
                        </a:rPr>
                        <a:t>55%</a:t>
                      </a:r>
                      <a:endParaRPr lang="en-GB" sz="1800" b="0" i="0" u="none" strike="noStrike" dirty="0">
                        <a:solidFill>
                          <a:srgbClr val="26377C"/>
                        </a:solidFill>
                        <a:effectLst/>
                        <a:latin typeface="Lato" panose="020F0502020204030203"/>
                      </a:endParaRPr>
                    </a:p>
                  </a:txBody>
                  <a:tcPr marL="4763" marR="4763" marT="4763"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10022697"/>
                  </a:ext>
                </a:extLst>
              </a:tr>
              <a:tr h="451900">
                <a:tc>
                  <a:txBody>
                    <a:bodyPr/>
                    <a:lstStyle/>
                    <a:p>
                      <a:pPr marL="82550" indent="0" algn="l" fontAlgn="ctr"/>
                      <a:r>
                        <a:rPr lang="en-GB" sz="1800" u="none" strike="noStrike" dirty="0">
                          <a:solidFill>
                            <a:srgbClr val="26377C"/>
                          </a:solidFill>
                          <a:effectLst/>
                          <a:latin typeface="Lato" panose="020F0502020204030203"/>
                        </a:rPr>
                        <a:t>Quaternary </a:t>
                      </a:r>
                      <a:endParaRPr lang="en-GB" sz="1800" b="0" i="0" u="none" strike="noStrike" dirty="0">
                        <a:solidFill>
                          <a:srgbClr val="26377C"/>
                        </a:solidFill>
                        <a:effectLst/>
                        <a:latin typeface="Lato" panose="020F0502020204030203"/>
                      </a:endParaRPr>
                    </a:p>
                  </a:txBody>
                  <a:tcPr marL="4763" marR="4763" marT="476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ctr"/>
                      <a:r>
                        <a:rPr lang="en-GB" sz="1800" u="none" strike="noStrike" dirty="0">
                          <a:solidFill>
                            <a:srgbClr val="26377C"/>
                          </a:solidFill>
                          <a:effectLst/>
                          <a:latin typeface="Lato" panose="020F0502020204030203"/>
                        </a:rPr>
                        <a:t>0%</a:t>
                      </a:r>
                      <a:endParaRPr lang="en-GB" sz="1800" b="0" i="0" u="none" strike="noStrike" dirty="0">
                        <a:solidFill>
                          <a:srgbClr val="26377C"/>
                        </a:solidFill>
                        <a:effectLst/>
                        <a:latin typeface="Lato" panose="020F0502020204030203"/>
                      </a:endParaRPr>
                    </a:p>
                  </a:txBody>
                  <a:tcPr marL="4763" marR="4763" marT="4763" marB="0" anchor="ctr">
                    <a:lnB w="12700" cap="flat" cmpd="sng" algn="ctr">
                      <a:solidFill>
                        <a:schemeClr val="tx1"/>
                      </a:solidFill>
                      <a:prstDash val="solid"/>
                      <a:round/>
                      <a:headEnd type="none" w="med" len="med"/>
                      <a:tailEnd type="none" w="med" len="med"/>
                    </a:lnB>
                  </a:tcPr>
                </a:tc>
                <a:tc>
                  <a:txBody>
                    <a:bodyPr/>
                    <a:lstStyle/>
                    <a:p>
                      <a:pPr algn="r" fontAlgn="ctr"/>
                      <a:r>
                        <a:rPr lang="en-GB" sz="1800" u="none" strike="noStrike" dirty="0">
                          <a:solidFill>
                            <a:srgbClr val="26377C"/>
                          </a:solidFill>
                          <a:effectLst/>
                          <a:latin typeface="Lato" panose="020F0502020204030203"/>
                        </a:rPr>
                        <a:t>0%</a:t>
                      </a:r>
                      <a:endParaRPr lang="en-GB" sz="1800" b="0" i="0" u="none" strike="noStrike" dirty="0">
                        <a:solidFill>
                          <a:srgbClr val="26377C"/>
                        </a:solidFill>
                        <a:effectLst/>
                        <a:latin typeface="Lato" panose="020F0502020204030203"/>
                      </a:endParaRPr>
                    </a:p>
                  </a:txBody>
                  <a:tcPr marL="4763" marR="4763" marT="4763" marB="0" anchor="ctr">
                    <a:lnB w="12700" cap="flat" cmpd="sng" algn="ctr">
                      <a:solidFill>
                        <a:schemeClr val="tx1"/>
                      </a:solidFill>
                      <a:prstDash val="solid"/>
                      <a:round/>
                      <a:headEnd type="none" w="med" len="med"/>
                      <a:tailEnd type="none" w="med" len="med"/>
                    </a:lnB>
                  </a:tcPr>
                </a:tc>
                <a:tc>
                  <a:txBody>
                    <a:bodyPr/>
                    <a:lstStyle/>
                    <a:p>
                      <a:pPr algn="r" fontAlgn="ctr"/>
                      <a:r>
                        <a:rPr lang="en-GB" sz="1800" u="none" strike="noStrike" dirty="0">
                          <a:solidFill>
                            <a:srgbClr val="26377C"/>
                          </a:solidFill>
                          <a:effectLst/>
                          <a:latin typeface="Lato" panose="020F0502020204030203"/>
                        </a:rPr>
                        <a:t>5%</a:t>
                      </a:r>
                      <a:endParaRPr lang="en-GB" sz="1800" b="0" i="0" u="none" strike="noStrike" dirty="0">
                        <a:solidFill>
                          <a:srgbClr val="26377C"/>
                        </a:solidFill>
                        <a:effectLst/>
                        <a:latin typeface="Lato" panose="020F0502020204030203"/>
                      </a:endParaRPr>
                    </a:p>
                  </a:txBody>
                  <a:tcPr marL="4763" marR="4763" marT="476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910911"/>
                  </a:ext>
                </a:extLst>
              </a:tr>
            </a:tbl>
          </a:graphicData>
        </a:graphic>
      </p:graphicFrame>
      <p:pic>
        <p:nvPicPr>
          <p:cNvPr id="4" name="skills stacked bar">
            <a:hlinkClick r:id="" action="ppaction://media"/>
            <a:extLst>
              <a:ext uri="{FF2B5EF4-FFF2-40B4-BE49-F238E27FC236}">
                <a16:creationId xmlns:a16="http://schemas.microsoft.com/office/drawing/2014/main" id="{82268829-EC46-4379-91E9-0DED00A2C489}"/>
              </a:ext>
            </a:extLst>
          </p:cNvPr>
          <p:cNvPicPr>
            <a:picLocks noChangeAspect="1"/>
          </p:cNvPicPr>
          <p:nvPr>
            <a:audioFile r:link="rId1"/>
            <p:extLst>
              <p:ext uri="{DAA4B4D4-6D71-4841-9C94-3DE7FCFB9230}">
                <p14:media xmlns:p14="http://schemas.microsoft.com/office/powerpoint/2010/main" r:embed="rId2">
                  <p14:trim end="1100.1133"/>
                </p14:media>
              </p:ext>
            </p:extLst>
          </p:nvPr>
        </p:nvPicPr>
        <p:blipFill>
          <a:blip r:embed="rId6" cstate="print">
            <a:duotone>
              <a:prstClr val="black"/>
              <a:schemeClr val="tx2">
                <a:tint val="45000"/>
                <a:satMod val="400000"/>
              </a:schemeClr>
            </a:duotone>
          </a:blip>
          <a:stretch>
            <a:fillRect/>
          </a:stretch>
        </p:blipFill>
        <p:spPr>
          <a:xfrm>
            <a:off x="8516204" y="837942"/>
            <a:ext cx="304800" cy="304800"/>
          </a:xfrm>
          <a:prstGeom prst="rect">
            <a:avLst/>
          </a:prstGeom>
          <a:ln w="12700">
            <a:solidFill>
              <a:srgbClr val="26377C"/>
            </a:solidFill>
          </a:ln>
        </p:spPr>
      </p:pic>
      <p:sp>
        <p:nvSpPr>
          <p:cNvPr id="10" name="TextBox 9">
            <a:extLst>
              <a:ext uri="{FF2B5EF4-FFF2-40B4-BE49-F238E27FC236}">
                <a16:creationId xmlns:a16="http://schemas.microsoft.com/office/drawing/2014/main" id="{2E45F186-9F23-442F-ACF3-03FEA8AE9CEF}"/>
              </a:ext>
            </a:extLst>
          </p:cNvPr>
          <p:cNvSpPr txBox="1"/>
          <p:nvPr/>
        </p:nvSpPr>
        <p:spPr>
          <a:xfrm>
            <a:off x="469419" y="1318101"/>
            <a:ext cx="7632848" cy="400110"/>
          </a:xfrm>
          <a:prstGeom prst="rect">
            <a:avLst/>
          </a:prstGeom>
          <a:noFill/>
        </p:spPr>
        <p:txBody>
          <a:bodyPr wrap="square">
            <a:spAutoFit/>
          </a:bodyPr>
          <a:lstStyle/>
          <a:p>
            <a:r>
              <a:rPr lang="en-GB" sz="2000" dirty="0">
                <a:solidFill>
                  <a:srgbClr val="26377C"/>
                </a:solidFill>
                <a:effectLst/>
                <a:latin typeface="Lato" panose="020F0502020204030203"/>
                <a:ea typeface="Calibri" panose="020F0502020204030204" pitchFamily="34" charset="0"/>
                <a:cs typeface="Times New Roman" panose="02020603050405020304" pitchFamily="18" charset="0"/>
              </a:rPr>
              <a:t>Cities change through time, so their economies change too.</a:t>
            </a:r>
            <a:endParaRPr lang="en-GB" sz="2000" dirty="0">
              <a:solidFill>
                <a:srgbClr val="26377C"/>
              </a:solidFill>
              <a:latin typeface="Lato" panose="020F0502020204030203"/>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419" y="4437112"/>
            <a:ext cx="7632848" cy="1798824"/>
          </a:xfrm>
          <a:prstGeom prst="rect">
            <a:avLst/>
          </a:prstGeom>
          <a:noFill/>
          <a:ln w="9525">
            <a:solidFill>
              <a:schemeClr val="bg2">
                <a:lumMod val="50000"/>
              </a:schemeClr>
            </a:solidFill>
            <a:miter lim="800000"/>
            <a:headEnd/>
            <a:tailEnd/>
          </a:ln>
        </p:spPr>
      </p:pic>
    </p:spTree>
    <p:extLst>
      <p:ext uri="{BB962C8B-B14F-4D97-AF65-F5344CB8AC3E}">
        <p14:creationId xmlns:p14="http://schemas.microsoft.com/office/powerpoint/2010/main" val="22464128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454297"/>
            <a:ext cx="8229600" cy="907504"/>
          </a:xfrm>
        </p:spPr>
        <p:txBody>
          <a:bodyPr>
            <a:normAutofit fontScale="90000"/>
          </a:bodyPr>
          <a:lstStyle/>
          <a:p>
            <a:pPr algn="l"/>
            <a:r>
              <a:rPr lang="en-GB" sz="3600" b="1" dirty="0"/>
              <a:t>What work do people do in urban areas?</a:t>
            </a:r>
          </a:p>
        </p:txBody>
      </p:sp>
      <p:sp>
        <p:nvSpPr>
          <p:cNvPr id="11" name="TextBox 10">
            <a:extLst>
              <a:ext uri="{FF2B5EF4-FFF2-40B4-BE49-F238E27FC236}">
                <a16:creationId xmlns:a16="http://schemas.microsoft.com/office/drawing/2014/main" id="{93C9D694-C777-4097-B512-A986594A1BF1}"/>
              </a:ext>
            </a:extLst>
          </p:cNvPr>
          <p:cNvSpPr txBox="1"/>
          <p:nvPr/>
        </p:nvSpPr>
        <p:spPr>
          <a:xfrm>
            <a:off x="6058760" y="1808562"/>
            <a:ext cx="2457444" cy="2164119"/>
          </a:xfrm>
          <a:prstGeom prst="rect">
            <a:avLst/>
          </a:prstGeom>
          <a:solidFill>
            <a:schemeClr val="accent2">
              <a:lumMod val="40000"/>
              <a:lumOff val="60000"/>
            </a:schemeClr>
          </a:solidFill>
          <a:ln>
            <a:solidFill>
              <a:srgbClr val="0070C0"/>
            </a:solidFill>
          </a:ln>
        </p:spPr>
        <p:txBody>
          <a:bodyPr wrap="square" rtlCol="0">
            <a:spAutoFit/>
          </a:bodyPr>
          <a:lstStyle/>
          <a:p>
            <a:pPr>
              <a:lnSpc>
                <a:spcPct val="108000"/>
              </a:lnSpc>
            </a:pPr>
            <a:r>
              <a:rPr lang="en-GB" b="1" dirty="0">
                <a:solidFill>
                  <a:srgbClr val="002060"/>
                </a:solidFill>
                <a:latin typeface="Lato" panose="020F0502020204030203" pitchFamily="34" charset="0"/>
                <a:ea typeface="Lato" panose="020F0502020204030203" pitchFamily="34" charset="0"/>
                <a:cs typeface="Lato" panose="020F0502020204030203" pitchFamily="34" charset="0"/>
              </a:rPr>
              <a:t>Activity</a:t>
            </a:r>
          </a:p>
          <a:p>
            <a:pPr>
              <a:lnSpc>
                <a:spcPct val="108000"/>
              </a:lnSpc>
            </a:pPr>
            <a:r>
              <a:rPr lang="en-GB" dirty="0">
                <a:solidFill>
                  <a:srgbClr val="002060"/>
                </a:solidFill>
                <a:latin typeface="Lato" panose="020F0502020204030203" pitchFamily="34" charset="0"/>
                <a:ea typeface="Lato" panose="020F0502020204030203" pitchFamily="34" charset="0"/>
                <a:cs typeface="Lato" panose="020F0502020204030203" pitchFamily="34" charset="0"/>
              </a:rPr>
              <a:t>What do these graphs reveal about the nature of urban employment as towns and cities grow and change?</a:t>
            </a:r>
            <a:endParaRPr lang="en-GB" dirty="0">
              <a:solidFill>
                <a:srgbClr val="26377C"/>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Chart 2">
            <a:extLst>
              <a:ext uri="{FF2B5EF4-FFF2-40B4-BE49-F238E27FC236}">
                <a16:creationId xmlns:a16="http://schemas.microsoft.com/office/drawing/2014/main" id="{6302BF11-E299-4CB8-9327-A2EA98EA927A}"/>
              </a:ext>
            </a:extLst>
          </p:cNvPr>
          <p:cNvGraphicFramePr>
            <a:graphicFrameLocks/>
          </p:cNvGraphicFramePr>
          <p:nvPr>
            <p:extLst>
              <p:ext uri="{D42A27DB-BD31-4B8C-83A1-F6EECF244321}">
                <p14:modId xmlns:p14="http://schemas.microsoft.com/office/powerpoint/2010/main" val="2411107801"/>
              </p:ext>
            </p:extLst>
          </p:nvPr>
        </p:nvGraphicFramePr>
        <p:xfrm>
          <a:off x="2983139" y="4070520"/>
          <a:ext cx="3280023" cy="26097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6B686615-934B-47A2-B3FA-4227B302D745}"/>
              </a:ext>
            </a:extLst>
          </p:cNvPr>
          <p:cNvGraphicFramePr>
            <a:graphicFrameLocks/>
          </p:cNvGraphicFramePr>
          <p:nvPr>
            <p:extLst>
              <p:ext uri="{D42A27DB-BD31-4B8C-83A1-F6EECF244321}">
                <p14:modId xmlns:p14="http://schemas.microsoft.com/office/powerpoint/2010/main" val="1956093079"/>
              </p:ext>
            </p:extLst>
          </p:nvPr>
        </p:nvGraphicFramePr>
        <p:xfrm>
          <a:off x="-173169" y="4070520"/>
          <a:ext cx="4745169" cy="28643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D1A41C51-42FA-4F60-BF21-6718ACCA9C31}"/>
              </a:ext>
            </a:extLst>
          </p:cNvPr>
          <p:cNvGraphicFramePr>
            <a:graphicFrameLocks/>
          </p:cNvGraphicFramePr>
          <p:nvPr>
            <p:extLst>
              <p:ext uri="{D42A27DB-BD31-4B8C-83A1-F6EECF244321}">
                <p14:modId xmlns:p14="http://schemas.microsoft.com/office/powerpoint/2010/main" val="269732818"/>
              </p:ext>
            </p:extLst>
          </p:nvPr>
        </p:nvGraphicFramePr>
        <p:xfrm>
          <a:off x="542593" y="1691536"/>
          <a:ext cx="4819583" cy="2598713"/>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a:extLst>
              <a:ext uri="{FF2B5EF4-FFF2-40B4-BE49-F238E27FC236}">
                <a16:creationId xmlns:a16="http://schemas.microsoft.com/office/drawing/2014/main" id="{2D86D291-62B2-413F-831F-7533B9873F65}"/>
              </a:ext>
            </a:extLst>
          </p:cNvPr>
          <p:cNvSpPr txBox="1"/>
          <p:nvPr/>
        </p:nvSpPr>
        <p:spPr>
          <a:xfrm>
            <a:off x="475396" y="1197332"/>
            <a:ext cx="8417084" cy="430887"/>
          </a:xfrm>
          <a:prstGeom prst="rect">
            <a:avLst/>
          </a:prstGeom>
          <a:noFill/>
        </p:spPr>
        <p:txBody>
          <a:bodyPr wrap="square" rtlCol="0">
            <a:spAutoFit/>
          </a:bodyPr>
          <a:lstStyle/>
          <a:p>
            <a:r>
              <a:rPr lang="en-GB" sz="2200" dirty="0">
                <a:solidFill>
                  <a:srgbClr val="26377C"/>
                </a:solidFill>
                <a:latin typeface="Lato" panose="020F0502020204030203"/>
              </a:rPr>
              <a:t>Pie charts to show changing urban employment structures </a:t>
            </a:r>
          </a:p>
        </p:txBody>
      </p:sp>
      <p:pic>
        <p:nvPicPr>
          <p:cNvPr id="7" name="pie charts">
            <a:hlinkClick r:id="" action="ppaction://media"/>
            <a:extLst>
              <a:ext uri="{FF2B5EF4-FFF2-40B4-BE49-F238E27FC236}">
                <a16:creationId xmlns:a16="http://schemas.microsoft.com/office/drawing/2014/main" id="{CBEDD7EF-C068-40CE-A016-B82A3B899CD6}"/>
              </a:ext>
            </a:extLst>
          </p:cNvPr>
          <p:cNvPicPr>
            <a:picLocks noChangeAspect="1"/>
          </p:cNvPicPr>
          <p:nvPr>
            <a:audioFile r:link="rId1"/>
            <p:extLst>
              <p:ext uri="{DAA4B4D4-6D71-4841-9C94-3DE7FCFB9230}">
                <p14:media xmlns:p14="http://schemas.microsoft.com/office/powerpoint/2010/main" r:embed="rId2">
                  <p14:trim st="300" end="855.3968"/>
                </p14:media>
              </p:ext>
            </p:extLst>
          </p:nvPr>
        </p:nvPicPr>
        <p:blipFill>
          <a:blip r:embed="rId8" cstate="print">
            <a:duotone>
              <a:prstClr val="black"/>
              <a:schemeClr val="tx2">
                <a:tint val="45000"/>
                <a:satMod val="400000"/>
              </a:schemeClr>
            </a:duotone>
          </a:blip>
          <a:stretch>
            <a:fillRect/>
          </a:stretch>
        </p:blipFill>
        <p:spPr>
          <a:xfrm>
            <a:off x="8516204" y="755649"/>
            <a:ext cx="304800" cy="304800"/>
          </a:xfrm>
          <a:prstGeom prst="rect">
            <a:avLst/>
          </a:prstGeom>
          <a:ln>
            <a:solidFill>
              <a:srgbClr val="26377C"/>
            </a:solidFill>
          </a:ln>
        </p:spPr>
      </p:pic>
    </p:spTree>
    <p:extLst>
      <p:ext uri="{BB962C8B-B14F-4D97-AF65-F5344CB8AC3E}">
        <p14:creationId xmlns:p14="http://schemas.microsoft.com/office/powerpoint/2010/main" val="33062367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793"/>
            <a:ext cx="8229600" cy="907504"/>
          </a:xfrm>
        </p:spPr>
        <p:txBody>
          <a:bodyPr>
            <a:normAutofit fontScale="90000"/>
          </a:bodyPr>
          <a:lstStyle/>
          <a:p>
            <a:pPr algn="l"/>
            <a:r>
              <a:rPr lang="en-GB" sz="3600" b="1" dirty="0"/>
              <a:t>What work do people do in urban areas?</a:t>
            </a:r>
          </a:p>
        </p:txBody>
      </p:sp>
      <p:pic>
        <p:nvPicPr>
          <p:cNvPr id="6" name="task">
            <a:hlinkClick r:id="" action="ppaction://media"/>
            <a:extLst>
              <a:ext uri="{FF2B5EF4-FFF2-40B4-BE49-F238E27FC236}">
                <a16:creationId xmlns:a16="http://schemas.microsoft.com/office/drawing/2014/main" id="{C78CA6B7-D567-4B73-AF05-AEC28FAD6328}"/>
              </a:ext>
            </a:extLst>
          </p:cNvPr>
          <p:cNvPicPr>
            <a:picLocks noChangeAspect="1"/>
          </p:cNvPicPr>
          <p:nvPr>
            <a:audioFile r:link="rId1"/>
            <p:extLst>
              <p:ext uri="{DAA4B4D4-6D71-4841-9C94-3DE7FCFB9230}">
                <p14:media xmlns:p14="http://schemas.microsoft.com/office/powerpoint/2010/main" r:embed="rId2">
                  <p14:trim st="1600" end="667.9138"/>
                </p14:media>
              </p:ext>
            </p:extLst>
          </p:nvPr>
        </p:nvPicPr>
        <p:blipFill>
          <a:blip r:embed="rId5" cstate="print">
            <a:duotone>
              <a:prstClr val="black"/>
              <a:schemeClr val="tx2">
                <a:tint val="45000"/>
                <a:satMod val="400000"/>
              </a:schemeClr>
            </a:duotone>
          </a:blip>
          <a:stretch>
            <a:fillRect/>
          </a:stretch>
        </p:blipFill>
        <p:spPr>
          <a:xfrm>
            <a:off x="8534400" y="740145"/>
            <a:ext cx="304800" cy="304800"/>
          </a:xfrm>
          <a:prstGeom prst="rect">
            <a:avLst/>
          </a:prstGeom>
          <a:ln>
            <a:solidFill>
              <a:srgbClr val="26377C"/>
            </a:solidFill>
          </a:ln>
        </p:spPr>
      </p:pic>
      <p:graphicFrame>
        <p:nvGraphicFramePr>
          <p:cNvPr id="8" name="Table 5">
            <a:extLst>
              <a:ext uri="{FF2B5EF4-FFF2-40B4-BE49-F238E27FC236}">
                <a16:creationId xmlns:a16="http://schemas.microsoft.com/office/drawing/2014/main" id="{01D6BFEC-437B-4FD0-AB3C-E577FD450009}"/>
              </a:ext>
            </a:extLst>
          </p:cNvPr>
          <p:cNvGraphicFramePr>
            <a:graphicFrameLocks noGrp="1"/>
          </p:cNvGraphicFramePr>
          <p:nvPr>
            <p:extLst>
              <p:ext uri="{D42A27DB-BD31-4B8C-83A1-F6EECF244321}">
                <p14:modId xmlns:p14="http://schemas.microsoft.com/office/powerpoint/2010/main" val="2242044871"/>
              </p:ext>
            </p:extLst>
          </p:nvPr>
        </p:nvGraphicFramePr>
        <p:xfrm>
          <a:off x="457200" y="1346297"/>
          <a:ext cx="7715200" cy="4867082"/>
        </p:xfrm>
        <a:graphic>
          <a:graphicData uri="http://schemas.openxmlformats.org/drawingml/2006/table">
            <a:tbl>
              <a:tblPr firstRow="1" bandRow="1">
                <a:tableStyleId>{5C22544A-7EE6-4342-B048-85BDC9FD1C3A}</a:tableStyleId>
              </a:tblPr>
              <a:tblGrid>
                <a:gridCol w="5709454">
                  <a:extLst>
                    <a:ext uri="{9D8B030D-6E8A-4147-A177-3AD203B41FA5}">
                      <a16:colId xmlns:a16="http://schemas.microsoft.com/office/drawing/2014/main" val="2455090056"/>
                    </a:ext>
                  </a:extLst>
                </a:gridCol>
                <a:gridCol w="334291">
                  <a:extLst>
                    <a:ext uri="{9D8B030D-6E8A-4147-A177-3AD203B41FA5}">
                      <a16:colId xmlns:a16="http://schemas.microsoft.com/office/drawing/2014/main" val="3362105024"/>
                    </a:ext>
                  </a:extLst>
                </a:gridCol>
                <a:gridCol w="334291">
                  <a:extLst>
                    <a:ext uri="{9D8B030D-6E8A-4147-A177-3AD203B41FA5}">
                      <a16:colId xmlns:a16="http://schemas.microsoft.com/office/drawing/2014/main" val="1538979796"/>
                    </a:ext>
                  </a:extLst>
                </a:gridCol>
                <a:gridCol w="334291">
                  <a:extLst>
                    <a:ext uri="{9D8B030D-6E8A-4147-A177-3AD203B41FA5}">
                      <a16:colId xmlns:a16="http://schemas.microsoft.com/office/drawing/2014/main" val="2881612831"/>
                    </a:ext>
                  </a:extLst>
                </a:gridCol>
                <a:gridCol w="334291">
                  <a:extLst>
                    <a:ext uri="{9D8B030D-6E8A-4147-A177-3AD203B41FA5}">
                      <a16:colId xmlns:a16="http://schemas.microsoft.com/office/drawing/2014/main" val="3219153138"/>
                    </a:ext>
                  </a:extLst>
                </a:gridCol>
                <a:gridCol w="334291">
                  <a:extLst>
                    <a:ext uri="{9D8B030D-6E8A-4147-A177-3AD203B41FA5}">
                      <a16:colId xmlns:a16="http://schemas.microsoft.com/office/drawing/2014/main" val="1194219582"/>
                    </a:ext>
                  </a:extLst>
                </a:gridCol>
                <a:gridCol w="334291">
                  <a:extLst>
                    <a:ext uri="{9D8B030D-6E8A-4147-A177-3AD203B41FA5}">
                      <a16:colId xmlns:a16="http://schemas.microsoft.com/office/drawing/2014/main" val="2845959312"/>
                    </a:ext>
                  </a:extLst>
                </a:gridCol>
              </a:tblGrid>
              <a:tr h="1370636">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1800"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0" marR="0" lvl="0" indent="0" algn="l" defTabSz="914400" rtl="0" eaLnBrk="1" fontAlgn="auto" latinLnBrk="0" hangingPunct="1">
                        <a:lnSpc>
                          <a:spcPct val="108000"/>
                        </a:lnSpc>
                        <a:spcBef>
                          <a:spcPts val="0"/>
                        </a:spcBef>
                        <a:spcAft>
                          <a:spcPts val="0"/>
                        </a:spcAft>
                        <a:buClrTx/>
                        <a:buSzTx/>
                        <a:buFontTx/>
                        <a:buNone/>
                        <a:tabLst/>
                        <a:defRPr/>
                      </a:pPr>
                      <a:r>
                        <a:rPr lang="en-GB" sz="1800" b="0" dirty="0">
                          <a:solidFill>
                            <a:srgbClr val="26377C"/>
                          </a:solidFill>
                          <a:latin typeface="Lato" panose="020F0502020204030203" pitchFamily="34" charset="0"/>
                          <a:ea typeface="Lato" panose="020F0502020204030203" pitchFamily="34" charset="0"/>
                          <a:cs typeface="Lato" panose="020F0502020204030203" pitchFamily="34" charset="0"/>
                        </a:rPr>
                        <a:t>Employment classification: For each job type, put a tick in at least one of the purple and orange boxes</a:t>
                      </a:r>
                      <a:r>
                        <a:rPr lang="en-GB" sz="1600" b="0" dirty="0">
                          <a:solidFill>
                            <a:srgbClr val="26377C"/>
                          </a:solidFill>
                          <a:latin typeface="Lato" panose="020F0502020204030203" pitchFamily="34" charset="0"/>
                          <a:ea typeface="Lato" panose="020F0502020204030203" pitchFamily="34" charset="0"/>
                          <a:cs typeface="Lato" panose="020F0502020204030203" pitchFamily="34" charset="0"/>
                        </a:rPr>
                        <a:t>.</a:t>
                      </a:r>
                    </a:p>
                    <a:p>
                      <a:endParaRPr lang="en-GB" sz="1400" dirty="0">
                        <a:solidFill>
                          <a:srgbClr val="26377C"/>
                        </a:solidFill>
                        <a:latin typeface="Lato" panose="020F0502020204030203"/>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GB" sz="1400" dirty="0">
                          <a:solidFill>
                            <a:srgbClr val="26377C"/>
                          </a:solidFill>
                          <a:latin typeface="Lato" panose="020F0502020204030203"/>
                        </a:rPr>
                        <a:t>FORMAL</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GB" sz="1400" dirty="0">
                          <a:solidFill>
                            <a:srgbClr val="26377C"/>
                          </a:solidFill>
                          <a:latin typeface="Lato" panose="020F0502020204030203"/>
                        </a:rPr>
                        <a:t>INFORMAL</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GB" sz="1400" dirty="0">
                          <a:solidFill>
                            <a:srgbClr val="26377C"/>
                          </a:solidFill>
                          <a:latin typeface="Lato" panose="020F0502020204030203"/>
                        </a:rPr>
                        <a:t>PRIMARY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solidFill>
                            <a:srgbClr val="26377C"/>
                          </a:solidFill>
                          <a:latin typeface="Lato" panose="020F0502020204030203"/>
                        </a:rPr>
                        <a:t>SECONDARY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solidFill>
                            <a:srgbClr val="26377C"/>
                          </a:solidFill>
                          <a:latin typeface="Lato" panose="020F0502020204030203"/>
                        </a:rPr>
                        <a:t>TERTIARY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solidFill>
                            <a:srgbClr val="26377C"/>
                          </a:solidFill>
                          <a:latin typeface="Lato" panose="020F0502020204030203"/>
                        </a:rPr>
                        <a:t>QUATERNARY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15533107"/>
                  </a:ext>
                </a:extLst>
              </a:tr>
              <a:tr h="463184">
                <a:tc>
                  <a:txBody>
                    <a:bodyPr/>
                    <a:lstStyle/>
                    <a:p>
                      <a:r>
                        <a:rPr lang="en-GB" sz="1400" dirty="0">
                          <a:solidFill>
                            <a:srgbClr val="26377C"/>
                          </a:solidFill>
                          <a:latin typeface="Lato" panose="020F0502020204030203"/>
                        </a:rPr>
                        <a:t>Rag pickers find loose metal, and use it to make tools.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26276439"/>
                  </a:ext>
                </a:extLst>
              </a:tr>
              <a:tr h="342000">
                <a:tc>
                  <a:txBody>
                    <a:bodyPr/>
                    <a:lstStyle/>
                    <a:p>
                      <a:r>
                        <a:rPr lang="en-GB" sz="1400" dirty="0">
                          <a:solidFill>
                            <a:srgbClr val="26377C"/>
                          </a:solidFill>
                          <a:latin typeface="Lato" panose="020F0502020204030203"/>
                        </a:rPr>
                        <a:t>A teacher of geography in a city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71293412"/>
                  </a:ext>
                </a:extLst>
              </a:tr>
              <a:tr h="342000">
                <a:tc>
                  <a:txBody>
                    <a:bodyPr/>
                    <a:lstStyle/>
                    <a:p>
                      <a:r>
                        <a:rPr lang="en-GB" sz="1400" dirty="0">
                          <a:solidFill>
                            <a:srgbClr val="26377C"/>
                          </a:solidFill>
                          <a:latin typeface="Lato" panose="020F0502020204030203"/>
                        </a:rPr>
                        <a:t>An office worker in a TNC in the City</a:t>
                      </a:r>
                      <a:r>
                        <a:rPr lang="en-GB" sz="1400" baseline="0" dirty="0">
                          <a:solidFill>
                            <a:srgbClr val="26377C"/>
                          </a:solidFill>
                          <a:latin typeface="Lato" panose="020F0502020204030203"/>
                        </a:rPr>
                        <a:t> of </a:t>
                      </a:r>
                      <a:r>
                        <a:rPr lang="en-GB" sz="1400" dirty="0">
                          <a:solidFill>
                            <a:srgbClr val="26377C"/>
                          </a:solidFill>
                          <a:latin typeface="Lato" panose="020F0502020204030203"/>
                        </a:rPr>
                        <a:t>London.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24249390"/>
                  </a:ext>
                </a:extLst>
              </a:tr>
              <a:tr h="499495">
                <a:tc>
                  <a:txBody>
                    <a:bodyPr/>
                    <a:lstStyle/>
                    <a:p>
                      <a:r>
                        <a:rPr lang="en-GB" sz="1400" dirty="0">
                          <a:solidFill>
                            <a:srgbClr val="26377C"/>
                          </a:solidFill>
                          <a:latin typeface="Lato" panose="020F0502020204030203"/>
                        </a:rPr>
                        <a:t>A man fishes in Lagos Lagoon to feed his family</a:t>
                      </a:r>
                      <a:r>
                        <a:rPr lang="en-GB" sz="1400" baseline="0" dirty="0">
                          <a:solidFill>
                            <a:srgbClr val="26377C"/>
                          </a:solidFill>
                          <a:latin typeface="Lato" panose="020F0502020204030203"/>
                        </a:rPr>
                        <a:t> and sell the rest</a:t>
                      </a:r>
                      <a:r>
                        <a:rPr lang="en-GB" sz="1400" dirty="0">
                          <a:solidFill>
                            <a:srgbClr val="26377C"/>
                          </a:solidFill>
                          <a:latin typeface="Lato" panose="020F0502020204030203"/>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87104350"/>
                  </a:ext>
                </a:extLst>
              </a:tr>
              <a:tr h="342000">
                <a:tc>
                  <a:txBody>
                    <a:bodyPr/>
                    <a:lstStyle/>
                    <a:p>
                      <a:r>
                        <a:rPr lang="en-GB" sz="1400" dirty="0">
                          <a:solidFill>
                            <a:srgbClr val="26377C"/>
                          </a:solidFill>
                          <a:latin typeface="Lato" panose="020F0502020204030203"/>
                        </a:rPr>
                        <a:t>A street hawker sells packets of fresh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3203679"/>
                  </a:ext>
                </a:extLst>
              </a:tr>
              <a:tr h="463184">
                <a:tc>
                  <a:txBody>
                    <a:bodyPr/>
                    <a:lstStyle/>
                    <a:p>
                      <a:r>
                        <a:rPr lang="en-GB" sz="1400" dirty="0">
                          <a:solidFill>
                            <a:srgbClr val="26377C"/>
                          </a:solidFill>
                          <a:latin typeface="Lato" panose="020F0502020204030203"/>
                        </a:rPr>
                        <a:t>A child works in a backstreet leather tanning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01358702"/>
                  </a:ext>
                </a:extLst>
              </a:tr>
              <a:tr h="463184">
                <a:tc>
                  <a:txBody>
                    <a:bodyPr/>
                    <a:lstStyle/>
                    <a:p>
                      <a:r>
                        <a:rPr lang="en-GB" sz="1400" dirty="0">
                          <a:solidFill>
                            <a:srgbClr val="26377C"/>
                          </a:solidFill>
                          <a:latin typeface="Lato" panose="020F0502020204030203"/>
                        </a:rPr>
                        <a:t>A street gang in Lagos charge protection money for visitors.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263000175"/>
                  </a:ext>
                </a:extLst>
              </a:tr>
              <a:tr h="581399">
                <a:tc>
                  <a:txBody>
                    <a:bodyPr/>
                    <a:lstStyle/>
                    <a:p>
                      <a:r>
                        <a:rPr lang="en-GB" sz="1400" dirty="0">
                          <a:solidFill>
                            <a:srgbClr val="26377C"/>
                          </a:solidFill>
                          <a:latin typeface="Lato" panose="020F0502020204030203"/>
                        </a:rPr>
                        <a:t>A scientist in a London hospital is computer modelling the spread of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400"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08447412"/>
                  </a:ext>
                </a:extLst>
              </a:tr>
            </a:tbl>
          </a:graphicData>
        </a:graphic>
      </p:graphicFrame>
    </p:spTree>
    <p:extLst>
      <p:ext uri="{BB962C8B-B14F-4D97-AF65-F5344CB8AC3E}">
        <p14:creationId xmlns:p14="http://schemas.microsoft.com/office/powerpoint/2010/main" val="33100365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96" y="536590"/>
            <a:ext cx="8229600" cy="732170"/>
          </a:xfrm>
        </p:spPr>
        <p:txBody>
          <a:bodyPr>
            <a:normAutofit fontScale="90000"/>
          </a:bodyPr>
          <a:lstStyle/>
          <a:p>
            <a:pPr algn="l"/>
            <a:r>
              <a:rPr lang="en-GB" sz="3600" b="1" dirty="0">
                <a:solidFill>
                  <a:srgbClr val="26377C"/>
                </a:solidFill>
              </a:rPr>
              <a:t>What work do people do in urban areas?</a:t>
            </a:r>
          </a:p>
        </p:txBody>
      </p:sp>
      <p:graphicFrame>
        <p:nvGraphicFramePr>
          <p:cNvPr id="4" name="Table 5">
            <a:extLst>
              <a:ext uri="{FF2B5EF4-FFF2-40B4-BE49-F238E27FC236}">
                <a16:creationId xmlns:a16="http://schemas.microsoft.com/office/drawing/2014/main" id="{8F4F54A0-6DE1-47FC-8317-3B7337CA77A8}"/>
              </a:ext>
            </a:extLst>
          </p:cNvPr>
          <p:cNvGraphicFramePr>
            <a:graphicFrameLocks noGrp="1"/>
          </p:cNvGraphicFramePr>
          <p:nvPr>
            <p:extLst>
              <p:ext uri="{D42A27DB-BD31-4B8C-83A1-F6EECF244321}">
                <p14:modId xmlns:p14="http://schemas.microsoft.com/office/powerpoint/2010/main" val="1091047542"/>
              </p:ext>
            </p:extLst>
          </p:nvPr>
        </p:nvGraphicFramePr>
        <p:xfrm>
          <a:off x="520138" y="1408884"/>
          <a:ext cx="7796277" cy="4612403"/>
        </p:xfrm>
        <a:graphic>
          <a:graphicData uri="http://schemas.openxmlformats.org/drawingml/2006/table">
            <a:tbl>
              <a:tblPr firstRow="1" bandRow="1">
                <a:tableStyleId>{5C22544A-7EE6-4342-B048-85BDC9FD1C3A}</a:tableStyleId>
              </a:tblPr>
              <a:tblGrid>
                <a:gridCol w="5769453">
                  <a:extLst>
                    <a:ext uri="{9D8B030D-6E8A-4147-A177-3AD203B41FA5}">
                      <a16:colId xmlns:a16="http://schemas.microsoft.com/office/drawing/2014/main" val="2455090056"/>
                    </a:ext>
                  </a:extLst>
                </a:gridCol>
                <a:gridCol w="337804">
                  <a:extLst>
                    <a:ext uri="{9D8B030D-6E8A-4147-A177-3AD203B41FA5}">
                      <a16:colId xmlns:a16="http://schemas.microsoft.com/office/drawing/2014/main" val="3362105024"/>
                    </a:ext>
                  </a:extLst>
                </a:gridCol>
                <a:gridCol w="337804">
                  <a:extLst>
                    <a:ext uri="{9D8B030D-6E8A-4147-A177-3AD203B41FA5}">
                      <a16:colId xmlns:a16="http://schemas.microsoft.com/office/drawing/2014/main" val="1538979796"/>
                    </a:ext>
                  </a:extLst>
                </a:gridCol>
                <a:gridCol w="337804">
                  <a:extLst>
                    <a:ext uri="{9D8B030D-6E8A-4147-A177-3AD203B41FA5}">
                      <a16:colId xmlns:a16="http://schemas.microsoft.com/office/drawing/2014/main" val="2881612831"/>
                    </a:ext>
                  </a:extLst>
                </a:gridCol>
                <a:gridCol w="337804">
                  <a:extLst>
                    <a:ext uri="{9D8B030D-6E8A-4147-A177-3AD203B41FA5}">
                      <a16:colId xmlns:a16="http://schemas.microsoft.com/office/drawing/2014/main" val="3219153138"/>
                    </a:ext>
                  </a:extLst>
                </a:gridCol>
                <a:gridCol w="337804">
                  <a:extLst>
                    <a:ext uri="{9D8B030D-6E8A-4147-A177-3AD203B41FA5}">
                      <a16:colId xmlns:a16="http://schemas.microsoft.com/office/drawing/2014/main" val="1194219582"/>
                    </a:ext>
                  </a:extLst>
                </a:gridCol>
                <a:gridCol w="337804">
                  <a:extLst>
                    <a:ext uri="{9D8B030D-6E8A-4147-A177-3AD203B41FA5}">
                      <a16:colId xmlns:a16="http://schemas.microsoft.com/office/drawing/2014/main" val="2845959312"/>
                    </a:ext>
                  </a:extLst>
                </a:gridCol>
              </a:tblGrid>
              <a:tr h="1323731">
                <a:tc>
                  <a:txBody>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lang="en-GB" sz="1800" b="1" dirty="0">
                          <a:solidFill>
                            <a:srgbClr val="26377C"/>
                          </a:solidFill>
                          <a:latin typeface="Lato" panose="020F0502020204030203" pitchFamily="34" charset="0"/>
                          <a:ea typeface="Lato" panose="020F0502020204030203" pitchFamily="34" charset="0"/>
                          <a:cs typeface="Lato" panose="020F0502020204030203" pitchFamily="34" charset="0"/>
                        </a:rPr>
                        <a:t>Activity</a:t>
                      </a:r>
                    </a:p>
                    <a:p>
                      <a:pPr marL="0" marR="0" lvl="0" indent="0" algn="l" defTabSz="914400" rtl="0" eaLnBrk="1" fontAlgn="auto" latinLnBrk="0" hangingPunct="1">
                        <a:lnSpc>
                          <a:spcPct val="108000"/>
                        </a:lnSpc>
                        <a:spcBef>
                          <a:spcPts val="0"/>
                        </a:spcBef>
                        <a:spcAft>
                          <a:spcPts val="0"/>
                        </a:spcAft>
                        <a:buClrTx/>
                        <a:buSzTx/>
                        <a:buFontTx/>
                        <a:buNone/>
                        <a:tabLst/>
                        <a:defRPr/>
                      </a:pPr>
                      <a:r>
                        <a:rPr lang="en-GB" sz="1800" b="0" dirty="0">
                          <a:solidFill>
                            <a:srgbClr val="26377C"/>
                          </a:solidFill>
                          <a:latin typeface="Lato" panose="020F0502020204030203" pitchFamily="34" charset="0"/>
                          <a:ea typeface="Lato" panose="020F0502020204030203" pitchFamily="34" charset="0"/>
                          <a:cs typeface="Lato" panose="020F0502020204030203" pitchFamily="34" charset="0"/>
                        </a:rPr>
                        <a:t>Employment classification: for each job type, put a tick in at least one of the purple and orange boxes</a:t>
                      </a:r>
                      <a:r>
                        <a:rPr lang="en-GB" sz="1600" b="0" dirty="0">
                          <a:solidFill>
                            <a:srgbClr val="26377C"/>
                          </a:solidFill>
                          <a:latin typeface="Lato" panose="020F0502020204030203" pitchFamily="34" charset="0"/>
                          <a:ea typeface="Lato" panose="020F0502020204030203" pitchFamily="34" charset="0"/>
                          <a:cs typeface="Lato" panose="020F0502020204030203"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GB" sz="1400" dirty="0">
                          <a:solidFill>
                            <a:srgbClr val="26377C"/>
                          </a:solidFill>
                          <a:latin typeface="Lato" panose="020F0502020204030203"/>
                        </a:rPr>
                        <a:t>FORMAL</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GB" sz="1400" dirty="0">
                          <a:solidFill>
                            <a:srgbClr val="26377C"/>
                          </a:solidFill>
                          <a:latin typeface="Lato" panose="020F0502020204030203"/>
                        </a:rPr>
                        <a:t>INFORMAL</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GB" sz="1400" dirty="0">
                          <a:solidFill>
                            <a:srgbClr val="26377C"/>
                          </a:solidFill>
                          <a:latin typeface="Lato" panose="020F0502020204030203"/>
                        </a:rPr>
                        <a:t>PRIMARY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solidFill>
                            <a:srgbClr val="26377C"/>
                          </a:solidFill>
                          <a:latin typeface="Lato" panose="020F0502020204030203"/>
                        </a:rPr>
                        <a:t>SECONDARY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solidFill>
                            <a:srgbClr val="26377C"/>
                          </a:solidFill>
                          <a:latin typeface="Lato" panose="020F0502020204030203"/>
                        </a:rPr>
                        <a:t>TERTIARY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1400" dirty="0">
                          <a:solidFill>
                            <a:srgbClr val="26377C"/>
                          </a:solidFill>
                          <a:latin typeface="Lato" panose="020F0502020204030203"/>
                        </a:rPr>
                        <a:t>QUATERNARY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15533107"/>
                  </a:ext>
                </a:extLst>
              </a:tr>
              <a:tr h="413298">
                <a:tc>
                  <a:txBody>
                    <a:bodyPr/>
                    <a:lstStyle/>
                    <a:p>
                      <a:r>
                        <a:rPr lang="en-GB" sz="1600" dirty="0">
                          <a:solidFill>
                            <a:srgbClr val="26377C"/>
                          </a:solidFill>
                          <a:latin typeface="Lato" panose="020F0502020204030203"/>
                        </a:rPr>
                        <a:t>Rag pickers find loose metal, and use it to make tools.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226276439"/>
                  </a:ext>
                </a:extLst>
              </a:tr>
              <a:tr h="373544">
                <a:tc>
                  <a:txBody>
                    <a:bodyPr/>
                    <a:lstStyle/>
                    <a:p>
                      <a:r>
                        <a:rPr lang="en-GB" sz="1600" dirty="0">
                          <a:solidFill>
                            <a:srgbClr val="26377C"/>
                          </a:solidFill>
                          <a:latin typeface="Lato" panose="020F0502020204030203"/>
                        </a:rPr>
                        <a:t>A teacher of geography in a city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71293412"/>
                  </a:ext>
                </a:extLst>
              </a:tr>
              <a:tr h="382077">
                <a:tc>
                  <a:txBody>
                    <a:bodyPr/>
                    <a:lstStyle/>
                    <a:p>
                      <a:r>
                        <a:rPr lang="en-GB" sz="1600" dirty="0">
                          <a:solidFill>
                            <a:srgbClr val="26377C"/>
                          </a:solidFill>
                          <a:latin typeface="Lato" panose="020F0502020204030203"/>
                        </a:rPr>
                        <a:t>An office worker in a TNC in the City of London.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24249390"/>
                  </a:ext>
                </a:extLst>
              </a:tr>
              <a:tr h="382077">
                <a:tc>
                  <a:txBody>
                    <a:bodyPr/>
                    <a:lstStyle/>
                    <a:p>
                      <a:r>
                        <a:rPr lang="en-GB" sz="1600" dirty="0">
                          <a:solidFill>
                            <a:srgbClr val="26377C"/>
                          </a:solidFill>
                          <a:latin typeface="Lato" panose="020F0502020204030203"/>
                        </a:rPr>
                        <a:t>A man fishes in Lagos Lagoon to feed his family. Excess is sold.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87104350"/>
                  </a:ext>
                </a:extLst>
              </a:tr>
              <a:tr h="382077">
                <a:tc>
                  <a:txBody>
                    <a:bodyPr/>
                    <a:lstStyle/>
                    <a:p>
                      <a:r>
                        <a:rPr lang="en-GB" sz="1600" dirty="0">
                          <a:solidFill>
                            <a:srgbClr val="26377C"/>
                          </a:solidFill>
                          <a:latin typeface="Lato" panose="020F0502020204030203"/>
                        </a:rPr>
                        <a:t>A street hawker sells packets of fresh 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3203679"/>
                  </a:ext>
                </a:extLst>
              </a:tr>
              <a:tr h="382077">
                <a:tc>
                  <a:txBody>
                    <a:bodyPr/>
                    <a:lstStyle/>
                    <a:p>
                      <a:r>
                        <a:rPr lang="en-GB" sz="1600" dirty="0">
                          <a:solidFill>
                            <a:srgbClr val="26377C"/>
                          </a:solidFill>
                          <a:latin typeface="Lato" panose="020F0502020204030203"/>
                        </a:rPr>
                        <a:t>A child works in a backstreet leather tanning workshop.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01358702"/>
                  </a:ext>
                </a:extLst>
              </a:tr>
              <a:tr h="382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26377C"/>
                          </a:solidFill>
                          <a:latin typeface="Lato" panose="020F0502020204030203"/>
                        </a:rPr>
                        <a:t>A street gang in Lagos charge protection money for visitors.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263000175"/>
                  </a:ext>
                </a:extLst>
              </a:tr>
              <a:tr h="591445">
                <a:tc>
                  <a:txBody>
                    <a:bodyPr/>
                    <a:lstStyle/>
                    <a:p>
                      <a:r>
                        <a:rPr lang="en-GB" sz="1600" dirty="0">
                          <a:solidFill>
                            <a:srgbClr val="26377C"/>
                          </a:solidFill>
                          <a:latin typeface="Lato" panose="020F0502020204030203"/>
                        </a:rPr>
                        <a:t>A scientist in a London hospital is computer modelling the spread of disease.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dirty="0">
                        <a:solidFill>
                          <a:srgbClr val="26377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08447412"/>
                  </a:ext>
                </a:extLst>
              </a:tr>
            </a:tbl>
          </a:graphicData>
        </a:graphic>
      </p:graphicFrame>
      <p:pic>
        <p:nvPicPr>
          <p:cNvPr id="7" name="Picture 6">
            <a:extLst>
              <a:ext uri="{FF2B5EF4-FFF2-40B4-BE49-F238E27FC236}">
                <a16:creationId xmlns:a16="http://schemas.microsoft.com/office/drawing/2014/main" id="{3CD2A4EA-BCFE-430F-897B-E337F6087B2C}"/>
              </a:ext>
            </a:extLst>
          </p:cNvPr>
          <p:cNvPicPr>
            <a:picLocks noChangeAspect="1"/>
          </p:cNvPicPr>
          <p:nvPr/>
        </p:nvPicPr>
        <p:blipFill>
          <a:blip r:embed="rId5" cstate="print"/>
          <a:stretch>
            <a:fillRect/>
          </a:stretch>
        </p:blipFill>
        <p:spPr>
          <a:xfrm>
            <a:off x="6667264" y="2787791"/>
            <a:ext cx="270769" cy="270769"/>
          </a:xfrm>
          <a:prstGeom prst="rect">
            <a:avLst/>
          </a:prstGeom>
        </p:spPr>
      </p:pic>
      <p:pic>
        <p:nvPicPr>
          <p:cNvPr id="9" name="Picture 8">
            <a:extLst>
              <a:ext uri="{FF2B5EF4-FFF2-40B4-BE49-F238E27FC236}">
                <a16:creationId xmlns:a16="http://schemas.microsoft.com/office/drawing/2014/main" id="{11F489B0-FBF2-4C49-8727-2F6E64507324}"/>
              </a:ext>
            </a:extLst>
          </p:cNvPr>
          <p:cNvPicPr>
            <a:picLocks noChangeAspect="1"/>
          </p:cNvPicPr>
          <p:nvPr/>
        </p:nvPicPr>
        <p:blipFill>
          <a:blip r:embed="rId6" cstate="print"/>
          <a:stretch>
            <a:fillRect/>
          </a:stretch>
        </p:blipFill>
        <p:spPr>
          <a:xfrm>
            <a:off x="7353436" y="2787791"/>
            <a:ext cx="281631" cy="288032"/>
          </a:xfrm>
          <a:prstGeom prst="rect">
            <a:avLst/>
          </a:prstGeom>
        </p:spPr>
      </p:pic>
      <p:pic>
        <p:nvPicPr>
          <p:cNvPr id="11" name="Picture 10">
            <a:extLst>
              <a:ext uri="{FF2B5EF4-FFF2-40B4-BE49-F238E27FC236}">
                <a16:creationId xmlns:a16="http://schemas.microsoft.com/office/drawing/2014/main" id="{D2605D9B-E9E9-42D2-BC36-5A1C3AB25EB6}"/>
              </a:ext>
            </a:extLst>
          </p:cNvPr>
          <p:cNvPicPr>
            <a:picLocks noChangeAspect="1"/>
          </p:cNvPicPr>
          <p:nvPr/>
        </p:nvPicPr>
        <p:blipFill>
          <a:blip r:embed="rId5" cstate="print"/>
          <a:stretch>
            <a:fillRect/>
          </a:stretch>
        </p:blipFill>
        <p:spPr>
          <a:xfrm>
            <a:off x="7660513" y="3158231"/>
            <a:ext cx="270769" cy="270769"/>
          </a:xfrm>
          <a:prstGeom prst="rect">
            <a:avLst/>
          </a:prstGeom>
        </p:spPr>
      </p:pic>
      <p:pic>
        <p:nvPicPr>
          <p:cNvPr id="13" name="Picture 12">
            <a:extLst>
              <a:ext uri="{FF2B5EF4-FFF2-40B4-BE49-F238E27FC236}">
                <a16:creationId xmlns:a16="http://schemas.microsoft.com/office/drawing/2014/main" id="{E734100F-3DDB-4D53-B26F-6242E1E811A4}"/>
              </a:ext>
            </a:extLst>
          </p:cNvPr>
          <p:cNvPicPr>
            <a:picLocks noChangeAspect="1"/>
          </p:cNvPicPr>
          <p:nvPr/>
        </p:nvPicPr>
        <p:blipFill>
          <a:blip r:embed="rId5" cstate="print"/>
          <a:stretch>
            <a:fillRect/>
          </a:stretch>
        </p:blipFill>
        <p:spPr>
          <a:xfrm>
            <a:off x="6307250" y="3158231"/>
            <a:ext cx="270769" cy="270769"/>
          </a:xfrm>
          <a:prstGeom prst="rect">
            <a:avLst/>
          </a:prstGeom>
        </p:spPr>
      </p:pic>
      <p:pic>
        <p:nvPicPr>
          <p:cNvPr id="15" name="Picture 14">
            <a:extLst>
              <a:ext uri="{FF2B5EF4-FFF2-40B4-BE49-F238E27FC236}">
                <a16:creationId xmlns:a16="http://schemas.microsoft.com/office/drawing/2014/main" id="{BA3CD51D-F9E7-4BDD-920D-7A78FD8A4A4E}"/>
              </a:ext>
            </a:extLst>
          </p:cNvPr>
          <p:cNvPicPr>
            <a:picLocks noChangeAspect="1"/>
          </p:cNvPicPr>
          <p:nvPr/>
        </p:nvPicPr>
        <p:blipFill>
          <a:blip r:embed="rId5" cstate="print"/>
          <a:stretch>
            <a:fillRect/>
          </a:stretch>
        </p:blipFill>
        <p:spPr>
          <a:xfrm>
            <a:off x="6307249" y="3543670"/>
            <a:ext cx="270769" cy="270769"/>
          </a:xfrm>
          <a:prstGeom prst="rect">
            <a:avLst/>
          </a:prstGeom>
        </p:spPr>
      </p:pic>
      <p:pic>
        <p:nvPicPr>
          <p:cNvPr id="17" name="Picture 16">
            <a:extLst>
              <a:ext uri="{FF2B5EF4-FFF2-40B4-BE49-F238E27FC236}">
                <a16:creationId xmlns:a16="http://schemas.microsoft.com/office/drawing/2014/main" id="{8686E40C-7F2E-4D15-A1AA-969495387197}"/>
              </a:ext>
            </a:extLst>
          </p:cNvPr>
          <p:cNvPicPr>
            <a:picLocks noChangeAspect="1"/>
          </p:cNvPicPr>
          <p:nvPr/>
        </p:nvPicPr>
        <p:blipFill>
          <a:blip r:embed="rId5" cstate="print"/>
          <a:stretch>
            <a:fillRect/>
          </a:stretch>
        </p:blipFill>
        <p:spPr>
          <a:xfrm>
            <a:off x="6657713" y="3931673"/>
            <a:ext cx="270769" cy="270769"/>
          </a:xfrm>
          <a:prstGeom prst="rect">
            <a:avLst/>
          </a:prstGeom>
        </p:spPr>
      </p:pic>
      <p:pic>
        <p:nvPicPr>
          <p:cNvPr id="19" name="Picture 18">
            <a:extLst>
              <a:ext uri="{FF2B5EF4-FFF2-40B4-BE49-F238E27FC236}">
                <a16:creationId xmlns:a16="http://schemas.microsoft.com/office/drawing/2014/main" id="{A6069AC9-B60A-4FD5-B81F-CDCB2CEB79C9}"/>
              </a:ext>
            </a:extLst>
          </p:cNvPr>
          <p:cNvPicPr>
            <a:picLocks noChangeAspect="1"/>
          </p:cNvPicPr>
          <p:nvPr/>
        </p:nvPicPr>
        <p:blipFill>
          <a:blip r:embed="rId5" cstate="print"/>
          <a:stretch>
            <a:fillRect/>
          </a:stretch>
        </p:blipFill>
        <p:spPr>
          <a:xfrm>
            <a:off x="7660512" y="3551447"/>
            <a:ext cx="270769" cy="270769"/>
          </a:xfrm>
          <a:prstGeom prst="rect">
            <a:avLst/>
          </a:prstGeom>
        </p:spPr>
      </p:pic>
      <p:pic>
        <p:nvPicPr>
          <p:cNvPr id="21" name="Picture 20">
            <a:extLst>
              <a:ext uri="{FF2B5EF4-FFF2-40B4-BE49-F238E27FC236}">
                <a16:creationId xmlns:a16="http://schemas.microsoft.com/office/drawing/2014/main" id="{961094BB-AEC5-4AA8-A000-87791F7091B2}"/>
              </a:ext>
            </a:extLst>
          </p:cNvPr>
          <p:cNvPicPr>
            <a:picLocks noChangeAspect="1"/>
          </p:cNvPicPr>
          <p:nvPr/>
        </p:nvPicPr>
        <p:blipFill>
          <a:blip r:embed="rId5" cstate="print"/>
          <a:stretch>
            <a:fillRect/>
          </a:stretch>
        </p:blipFill>
        <p:spPr>
          <a:xfrm>
            <a:off x="7660512" y="3944663"/>
            <a:ext cx="270769" cy="270769"/>
          </a:xfrm>
          <a:prstGeom prst="rect">
            <a:avLst/>
          </a:prstGeom>
        </p:spPr>
      </p:pic>
      <p:pic>
        <p:nvPicPr>
          <p:cNvPr id="23" name="Picture 22">
            <a:extLst>
              <a:ext uri="{FF2B5EF4-FFF2-40B4-BE49-F238E27FC236}">
                <a16:creationId xmlns:a16="http://schemas.microsoft.com/office/drawing/2014/main" id="{67A4B6A1-F749-4963-8364-A146E58A9DE9}"/>
              </a:ext>
            </a:extLst>
          </p:cNvPr>
          <p:cNvPicPr>
            <a:picLocks noChangeAspect="1"/>
          </p:cNvPicPr>
          <p:nvPr/>
        </p:nvPicPr>
        <p:blipFill>
          <a:blip r:embed="rId5" cstate="print"/>
          <a:stretch>
            <a:fillRect/>
          </a:stretch>
        </p:blipFill>
        <p:spPr>
          <a:xfrm>
            <a:off x="7027330" y="3931673"/>
            <a:ext cx="270769" cy="270769"/>
          </a:xfrm>
          <a:prstGeom prst="rect">
            <a:avLst/>
          </a:prstGeom>
        </p:spPr>
      </p:pic>
      <p:pic>
        <p:nvPicPr>
          <p:cNvPr id="25" name="Picture 24">
            <a:extLst>
              <a:ext uri="{FF2B5EF4-FFF2-40B4-BE49-F238E27FC236}">
                <a16:creationId xmlns:a16="http://schemas.microsoft.com/office/drawing/2014/main" id="{7E377317-8180-465C-ADE0-6BEFDEA55132}"/>
              </a:ext>
            </a:extLst>
          </p:cNvPr>
          <p:cNvPicPr>
            <a:picLocks noChangeAspect="1"/>
          </p:cNvPicPr>
          <p:nvPr/>
        </p:nvPicPr>
        <p:blipFill>
          <a:blip r:embed="rId5" cstate="print"/>
          <a:stretch>
            <a:fillRect/>
          </a:stretch>
        </p:blipFill>
        <p:spPr>
          <a:xfrm>
            <a:off x="8041429" y="3543669"/>
            <a:ext cx="270769" cy="270769"/>
          </a:xfrm>
          <a:prstGeom prst="rect">
            <a:avLst/>
          </a:prstGeom>
        </p:spPr>
      </p:pic>
      <p:pic>
        <p:nvPicPr>
          <p:cNvPr id="27" name="Picture 26">
            <a:extLst>
              <a:ext uri="{FF2B5EF4-FFF2-40B4-BE49-F238E27FC236}">
                <a16:creationId xmlns:a16="http://schemas.microsoft.com/office/drawing/2014/main" id="{8944E6D4-3FFF-460D-AD00-B43EAD19F229}"/>
              </a:ext>
            </a:extLst>
          </p:cNvPr>
          <p:cNvPicPr>
            <a:picLocks noChangeAspect="1"/>
          </p:cNvPicPr>
          <p:nvPr/>
        </p:nvPicPr>
        <p:blipFill>
          <a:blip r:embed="rId5" cstate="print"/>
          <a:stretch>
            <a:fillRect/>
          </a:stretch>
        </p:blipFill>
        <p:spPr>
          <a:xfrm>
            <a:off x="6667264" y="4310034"/>
            <a:ext cx="270769" cy="270769"/>
          </a:xfrm>
          <a:prstGeom prst="rect">
            <a:avLst/>
          </a:prstGeom>
        </p:spPr>
      </p:pic>
      <p:pic>
        <p:nvPicPr>
          <p:cNvPr id="29" name="Picture 28">
            <a:extLst>
              <a:ext uri="{FF2B5EF4-FFF2-40B4-BE49-F238E27FC236}">
                <a16:creationId xmlns:a16="http://schemas.microsoft.com/office/drawing/2014/main" id="{AB7389F1-7A5B-4283-8F9C-BD207F832A45}"/>
              </a:ext>
            </a:extLst>
          </p:cNvPr>
          <p:cNvPicPr>
            <a:picLocks noChangeAspect="1"/>
          </p:cNvPicPr>
          <p:nvPr/>
        </p:nvPicPr>
        <p:blipFill>
          <a:blip r:embed="rId5" cstate="print"/>
          <a:stretch>
            <a:fillRect/>
          </a:stretch>
        </p:blipFill>
        <p:spPr>
          <a:xfrm>
            <a:off x="7364298" y="4696481"/>
            <a:ext cx="270769" cy="270769"/>
          </a:xfrm>
          <a:prstGeom prst="rect">
            <a:avLst/>
          </a:prstGeom>
        </p:spPr>
      </p:pic>
      <p:pic>
        <p:nvPicPr>
          <p:cNvPr id="31" name="Picture 30">
            <a:extLst>
              <a:ext uri="{FF2B5EF4-FFF2-40B4-BE49-F238E27FC236}">
                <a16:creationId xmlns:a16="http://schemas.microsoft.com/office/drawing/2014/main" id="{0DC57DDC-4526-4257-A8EB-8B53B1063938}"/>
              </a:ext>
            </a:extLst>
          </p:cNvPr>
          <p:cNvPicPr>
            <a:picLocks noChangeAspect="1"/>
          </p:cNvPicPr>
          <p:nvPr/>
        </p:nvPicPr>
        <p:blipFill>
          <a:blip r:embed="rId5" cstate="print"/>
          <a:stretch>
            <a:fillRect/>
          </a:stretch>
        </p:blipFill>
        <p:spPr>
          <a:xfrm>
            <a:off x="6667264" y="4696481"/>
            <a:ext cx="270769" cy="270769"/>
          </a:xfrm>
          <a:prstGeom prst="rect">
            <a:avLst/>
          </a:prstGeom>
        </p:spPr>
      </p:pic>
      <p:pic>
        <p:nvPicPr>
          <p:cNvPr id="33" name="Picture 32">
            <a:extLst>
              <a:ext uri="{FF2B5EF4-FFF2-40B4-BE49-F238E27FC236}">
                <a16:creationId xmlns:a16="http://schemas.microsoft.com/office/drawing/2014/main" id="{778F2F27-C32A-4C66-81ED-BD1CCEFDA737}"/>
              </a:ext>
            </a:extLst>
          </p:cNvPr>
          <p:cNvPicPr>
            <a:picLocks noChangeAspect="1"/>
          </p:cNvPicPr>
          <p:nvPr/>
        </p:nvPicPr>
        <p:blipFill>
          <a:blip r:embed="rId5" cstate="print"/>
          <a:stretch>
            <a:fillRect/>
          </a:stretch>
        </p:blipFill>
        <p:spPr>
          <a:xfrm>
            <a:off x="6667290" y="5107374"/>
            <a:ext cx="270769" cy="270769"/>
          </a:xfrm>
          <a:prstGeom prst="rect">
            <a:avLst/>
          </a:prstGeom>
        </p:spPr>
      </p:pic>
      <p:pic>
        <p:nvPicPr>
          <p:cNvPr id="35" name="Picture 34">
            <a:extLst>
              <a:ext uri="{FF2B5EF4-FFF2-40B4-BE49-F238E27FC236}">
                <a16:creationId xmlns:a16="http://schemas.microsoft.com/office/drawing/2014/main" id="{45FC11FA-D974-4FB8-967F-401CC5DDB0C1}"/>
              </a:ext>
            </a:extLst>
          </p:cNvPr>
          <p:cNvPicPr>
            <a:picLocks noChangeAspect="1"/>
          </p:cNvPicPr>
          <p:nvPr/>
        </p:nvPicPr>
        <p:blipFill>
          <a:blip r:embed="rId5" cstate="print"/>
          <a:stretch>
            <a:fillRect/>
          </a:stretch>
        </p:blipFill>
        <p:spPr>
          <a:xfrm>
            <a:off x="6307248" y="5492813"/>
            <a:ext cx="270769" cy="270769"/>
          </a:xfrm>
          <a:prstGeom prst="rect">
            <a:avLst/>
          </a:prstGeom>
        </p:spPr>
      </p:pic>
      <p:pic>
        <p:nvPicPr>
          <p:cNvPr id="37" name="Picture 36">
            <a:extLst>
              <a:ext uri="{FF2B5EF4-FFF2-40B4-BE49-F238E27FC236}">
                <a16:creationId xmlns:a16="http://schemas.microsoft.com/office/drawing/2014/main" id="{67117F79-0065-4773-A41A-0407501F02F7}"/>
              </a:ext>
            </a:extLst>
          </p:cNvPr>
          <p:cNvPicPr>
            <a:picLocks noChangeAspect="1"/>
          </p:cNvPicPr>
          <p:nvPr/>
        </p:nvPicPr>
        <p:blipFill>
          <a:blip r:embed="rId5" cstate="print"/>
          <a:stretch>
            <a:fillRect/>
          </a:stretch>
        </p:blipFill>
        <p:spPr>
          <a:xfrm>
            <a:off x="7660512" y="4323175"/>
            <a:ext cx="270769" cy="270769"/>
          </a:xfrm>
          <a:prstGeom prst="rect">
            <a:avLst/>
          </a:prstGeom>
        </p:spPr>
      </p:pic>
      <p:pic>
        <p:nvPicPr>
          <p:cNvPr id="39" name="Picture 38">
            <a:extLst>
              <a:ext uri="{FF2B5EF4-FFF2-40B4-BE49-F238E27FC236}">
                <a16:creationId xmlns:a16="http://schemas.microsoft.com/office/drawing/2014/main" id="{325FC4ED-3254-4461-8748-D20E5415771B}"/>
              </a:ext>
            </a:extLst>
          </p:cNvPr>
          <p:cNvPicPr>
            <a:picLocks noChangeAspect="1"/>
          </p:cNvPicPr>
          <p:nvPr/>
        </p:nvPicPr>
        <p:blipFill>
          <a:blip r:embed="rId5" cstate="print"/>
          <a:stretch>
            <a:fillRect/>
          </a:stretch>
        </p:blipFill>
        <p:spPr>
          <a:xfrm>
            <a:off x="7692581" y="5077630"/>
            <a:ext cx="270769" cy="270769"/>
          </a:xfrm>
          <a:prstGeom prst="rect">
            <a:avLst/>
          </a:prstGeom>
        </p:spPr>
      </p:pic>
      <p:pic>
        <p:nvPicPr>
          <p:cNvPr id="41" name="Picture 40">
            <a:extLst>
              <a:ext uri="{FF2B5EF4-FFF2-40B4-BE49-F238E27FC236}">
                <a16:creationId xmlns:a16="http://schemas.microsoft.com/office/drawing/2014/main" id="{5D6A259D-659E-4E73-BBF1-1460E3047210}"/>
              </a:ext>
            </a:extLst>
          </p:cNvPr>
          <p:cNvPicPr>
            <a:picLocks noChangeAspect="1"/>
          </p:cNvPicPr>
          <p:nvPr/>
        </p:nvPicPr>
        <p:blipFill>
          <a:blip r:embed="rId5" cstate="print"/>
          <a:stretch>
            <a:fillRect/>
          </a:stretch>
        </p:blipFill>
        <p:spPr>
          <a:xfrm>
            <a:off x="7660512" y="5498117"/>
            <a:ext cx="270769" cy="270769"/>
          </a:xfrm>
          <a:prstGeom prst="rect">
            <a:avLst/>
          </a:prstGeom>
        </p:spPr>
      </p:pic>
      <p:pic>
        <p:nvPicPr>
          <p:cNvPr id="43" name="Picture 42">
            <a:extLst>
              <a:ext uri="{FF2B5EF4-FFF2-40B4-BE49-F238E27FC236}">
                <a16:creationId xmlns:a16="http://schemas.microsoft.com/office/drawing/2014/main" id="{DF520FFB-2BF3-4EB5-99BA-F2AADDD6E4BA}"/>
              </a:ext>
            </a:extLst>
          </p:cNvPr>
          <p:cNvPicPr>
            <a:picLocks noChangeAspect="1"/>
          </p:cNvPicPr>
          <p:nvPr/>
        </p:nvPicPr>
        <p:blipFill>
          <a:blip r:embed="rId5" cstate="print"/>
          <a:stretch>
            <a:fillRect/>
          </a:stretch>
        </p:blipFill>
        <p:spPr>
          <a:xfrm>
            <a:off x="8041429" y="5498117"/>
            <a:ext cx="270769" cy="270769"/>
          </a:xfrm>
          <a:prstGeom prst="rect">
            <a:avLst/>
          </a:prstGeom>
        </p:spPr>
      </p:pic>
      <p:pic>
        <p:nvPicPr>
          <p:cNvPr id="6" name="table reasons">
            <a:hlinkClick r:id="" action="ppaction://media"/>
            <a:extLst>
              <a:ext uri="{FF2B5EF4-FFF2-40B4-BE49-F238E27FC236}">
                <a16:creationId xmlns:a16="http://schemas.microsoft.com/office/drawing/2014/main" id="{180043FF-48CE-4B32-B7F0-D8D9F83FD32F}"/>
              </a:ext>
            </a:extLst>
          </p:cNvPr>
          <p:cNvPicPr>
            <a:picLocks noChangeAspect="1"/>
          </p:cNvPicPr>
          <p:nvPr>
            <a:audioFile r:link="rId1"/>
            <p:extLst>
              <p:ext uri="{DAA4B4D4-6D71-4841-9C94-3DE7FCFB9230}">
                <p14:media xmlns:p14="http://schemas.microsoft.com/office/powerpoint/2010/main" r:embed="rId2">
                  <p14:trim st="1300" end="859.3197"/>
                </p14:media>
              </p:ext>
            </p:extLst>
          </p:nvPr>
        </p:nvPicPr>
        <p:blipFill>
          <a:blip r:embed="rId7" cstate="print">
            <a:duotone>
              <a:prstClr val="black"/>
              <a:schemeClr val="tx2">
                <a:tint val="45000"/>
                <a:satMod val="400000"/>
              </a:schemeClr>
            </a:duotone>
          </a:blip>
          <a:stretch>
            <a:fillRect/>
          </a:stretch>
        </p:blipFill>
        <p:spPr>
          <a:xfrm>
            <a:off x="8516204" y="750275"/>
            <a:ext cx="304800" cy="304800"/>
          </a:xfrm>
          <a:prstGeom prst="rect">
            <a:avLst/>
          </a:prstGeom>
          <a:ln>
            <a:solidFill>
              <a:srgbClr val="26377C"/>
            </a:solidFill>
          </a:ln>
        </p:spPr>
      </p:pic>
    </p:spTree>
    <p:extLst>
      <p:ext uri="{BB962C8B-B14F-4D97-AF65-F5344CB8AC3E}">
        <p14:creationId xmlns:p14="http://schemas.microsoft.com/office/powerpoint/2010/main" val="37907979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 presentation template">
  <a:themeElements>
    <a:clrScheme name="Custom 1">
      <a:dk1>
        <a:srgbClr val="352B84"/>
      </a:dk1>
      <a:lt1>
        <a:sysClr val="window" lastClr="FFFFFF"/>
      </a:lt1>
      <a:dk2>
        <a:srgbClr val="1F3D91"/>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893</TotalTime>
  <Words>2832</Words>
  <Application>Microsoft Office PowerPoint</Application>
  <PresentationFormat>On-screen Show (4:3)</PresentationFormat>
  <Paragraphs>199</Paragraphs>
  <Slides>17</Slides>
  <Notes>13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Georgia</vt:lpstr>
      <vt:lpstr>Lato</vt:lpstr>
      <vt:lpstr>Wingdings 2</vt:lpstr>
      <vt:lpstr>GA presentation template</vt:lpstr>
      <vt:lpstr>PowerPoint Presentation</vt:lpstr>
      <vt:lpstr>Getting started</vt:lpstr>
      <vt:lpstr>Why do geographers study urban life?</vt:lpstr>
      <vt:lpstr>How wealthy are people in urban areas?</vt:lpstr>
      <vt:lpstr>What work do people do in urban areas?</vt:lpstr>
      <vt:lpstr>What work do people do in urban areas?</vt:lpstr>
      <vt:lpstr>What work do people do in urban areas?</vt:lpstr>
      <vt:lpstr>What work do people do in urban areas?</vt:lpstr>
      <vt:lpstr>What work do people do in urban areas?</vt:lpstr>
      <vt:lpstr>How does land use vary in urban areas?</vt:lpstr>
      <vt:lpstr>Why does land use vary in urban areas?</vt:lpstr>
      <vt:lpstr>How can urban life be more sustainable?</vt:lpstr>
      <vt:lpstr>How can urban life be more sustainable?</vt:lpstr>
      <vt:lpstr>Practice question</vt:lpstr>
      <vt:lpstr>Links</vt:lpstr>
      <vt:lpstr>Glossary</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rmcateer</dc:creator>
  <cp:lastModifiedBy>Elaine Anderson</cp:lastModifiedBy>
  <cp:revision>80</cp:revision>
  <dcterms:created xsi:type="dcterms:W3CDTF">2014-10-30T10:42:22Z</dcterms:created>
  <dcterms:modified xsi:type="dcterms:W3CDTF">2020-12-07T10:24:22Z</dcterms:modified>
</cp:coreProperties>
</file>