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428" r:id="rId2"/>
    <p:sldId id="429" r:id="rId3"/>
    <p:sldId id="453" r:id="rId4"/>
    <p:sldId id="454" r:id="rId5"/>
    <p:sldId id="455" r:id="rId6"/>
    <p:sldId id="445" r:id="rId7"/>
    <p:sldId id="431" r:id="rId8"/>
    <p:sldId id="456" r:id="rId9"/>
    <p:sldId id="441" r:id="rId10"/>
    <p:sldId id="457" r:id="rId11"/>
    <p:sldId id="435" r:id="rId12"/>
    <p:sldId id="458" r:id="rId13"/>
    <p:sldId id="449" r:id="rId14"/>
    <p:sldId id="440" r:id="rId15"/>
    <p:sldId id="443" r:id="rId16"/>
    <p:sldId id="446" r:id="rId17"/>
    <p:sldId id="434" r:id="rId18"/>
    <p:sldId id="433" r:id="rId19"/>
    <p:sldId id="459" r:id="rId20"/>
    <p:sldId id="460" r:id="rId21"/>
    <p:sldId id="4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7C"/>
    <a:srgbClr val="26367D"/>
    <a:srgbClr val="26377D"/>
    <a:srgbClr val="3DB4E6"/>
    <a:srgbClr val="5CC1EA"/>
    <a:srgbClr val="B48086"/>
    <a:srgbClr val="B4CE44"/>
    <a:srgbClr val="243D91"/>
    <a:srgbClr val="1F3D91"/>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0" autoAdjust="0"/>
  </p:normalViewPr>
  <p:slideViewPr>
    <p:cSldViewPr>
      <p:cViewPr varScale="1">
        <p:scale>
          <a:sx n="98" d="100"/>
          <a:sy n="98" d="100"/>
        </p:scale>
        <p:origin x="276"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44747-CDB7-4F98-827F-A214E0B4E219}" type="datetimeFigureOut">
              <a:rPr lang="en-GB" smtClean="0"/>
              <a:pPr/>
              <a:t>11/11/2020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9001A-258F-4C21-BFC1-1432480F8C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0drvdLYGNuc"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expressandstar.com/news/local-hubs/birmingham/2018/08/18/275-million-birmingham-urban-village-given-green-ligh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77956/RFS13_West_Midlands_V3.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eograph.org.uk/profile/18859"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creativecommons.org/licenses/by-sa/2.0/" TargetMode="External"/><Relationship Id="rId4" Type="http://schemas.openxmlformats.org/officeDocument/2006/relationships/hyperlink" Target="https://www.geograph.org.uk/reuse.php?id=622803"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eograph.org.uk/profile/10416"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www.geograph.org.uk/profile/45003" TargetMode="External"/><Relationship Id="rId5" Type="http://schemas.openxmlformats.org/officeDocument/2006/relationships/hyperlink" Target="https://www.geograph.org.uk/profile/4582" TargetMode="External"/><Relationship Id="rId4" Type="http://schemas.openxmlformats.org/officeDocument/2006/relationships/hyperlink" Target="http://creativecommons.org/licenses/by-sa/2.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hetimes.co.uk/article/best-places-to-live-sunday-times-3qkwjnvr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elegraph.co.uk/education/stem-awards/design/designing-green-citie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birmingham.gov.uk/info/20013/roads_travel_and_parking/2032/draft_birmingham_transport_pla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hlinkClick r:id="rId3"/>
              </a:rPr>
              <a:t>Link: </a:t>
            </a:r>
            <a:r>
              <a:rPr lang="en-GB" dirty="0">
                <a:hlinkClick r:id="rId3"/>
              </a:rPr>
              <a:t>https://www.youtube.com/watch?v=0drvdLYGNuc</a:t>
            </a:r>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3</a:t>
            </a:fld>
            <a:endParaRPr lang="en-GB" dirty="0"/>
          </a:p>
        </p:txBody>
      </p:sp>
    </p:spTree>
    <p:extLst>
      <p:ext uri="{BB962C8B-B14F-4D97-AF65-F5344CB8AC3E}">
        <p14:creationId xmlns:p14="http://schemas.microsoft.com/office/powerpoint/2010/main" val="1986295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Link:</a:t>
            </a:r>
            <a:r>
              <a:rPr lang="en-GB" baseline="0" dirty="0"/>
              <a:t> </a:t>
            </a:r>
            <a:r>
              <a:rPr lang="en-GB" sz="1200" dirty="0">
                <a:hlinkClick r:id="rId3"/>
              </a:rPr>
              <a:t>https://www.expressandstar.com/news/local-hubs/birmingham/2018/08/18/275-million-birmingham-urban-village-given-green-light/</a:t>
            </a:r>
            <a:endParaRPr lang="en-GB" sz="1200" b="1" dirty="0"/>
          </a:p>
          <a:p>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12</a:t>
            </a:fld>
            <a:endParaRPr lang="en-GB"/>
          </a:p>
        </p:txBody>
      </p:sp>
    </p:spTree>
    <p:extLst>
      <p:ext uri="{BB962C8B-B14F-4D97-AF65-F5344CB8AC3E}">
        <p14:creationId xmlns:p14="http://schemas.microsoft.com/office/powerpoint/2010/main" val="4240788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Links: https://assets.publishing.service.gov.uk/government/uploads/system/uploads/attachment_data/file/577956/RFS13_West_Midlands_V3.pdf</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https://www.bbc.co.uk/news/business-54010727</a:t>
            </a:r>
          </a:p>
        </p:txBody>
      </p:sp>
      <p:sp>
        <p:nvSpPr>
          <p:cNvPr id="4" name="Slide Number Placeholder 3"/>
          <p:cNvSpPr>
            <a:spLocks noGrp="1"/>
          </p:cNvSpPr>
          <p:nvPr>
            <p:ph type="sldNum" sz="quarter" idx="10"/>
          </p:nvPr>
        </p:nvSpPr>
        <p:spPr/>
        <p:txBody>
          <a:bodyPr/>
          <a:lstStyle/>
          <a:p>
            <a:fld id="{DDFDF31E-03DE-40B1-B638-1ED3F34D9D2A}"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Link: http://www.lowenergyapartments.eu/the-yard-ashley-vale-community-build-bristol/</a:t>
            </a:r>
          </a:p>
        </p:txBody>
      </p:sp>
      <p:sp>
        <p:nvSpPr>
          <p:cNvPr id="4" name="Slide Number Placeholder 3"/>
          <p:cNvSpPr>
            <a:spLocks noGrp="1"/>
          </p:cNvSpPr>
          <p:nvPr>
            <p:ph type="sldNum" sz="quarter" idx="10"/>
          </p:nvPr>
        </p:nvSpPr>
        <p:spPr/>
        <p:txBody>
          <a:bodyPr/>
          <a:lstStyle/>
          <a:p>
            <a:fld id="{DDFDF31E-03DE-40B1-B638-1ED3F34D9D2A}" type="slidenum">
              <a:rPr lang="en-GB" smtClean="0"/>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a:t>
            </a:r>
            <a:r>
              <a:rPr lang="en-GB" b="0" i="0" dirty="0">
                <a:solidFill>
                  <a:srgbClr val="000000"/>
                </a:solidFill>
                <a:effectLst/>
                <a:latin typeface="Georgia" panose="02040502050405020303" pitchFamily="18" charset="0"/>
              </a:rPr>
              <a:t>© </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Copyright </a:t>
            </a:r>
            <a:r>
              <a:rPr lang="en-GB" b="0" i="0" dirty="0">
                <a:effectLst/>
                <a:latin typeface="Lato" panose="020F0502020204030203" pitchFamily="34" charset="0"/>
                <a:ea typeface="Lato" panose="020F0502020204030203" pitchFamily="34" charset="0"/>
                <a:cs typeface="Lato" panose="020F0502020204030203" pitchFamily="34" charset="0"/>
                <a:hlinkClick r:id="rId3" tooltip="View profile"/>
              </a:rPr>
              <a:t>George Tod</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and licensed for </a:t>
            </a:r>
            <a:r>
              <a:rPr lang="en-GB" b="0" i="0" dirty="0">
                <a:effectLst/>
                <a:latin typeface="Lato" panose="020F0502020204030203" pitchFamily="34" charset="0"/>
                <a:ea typeface="Lato" panose="020F0502020204030203" pitchFamily="34" charset="0"/>
                <a:cs typeface="Lato" panose="020F0502020204030203" pitchFamily="34" charset="0"/>
                <a:hlinkClick r:id="rId4"/>
              </a:rPr>
              <a:t>reuse</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under this </a:t>
            </a:r>
            <a:r>
              <a:rPr lang="en-GB" b="0" i="0" dirty="0">
                <a:effectLst/>
                <a:latin typeface="Lato" panose="020F0502020204030203" pitchFamily="34" charset="0"/>
                <a:ea typeface="Lato" panose="020F0502020204030203" pitchFamily="34" charset="0"/>
                <a:cs typeface="Lato" panose="020F0502020204030203" pitchFamily="34" charset="0"/>
                <a:hlinkClick r:id="rId5" tooltip="Creative Commons Attribution-Share Alike 2.0 Licence"/>
              </a:rPr>
              <a:t>Creative Commons Licence</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n-GB" dirty="0">
                <a:latin typeface="Lato" panose="020F0502020204030203" pitchFamily="34" charset="0"/>
                <a:ea typeface="Lato" panose="020F0502020204030203" pitchFamily="34" charset="0"/>
                <a:cs typeface="Lato" panose="020F0502020204030203" pitchFamily="34" charset="0"/>
              </a:rPr>
              <a:t>https://www.geograph.org.uk/photo/622803</a:t>
            </a:r>
          </a:p>
        </p:txBody>
      </p:sp>
      <p:sp>
        <p:nvSpPr>
          <p:cNvPr id="4" name="Slide Number Placeholder 3"/>
          <p:cNvSpPr>
            <a:spLocks noGrp="1"/>
          </p:cNvSpPr>
          <p:nvPr>
            <p:ph type="sldNum" sz="quarter" idx="10"/>
          </p:nvPr>
        </p:nvSpPr>
        <p:spPr/>
        <p:txBody>
          <a:bodyPr/>
          <a:lstStyle/>
          <a:p>
            <a:fld id="{4399001A-258F-4C21-BFC1-1432480F8C34}" type="slidenum">
              <a:rPr lang="en-GB" smtClean="0"/>
              <a:pPr/>
              <a:t>15</a:t>
            </a:fld>
            <a:endParaRPr lang="en-GB"/>
          </a:p>
        </p:txBody>
      </p:sp>
    </p:spTree>
    <p:extLst>
      <p:ext uri="{BB962C8B-B14F-4D97-AF65-F5344CB8AC3E}">
        <p14:creationId xmlns:p14="http://schemas.microsoft.com/office/powerpoint/2010/main" val="4240788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Images: </a:t>
            </a:r>
            <a:endParaRPr lang="en-GB" b="0" dirty="0"/>
          </a:p>
          <a:p>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Wensleydale Creamery Photo - © </a:t>
            </a:r>
            <a:r>
              <a:rPr lang="en-GB" b="0" i="0" dirty="0">
                <a:effectLst/>
                <a:latin typeface="Lato" panose="020F0502020204030203" pitchFamily="34" charset="0"/>
                <a:ea typeface="Lato" panose="020F0502020204030203" pitchFamily="34" charset="0"/>
                <a:cs typeface="Lato" panose="020F0502020204030203" pitchFamily="34" charset="0"/>
                <a:hlinkClick r:id="rId3" tooltip="View profile"/>
              </a:rPr>
              <a:t>Ken Walton</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r>
              <a:rPr lang="en-GB" b="0" i="0" dirty="0">
                <a:effectLst/>
                <a:latin typeface="Lato" panose="020F0502020204030203" pitchFamily="34" charset="0"/>
                <a:ea typeface="Lato" panose="020F0502020204030203" pitchFamily="34" charset="0"/>
                <a:cs typeface="Lato" panose="020F0502020204030203" pitchFamily="34" charset="0"/>
                <a:hlinkClick r:id="rId4"/>
              </a:rPr>
              <a:t>cc-by-</a:t>
            </a:r>
            <a:r>
              <a:rPr lang="en-GB" b="0" i="0" dirty="0" err="1">
                <a:effectLst/>
                <a:latin typeface="Lato" panose="020F0502020204030203" pitchFamily="34" charset="0"/>
                <a:ea typeface="Lato" panose="020F0502020204030203" pitchFamily="34" charset="0"/>
                <a:cs typeface="Lato" panose="020F0502020204030203" pitchFamily="34" charset="0"/>
                <a:hlinkClick r:id="rId4"/>
              </a:rPr>
              <a:t>sa</a:t>
            </a:r>
            <a:r>
              <a:rPr lang="en-GB" b="0" i="0" dirty="0">
                <a:effectLst/>
                <a:latin typeface="Lato" panose="020F0502020204030203" pitchFamily="34" charset="0"/>
                <a:ea typeface="Lato" panose="020F0502020204030203" pitchFamily="34" charset="0"/>
                <a:cs typeface="Lato" panose="020F0502020204030203" pitchFamily="34" charset="0"/>
                <a:hlinkClick r:id="rId4"/>
              </a:rPr>
              <a:t>/2.0</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p>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Station - © Copyright </a:t>
            </a:r>
            <a:r>
              <a:rPr lang="en-GB" b="0" i="0" dirty="0" err="1">
                <a:solidFill>
                  <a:srgbClr val="000000"/>
                </a:solidFill>
                <a:effectLst/>
                <a:latin typeface="Lato" panose="020F0502020204030203" pitchFamily="34" charset="0"/>
                <a:ea typeface="Lato" panose="020F0502020204030203" pitchFamily="34" charset="0"/>
                <a:cs typeface="Lato" panose="020F0502020204030203" pitchFamily="34" charset="0"/>
                <a:hlinkClick r:id="rId5" tooltip="View profile"/>
              </a:rPr>
              <a:t>Eirian</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hlinkClick r:id="rId5" tooltip="View profile"/>
              </a:rPr>
              <a:t> Evans</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and licensed for reuse under this </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hlinkClick r:id="rId4"/>
              </a:rPr>
              <a:t>Creative Commons Licence</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p>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Community bus - © Copyright </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hlinkClick r:id="rId6" tooltip="View profile"/>
              </a:rPr>
              <a:t>Roger Templeman</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rPr>
              <a:t> and licensed for reuse under this </a:t>
            </a:r>
            <a:r>
              <a:rPr lang="en-GB" b="0" i="0" dirty="0">
                <a:solidFill>
                  <a:srgbClr val="000000"/>
                </a:solidFill>
                <a:effectLst/>
                <a:latin typeface="Lato" panose="020F0502020204030203" pitchFamily="34" charset="0"/>
                <a:ea typeface="Lato" panose="020F0502020204030203" pitchFamily="34" charset="0"/>
                <a:cs typeface="Lato" panose="020F0502020204030203" pitchFamily="34" charset="0"/>
                <a:hlinkClick r:id="rId4"/>
              </a:rPr>
              <a:t>Creative Commons Licence</a:t>
            </a:r>
            <a:endParaRPr lang="en-GB" b="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10"/>
          </p:nvPr>
        </p:nvSpPr>
        <p:spPr/>
        <p:txBody>
          <a:bodyPr/>
          <a:lstStyle/>
          <a:p>
            <a:fld id="{4399001A-258F-4C21-BFC1-1432480F8C34}" type="slidenum">
              <a:rPr lang="en-GB" smtClean="0"/>
              <a:pPr/>
              <a:t>16</a:t>
            </a:fld>
            <a:endParaRPr lang="en-GB"/>
          </a:p>
        </p:txBody>
      </p:sp>
    </p:spTree>
    <p:extLst>
      <p:ext uri="{BB962C8B-B14F-4D97-AF65-F5344CB8AC3E}">
        <p14:creationId xmlns:p14="http://schemas.microsoft.com/office/powerpoint/2010/main" val="761789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Links: https://www.visitouterhebrides.co.uk/</a:t>
            </a:r>
          </a:p>
          <a:p>
            <a:r>
              <a:rPr lang="en-GB" dirty="0"/>
              <a:t>https://www.scotsman.com/news/environment/outer-hebrides-battle-reverse-steep-population-decline-1463230</a:t>
            </a:r>
          </a:p>
        </p:txBody>
      </p:sp>
      <p:sp>
        <p:nvSpPr>
          <p:cNvPr id="4" name="Slide Number Placeholder 3"/>
          <p:cNvSpPr>
            <a:spLocks noGrp="1"/>
          </p:cNvSpPr>
          <p:nvPr>
            <p:ph type="sldNum" sz="quarter" idx="5"/>
          </p:nvPr>
        </p:nvSpPr>
        <p:spPr/>
        <p:txBody>
          <a:bodyPr/>
          <a:lstStyle/>
          <a:p>
            <a:fld id="{4399001A-258F-4C21-BFC1-1432480F8C34}" type="slidenum">
              <a:rPr lang="en-GB" smtClean="0"/>
              <a:pPr/>
              <a:t>17</a:t>
            </a:fld>
            <a:endParaRPr lang="en-GB"/>
          </a:p>
        </p:txBody>
      </p:sp>
    </p:spTree>
    <p:extLst>
      <p:ext uri="{BB962C8B-B14F-4D97-AF65-F5344CB8AC3E}">
        <p14:creationId xmlns:p14="http://schemas.microsoft.com/office/powerpoint/2010/main" val="1565629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20</a:t>
            </a:fld>
            <a:endParaRPr lang="en-GB"/>
          </a:p>
        </p:txBody>
      </p:sp>
    </p:spTree>
    <p:extLst>
      <p:ext uri="{BB962C8B-B14F-4D97-AF65-F5344CB8AC3E}">
        <p14:creationId xmlns:p14="http://schemas.microsoft.com/office/powerpoint/2010/main" val="2257339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21</a:t>
            </a:fld>
            <a:endParaRPr lang="en-GB"/>
          </a:p>
        </p:txBody>
      </p:sp>
    </p:spTree>
    <p:extLst>
      <p:ext uri="{BB962C8B-B14F-4D97-AF65-F5344CB8AC3E}">
        <p14:creationId xmlns:p14="http://schemas.microsoft.com/office/powerpoint/2010/main" val="991208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Map: https://lizardpoint.com/geography/</a:t>
            </a:r>
          </a:p>
        </p:txBody>
      </p:sp>
      <p:sp>
        <p:nvSpPr>
          <p:cNvPr id="4" name="Slide Number Placeholder 3"/>
          <p:cNvSpPr>
            <a:spLocks noGrp="1"/>
          </p:cNvSpPr>
          <p:nvPr>
            <p:ph type="sldNum" sz="quarter" idx="10"/>
          </p:nvPr>
        </p:nvSpPr>
        <p:spPr/>
        <p:txBody>
          <a:bodyPr/>
          <a:lstStyle/>
          <a:p>
            <a:fld id="{4399001A-258F-4C21-BFC1-1432480F8C34}"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Link: https://www.thetimes.co.uk/article/best-places-to-live-sunday-times-3qkwjnvrm</a:t>
            </a:r>
            <a:endParaRPr lang="en-GB" dirty="0"/>
          </a:p>
          <a:p>
            <a:r>
              <a:rPr lang="en-GB" dirty="0"/>
              <a:t>Data: https://data.worldbank.org/indicator/SP.URB.TOTL.IN.ZS?locations=GB </a:t>
            </a:r>
          </a:p>
        </p:txBody>
      </p:sp>
      <p:sp>
        <p:nvSpPr>
          <p:cNvPr id="4" name="Slide Number Placeholder 3"/>
          <p:cNvSpPr>
            <a:spLocks noGrp="1"/>
          </p:cNvSpPr>
          <p:nvPr>
            <p:ph type="sldNum" sz="quarter" idx="10"/>
          </p:nvPr>
        </p:nvSpPr>
        <p:spPr/>
        <p:txBody>
          <a:bodyPr/>
          <a:lstStyle/>
          <a:p>
            <a:fld id="{4399001A-258F-4C21-BFC1-1432480F8C34}" type="slidenum">
              <a:rPr lang="en-GB" smtClean="0"/>
              <a:pPr/>
              <a:t>5</a:t>
            </a:fld>
            <a:endParaRPr lang="en-GB"/>
          </a:p>
        </p:txBody>
      </p:sp>
    </p:spTree>
    <p:extLst>
      <p:ext uri="{BB962C8B-B14F-4D97-AF65-F5344CB8AC3E}">
        <p14:creationId xmlns:p14="http://schemas.microsoft.com/office/powerpoint/2010/main" val="76178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FDF31E-03DE-40B1-B638-1ED3F34D9D2A}"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7</a:t>
            </a:fld>
            <a:endParaRPr lang="en-GB"/>
          </a:p>
        </p:txBody>
      </p:sp>
    </p:spTree>
    <p:extLst>
      <p:ext uri="{BB962C8B-B14F-4D97-AF65-F5344CB8AC3E}">
        <p14:creationId xmlns:p14="http://schemas.microsoft.com/office/powerpoint/2010/main" val="175070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https://www.youtube.com/watch?v=hBky0VeBThI</a:t>
            </a:r>
          </a:p>
        </p:txBody>
      </p:sp>
      <p:sp>
        <p:nvSpPr>
          <p:cNvPr id="4" name="Slide Number Placeholder 3"/>
          <p:cNvSpPr>
            <a:spLocks noGrp="1"/>
          </p:cNvSpPr>
          <p:nvPr>
            <p:ph type="sldNum" sz="quarter" idx="5"/>
          </p:nvPr>
        </p:nvSpPr>
        <p:spPr/>
        <p:txBody>
          <a:bodyPr/>
          <a:lstStyle/>
          <a:p>
            <a:fld id="{4399001A-258F-4C21-BFC1-1432480F8C34}" type="slidenum">
              <a:rPr lang="en-GB" smtClean="0"/>
              <a:pPr/>
              <a:t>8</a:t>
            </a:fld>
            <a:endParaRPr lang="en-GB"/>
          </a:p>
        </p:txBody>
      </p:sp>
    </p:spTree>
    <p:extLst>
      <p:ext uri="{BB962C8B-B14F-4D97-AF65-F5344CB8AC3E}">
        <p14:creationId xmlns:p14="http://schemas.microsoft.com/office/powerpoint/2010/main" val="80169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O</a:t>
            </a:r>
            <a:r>
              <a:rPr lang="en-GB" baseline="0" dirty="0"/>
              <a:t>pen street map: https://wiki.openstreetmap.org/wiki/Birmingham</a:t>
            </a:r>
            <a:endParaRPr lang="en-GB" dirty="0"/>
          </a:p>
        </p:txBody>
      </p:sp>
      <p:sp>
        <p:nvSpPr>
          <p:cNvPr id="4" name="Slide Number Placeholder 3"/>
          <p:cNvSpPr>
            <a:spLocks noGrp="1"/>
          </p:cNvSpPr>
          <p:nvPr>
            <p:ph type="sldNum" sz="quarter" idx="10"/>
          </p:nvPr>
        </p:nvSpPr>
        <p:spPr/>
        <p:txBody>
          <a:bodyPr/>
          <a:lstStyle/>
          <a:p>
            <a:fld id="{DDFDF31E-03DE-40B1-B638-1ED3F34D9D2A}"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hlinkClick r:id="rId3"/>
              </a:rPr>
              <a:t>Links: https://www.telegraph.co.uk/education/stem-awards/design/designing-green-cities</a:t>
            </a:r>
            <a:endParaRPr lang="en-GB" sz="1200" dirty="0"/>
          </a:p>
          <a:p>
            <a:r>
              <a:rPr lang="en-GB" dirty="0">
                <a:hlinkClick r:id="rId4"/>
              </a:rPr>
              <a:t>https://www.birmingham.gov.uk/info/20013/roads_travel_and_parking/2032/draft_birmingham_transport_plan</a:t>
            </a:r>
            <a:endParaRPr lang="en-GB" dirty="0"/>
          </a:p>
        </p:txBody>
      </p:sp>
      <p:sp>
        <p:nvSpPr>
          <p:cNvPr id="4" name="Slide Number Placeholder 3"/>
          <p:cNvSpPr>
            <a:spLocks noGrp="1"/>
          </p:cNvSpPr>
          <p:nvPr>
            <p:ph type="sldNum" sz="quarter" idx="10"/>
          </p:nvPr>
        </p:nvSpPr>
        <p:spPr/>
        <p:txBody>
          <a:bodyPr/>
          <a:lstStyle/>
          <a:p>
            <a:fld id="{4399001A-258F-4C21-BFC1-1432480F8C34}" type="slidenum">
              <a:rPr lang="en-GB" smtClean="0"/>
              <a:pPr/>
              <a:t>11</a:t>
            </a:fld>
            <a:endParaRPr lang="en-GB" dirty="0"/>
          </a:p>
        </p:txBody>
      </p:sp>
    </p:spTree>
    <p:extLst>
      <p:ext uri="{BB962C8B-B14F-4D97-AF65-F5344CB8AC3E}">
        <p14:creationId xmlns:p14="http://schemas.microsoft.com/office/powerpoint/2010/main" val="3175961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3DB4E6"/>
        </a:solidFill>
        <a:effectLst/>
      </p:bgPr>
    </p:bg>
    <p:spTree>
      <p:nvGrpSpPr>
        <p:cNvPr id="1" name=""/>
        <p:cNvGrpSpPr/>
        <p:nvPr/>
      </p:nvGrpSpPr>
      <p:grpSpPr>
        <a:xfrm>
          <a:off x="0" y="0"/>
          <a:ext cx="0" cy="0"/>
          <a:chOff x="0" y="0"/>
          <a:chExt cx="0" cy="0"/>
        </a:xfrm>
      </p:grpSpPr>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251520" y="5373216"/>
            <a:ext cx="7812360" cy="648072"/>
          </a:xfrm>
        </p:spPr>
        <p:txBody>
          <a:bodyPr>
            <a:normAutofit/>
          </a:bodyPr>
          <a:lstStyle>
            <a:lvl1pPr marL="442913" indent="0" algn="l">
              <a:buNone/>
              <a:defRPr sz="36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ctr"/>
            <a:endParaRPr lang="en-GB" b="1" dirty="0">
              <a:solidFill>
                <a:srgbClr val="243D91"/>
              </a:solidFill>
            </a:endParaRPr>
          </a:p>
        </p:txBody>
      </p:sp>
      <p:pic>
        <p:nvPicPr>
          <p:cNvPr id="3" name="Picture 2">
            <a:extLst>
              <a:ext uri="{FF2B5EF4-FFF2-40B4-BE49-F238E27FC236}">
                <a16:creationId xmlns:a16="http://schemas.microsoft.com/office/drawing/2014/main" id="{330C7DD3-57ED-4B77-8ED1-8C9D1761F01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2657"/>
          <a:stretch/>
        </p:blipFill>
        <p:spPr>
          <a:xfrm>
            <a:off x="4788024" y="0"/>
            <a:ext cx="4355976" cy="5079664"/>
          </a:xfrm>
          <a:prstGeom prst="rect">
            <a:avLst/>
          </a:prstGeom>
        </p:spPr>
      </p:pic>
      <p:pic>
        <p:nvPicPr>
          <p:cNvPr id="5" name="Picture 4">
            <a:extLst>
              <a:ext uri="{FF2B5EF4-FFF2-40B4-BE49-F238E27FC236}">
                <a16:creationId xmlns:a16="http://schemas.microsoft.com/office/drawing/2014/main" id="{8A829D30-31FD-48B4-B358-5B263B36C0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8985"/>
          <a:stretch/>
        </p:blipFill>
        <p:spPr>
          <a:xfrm>
            <a:off x="417" y="25734"/>
            <a:ext cx="3076339" cy="5015656"/>
          </a:xfrm>
          <a:prstGeom prst="rect">
            <a:avLst/>
          </a:prstGeom>
        </p:spPr>
      </p:pic>
    </p:spTree>
    <p:extLst>
      <p:ext uri="{BB962C8B-B14F-4D97-AF65-F5344CB8AC3E}">
        <p14:creationId xmlns:p14="http://schemas.microsoft.com/office/powerpoint/2010/main" val="672912163"/>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lvl1pPr>
              <a:defRPr sz="3600" b="1">
                <a:solidFill>
                  <a:srgbClr val="26377D"/>
                </a:solidFill>
                <a:latin typeface="Lato" panose="020F0502020204030203" pitchFamily="34" charset="0"/>
                <a:ea typeface="Lato" panose="020F0502020204030203" pitchFamily="34" charset="0"/>
                <a:cs typeface="Lato" panose="020F0502020204030203"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7726366F-2D8B-470B-AAB3-86DD10C6F178}"/>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extLst>
      <p:ext uri="{BB962C8B-B14F-4D97-AF65-F5344CB8AC3E}">
        <p14:creationId xmlns:p14="http://schemas.microsoft.com/office/powerpoint/2010/main" val="2039999302"/>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714337E-A7D0-4213-A95F-88F0680C7011}" type="datetimeFigureOut">
              <a:rPr lang="en-GB" smtClean="0"/>
              <a:pPr/>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A62CD-E6A4-48B0-8740-9FCE98EC987B}" type="slidenum">
              <a:rPr lang="en-GB" smtClean="0"/>
              <a:pPr/>
              <a:t>‹#›</a:t>
            </a:fld>
            <a:endParaRPr lang="en-GB"/>
          </a:p>
        </p:txBody>
      </p:sp>
      <p:sp>
        <p:nvSpPr>
          <p:cNvPr id="9" name="TextBox 8">
            <a:extLst>
              <a:ext uri="{FF2B5EF4-FFF2-40B4-BE49-F238E27FC236}">
                <a16:creationId xmlns:a16="http://schemas.microsoft.com/office/drawing/2014/main" id="{52BBFD10-1906-409E-A16D-1E85DB07F870}"/>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extLst>
      <p:ext uri="{BB962C8B-B14F-4D97-AF65-F5344CB8AC3E}">
        <p14:creationId xmlns:p14="http://schemas.microsoft.com/office/powerpoint/2010/main" val="254398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1714337E-A7D0-4213-A95F-88F0680C7011}" type="datetimeFigureOut">
              <a:rPr lang="en-GB" smtClean="0"/>
              <a:pPr/>
              <a:t>11/11/2020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6A62CD-E6A4-48B0-8740-9FCE98EC987B}" type="slidenum">
              <a:rPr lang="en-GB" smtClean="0"/>
              <a:pPr/>
              <a:t>‹#›</a:t>
            </a:fld>
            <a:endParaRPr lang="en-GB"/>
          </a:p>
        </p:txBody>
      </p:sp>
      <p:sp>
        <p:nvSpPr>
          <p:cNvPr id="12" name="TextBox 11">
            <a:extLst>
              <a:ext uri="{FF2B5EF4-FFF2-40B4-BE49-F238E27FC236}">
                <a16:creationId xmlns:a16="http://schemas.microsoft.com/office/drawing/2014/main" id="{E8A3A30A-5357-4D81-B436-B542D91BC128}"/>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extLst>
      <p:ext uri="{BB962C8B-B14F-4D97-AF65-F5344CB8AC3E}">
        <p14:creationId xmlns:p14="http://schemas.microsoft.com/office/powerpoint/2010/main" val="103033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lvl1pPr>
              <a:defRPr>
                <a:solidFill>
                  <a:srgbClr val="26377C"/>
                </a:solidFill>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TextBox 5">
            <a:extLst>
              <a:ext uri="{FF2B5EF4-FFF2-40B4-BE49-F238E27FC236}">
                <a16:creationId xmlns:a16="http://schemas.microsoft.com/office/drawing/2014/main" id="{3F789154-FF80-415D-9B30-8DB1D4C026A4}"/>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lvl1pPr>
              <a:defRPr>
                <a:solidFill>
                  <a:srgbClr val="26377C"/>
                </a:solidFill>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TextBox 5">
            <a:extLst>
              <a:ext uri="{FF2B5EF4-FFF2-40B4-BE49-F238E27FC236}">
                <a16:creationId xmlns:a16="http://schemas.microsoft.com/office/drawing/2014/main" id="{0ED85847-F2C0-4428-AA50-59C6DE6A2518}"/>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26377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67544" y="692696"/>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844824"/>
            <a:ext cx="8229600" cy="47297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3" name="Picture 2">
            <a:extLst>
              <a:ext uri="{FF2B5EF4-FFF2-40B4-BE49-F238E27FC236}">
                <a16:creationId xmlns:a16="http://schemas.microsoft.com/office/drawing/2014/main" id="{FF906B60-73E5-4CF0-939D-1B44CEA32C0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rot="16200000">
            <a:off x="7916463" y="5612916"/>
            <a:ext cx="1230167" cy="1260000"/>
          </a:xfrm>
          <a:prstGeom prst="rect">
            <a:avLst/>
          </a:prstGeom>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78" r:id="rId4"/>
    <p:sldLayoutId id="2147483770" r:id="rId5"/>
    <p:sldLayoutId id="2147483771" r:id="rId6"/>
  </p:sldLayoutIdLst>
  <p:transition spd="slow" advClick="0"/>
  <p:txStyles>
    <p:titleStyle>
      <a:lvl1pPr algn="l" rtl="0" eaLnBrk="1" latinLnBrk="0" hangingPunct="1">
        <a:spcBef>
          <a:spcPct val="0"/>
        </a:spcBef>
        <a:buNone/>
        <a:defRPr kumimoji="0" sz="4000" kern="1200">
          <a:solidFill>
            <a:schemeClr val="tx2"/>
          </a:solidFill>
          <a:latin typeface="Lato" panose="020F0502020204030203" pitchFamily="34" charset="0"/>
          <a:ea typeface="Lato" panose="020F0502020204030203" pitchFamily="34" charset="0"/>
          <a:cs typeface="Lato" panose="020F0502020204030203" pitchFamily="34" charset="0"/>
        </a:defRPr>
      </a:lvl1pPr>
    </p:titleStyle>
    <p:bodyStyle>
      <a:lvl1pPr marL="365760" indent="-256032" algn="l" rtl="0" eaLnBrk="1" latinLnBrk="0" hangingPunct="1">
        <a:spcBef>
          <a:spcPts val="300"/>
        </a:spcBef>
        <a:buClr>
          <a:schemeClr val="accent3"/>
        </a:buClr>
        <a:buFont typeface="Georgia"/>
        <a:buChar char="•"/>
        <a:defRPr kumimoji="0" sz="2800" kern="1200">
          <a:solidFill>
            <a:srgbClr val="243D91"/>
          </a:solidFill>
          <a:latin typeface="Lato" panose="020F0502020204030203" pitchFamily="34" charset="0"/>
          <a:ea typeface="Lato" panose="020F0502020204030203" pitchFamily="34" charset="0"/>
          <a:cs typeface="Lato" panose="020F0502020204030203" pitchFamily="34" charset="0"/>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Lato" panose="020F0502020204030203" pitchFamily="34" charset="0"/>
          <a:ea typeface="Lato" panose="020F0502020204030203" pitchFamily="34" charset="0"/>
          <a:cs typeface="Lato" panose="020F0502020204030203" pitchFamily="34" charset="0"/>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Lato" panose="020F0502020204030203" pitchFamily="34" charset="0"/>
          <a:ea typeface="Lato" panose="020F0502020204030203" pitchFamily="34" charset="0"/>
          <a:cs typeface="Lato" panose="020F0502020204030203"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Lato" panose="020F0502020204030203" pitchFamily="34" charset="0"/>
          <a:ea typeface="Lato" panose="020F0502020204030203" pitchFamily="34" charset="0"/>
          <a:cs typeface="Lato" panose="020F0502020204030203"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Lato" panose="020F0502020204030203" pitchFamily="34" charset="0"/>
          <a:ea typeface="Lato" panose="020F0502020204030203" pitchFamily="34" charset="0"/>
          <a:cs typeface="Lato" panose="020F0502020204030203"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longbridgebirmingham.co.u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irmingham.gov.uk/info/20013/roads_travel_and_parking/2032/draft_birmingham_transport_pla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telegraph.co.uk/education/stem-awards/design/designing-green-cities"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expressandstar.com/news/local-hubs/birmingham/2018/08/18/275-million-birmingham-urban-village-given-green-ligh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77956/RFS13_West_Midlands_V3.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bbc.co.uk/news/business-5401072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lowenergyapartments.eu/the-yard-ashley-vale-community-build-bristo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rkshire.com/places/yorkshire-dales/hawes" TargetMode="External"/><Relationship Id="rId7" Type="http://schemas.openxmlformats.org/officeDocument/2006/relationships/hyperlink" Target="https://www.google.com/maps/place/54%C2%B018'14.9%22N+2%C2%B011'47.1%22W/@54.304143,-2.196418,12z/data=!4m5!3m4!1s0x0:0x0!8m2!3d54.304143!4d-2.196418?hl=e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www.youtube.com/watch?time_continue=433&amp;v=g-utEP6KcQ4&amp;feature=emb_logo" TargetMode="External"/><Relationship Id="rId4" Type="http://schemas.openxmlformats.org/officeDocument/2006/relationships/slide" Target="slide19.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hyperlink" Target="https://www.visitouterhebrides.co.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scotsman.com/news/environment/outer-hebrides-battle-reverse-steep-population-decline-1463230" TargetMode="Externa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maps/place/South+Cambridgeshire+District/@52.1793073,-0.1871629,10z/data=!3m1!4b1!4m5!3m4!1s0x47d879f776683fdd:0x40e1ca8bbc1e380!8m2!3d52.1487594!4d0.048024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ocr.org.uk/Images/207306-specification-accredited-gcse-geography-a-j383.pdf" TargetMode="External"/><Relationship Id="rId13" Type="http://schemas.openxmlformats.org/officeDocument/2006/relationships/hyperlink" Target="https://www.youtube.com/watch?time_continue=1&amp;v=dy6RPgWWe4M&amp;feature=emb_logo" TargetMode="External"/><Relationship Id="rId3" Type="http://schemas.openxmlformats.org/officeDocument/2006/relationships/hyperlink" Target="https://filestore.aqa.org.uk/resources/geography/specifications/AQA-8035-SP-2016.PDF" TargetMode="External"/><Relationship Id="rId7" Type="http://schemas.openxmlformats.org/officeDocument/2006/relationships/hyperlink" Target="https://www.eduqas.co.uk/qualifications/geography-gcse-b/" TargetMode="External"/><Relationship Id="rId12" Type="http://schemas.openxmlformats.org/officeDocument/2006/relationships/hyperlink" Target="https://timeforgeography.co.uk/videos_list/citie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www.eduqas.co.uk/qualifications/geography-gcse-a/" TargetMode="External"/><Relationship Id="rId11" Type="http://schemas.openxmlformats.org/officeDocument/2006/relationships/hyperlink" Target="https://ccea.org.uk/downloads/docs/Specifications/GCSE/GCSE%20Geography%20(2017)/GCSE%20Geography%20(2017)-specification-Standard.pdf" TargetMode="External"/><Relationship Id="rId5" Type="http://schemas.openxmlformats.org/officeDocument/2006/relationships/hyperlink" Target="https://qualifications.pearson.com/content/dam/pdf/GCSE/Geography-B/2016/specification-and-sample-assessments/Specification_GCSE_L1-L2_Geography_B.pdf" TargetMode="External"/><Relationship Id="rId10" Type="http://schemas.openxmlformats.org/officeDocument/2006/relationships/hyperlink" Target="https://www.wjec.co.uk/media/mlyil2jr/wjec-gcse-geography-spec-from-2016-e.pdf" TargetMode="External"/><Relationship Id="rId4" Type="http://schemas.openxmlformats.org/officeDocument/2006/relationships/hyperlink" Target="https://qualifications.pearson.com/content/dam/pdf/GCSE/Geography-A/2016/specification-and-sample-assessments/Geography_A_Issue3%20GCSE%20(9-1)%20Specification.pdf" TargetMode="External"/><Relationship Id="rId9" Type="http://schemas.openxmlformats.org/officeDocument/2006/relationships/hyperlink" Target="https://www.ocr.org.uk/Images/207307-specification-accredited-gcse-geography-b-j384.pdf" TargetMode="External"/><Relationship Id="rId14" Type="http://schemas.openxmlformats.org/officeDocument/2006/relationships/hyperlink" Target="https://www.youtube.com/watch?v=7Vt0ZEg7ZqM&amp;feature=emb_logo"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geograph.org.uk/photo/2124660" TargetMode="External"/><Relationship Id="rId3" Type="http://schemas.openxmlformats.org/officeDocument/2006/relationships/hyperlink" Target="https://lizardpoint.com/geography/uk-cities-quiz.php" TargetMode="External"/><Relationship Id="rId7" Type="http://schemas.openxmlformats.org/officeDocument/2006/relationships/hyperlink" Target="https://www.geograph.org.uk/photo/6358987"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s://www.geograph.org.uk/photo/348286" TargetMode="External"/><Relationship Id="rId5" Type="http://schemas.openxmlformats.org/officeDocument/2006/relationships/hyperlink" Target="https://www.geograph.org.uk/photo/622803" TargetMode="External"/><Relationship Id="rId4" Type="http://schemas.openxmlformats.org/officeDocument/2006/relationships/hyperlink" Target="https://wiki.openstreetmap.org/wiki/Birmingha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0drvdLYGNuc"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thumbs.dreamstime.com/b/united-kingdom-map-vector-major-cities-marked-uk-138748267.jpg"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thetimes.co.uk/article/best-places-to-live-sunday-times-3qkwjnvr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bing.com/videos/search?q=you+tube+booming+birmingham&amp;docid=608003765147861299&amp;mid=845AE9127BA4E88A856C845AE9127BA4E88A856C&amp;view=detail&amp;FORM=VIR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hBky0VeBThI"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bullring.co.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regencyresidential.co.uk/property/new-monaco/" TargetMode="External"/><Relationship Id="rId4" Type="http://schemas.openxmlformats.org/officeDocument/2006/relationships/hyperlink" Target="https://www.brindleypla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941168"/>
            <a:ext cx="9144000" cy="1392560"/>
          </a:xfrm>
        </p:spPr>
        <p:txBody>
          <a:bodyPr>
            <a:normAutofit/>
          </a:bodyPr>
          <a:lstStyle/>
          <a:p>
            <a:r>
              <a:rPr lang="en-GB" sz="4000" b="1" dirty="0"/>
              <a:t>The UK’s diverse human landscapes</a:t>
            </a:r>
          </a:p>
        </p:txBody>
      </p:sp>
    </p:spTree>
    <p:extLst>
      <p:ext uri="{BB962C8B-B14F-4D97-AF65-F5344CB8AC3E}">
        <p14:creationId xmlns:p14="http://schemas.microsoft.com/office/powerpoint/2010/main" val="353080534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Regeneration: </a:t>
            </a:r>
            <a:r>
              <a:rPr lang="en-GB" dirty="0" err="1"/>
              <a:t>Longbridge</a:t>
            </a:r>
            <a:r>
              <a:rPr lang="en-GB" dirty="0"/>
              <a:t>, Birmingham</a:t>
            </a:r>
          </a:p>
        </p:txBody>
      </p:sp>
      <p:sp>
        <p:nvSpPr>
          <p:cNvPr id="4" name="Content Placeholder 2">
            <a:extLst>
              <a:ext uri="{FF2B5EF4-FFF2-40B4-BE49-F238E27FC236}">
                <a16:creationId xmlns:a16="http://schemas.microsoft.com/office/drawing/2014/main" id="{FC8DDB97-4EB7-4FDA-A049-48DEA45A5DC7}"/>
              </a:ext>
            </a:extLst>
          </p:cNvPr>
          <p:cNvSpPr>
            <a:spLocks noGrp="1"/>
          </p:cNvSpPr>
          <p:nvPr>
            <p:ph idx="1"/>
          </p:nvPr>
        </p:nvSpPr>
        <p:spPr>
          <a:xfrm>
            <a:off x="467544" y="1819072"/>
            <a:ext cx="5832648" cy="4706272"/>
          </a:xfrm>
        </p:spPr>
        <p:txBody>
          <a:bodyPr>
            <a:noAutofit/>
          </a:bodyPr>
          <a:lstStyle/>
          <a:p>
            <a:pPr marL="0" indent="0">
              <a:lnSpc>
                <a:spcPct val="108000"/>
              </a:lnSpc>
              <a:spcBef>
                <a:spcPts val="0"/>
              </a:spcBef>
              <a:buNone/>
            </a:pPr>
            <a:r>
              <a:rPr lang="en-GB" sz="2100" dirty="0">
                <a:solidFill>
                  <a:srgbClr val="002060"/>
                </a:solidFill>
              </a:rPr>
              <a:t>History: 1906–2005 car plant in south-west Birmingham:</a:t>
            </a:r>
          </a:p>
          <a:p>
            <a:pPr>
              <a:lnSpc>
                <a:spcPct val="108000"/>
              </a:lnSpc>
              <a:spcBef>
                <a:spcPts val="0"/>
              </a:spcBef>
            </a:pPr>
            <a:r>
              <a:rPr lang="en-GB" sz="2100" dirty="0">
                <a:solidFill>
                  <a:srgbClr val="002060"/>
                </a:solidFill>
              </a:rPr>
              <a:t>supported up to 25,000 other jobs in city</a:t>
            </a:r>
          </a:p>
          <a:p>
            <a:pPr>
              <a:lnSpc>
                <a:spcPct val="108000"/>
              </a:lnSpc>
              <a:spcBef>
                <a:spcPts val="0"/>
              </a:spcBef>
            </a:pPr>
            <a:r>
              <a:rPr lang="en-GB" sz="2100" dirty="0">
                <a:solidFill>
                  <a:srgbClr val="002060"/>
                </a:solidFill>
              </a:rPr>
              <a:t>closed in 2005 due to global competition</a:t>
            </a:r>
          </a:p>
          <a:p>
            <a:pPr>
              <a:lnSpc>
                <a:spcPct val="108000"/>
              </a:lnSpc>
              <a:spcBef>
                <a:spcPts val="0"/>
              </a:spcBef>
            </a:pPr>
            <a:r>
              <a:rPr lang="en-GB" sz="2100" dirty="0">
                <a:solidFill>
                  <a:srgbClr val="002060"/>
                </a:solidFill>
              </a:rPr>
              <a:t>demolition/dereliction resulted in a </a:t>
            </a:r>
            <a:r>
              <a:rPr lang="en-GB" sz="2100" dirty="0">
                <a:solidFill>
                  <a:srgbClr val="002060"/>
                </a:solidFill>
                <a:hlinkClick r:id="rId3" action="ppaction://hlinksldjump"/>
              </a:rPr>
              <a:t>brownfield site</a:t>
            </a:r>
            <a:r>
              <a:rPr lang="en-GB" sz="2100" dirty="0">
                <a:solidFill>
                  <a:srgbClr val="002060"/>
                </a:solidFill>
              </a:rPr>
              <a:t> with an opportunity for regeneration.</a:t>
            </a:r>
          </a:p>
          <a:p>
            <a:pPr>
              <a:lnSpc>
                <a:spcPct val="108000"/>
              </a:lnSpc>
              <a:spcBef>
                <a:spcPts val="0"/>
              </a:spcBef>
              <a:buNone/>
            </a:pPr>
            <a:r>
              <a:rPr lang="en-GB" sz="2100" dirty="0">
                <a:solidFill>
                  <a:srgbClr val="002060"/>
                </a:solidFill>
              </a:rPr>
              <a:t>Currently an ongoing £1billion </a:t>
            </a:r>
            <a:r>
              <a:rPr lang="en-GB" sz="2100" dirty="0">
                <a:solidFill>
                  <a:srgbClr val="002060"/>
                </a:solidFill>
                <a:hlinkClick r:id="rId4"/>
              </a:rPr>
              <a:t>redevelopment</a:t>
            </a:r>
            <a:r>
              <a:rPr lang="en-GB" sz="2100" dirty="0">
                <a:solidFill>
                  <a:srgbClr val="002060"/>
                </a:solidFill>
              </a:rPr>
              <a:t>:</a:t>
            </a:r>
          </a:p>
          <a:p>
            <a:pPr>
              <a:lnSpc>
                <a:spcPct val="108000"/>
              </a:lnSpc>
              <a:spcBef>
                <a:spcPts val="0"/>
              </a:spcBef>
            </a:pPr>
            <a:r>
              <a:rPr lang="en-GB" sz="2100" dirty="0">
                <a:solidFill>
                  <a:srgbClr val="002060"/>
                </a:solidFill>
              </a:rPr>
              <a:t>£100 million technology park.</a:t>
            </a:r>
          </a:p>
          <a:p>
            <a:pPr>
              <a:lnSpc>
                <a:spcPct val="108000"/>
              </a:lnSpc>
              <a:spcBef>
                <a:spcPts val="0"/>
              </a:spcBef>
            </a:pPr>
            <a:r>
              <a:rPr lang="en-GB" sz="2100" dirty="0">
                <a:solidFill>
                  <a:srgbClr val="002060"/>
                </a:solidFill>
              </a:rPr>
              <a:t>£70 million shopping centre.</a:t>
            </a:r>
          </a:p>
          <a:p>
            <a:pPr>
              <a:lnSpc>
                <a:spcPct val="108000"/>
              </a:lnSpc>
              <a:spcBef>
                <a:spcPts val="0"/>
              </a:spcBef>
            </a:pPr>
            <a:r>
              <a:rPr lang="en-GB" sz="2100" dirty="0">
                <a:solidFill>
                  <a:srgbClr val="002060"/>
                </a:solidFill>
              </a:rPr>
              <a:t>2000 homes (4,000 planned).</a:t>
            </a:r>
          </a:p>
          <a:p>
            <a:pPr>
              <a:lnSpc>
                <a:spcPct val="108000"/>
              </a:lnSpc>
              <a:spcBef>
                <a:spcPts val="0"/>
              </a:spcBef>
            </a:pPr>
            <a:r>
              <a:rPr lang="en-US" sz="2100" dirty="0">
                <a:solidFill>
                  <a:srgbClr val="002060"/>
                </a:solidFill>
              </a:rPr>
              <a:t>3,700 jobs created (9,000 planned).</a:t>
            </a:r>
          </a:p>
        </p:txBody>
      </p:sp>
      <p:sp>
        <p:nvSpPr>
          <p:cNvPr id="5" name="TextBox 4"/>
          <p:cNvSpPr txBox="1"/>
          <p:nvPr/>
        </p:nvSpPr>
        <p:spPr>
          <a:xfrm>
            <a:off x="6300192" y="1846782"/>
            <a:ext cx="2664296" cy="1562672"/>
          </a:xfrm>
          <a:prstGeom prst="rect">
            <a:avLst/>
          </a:prstGeom>
          <a:solidFill>
            <a:schemeClr val="accent2">
              <a:lumMod val="40000"/>
              <a:lumOff val="60000"/>
            </a:schemeClr>
          </a:solidFill>
          <a:ln>
            <a:solidFill>
              <a:schemeClr val="tx1"/>
            </a:solidFill>
          </a:ln>
        </p:spPr>
        <p:txBody>
          <a:bodyPr wrap="square" rtlCol="0">
            <a:spAutoFit/>
          </a:bodyPr>
          <a:lstStyle/>
          <a:p>
            <a:pPr>
              <a:lnSpc>
                <a:spcPct val="108000"/>
              </a:lnSpc>
            </a:pPr>
            <a:r>
              <a:rPr lang="en-GB" b="1" dirty="0">
                <a:solidFill>
                  <a:srgbClr val="26377C"/>
                </a:solidFill>
                <a:latin typeface="Lato"/>
              </a:rPr>
              <a:t>Activity</a:t>
            </a:r>
          </a:p>
          <a:p>
            <a:pPr>
              <a:lnSpc>
                <a:spcPct val="108000"/>
              </a:lnSpc>
            </a:pPr>
            <a:r>
              <a:rPr lang="en-GB" dirty="0">
                <a:solidFill>
                  <a:srgbClr val="26377C"/>
                </a:solidFill>
                <a:latin typeface="Lato"/>
              </a:rPr>
              <a:t>What positive or negative impacts could this regeneration have on the Longbridge area?</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066800"/>
          </a:xfrm>
        </p:spPr>
        <p:txBody>
          <a:bodyPr>
            <a:noAutofit/>
          </a:bodyPr>
          <a:lstStyle/>
          <a:p>
            <a:r>
              <a:rPr lang="en-GB" sz="3600" b="1" dirty="0"/>
              <a:t>Transport and green space opportunities</a:t>
            </a:r>
          </a:p>
        </p:txBody>
      </p:sp>
      <p:sp>
        <p:nvSpPr>
          <p:cNvPr id="3" name="Content Placeholder 2"/>
          <p:cNvSpPr>
            <a:spLocks noGrp="1"/>
          </p:cNvSpPr>
          <p:nvPr>
            <p:ph idx="1"/>
          </p:nvPr>
        </p:nvSpPr>
        <p:spPr>
          <a:xfrm>
            <a:off x="395536" y="1834382"/>
            <a:ext cx="5688632" cy="4690962"/>
          </a:xfrm>
        </p:spPr>
        <p:txBody>
          <a:bodyPr>
            <a:noAutofit/>
          </a:bodyPr>
          <a:lstStyle/>
          <a:p>
            <a:pPr marL="0" lvl="1" indent="0">
              <a:lnSpc>
                <a:spcPct val="108000"/>
              </a:lnSpc>
              <a:spcBef>
                <a:spcPts val="0"/>
              </a:spcBef>
              <a:buClr>
                <a:schemeClr val="accent3"/>
              </a:buClr>
              <a:buNone/>
            </a:pPr>
            <a:r>
              <a:rPr lang="en-GB" sz="2000" dirty="0">
                <a:solidFill>
                  <a:srgbClr val="26377C"/>
                </a:solidFill>
              </a:rPr>
              <a:t>The Birmingham Connected Transport Plan provides:</a:t>
            </a:r>
          </a:p>
          <a:p>
            <a:pPr marL="365760" lvl="1" indent="-256032">
              <a:lnSpc>
                <a:spcPct val="108000"/>
              </a:lnSpc>
              <a:spcBef>
                <a:spcPts val="0"/>
              </a:spcBef>
              <a:buClr>
                <a:schemeClr val="accent3"/>
              </a:buClr>
              <a:buFont typeface="Georgia"/>
              <a:buChar char="•"/>
            </a:pPr>
            <a:r>
              <a:rPr lang="en-GB" sz="2000" dirty="0">
                <a:solidFill>
                  <a:srgbClr val="26377C"/>
                </a:solidFill>
              </a:rPr>
              <a:t>a 20 year strategy for a fully integrated citywide transport system</a:t>
            </a:r>
          </a:p>
          <a:p>
            <a:pPr marL="365760" lvl="1" indent="-256032">
              <a:lnSpc>
                <a:spcPct val="108000"/>
              </a:lnSpc>
              <a:spcBef>
                <a:spcPts val="0"/>
              </a:spcBef>
              <a:buClr>
                <a:schemeClr val="accent3"/>
              </a:buClr>
              <a:buFont typeface="Georgia"/>
              <a:buChar char="•"/>
            </a:pPr>
            <a:r>
              <a:rPr lang="en-GB" sz="2000" dirty="0">
                <a:solidFill>
                  <a:srgbClr val="26377C"/>
                </a:solidFill>
              </a:rPr>
              <a:t>better rail links in the city and beyond</a:t>
            </a:r>
          </a:p>
          <a:p>
            <a:pPr marL="365760" lvl="1" indent="-256032">
              <a:lnSpc>
                <a:spcPct val="108000"/>
              </a:lnSpc>
              <a:spcBef>
                <a:spcPts val="0"/>
              </a:spcBef>
              <a:buClr>
                <a:schemeClr val="accent3"/>
              </a:buClr>
              <a:buFont typeface="Georgia"/>
              <a:buChar char="•"/>
            </a:pPr>
            <a:r>
              <a:rPr lang="en-GB" sz="2000" dirty="0">
                <a:solidFill>
                  <a:srgbClr val="26377C"/>
                </a:solidFill>
              </a:rPr>
              <a:t>increased cycle and walking routes</a:t>
            </a:r>
          </a:p>
          <a:p>
            <a:pPr marL="365760" lvl="1" indent="-256032">
              <a:lnSpc>
                <a:spcPct val="108000"/>
              </a:lnSpc>
              <a:spcBef>
                <a:spcPts val="0"/>
              </a:spcBef>
              <a:buClr>
                <a:schemeClr val="accent3"/>
              </a:buClr>
              <a:buFont typeface="Georgia"/>
              <a:buChar char="•"/>
            </a:pPr>
            <a:r>
              <a:rPr lang="en-GB" sz="2000" dirty="0">
                <a:solidFill>
                  <a:srgbClr val="26377C"/>
                </a:solidFill>
              </a:rPr>
              <a:t>increased connectivity between road and rail links.</a:t>
            </a:r>
          </a:p>
          <a:p>
            <a:pPr marL="0" lvl="1" indent="0">
              <a:lnSpc>
                <a:spcPct val="108000"/>
              </a:lnSpc>
              <a:spcBef>
                <a:spcPts val="0"/>
              </a:spcBef>
              <a:buClr>
                <a:schemeClr val="accent3"/>
              </a:buClr>
              <a:buNone/>
            </a:pPr>
            <a:r>
              <a:rPr lang="en-GB" sz="2000" dirty="0">
                <a:solidFill>
                  <a:srgbClr val="26377C"/>
                </a:solidFill>
              </a:rPr>
              <a:t>The Birmingham Green Vision trialling ‘Southside A 38’ envisions:</a:t>
            </a:r>
          </a:p>
          <a:p>
            <a:pPr marL="365760" lvl="1" indent="-256032">
              <a:lnSpc>
                <a:spcPct val="108000"/>
              </a:lnSpc>
              <a:spcBef>
                <a:spcPts val="0"/>
              </a:spcBef>
              <a:buClr>
                <a:schemeClr val="accent3"/>
              </a:buClr>
              <a:buFont typeface="Georgia"/>
              <a:buChar char="•"/>
            </a:pPr>
            <a:r>
              <a:rPr lang="en-GB" sz="2000" dirty="0">
                <a:solidFill>
                  <a:srgbClr val="26377C"/>
                </a:solidFill>
              </a:rPr>
              <a:t>greening the grey centre</a:t>
            </a:r>
          </a:p>
          <a:p>
            <a:pPr marL="365760" lvl="1" indent="-256032">
              <a:lnSpc>
                <a:spcPct val="108000"/>
              </a:lnSpc>
              <a:spcBef>
                <a:spcPts val="0"/>
              </a:spcBef>
              <a:buClr>
                <a:schemeClr val="accent3"/>
              </a:buClr>
              <a:buFont typeface="Georgia"/>
              <a:buChar char="•"/>
            </a:pPr>
            <a:r>
              <a:rPr lang="en-GB" sz="2000" dirty="0">
                <a:solidFill>
                  <a:srgbClr val="26377C"/>
                </a:solidFill>
              </a:rPr>
              <a:t>large scale green walls and roofs</a:t>
            </a:r>
          </a:p>
          <a:p>
            <a:pPr marL="365760" lvl="1" indent="-256032">
              <a:lnSpc>
                <a:spcPct val="108000"/>
              </a:lnSpc>
              <a:spcBef>
                <a:spcPts val="0"/>
              </a:spcBef>
              <a:buClr>
                <a:schemeClr val="accent3"/>
              </a:buClr>
              <a:buFont typeface="Georgia"/>
              <a:buChar char="•"/>
            </a:pPr>
            <a:r>
              <a:rPr lang="en-GB" sz="2000" dirty="0">
                <a:solidFill>
                  <a:srgbClr val="26377C"/>
                </a:solidFill>
              </a:rPr>
              <a:t>expanding parks and green spaces</a:t>
            </a:r>
          </a:p>
          <a:p>
            <a:pPr marL="365760" lvl="1" indent="-256032">
              <a:lnSpc>
                <a:spcPct val="108000"/>
              </a:lnSpc>
              <a:spcBef>
                <a:spcPts val="0"/>
              </a:spcBef>
              <a:buClr>
                <a:schemeClr val="accent3"/>
              </a:buClr>
              <a:buFont typeface="Georgia"/>
              <a:buChar char="•"/>
            </a:pPr>
            <a:r>
              <a:rPr lang="en-GB" sz="2000" dirty="0">
                <a:solidFill>
                  <a:srgbClr val="26377C"/>
                </a:solidFill>
              </a:rPr>
              <a:t>increasing tree numbers.</a:t>
            </a:r>
            <a:endParaRPr lang="en-GB" sz="2000" b="1" dirty="0">
              <a:solidFill>
                <a:srgbClr val="26377C"/>
              </a:solidFill>
            </a:endParaRPr>
          </a:p>
        </p:txBody>
      </p:sp>
      <p:sp>
        <p:nvSpPr>
          <p:cNvPr id="6" name="TextBox 5"/>
          <p:cNvSpPr txBox="1"/>
          <p:nvPr/>
        </p:nvSpPr>
        <p:spPr>
          <a:xfrm>
            <a:off x="6168859" y="1834382"/>
            <a:ext cx="2592048" cy="3058594"/>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002060"/>
                </a:solidFill>
                <a:latin typeface="Lato" panose="020F0502020204030203" pitchFamily="34" charset="0"/>
                <a:ea typeface="Lato" panose="020F0502020204030203" pitchFamily="34" charset="0"/>
                <a:cs typeface="Lato" panose="020F0502020204030203" pitchFamily="34" charset="0"/>
              </a:rPr>
              <a:t>Activity </a:t>
            </a: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Watch the video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Birmingham transport plan</a:t>
            </a: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Read the article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Birmingham’s Green Vision</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t>
            </a: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Then list examples of Birmingham’s urban sustainability.</a:t>
            </a:r>
            <a:endParaRPr lang="en-GB" b="1" dirty="0">
              <a:solidFill>
                <a:srgbClr val="002060"/>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1712927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29600" cy="1066800"/>
          </a:xfrm>
        </p:spPr>
        <p:txBody>
          <a:bodyPr>
            <a:noAutofit/>
          </a:bodyPr>
          <a:lstStyle/>
          <a:p>
            <a:r>
              <a:rPr lang="en-GB" sz="3200" b="1" dirty="0"/>
              <a:t>The challenge of the rural-urban fringe</a:t>
            </a:r>
          </a:p>
        </p:txBody>
      </p:sp>
      <p:sp>
        <p:nvSpPr>
          <p:cNvPr id="3" name="Content Placeholder 2"/>
          <p:cNvSpPr>
            <a:spLocks noGrp="1"/>
          </p:cNvSpPr>
          <p:nvPr>
            <p:ph idx="1"/>
          </p:nvPr>
        </p:nvSpPr>
        <p:spPr>
          <a:xfrm>
            <a:off x="324233" y="1483401"/>
            <a:ext cx="5759935" cy="4896544"/>
          </a:xfrm>
        </p:spPr>
        <p:txBody>
          <a:bodyPr>
            <a:noAutofit/>
          </a:bodyPr>
          <a:lstStyle/>
          <a:p>
            <a:pPr marL="0" indent="0">
              <a:lnSpc>
                <a:spcPct val="108000"/>
              </a:lnSpc>
              <a:buNone/>
            </a:pPr>
            <a:r>
              <a:rPr lang="en-GB" sz="2000" dirty="0"/>
              <a:t>The rural-urban fringe is where the outer edge of the city meets rural areas and their land uses mix.</a:t>
            </a:r>
          </a:p>
          <a:p>
            <a:pPr>
              <a:lnSpc>
                <a:spcPct val="108000"/>
              </a:lnSpc>
            </a:pPr>
            <a:r>
              <a:rPr lang="en-GB" sz="2000" dirty="0"/>
              <a:t>The fringe of the West Midlands Conurbation is under pressure from urban sprawl.</a:t>
            </a:r>
          </a:p>
          <a:p>
            <a:pPr>
              <a:lnSpc>
                <a:spcPct val="108000"/>
              </a:lnSpc>
            </a:pPr>
            <a:r>
              <a:rPr lang="en-GB" sz="2000" dirty="0"/>
              <a:t>Since 2000, 40,000+ people have moved from central Birmingham to the suburbs and rural villages.</a:t>
            </a:r>
          </a:p>
          <a:p>
            <a:pPr>
              <a:lnSpc>
                <a:spcPct val="108000"/>
              </a:lnSpc>
            </a:pPr>
            <a:r>
              <a:rPr lang="en-GB" sz="2000" dirty="0"/>
              <a:t>Commuter villages e.g. Dorridge and Knowle develop: expanding housing estates with urban characteristics.</a:t>
            </a:r>
          </a:p>
          <a:p>
            <a:pPr>
              <a:lnSpc>
                <a:spcPct val="108000"/>
              </a:lnSpc>
            </a:pPr>
            <a:r>
              <a:rPr lang="en-GB" sz="2000" dirty="0"/>
              <a:t>House prices increase, green space declines.</a:t>
            </a:r>
          </a:p>
          <a:p>
            <a:pPr>
              <a:lnSpc>
                <a:spcPct val="108000"/>
              </a:lnSpc>
            </a:pPr>
            <a:r>
              <a:rPr lang="en-GB" sz="2000" dirty="0"/>
              <a:t>New transport links, e.g. HS2 and road links; leisure developments; retail parks and industrial estates use up </a:t>
            </a:r>
            <a:r>
              <a:rPr lang="en-GB" sz="2000" dirty="0">
                <a:hlinkClick r:id="rId3" action="ppaction://hlinksldjump"/>
              </a:rPr>
              <a:t>greenfield</a:t>
            </a:r>
            <a:r>
              <a:rPr lang="en-GB" sz="2000" dirty="0"/>
              <a:t> sites.</a:t>
            </a:r>
          </a:p>
          <a:p>
            <a:pPr marL="0" indent="0">
              <a:buNone/>
            </a:pPr>
            <a:endParaRPr lang="en-GB" sz="2200" dirty="0"/>
          </a:p>
        </p:txBody>
      </p:sp>
      <p:sp>
        <p:nvSpPr>
          <p:cNvPr id="4" name="TextBox 3"/>
          <p:cNvSpPr txBox="1"/>
          <p:nvPr/>
        </p:nvSpPr>
        <p:spPr>
          <a:xfrm>
            <a:off x="6300192" y="1522552"/>
            <a:ext cx="2519575" cy="1861856"/>
          </a:xfrm>
          <a:prstGeom prst="rect">
            <a:avLst/>
          </a:prstGeom>
          <a:solidFill>
            <a:schemeClr val="accent2">
              <a:lumMod val="40000"/>
              <a:lumOff val="60000"/>
            </a:schemeClr>
          </a:solidFill>
          <a:ln>
            <a:solidFill>
              <a:srgbClr val="26377C"/>
            </a:solidFill>
          </a:ln>
        </p:spPr>
        <p:txBody>
          <a:bodyPr wrap="square" rtlCol="0">
            <a:spAutoFit/>
          </a:bodyPr>
          <a:lstStyle/>
          <a:p>
            <a:pPr>
              <a:lnSpc>
                <a:spcPct val="108000"/>
              </a:lnSpc>
            </a:pPr>
            <a:r>
              <a:rPr lang="en-GB" b="1" dirty="0">
                <a:solidFill>
                  <a:srgbClr val="26377C"/>
                </a:solidFill>
                <a:latin typeface="Lato"/>
              </a:rPr>
              <a:t>Activity</a:t>
            </a:r>
          </a:p>
          <a:p>
            <a:pPr>
              <a:lnSpc>
                <a:spcPct val="108000"/>
              </a:lnSpc>
            </a:pPr>
            <a:r>
              <a:rPr lang="en-GB" dirty="0">
                <a:solidFill>
                  <a:srgbClr val="26377C"/>
                </a:solidFill>
                <a:latin typeface="Lato"/>
              </a:rPr>
              <a:t>Read the </a:t>
            </a:r>
            <a:r>
              <a:rPr lang="en-GB" dirty="0">
                <a:solidFill>
                  <a:srgbClr val="26377C"/>
                </a:solidFill>
                <a:latin typeface="Lato"/>
                <a:hlinkClick r:id="rId4">
                  <a:extLst>
                    <a:ext uri="{A12FA001-AC4F-418D-AE19-62706E023703}">
                      <ahyp:hlinkClr xmlns:ahyp="http://schemas.microsoft.com/office/drawing/2018/hyperlinkcolor" val="tx"/>
                    </a:ext>
                  </a:extLst>
                </a:hlinkClick>
              </a:rPr>
              <a:t>article </a:t>
            </a:r>
            <a:r>
              <a:rPr lang="en-GB" dirty="0">
                <a:solidFill>
                  <a:srgbClr val="26377C"/>
                </a:solidFill>
                <a:latin typeface="Lato"/>
              </a:rPr>
              <a:t>from the local paper and suggest how New Monaco might reduce urban sprawl.</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12783"/>
            <a:ext cx="8424936" cy="907504"/>
          </a:xfrm>
        </p:spPr>
        <p:txBody>
          <a:bodyPr>
            <a:noAutofit/>
          </a:bodyPr>
          <a:lstStyle/>
          <a:p>
            <a:r>
              <a:rPr lang="en-GB" sz="3200" b="1" dirty="0"/>
              <a:t>Birmingham HS2: opportunity or challenge?</a:t>
            </a:r>
          </a:p>
        </p:txBody>
      </p:sp>
      <p:sp>
        <p:nvSpPr>
          <p:cNvPr id="3" name="Content Placeholder 2"/>
          <p:cNvSpPr>
            <a:spLocks noGrp="1"/>
          </p:cNvSpPr>
          <p:nvPr>
            <p:ph idx="1"/>
          </p:nvPr>
        </p:nvSpPr>
        <p:spPr>
          <a:xfrm>
            <a:off x="467544" y="1616516"/>
            <a:ext cx="5276535" cy="4908827"/>
          </a:xfrm>
        </p:spPr>
        <p:txBody>
          <a:bodyPr>
            <a:noAutofit/>
          </a:bodyPr>
          <a:lstStyle/>
          <a:p>
            <a:pPr marL="109728" indent="0">
              <a:lnSpc>
                <a:spcPct val="108000"/>
              </a:lnSpc>
              <a:buNone/>
            </a:pPr>
            <a:r>
              <a:rPr lang="en-GB" sz="1800" dirty="0"/>
              <a:t>The Birmingham HS2 project is a controversial rail project. </a:t>
            </a:r>
          </a:p>
          <a:p>
            <a:pPr marL="109728" indent="0">
              <a:lnSpc>
                <a:spcPct val="108000"/>
              </a:lnSpc>
              <a:buNone/>
            </a:pPr>
            <a:r>
              <a:rPr lang="en-GB" sz="1800" b="1" dirty="0"/>
              <a:t>Phase 1 link: Birmingham to London</a:t>
            </a:r>
            <a:endParaRPr lang="en-GB" sz="1800" dirty="0">
              <a:solidFill>
                <a:srgbClr val="002060"/>
              </a:solidFill>
            </a:endParaRPr>
          </a:p>
          <a:p>
            <a:pPr marL="109728" indent="0">
              <a:lnSpc>
                <a:spcPct val="108000"/>
              </a:lnSpc>
              <a:buNone/>
            </a:pPr>
            <a:r>
              <a:rPr lang="en-GB" sz="1800" dirty="0">
                <a:solidFill>
                  <a:srgbClr val="002060"/>
                </a:solidFill>
              </a:rPr>
              <a:t>Opportunities:</a:t>
            </a:r>
          </a:p>
          <a:p>
            <a:pPr>
              <a:lnSpc>
                <a:spcPct val="108000"/>
              </a:lnSpc>
            </a:pPr>
            <a:r>
              <a:rPr lang="en-GB" sz="1800" dirty="0">
                <a:solidFill>
                  <a:srgbClr val="002060"/>
                </a:solidFill>
              </a:rPr>
              <a:t>26,000 jobs created in Birmingham and Solihull.</a:t>
            </a:r>
          </a:p>
          <a:p>
            <a:pPr>
              <a:lnSpc>
                <a:spcPct val="108000"/>
              </a:lnSpc>
            </a:pPr>
            <a:r>
              <a:rPr lang="en-GB" sz="1800" dirty="0">
                <a:solidFill>
                  <a:srgbClr val="002060"/>
                </a:solidFill>
              </a:rPr>
              <a:t>£4million increase in economic output.</a:t>
            </a:r>
          </a:p>
          <a:p>
            <a:pPr>
              <a:lnSpc>
                <a:spcPct val="108000"/>
              </a:lnSpc>
            </a:pPr>
            <a:r>
              <a:rPr lang="en-GB" sz="1800" dirty="0">
                <a:solidFill>
                  <a:srgbClr val="002060"/>
                </a:solidFill>
              </a:rPr>
              <a:t>More trains for people and freight, and greater connectivity for Birmingham to SE England and mainland Europe.</a:t>
            </a:r>
          </a:p>
          <a:p>
            <a:pPr marL="109728" indent="0">
              <a:lnSpc>
                <a:spcPct val="108000"/>
              </a:lnSpc>
              <a:buNone/>
            </a:pPr>
            <a:r>
              <a:rPr lang="en-GB" sz="1800" dirty="0">
                <a:solidFill>
                  <a:srgbClr val="002060"/>
                </a:solidFill>
              </a:rPr>
              <a:t>Challenges:</a:t>
            </a:r>
          </a:p>
          <a:p>
            <a:pPr>
              <a:lnSpc>
                <a:spcPct val="108000"/>
              </a:lnSpc>
            </a:pPr>
            <a:r>
              <a:rPr lang="en-GB" sz="1800" dirty="0">
                <a:solidFill>
                  <a:srgbClr val="002060"/>
                </a:solidFill>
              </a:rPr>
              <a:t>Very expensive, with cost increases from £56 billion to £106 billion (so far).</a:t>
            </a:r>
          </a:p>
          <a:p>
            <a:pPr>
              <a:lnSpc>
                <a:spcPct val="108000"/>
              </a:lnSpc>
            </a:pPr>
            <a:r>
              <a:rPr lang="en-GB" sz="1800" dirty="0">
                <a:solidFill>
                  <a:srgbClr val="002060"/>
                </a:solidFill>
              </a:rPr>
              <a:t>Loss of green space and habitats.</a:t>
            </a:r>
          </a:p>
          <a:p>
            <a:pPr>
              <a:lnSpc>
                <a:spcPct val="108000"/>
              </a:lnSpc>
            </a:pPr>
            <a:r>
              <a:rPr lang="en-GB" sz="1800" dirty="0">
                <a:solidFill>
                  <a:srgbClr val="002060"/>
                </a:solidFill>
              </a:rPr>
              <a:t>Delays move Phase 1 completion to 2031.</a:t>
            </a:r>
          </a:p>
        </p:txBody>
      </p:sp>
      <p:sp>
        <p:nvSpPr>
          <p:cNvPr id="4" name="TextBox 3"/>
          <p:cNvSpPr txBox="1"/>
          <p:nvPr/>
        </p:nvSpPr>
        <p:spPr>
          <a:xfrm>
            <a:off x="5796136" y="3397348"/>
            <a:ext cx="2880320" cy="1861856"/>
          </a:xfrm>
          <a:prstGeom prst="rect">
            <a:avLst/>
          </a:prstGeom>
          <a:solidFill>
            <a:schemeClr val="accent2">
              <a:lumMod val="40000"/>
              <a:lumOff val="60000"/>
            </a:schemeClr>
          </a:solidFill>
          <a:ln>
            <a:solidFill>
              <a:srgbClr val="26377C"/>
            </a:solidFill>
          </a:ln>
        </p:spPr>
        <p:txBody>
          <a:bodyPr wrap="square" rtlCol="0">
            <a:spAutoFit/>
          </a:bodyPr>
          <a:lstStyle/>
          <a:p>
            <a:pPr>
              <a:lnSpc>
                <a:spcPct val="108000"/>
              </a:lnSpc>
            </a:pPr>
            <a:r>
              <a:rPr lang="en-GB" b="1" dirty="0">
                <a:solidFill>
                  <a:srgbClr val="26377C"/>
                </a:solidFill>
                <a:latin typeface="Lato"/>
              </a:rPr>
              <a:t>Activity</a:t>
            </a:r>
          </a:p>
          <a:p>
            <a:pPr>
              <a:lnSpc>
                <a:spcPct val="108000"/>
              </a:lnSpc>
            </a:pPr>
            <a:r>
              <a:rPr lang="en-GB" dirty="0">
                <a:solidFill>
                  <a:srgbClr val="26377C"/>
                </a:solidFill>
                <a:latin typeface="Lato"/>
              </a:rPr>
              <a:t>Read the articles. How will HS2 affect Birmingham? Create a balance sheet of the opportunities and challenges.</a:t>
            </a:r>
          </a:p>
        </p:txBody>
      </p:sp>
      <p:sp>
        <p:nvSpPr>
          <p:cNvPr id="7" name="TextBox 6">
            <a:extLst>
              <a:ext uri="{FF2B5EF4-FFF2-40B4-BE49-F238E27FC236}">
                <a16:creationId xmlns:a16="http://schemas.microsoft.com/office/drawing/2014/main" id="{E00143B7-9508-5D44-B2F3-238AABC568A6}"/>
              </a:ext>
            </a:extLst>
          </p:cNvPr>
          <p:cNvSpPr txBox="1"/>
          <p:nvPr/>
        </p:nvSpPr>
        <p:spPr>
          <a:xfrm>
            <a:off x="5796136" y="1616516"/>
            <a:ext cx="2880320" cy="1477328"/>
          </a:xfrm>
          <a:prstGeom prst="rect">
            <a:avLst/>
          </a:prstGeom>
          <a:noFill/>
          <a:ln w="19050">
            <a:solidFill>
              <a:srgbClr val="00B050"/>
            </a:solidFill>
          </a:ln>
        </p:spPr>
        <p:txBody>
          <a:bodyPr wrap="square" rtlCol="0">
            <a:spAutoFit/>
          </a:bodyPr>
          <a:lstStyle/>
          <a:p>
            <a:r>
              <a:rPr lang="en-GB" b="1" dirty="0">
                <a:solidFill>
                  <a:srgbClr val="26377C"/>
                </a:solidFill>
                <a:latin typeface="Lato"/>
              </a:rPr>
              <a:t>Resources:</a:t>
            </a:r>
          </a:p>
          <a:p>
            <a:pPr marL="367200" indent="-255600">
              <a:buFont typeface="Arial" pitchFamily="34" charset="0"/>
              <a:buChar char="•"/>
            </a:pPr>
            <a:r>
              <a:rPr lang="en-GB" dirty="0">
                <a:latin typeface="Lato"/>
                <a:hlinkClick r:id="rId3"/>
              </a:rPr>
              <a:t>HS2: Engine for growth</a:t>
            </a:r>
            <a:endParaRPr lang="en-GB" dirty="0">
              <a:latin typeface="Lato"/>
            </a:endParaRPr>
          </a:p>
          <a:p>
            <a:pPr marL="367200" indent="-255600">
              <a:buFont typeface="Arial" pitchFamily="34" charset="0"/>
              <a:buChar char="•"/>
            </a:pPr>
            <a:r>
              <a:rPr lang="en-GB" dirty="0">
                <a:latin typeface="Lato"/>
                <a:hlinkClick r:id="rId4"/>
              </a:rPr>
              <a:t>BBC business: jobs pledge.</a:t>
            </a:r>
            <a:endParaRPr lang="en-GB" b="1" dirty="0">
              <a:latin typeface="Lato"/>
            </a:endParaRPr>
          </a:p>
        </p:txBody>
      </p:sp>
    </p:spTree>
    <p:extLst>
      <p:ext uri="{BB962C8B-B14F-4D97-AF65-F5344CB8AC3E}">
        <p14:creationId xmlns:p14="http://schemas.microsoft.com/office/powerpoint/2010/main" val="336728170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92088"/>
          </a:xfrm>
        </p:spPr>
        <p:txBody>
          <a:bodyPr>
            <a:noAutofit/>
          </a:bodyPr>
          <a:lstStyle/>
          <a:p>
            <a:br>
              <a:rPr lang="en-GB" sz="3600" dirty="0">
                <a:solidFill>
                  <a:srgbClr val="002060"/>
                </a:solidFill>
              </a:rPr>
            </a:br>
            <a:r>
              <a:rPr lang="en-GB" sz="3600" b="1" dirty="0">
                <a:solidFill>
                  <a:srgbClr val="002060"/>
                </a:solidFill>
              </a:rPr>
              <a:t>Urban challenge</a:t>
            </a:r>
            <a:br>
              <a:rPr lang="en-GB" sz="3600" b="1" dirty="0">
                <a:solidFill>
                  <a:srgbClr val="002060"/>
                </a:solidFill>
              </a:rPr>
            </a:br>
            <a:endParaRPr lang="en-GB" sz="3600" b="1" dirty="0"/>
          </a:p>
        </p:txBody>
      </p:sp>
      <p:sp>
        <p:nvSpPr>
          <p:cNvPr id="3" name="Content Placeholder 2"/>
          <p:cNvSpPr>
            <a:spLocks noGrp="1"/>
          </p:cNvSpPr>
          <p:nvPr>
            <p:ph idx="1"/>
          </p:nvPr>
        </p:nvSpPr>
        <p:spPr>
          <a:xfrm>
            <a:off x="395536" y="1196752"/>
            <a:ext cx="5554960" cy="5544616"/>
          </a:xfrm>
        </p:spPr>
        <p:txBody>
          <a:bodyPr>
            <a:noAutofit/>
          </a:bodyPr>
          <a:lstStyle/>
          <a:p>
            <a:pPr marL="0" indent="0">
              <a:lnSpc>
                <a:spcPct val="108000"/>
              </a:lnSpc>
              <a:spcBef>
                <a:spcPts val="0"/>
              </a:spcBef>
              <a:buNone/>
            </a:pPr>
            <a:r>
              <a:rPr lang="en-GB" sz="2000" dirty="0">
                <a:solidFill>
                  <a:srgbClr val="002060"/>
                </a:solidFill>
              </a:rPr>
              <a:t>As cities grow they become less sustainable. They:</a:t>
            </a:r>
          </a:p>
          <a:p>
            <a:pPr>
              <a:lnSpc>
                <a:spcPct val="108000"/>
              </a:lnSpc>
              <a:spcBef>
                <a:spcPts val="0"/>
              </a:spcBef>
            </a:pPr>
            <a:r>
              <a:rPr lang="en-GB" sz="2000" dirty="0">
                <a:solidFill>
                  <a:srgbClr val="002060"/>
                </a:solidFill>
              </a:rPr>
              <a:t>expand and use up more space</a:t>
            </a:r>
          </a:p>
          <a:p>
            <a:pPr>
              <a:lnSpc>
                <a:spcPct val="108000"/>
              </a:lnSpc>
              <a:spcBef>
                <a:spcPts val="0"/>
              </a:spcBef>
            </a:pPr>
            <a:r>
              <a:rPr lang="en-GB" sz="2000" dirty="0">
                <a:solidFill>
                  <a:srgbClr val="002060"/>
                </a:solidFill>
              </a:rPr>
              <a:t>create more pollution and generate more waste</a:t>
            </a:r>
          </a:p>
          <a:p>
            <a:pPr>
              <a:lnSpc>
                <a:spcPct val="108000"/>
              </a:lnSpc>
              <a:spcBef>
                <a:spcPts val="0"/>
              </a:spcBef>
            </a:pPr>
            <a:r>
              <a:rPr lang="en-GB" sz="2000" dirty="0">
                <a:solidFill>
                  <a:srgbClr val="002060"/>
                </a:solidFill>
              </a:rPr>
              <a:t>use more energy and water.</a:t>
            </a:r>
          </a:p>
          <a:p>
            <a:pPr marL="109728" indent="0">
              <a:lnSpc>
                <a:spcPct val="108000"/>
              </a:lnSpc>
              <a:spcBef>
                <a:spcPts val="0"/>
              </a:spcBef>
              <a:buNone/>
            </a:pPr>
            <a:r>
              <a:rPr lang="en-GB" sz="2000" dirty="0">
                <a:solidFill>
                  <a:srgbClr val="002060"/>
                </a:solidFill>
              </a:rPr>
              <a:t>Most UK cities are trying to become cleaner, greener and more sustainable with greening, recycling and eco-friendly transport.</a:t>
            </a:r>
          </a:p>
          <a:p>
            <a:pPr marL="109728" indent="0">
              <a:lnSpc>
                <a:spcPct val="108000"/>
              </a:lnSpc>
              <a:spcBef>
                <a:spcPts val="0"/>
              </a:spcBef>
              <a:buNone/>
            </a:pPr>
            <a:endParaRPr lang="en-GB" sz="2000" dirty="0">
              <a:solidFill>
                <a:srgbClr val="002060"/>
              </a:solidFill>
            </a:endParaRPr>
          </a:p>
          <a:p>
            <a:pPr marL="109728" indent="0">
              <a:lnSpc>
                <a:spcPct val="108000"/>
              </a:lnSpc>
              <a:spcBef>
                <a:spcPts val="0"/>
              </a:spcBef>
              <a:buNone/>
            </a:pPr>
            <a:r>
              <a:rPr lang="en-GB" sz="2000" dirty="0">
                <a:solidFill>
                  <a:srgbClr val="002060"/>
                </a:solidFill>
              </a:rPr>
              <a:t>For example, Bristol’s Ashley Vale Project has built 41 eco-friendly homes, a city farm, allotments, local workshops and a community centre on a small brownfield site. Residents here show high levels of community spirit and individual well being.</a:t>
            </a:r>
          </a:p>
          <a:p>
            <a:pPr marL="109728" indent="0">
              <a:lnSpc>
                <a:spcPct val="108000"/>
              </a:lnSpc>
              <a:spcBef>
                <a:spcPts val="0"/>
              </a:spcBef>
              <a:buNone/>
            </a:pPr>
            <a:endParaRPr lang="en-GB" sz="2400" dirty="0">
              <a:solidFill>
                <a:srgbClr val="002060"/>
              </a:solidFill>
            </a:endParaRPr>
          </a:p>
        </p:txBody>
      </p:sp>
      <p:sp>
        <p:nvSpPr>
          <p:cNvPr id="6" name="TextBox 5"/>
          <p:cNvSpPr txBox="1"/>
          <p:nvPr/>
        </p:nvSpPr>
        <p:spPr>
          <a:xfrm>
            <a:off x="6249855" y="1268760"/>
            <a:ext cx="2530624" cy="1861856"/>
          </a:xfrm>
          <a:prstGeom prst="rect">
            <a:avLst/>
          </a:prstGeom>
          <a:solidFill>
            <a:schemeClr val="accent2">
              <a:lumMod val="40000"/>
              <a:lumOff val="60000"/>
            </a:schemeClr>
          </a:solidFill>
          <a:ln>
            <a:solidFill>
              <a:srgbClr val="26377C"/>
            </a:solidFill>
          </a:ln>
        </p:spPr>
        <p:txBody>
          <a:bodyPr wrap="square" rtlCol="0">
            <a:spAutoFit/>
          </a:bodyPr>
          <a:lstStyle/>
          <a:p>
            <a:pPr>
              <a:lnSpc>
                <a:spcPct val="108000"/>
              </a:lnSpc>
            </a:pPr>
            <a:r>
              <a:rPr lang="en-GB" b="1" dirty="0">
                <a:solidFill>
                  <a:srgbClr val="26377C"/>
                </a:solidFill>
                <a:latin typeface="Lato"/>
              </a:rPr>
              <a:t>Activity</a:t>
            </a:r>
          </a:p>
          <a:p>
            <a:pPr>
              <a:lnSpc>
                <a:spcPct val="108000"/>
              </a:lnSpc>
            </a:pPr>
            <a:r>
              <a:rPr lang="en-GB" dirty="0">
                <a:solidFill>
                  <a:srgbClr val="26377C"/>
                </a:solidFill>
                <a:latin typeface="Lato"/>
              </a:rPr>
              <a:t>Read about </a:t>
            </a:r>
            <a:r>
              <a:rPr lang="en-GB" dirty="0">
                <a:solidFill>
                  <a:srgbClr val="26377C"/>
                </a:solidFill>
                <a:latin typeface="Lato"/>
                <a:hlinkClick r:id="rId3">
                  <a:extLst>
                    <a:ext uri="{A12FA001-AC4F-418D-AE19-62706E023703}">
                      <ahyp:hlinkClr xmlns:ahyp="http://schemas.microsoft.com/office/drawing/2018/hyperlinkcolor" val="tx"/>
                    </a:ext>
                  </a:extLst>
                </a:hlinkClick>
              </a:rPr>
              <a:t>Ashley Vale Community Build</a:t>
            </a:r>
            <a:r>
              <a:rPr lang="en-GB" dirty="0">
                <a:solidFill>
                  <a:srgbClr val="26377C"/>
                </a:solidFill>
                <a:latin typeface="Lato"/>
              </a:rPr>
              <a:t>, then make notes on this initiative. What makes it sustainable?</a:t>
            </a:r>
          </a:p>
        </p:txBody>
      </p:sp>
    </p:spTree>
    <p:extLst>
      <p:ext uri="{BB962C8B-B14F-4D97-AF65-F5344CB8AC3E}">
        <p14:creationId xmlns:p14="http://schemas.microsoft.com/office/powerpoint/2010/main" val="427938839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1767"/>
            <a:ext cx="8229600" cy="1223812"/>
          </a:xfrm>
        </p:spPr>
        <p:txBody>
          <a:bodyPr>
            <a:noAutofit/>
          </a:bodyPr>
          <a:lstStyle/>
          <a:p>
            <a:r>
              <a:rPr lang="en-GB" sz="3200" b="1" dirty="0"/>
              <a:t>Rural settlements face challenges and opportunities</a:t>
            </a:r>
          </a:p>
        </p:txBody>
      </p:sp>
      <p:sp>
        <p:nvSpPr>
          <p:cNvPr id="3" name="Content Placeholder 2"/>
          <p:cNvSpPr>
            <a:spLocks noGrp="1"/>
          </p:cNvSpPr>
          <p:nvPr>
            <p:ph idx="1"/>
          </p:nvPr>
        </p:nvSpPr>
        <p:spPr>
          <a:xfrm>
            <a:off x="251520" y="1765579"/>
            <a:ext cx="4320480" cy="400111"/>
          </a:xfrm>
        </p:spPr>
        <p:txBody>
          <a:bodyPr>
            <a:normAutofit/>
          </a:bodyPr>
          <a:lstStyle/>
          <a:p>
            <a:pPr marL="0" indent="0">
              <a:buNone/>
            </a:pPr>
            <a:r>
              <a:rPr lang="en-US" sz="2000" dirty="0"/>
              <a:t> This is </a:t>
            </a:r>
            <a:r>
              <a:rPr lang="en-GB" sz="2000" dirty="0"/>
              <a:t>Hawes in North Yorkshire.</a:t>
            </a:r>
          </a:p>
        </p:txBody>
      </p:sp>
      <p:sp>
        <p:nvSpPr>
          <p:cNvPr id="4" name="TextBox 3"/>
          <p:cNvSpPr txBox="1"/>
          <p:nvPr/>
        </p:nvSpPr>
        <p:spPr>
          <a:xfrm>
            <a:off x="4757192" y="1844824"/>
            <a:ext cx="4135288" cy="3656963"/>
          </a:xfrm>
          <a:prstGeom prst="rect">
            <a:avLst/>
          </a:prstGeom>
          <a:solidFill>
            <a:schemeClr val="accent2">
              <a:lumMod val="40000"/>
              <a:lumOff val="60000"/>
            </a:schemeClr>
          </a:solidFill>
          <a:ln>
            <a:solidFill>
              <a:srgbClr val="26377C"/>
            </a:solidFill>
          </a:ln>
        </p:spPr>
        <p:txBody>
          <a:bodyPr wrap="square" rtlCol="0">
            <a:spAutoFit/>
          </a:bodyPr>
          <a:lstStyle/>
          <a:p>
            <a:pPr>
              <a:lnSpc>
                <a:spcPct val="108000"/>
              </a:lnSpc>
            </a:pPr>
            <a:r>
              <a:rPr lang="en-GB" b="1" dirty="0">
                <a:solidFill>
                  <a:srgbClr val="26377C"/>
                </a:solidFill>
                <a:latin typeface="Lato"/>
              </a:rPr>
              <a:t>Activity</a:t>
            </a:r>
          </a:p>
          <a:p>
            <a:pPr>
              <a:lnSpc>
                <a:spcPct val="108000"/>
              </a:lnSpc>
            </a:pPr>
            <a:r>
              <a:rPr lang="en-GB" dirty="0">
                <a:solidFill>
                  <a:srgbClr val="26377C"/>
                </a:solidFill>
                <a:latin typeface="Lato"/>
              </a:rPr>
              <a:t>Look closely at the photo of Hawes on the </a:t>
            </a:r>
            <a:r>
              <a:rPr lang="en-GB" dirty="0">
                <a:solidFill>
                  <a:srgbClr val="26377C"/>
                </a:solidFill>
                <a:latin typeface="Lato"/>
                <a:hlinkClick r:id="rId3">
                  <a:extLst>
                    <a:ext uri="{A12FA001-AC4F-418D-AE19-62706E023703}">
                      <ahyp:hlinkClr xmlns:ahyp="http://schemas.microsoft.com/office/drawing/2018/hyperlinkcolor" val="tx"/>
                    </a:ext>
                  </a:extLst>
                </a:hlinkClick>
              </a:rPr>
              <a:t>Welcome to Yorkshire site</a:t>
            </a:r>
            <a:r>
              <a:rPr lang="en-GB" dirty="0">
                <a:solidFill>
                  <a:srgbClr val="26377C"/>
                </a:solidFill>
                <a:latin typeface="Lato"/>
              </a:rPr>
              <a:t>.</a:t>
            </a:r>
          </a:p>
          <a:p>
            <a:pPr marL="342900" indent="-342900">
              <a:lnSpc>
                <a:spcPct val="108000"/>
              </a:lnSpc>
              <a:buFont typeface="+mj-lt"/>
              <a:buAutoNum type="arabicPeriod"/>
            </a:pPr>
            <a:r>
              <a:rPr lang="en-GB" dirty="0">
                <a:solidFill>
                  <a:srgbClr val="26377C"/>
                </a:solidFill>
                <a:latin typeface="Lato"/>
              </a:rPr>
              <a:t>Describe the settlement and its </a:t>
            </a:r>
            <a:r>
              <a:rPr lang="en-GB" dirty="0">
                <a:solidFill>
                  <a:srgbClr val="26377C"/>
                </a:solidFill>
                <a:latin typeface="Lato"/>
                <a:hlinkClick r:id="rId4" action="ppaction://hlinksldjump">
                  <a:extLst>
                    <a:ext uri="{A12FA001-AC4F-418D-AE19-62706E023703}">
                      <ahyp:hlinkClr xmlns:ahyp="http://schemas.microsoft.com/office/drawing/2018/hyperlinkcolor" val="tx"/>
                    </a:ext>
                  </a:extLst>
                </a:hlinkClick>
              </a:rPr>
              <a:t>situation</a:t>
            </a:r>
            <a:r>
              <a:rPr lang="en-GB" dirty="0">
                <a:solidFill>
                  <a:srgbClr val="26377C"/>
                </a:solidFill>
                <a:latin typeface="Lato"/>
              </a:rPr>
              <a:t>, or take a screengrab and add annotations.</a:t>
            </a:r>
          </a:p>
          <a:p>
            <a:pPr marL="342900" indent="-342900">
              <a:lnSpc>
                <a:spcPct val="108000"/>
              </a:lnSpc>
              <a:buFont typeface="+mj-lt"/>
              <a:buAutoNum type="arabicPeriod"/>
            </a:pPr>
            <a:r>
              <a:rPr lang="en-GB" dirty="0">
                <a:solidFill>
                  <a:srgbClr val="26377C"/>
                </a:solidFill>
                <a:latin typeface="Lato"/>
              </a:rPr>
              <a:t>Investigate the website and use Streetview or </a:t>
            </a:r>
            <a:r>
              <a:rPr lang="en-GB" dirty="0">
                <a:solidFill>
                  <a:srgbClr val="26377C"/>
                </a:solidFill>
                <a:latin typeface="Lato"/>
                <a:hlinkClick r:id="rId5">
                  <a:extLst>
                    <a:ext uri="{A12FA001-AC4F-418D-AE19-62706E023703}">
                      <ahyp:hlinkClr xmlns:ahyp="http://schemas.microsoft.com/office/drawing/2018/hyperlinkcolor" val="tx"/>
                    </a:ext>
                  </a:extLst>
                </a:hlinkClick>
              </a:rPr>
              <a:t>this amateur video</a:t>
            </a:r>
            <a:r>
              <a:rPr lang="en-GB" dirty="0">
                <a:solidFill>
                  <a:srgbClr val="26377C"/>
                </a:solidFill>
                <a:latin typeface="Lato"/>
              </a:rPr>
              <a:t> to explore the village. Suggest opportunities and challenges for residents of Hawes, such as employment and transport.</a:t>
            </a:r>
          </a:p>
        </p:txBody>
      </p:sp>
      <p:pic>
        <p:nvPicPr>
          <p:cNvPr id="7" name="Picture 2" descr="Hawes High Street and Church © George Tod :: Geograph Britain and Ireland"/>
          <p:cNvPicPr>
            <a:picLocks noChangeAspect="1" noChangeArrowheads="1"/>
          </p:cNvPicPr>
          <p:nvPr/>
        </p:nvPicPr>
        <p:blipFill>
          <a:blip r:embed="rId6" cstate="print"/>
          <a:srcRect/>
          <a:stretch>
            <a:fillRect/>
          </a:stretch>
        </p:blipFill>
        <p:spPr bwMode="auto">
          <a:xfrm>
            <a:off x="251520" y="2151165"/>
            <a:ext cx="4320480" cy="3240360"/>
          </a:xfrm>
          <a:prstGeom prst="rect">
            <a:avLst/>
          </a:prstGeom>
          <a:noFill/>
        </p:spPr>
      </p:pic>
      <p:sp>
        <p:nvSpPr>
          <p:cNvPr id="8" name="TextBox 7"/>
          <p:cNvSpPr txBox="1"/>
          <p:nvPr/>
        </p:nvSpPr>
        <p:spPr>
          <a:xfrm>
            <a:off x="251520" y="5409247"/>
            <a:ext cx="4248472" cy="400110"/>
          </a:xfrm>
          <a:prstGeom prst="rect">
            <a:avLst/>
          </a:prstGeom>
          <a:noFill/>
        </p:spPr>
        <p:txBody>
          <a:bodyPr wrap="square" rtlCol="0">
            <a:spAutoFit/>
          </a:bodyPr>
          <a:lstStyle/>
          <a:p>
            <a:r>
              <a:rPr lang="en-GB" sz="2000" dirty="0">
                <a:solidFill>
                  <a:srgbClr val="26377C"/>
                </a:solidFill>
                <a:latin typeface="Lato" panose="020F0502020204030203"/>
              </a:rPr>
              <a:t>Location of </a:t>
            </a:r>
            <a:r>
              <a:rPr lang="en-GB" sz="2000" dirty="0">
                <a:solidFill>
                  <a:srgbClr val="26377C"/>
                </a:solidFill>
                <a:latin typeface="Lato" panose="020F0502020204030203"/>
                <a:hlinkClick r:id="rId7"/>
              </a:rPr>
              <a:t>Hawes</a:t>
            </a:r>
            <a:r>
              <a:rPr lang="en-GB" sz="2000" dirty="0">
                <a:solidFill>
                  <a:srgbClr val="26377C"/>
                </a:solidFill>
                <a:latin typeface="Lato" panose="020F0502020204030203"/>
              </a:rPr>
              <a:t> on Google Maps</a:t>
            </a:r>
          </a:p>
        </p:txBody>
      </p:sp>
    </p:spTree>
    <p:extLst>
      <p:ext uri="{BB962C8B-B14F-4D97-AF65-F5344CB8AC3E}">
        <p14:creationId xmlns:p14="http://schemas.microsoft.com/office/powerpoint/2010/main" val="265345150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219710"/>
            <a:ext cx="2470458" cy="17293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73560" y="366315"/>
            <a:ext cx="8557731" cy="997059"/>
          </a:xfrm>
        </p:spPr>
        <p:txBody>
          <a:bodyPr>
            <a:noAutofit/>
          </a:bodyPr>
          <a:lstStyle/>
          <a:p>
            <a:r>
              <a:rPr lang="en-GB" sz="3200" dirty="0"/>
              <a:t>C</a:t>
            </a:r>
            <a:r>
              <a:rPr lang="en-GB" sz="3200" b="1" dirty="0"/>
              <a:t>hallenges</a:t>
            </a:r>
            <a:r>
              <a:rPr lang="en-GB" sz="3600" b="1" dirty="0"/>
              <a:t> and opportunities in Hawes</a:t>
            </a:r>
          </a:p>
        </p:txBody>
      </p:sp>
      <p:sp>
        <p:nvSpPr>
          <p:cNvPr id="3" name="Content Placeholder 2"/>
          <p:cNvSpPr>
            <a:spLocks noGrp="1"/>
          </p:cNvSpPr>
          <p:nvPr>
            <p:ph idx="1"/>
          </p:nvPr>
        </p:nvSpPr>
        <p:spPr>
          <a:xfrm>
            <a:off x="173560" y="1159343"/>
            <a:ext cx="6552728" cy="3240360"/>
          </a:xfrm>
        </p:spPr>
        <p:txBody>
          <a:bodyPr numCol="2">
            <a:normAutofit fontScale="77500" lnSpcReduction="20000"/>
          </a:bodyPr>
          <a:lstStyle/>
          <a:p>
            <a:pPr marL="365760" lvl="1" indent="-256032">
              <a:lnSpc>
                <a:spcPct val="128000"/>
              </a:lnSpc>
              <a:spcBef>
                <a:spcPts val="0"/>
              </a:spcBef>
              <a:buClr>
                <a:schemeClr val="accent3"/>
              </a:buClr>
              <a:buFont typeface="Georgia"/>
              <a:buChar char="•"/>
            </a:pPr>
            <a:r>
              <a:rPr lang="en-GB" sz="2400" dirty="0">
                <a:solidFill>
                  <a:srgbClr val="26377C"/>
                </a:solidFill>
              </a:rPr>
              <a:t>The post office, bank, library and petrol station saved by ‘Upper Dales Community Partnership’</a:t>
            </a:r>
          </a:p>
          <a:p>
            <a:pPr marL="365760" lvl="1" indent="-256032">
              <a:lnSpc>
                <a:spcPct val="128000"/>
              </a:lnSpc>
              <a:spcBef>
                <a:spcPts val="0"/>
              </a:spcBef>
              <a:buClr>
                <a:schemeClr val="accent3"/>
              </a:buClr>
              <a:buFont typeface="Georgia"/>
              <a:buChar char="•"/>
            </a:pPr>
            <a:r>
              <a:rPr lang="en-GB" sz="2400" dirty="0">
                <a:solidFill>
                  <a:srgbClr val="26377C"/>
                </a:solidFill>
              </a:rPr>
              <a:t>Poor internet connections</a:t>
            </a:r>
          </a:p>
          <a:p>
            <a:pPr marL="365760" lvl="1" indent="-256032">
              <a:lnSpc>
                <a:spcPct val="128000"/>
              </a:lnSpc>
              <a:spcBef>
                <a:spcPts val="0"/>
              </a:spcBef>
              <a:buClr>
                <a:schemeClr val="accent3"/>
              </a:buClr>
              <a:buFont typeface="Georgia"/>
              <a:buChar char="•"/>
            </a:pPr>
            <a:r>
              <a:rPr lang="en-GB" sz="2400" dirty="0">
                <a:solidFill>
                  <a:srgbClr val="26377C"/>
                </a:solidFill>
              </a:rPr>
              <a:t>Community-run bespoke transport</a:t>
            </a:r>
          </a:p>
          <a:p>
            <a:pPr marL="365760" lvl="1" indent="-256032">
              <a:lnSpc>
                <a:spcPct val="128000"/>
              </a:lnSpc>
              <a:spcBef>
                <a:spcPts val="0"/>
              </a:spcBef>
              <a:buClr>
                <a:schemeClr val="accent3"/>
              </a:buClr>
              <a:buFont typeface="Georgia"/>
              <a:buChar char="•"/>
            </a:pPr>
            <a:r>
              <a:rPr lang="en-GB" sz="2400" dirty="0">
                <a:solidFill>
                  <a:srgbClr val="26377C"/>
                </a:solidFill>
              </a:rPr>
              <a:t>Few job opportunities</a:t>
            </a:r>
          </a:p>
          <a:p>
            <a:pPr marL="365760" lvl="1" indent="-256032">
              <a:lnSpc>
                <a:spcPct val="128000"/>
              </a:lnSpc>
              <a:spcBef>
                <a:spcPts val="0"/>
              </a:spcBef>
              <a:buClr>
                <a:schemeClr val="accent3"/>
              </a:buClr>
              <a:buFont typeface="Georgia"/>
              <a:buChar char="•"/>
            </a:pPr>
            <a:r>
              <a:rPr lang="en-GB" sz="2400" dirty="0">
                <a:solidFill>
                  <a:srgbClr val="26377C"/>
                </a:solidFill>
              </a:rPr>
              <a:t>Struggling businesses</a:t>
            </a:r>
          </a:p>
          <a:p>
            <a:pPr marL="365760" lvl="1" indent="-256032">
              <a:lnSpc>
                <a:spcPct val="128000"/>
              </a:lnSpc>
              <a:spcBef>
                <a:spcPts val="0"/>
              </a:spcBef>
              <a:buClr>
                <a:schemeClr val="accent3"/>
              </a:buClr>
              <a:buFont typeface="Georgia"/>
              <a:buChar char="•"/>
            </a:pPr>
            <a:endParaRPr lang="en-GB" sz="2400" dirty="0">
              <a:solidFill>
                <a:srgbClr val="26377C"/>
              </a:solidFill>
            </a:endParaRPr>
          </a:p>
          <a:p>
            <a:pPr marL="365760" lvl="1" indent="-256032">
              <a:lnSpc>
                <a:spcPct val="128000"/>
              </a:lnSpc>
              <a:spcBef>
                <a:spcPts val="0"/>
              </a:spcBef>
              <a:buClr>
                <a:schemeClr val="accent3"/>
              </a:buClr>
              <a:buFont typeface="Georgia"/>
              <a:buChar char="•"/>
            </a:pPr>
            <a:r>
              <a:rPr lang="en-GB" sz="2400" dirty="0">
                <a:solidFill>
                  <a:srgbClr val="26377C"/>
                </a:solidFill>
              </a:rPr>
              <a:t>Worker buyout of Wensleydale creamery</a:t>
            </a:r>
          </a:p>
          <a:p>
            <a:pPr marL="365760" lvl="1" indent="-256032">
              <a:lnSpc>
                <a:spcPct val="128000"/>
              </a:lnSpc>
              <a:spcBef>
                <a:spcPts val="0"/>
              </a:spcBef>
              <a:buClr>
                <a:schemeClr val="accent3"/>
              </a:buClr>
              <a:buFont typeface="Georgia"/>
              <a:buChar char="•"/>
            </a:pPr>
            <a:r>
              <a:rPr lang="en-GB" sz="2400" dirty="0">
                <a:solidFill>
                  <a:srgbClr val="26377C"/>
                </a:solidFill>
              </a:rPr>
              <a:t>Growing tourism</a:t>
            </a:r>
          </a:p>
          <a:p>
            <a:pPr marL="365760" lvl="1" indent="-256032">
              <a:lnSpc>
                <a:spcPct val="128000"/>
              </a:lnSpc>
              <a:spcBef>
                <a:spcPts val="0"/>
              </a:spcBef>
              <a:buClr>
                <a:schemeClr val="accent3"/>
              </a:buClr>
              <a:buFont typeface="Georgia"/>
              <a:buChar char="•"/>
            </a:pPr>
            <a:r>
              <a:rPr lang="en-GB" sz="2400" dirty="0">
                <a:solidFill>
                  <a:srgbClr val="26377C"/>
                </a:solidFill>
              </a:rPr>
              <a:t>Train station closed</a:t>
            </a:r>
          </a:p>
          <a:p>
            <a:pPr marL="365760" lvl="1" indent="-256032">
              <a:lnSpc>
                <a:spcPct val="128000"/>
              </a:lnSpc>
              <a:spcBef>
                <a:spcPts val="0"/>
              </a:spcBef>
              <a:buClr>
                <a:schemeClr val="accent3"/>
              </a:buClr>
              <a:buFont typeface="Georgia"/>
              <a:buChar char="•"/>
            </a:pPr>
            <a:r>
              <a:rPr lang="en-GB" sz="2400" dirty="0">
                <a:solidFill>
                  <a:srgbClr val="26377C"/>
                </a:solidFill>
              </a:rPr>
              <a:t>Declining bus services</a:t>
            </a:r>
          </a:p>
          <a:p>
            <a:pPr marL="365760" lvl="1" indent="-256032">
              <a:lnSpc>
                <a:spcPct val="128000"/>
              </a:lnSpc>
              <a:spcBef>
                <a:spcPts val="0"/>
              </a:spcBef>
              <a:buClr>
                <a:schemeClr val="accent3"/>
              </a:buClr>
              <a:buFont typeface="Georgia"/>
              <a:buChar char="•"/>
            </a:pPr>
            <a:r>
              <a:rPr lang="en-GB" sz="2400" dirty="0">
                <a:solidFill>
                  <a:srgbClr val="26377C"/>
                </a:solidFill>
              </a:rPr>
              <a:t>Shop/service closures</a:t>
            </a:r>
          </a:p>
          <a:p>
            <a:pPr marL="365760" lvl="1" indent="-256032">
              <a:lnSpc>
                <a:spcPct val="128000"/>
              </a:lnSpc>
              <a:spcBef>
                <a:spcPts val="0"/>
              </a:spcBef>
              <a:buClr>
                <a:schemeClr val="accent3"/>
              </a:buClr>
              <a:buFont typeface="Georgia"/>
              <a:buChar char="•"/>
            </a:pPr>
            <a:r>
              <a:rPr lang="en-GB" sz="2400" dirty="0">
                <a:solidFill>
                  <a:srgbClr val="26377C"/>
                </a:solidFill>
              </a:rPr>
              <a:t>School closures</a:t>
            </a:r>
          </a:p>
          <a:p>
            <a:pPr marL="365760" lvl="1" indent="-256032">
              <a:lnSpc>
                <a:spcPct val="128000"/>
              </a:lnSpc>
              <a:spcBef>
                <a:spcPts val="0"/>
              </a:spcBef>
              <a:buClr>
                <a:schemeClr val="accent3"/>
              </a:buClr>
              <a:buFont typeface="Georgia"/>
              <a:buChar char="•"/>
            </a:pPr>
            <a:r>
              <a:rPr lang="en-GB" sz="2400" dirty="0">
                <a:solidFill>
                  <a:srgbClr val="26377C"/>
                </a:solidFill>
              </a:rPr>
              <a:t>Wensleydale cheese achieves protected status</a:t>
            </a:r>
          </a:p>
          <a:p>
            <a:pPr marL="800100" lvl="1" indent="-342900">
              <a:lnSpc>
                <a:spcPct val="128000"/>
              </a:lnSpc>
              <a:spcBef>
                <a:spcPts val="0"/>
              </a:spcBef>
            </a:pPr>
            <a:endParaRPr lang="en-GB" sz="2200" dirty="0">
              <a:solidFill>
                <a:srgbClr val="26377C"/>
              </a:solidFill>
            </a:endParaRPr>
          </a:p>
        </p:txBody>
      </p:sp>
      <p:sp>
        <p:nvSpPr>
          <p:cNvPr id="6" name="TextBox 5"/>
          <p:cNvSpPr txBox="1"/>
          <p:nvPr/>
        </p:nvSpPr>
        <p:spPr>
          <a:xfrm>
            <a:off x="6746676" y="1228870"/>
            <a:ext cx="2136592" cy="1562672"/>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002060"/>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Classify these as challenges or opportunities for Hawes’ residents.</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2865" y="4219710"/>
            <a:ext cx="2317725" cy="173829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5848" y="4228684"/>
            <a:ext cx="2579870" cy="17293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353840" y="5972289"/>
            <a:ext cx="2869025" cy="523220"/>
          </a:xfrm>
          <a:prstGeom prst="rect">
            <a:avLst/>
          </a:prstGeom>
          <a:noFill/>
        </p:spPr>
        <p:txBody>
          <a:bodyPr wrap="square" rtlCol="0">
            <a:spAutoFit/>
          </a:bodyPr>
          <a:lstStyle/>
          <a:p>
            <a:r>
              <a:rPr lang="en-GB" sz="1400" dirty="0">
                <a:solidFill>
                  <a:srgbClr val="26377C"/>
                </a:solidFill>
                <a:latin typeface="Lato" panose="020F0502020204030203"/>
              </a:rPr>
              <a:t>Community bus at </a:t>
            </a:r>
            <a:r>
              <a:rPr lang="en-GB" sz="1400" dirty="0" err="1">
                <a:solidFill>
                  <a:srgbClr val="26377C"/>
                </a:solidFill>
                <a:latin typeface="Lato" panose="020F0502020204030203"/>
              </a:rPr>
              <a:t>Garsdale</a:t>
            </a:r>
            <a:r>
              <a:rPr lang="en-GB" sz="1400" dirty="0">
                <a:solidFill>
                  <a:srgbClr val="26377C"/>
                </a:solidFill>
                <a:latin typeface="Lato" panose="020F0502020204030203"/>
              </a:rPr>
              <a:t> Station</a:t>
            </a:r>
          </a:p>
        </p:txBody>
      </p:sp>
      <p:sp>
        <p:nvSpPr>
          <p:cNvPr id="7" name="TextBox 6"/>
          <p:cNvSpPr txBox="1"/>
          <p:nvPr/>
        </p:nvSpPr>
        <p:spPr>
          <a:xfrm>
            <a:off x="5706136" y="5968465"/>
            <a:ext cx="2136593" cy="523220"/>
          </a:xfrm>
          <a:prstGeom prst="rect">
            <a:avLst/>
          </a:prstGeom>
          <a:noFill/>
        </p:spPr>
        <p:txBody>
          <a:bodyPr wrap="square" rtlCol="0">
            <a:spAutoFit/>
          </a:bodyPr>
          <a:lstStyle/>
          <a:p>
            <a:r>
              <a:rPr lang="en-GB" sz="1400" dirty="0">
                <a:solidFill>
                  <a:srgbClr val="26377C"/>
                </a:solidFill>
                <a:latin typeface="Lato" panose="020F0502020204030203"/>
              </a:rPr>
              <a:t>Hawes former railway station</a:t>
            </a:r>
          </a:p>
        </p:txBody>
      </p:sp>
      <p:sp>
        <p:nvSpPr>
          <p:cNvPr id="5" name="TextBox 4">
            <a:extLst>
              <a:ext uri="{FF2B5EF4-FFF2-40B4-BE49-F238E27FC236}">
                <a16:creationId xmlns:a16="http://schemas.microsoft.com/office/drawing/2014/main" id="{6A8E0B49-0E2B-4524-9908-850299400820}"/>
              </a:ext>
            </a:extLst>
          </p:cNvPr>
          <p:cNvSpPr txBox="1"/>
          <p:nvPr/>
        </p:nvSpPr>
        <p:spPr>
          <a:xfrm>
            <a:off x="3094082" y="5976093"/>
            <a:ext cx="2469645" cy="307777"/>
          </a:xfrm>
          <a:prstGeom prst="rect">
            <a:avLst/>
          </a:prstGeom>
          <a:noFill/>
        </p:spPr>
        <p:txBody>
          <a:bodyPr wrap="square" rtlCol="0">
            <a:spAutoFit/>
          </a:bodyPr>
          <a:lstStyle/>
          <a:p>
            <a:r>
              <a:rPr lang="en-GB" sz="1400" dirty="0">
                <a:solidFill>
                  <a:srgbClr val="26377C"/>
                </a:solidFill>
                <a:latin typeface="Lato" panose="020F0502020204030203" pitchFamily="34" charset="0"/>
                <a:ea typeface="Lato" panose="020F0502020204030203" pitchFamily="34" charset="0"/>
                <a:cs typeface="Lato" panose="020F0502020204030203" pitchFamily="34" charset="0"/>
              </a:rPr>
              <a:t>Wensleydale Creamery</a:t>
            </a:r>
          </a:p>
        </p:txBody>
      </p:sp>
    </p:spTree>
    <p:extLst>
      <p:ext uri="{BB962C8B-B14F-4D97-AF65-F5344CB8AC3E}">
        <p14:creationId xmlns:p14="http://schemas.microsoft.com/office/powerpoint/2010/main" val="334033267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41" y="764704"/>
            <a:ext cx="8229600" cy="850776"/>
          </a:xfrm>
        </p:spPr>
        <p:txBody>
          <a:bodyPr>
            <a:noAutofit/>
          </a:bodyPr>
          <a:lstStyle/>
          <a:p>
            <a:r>
              <a:rPr lang="en-GB" sz="3600" b="1" dirty="0"/>
              <a:t>Rural settlement decline: the</a:t>
            </a:r>
            <a:br>
              <a:rPr lang="en-GB" sz="3600" b="1" dirty="0"/>
            </a:br>
            <a:r>
              <a:rPr lang="en-GB" sz="3600" b="1" dirty="0"/>
              <a:t>Outer Hebrides</a:t>
            </a:r>
          </a:p>
        </p:txBody>
      </p:sp>
      <p:sp>
        <p:nvSpPr>
          <p:cNvPr id="3" name="Content Placeholder 2"/>
          <p:cNvSpPr>
            <a:spLocks noGrp="1"/>
          </p:cNvSpPr>
          <p:nvPr>
            <p:ph idx="1"/>
          </p:nvPr>
        </p:nvSpPr>
        <p:spPr>
          <a:xfrm>
            <a:off x="262741" y="1844824"/>
            <a:ext cx="5544616" cy="4655884"/>
          </a:xfrm>
        </p:spPr>
        <p:txBody>
          <a:bodyPr>
            <a:noAutofit/>
          </a:bodyPr>
          <a:lstStyle/>
          <a:p>
            <a:pPr marL="365760" lvl="1" indent="-256032">
              <a:lnSpc>
                <a:spcPct val="108000"/>
              </a:lnSpc>
              <a:buClr>
                <a:schemeClr val="accent3"/>
              </a:buClr>
              <a:buFont typeface="Georgia"/>
              <a:buChar char="•"/>
            </a:pPr>
            <a:r>
              <a:rPr lang="en-GB" sz="2000" dirty="0">
                <a:solidFill>
                  <a:srgbClr val="002060"/>
                </a:solidFill>
              </a:rPr>
              <a:t>The </a:t>
            </a:r>
            <a:r>
              <a:rPr lang="en-GB" sz="2000" dirty="0">
                <a:solidFill>
                  <a:srgbClr val="002060"/>
                </a:solidFill>
                <a:hlinkClick r:id="rId3"/>
              </a:rPr>
              <a:t>Outer Hebrides</a:t>
            </a:r>
            <a:r>
              <a:rPr lang="en-GB" sz="2000" dirty="0">
                <a:solidFill>
                  <a:srgbClr val="002060"/>
                </a:solidFill>
              </a:rPr>
              <a:t> is a remote </a:t>
            </a:r>
            <a:r>
              <a:rPr lang="en-GB" sz="2000" dirty="0">
                <a:solidFill>
                  <a:srgbClr val="002060"/>
                </a:solidFill>
                <a:hlinkClick r:id="rId4" action="ppaction://hlinksldjump"/>
              </a:rPr>
              <a:t>archipelago</a:t>
            </a:r>
            <a:r>
              <a:rPr lang="en-GB" sz="2000" dirty="0">
                <a:solidFill>
                  <a:srgbClr val="002060"/>
                </a:solidFill>
              </a:rPr>
              <a:t> with harsh weather and difficult terrain.</a:t>
            </a:r>
          </a:p>
          <a:p>
            <a:pPr marL="365760" lvl="1" indent="-256032">
              <a:lnSpc>
                <a:spcPct val="108000"/>
              </a:lnSpc>
              <a:buClr>
                <a:schemeClr val="accent3"/>
              </a:buClr>
              <a:buFont typeface="Georgia"/>
              <a:buChar char="•"/>
            </a:pPr>
            <a:r>
              <a:rPr lang="en-GB" sz="2000" dirty="0">
                <a:solidFill>
                  <a:srgbClr val="002060"/>
                </a:solidFill>
              </a:rPr>
              <a:t>The population has declined to 26,000, a fall of 50% since 1901: its population density is less than in the Sahara Desert!</a:t>
            </a:r>
          </a:p>
          <a:p>
            <a:pPr marL="365760" lvl="1" indent="-256032">
              <a:lnSpc>
                <a:spcPct val="108000"/>
              </a:lnSpc>
              <a:buClr>
                <a:schemeClr val="accent3"/>
              </a:buClr>
              <a:buFont typeface="Georgia"/>
              <a:buChar char="•"/>
            </a:pPr>
            <a:r>
              <a:rPr lang="en-GB" sz="2000" dirty="0">
                <a:solidFill>
                  <a:srgbClr val="002060"/>
                </a:solidFill>
              </a:rPr>
              <a:t>Traditional fishing and faming have declined.</a:t>
            </a:r>
          </a:p>
          <a:p>
            <a:pPr marL="365760" lvl="1" indent="-256032">
              <a:lnSpc>
                <a:spcPct val="108000"/>
              </a:lnSpc>
              <a:buClr>
                <a:schemeClr val="accent3"/>
              </a:buClr>
              <a:buFont typeface="Georgia"/>
              <a:buChar char="•"/>
            </a:pPr>
            <a:r>
              <a:rPr lang="en-GB" sz="2000" dirty="0">
                <a:solidFill>
                  <a:srgbClr val="002060"/>
                </a:solidFill>
              </a:rPr>
              <a:t>Outmigration has occurred as young people leave to find work.</a:t>
            </a:r>
          </a:p>
          <a:p>
            <a:pPr marL="365760" lvl="1" indent="-256032">
              <a:lnSpc>
                <a:spcPct val="108000"/>
              </a:lnSpc>
              <a:buClr>
                <a:schemeClr val="accent3"/>
              </a:buClr>
              <a:buFont typeface="Georgia"/>
              <a:buChar char="•"/>
            </a:pPr>
            <a:r>
              <a:rPr lang="en-GB" sz="2000" dirty="0">
                <a:solidFill>
                  <a:srgbClr val="002060"/>
                </a:solidFill>
              </a:rPr>
              <a:t>An ageing population is left with care issues.</a:t>
            </a:r>
          </a:p>
          <a:p>
            <a:pPr marL="365760" lvl="1" indent="-256032">
              <a:lnSpc>
                <a:spcPct val="108000"/>
              </a:lnSpc>
              <a:buClr>
                <a:schemeClr val="accent3"/>
              </a:buClr>
              <a:buFont typeface="Georgia"/>
              <a:buChar char="•"/>
            </a:pPr>
            <a:r>
              <a:rPr lang="en-GB" sz="2000" dirty="0">
                <a:solidFill>
                  <a:srgbClr val="002060"/>
                </a:solidFill>
              </a:rPr>
              <a:t>The economy struggles despite government grants and increasing tourism.</a:t>
            </a:r>
          </a:p>
          <a:p>
            <a:pPr marL="800100" lvl="1" indent="-342900">
              <a:lnSpc>
                <a:spcPct val="108000"/>
              </a:lnSpc>
            </a:pPr>
            <a:endParaRPr lang="en-GB" sz="2000" dirty="0"/>
          </a:p>
          <a:p>
            <a:pPr marL="800100" lvl="1" indent="-342900">
              <a:lnSpc>
                <a:spcPct val="108000"/>
              </a:lnSpc>
            </a:pPr>
            <a:endParaRPr lang="en-GB" sz="2000" dirty="0"/>
          </a:p>
        </p:txBody>
      </p:sp>
      <p:sp>
        <p:nvSpPr>
          <p:cNvPr id="6" name="TextBox 5"/>
          <p:cNvSpPr txBox="1"/>
          <p:nvPr/>
        </p:nvSpPr>
        <p:spPr>
          <a:xfrm>
            <a:off x="6156176" y="1844824"/>
            <a:ext cx="2480181" cy="2161041"/>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Read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this newspaper article</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then make notes on the challenges of and solutions to rural decline.</a:t>
            </a:r>
          </a:p>
        </p:txBody>
      </p:sp>
    </p:spTree>
    <p:extLst>
      <p:ext uri="{BB962C8B-B14F-4D97-AF65-F5344CB8AC3E}">
        <p14:creationId xmlns:p14="http://schemas.microsoft.com/office/powerpoint/2010/main" val="269610936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066800"/>
          </a:xfrm>
        </p:spPr>
        <p:txBody>
          <a:bodyPr>
            <a:normAutofit fontScale="90000"/>
          </a:bodyPr>
          <a:lstStyle/>
          <a:p>
            <a:r>
              <a:rPr lang="en-GB" sz="3600" b="1" dirty="0"/>
              <a:t>Rural settlement growth: South Cambridgeshire</a:t>
            </a:r>
          </a:p>
        </p:txBody>
      </p:sp>
      <p:sp>
        <p:nvSpPr>
          <p:cNvPr id="3" name="Content Placeholder 2"/>
          <p:cNvSpPr>
            <a:spLocks noGrp="1"/>
          </p:cNvSpPr>
          <p:nvPr>
            <p:ph idx="1"/>
          </p:nvPr>
        </p:nvSpPr>
        <p:spPr>
          <a:xfrm>
            <a:off x="323528" y="1619955"/>
            <a:ext cx="5173355" cy="5040560"/>
          </a:xfrm>
        </p:spPr>
        <p:txBody>
          <a:bodyPr>
            <a:noAutofit/>
          </a:bodyPr>
          <a:lstStyle/>
          <a:p>
            <a:pPr marL="0" lvl="1" indent="0">
              <a:lnSpc>
                <a:spcPct val="108000"/>
              </a:lnSpc>
              <a:spcBef>
                <a:spcPts val="0"/>
              </a:spcBef>
              <a:buClr>
                <a:schemeClr val="accent3"/>
              </a:buClr>
              <a:buNone/>
            </a:pPr>
            <a:r>
              <a:rPr lang="en-GB" sz="2000" dirty="0">
                <a:solidFill>
                  <a:srgbClr val="002060"/>
                </a:solidFill>
              </a:rPr>
              <a:t>Counter-urbanisation means people are migrating from London and Cambridge into traditional villages to live and work. </a:t>
            </a:r>
            <a:r>
              <a:rPr lang="en-GB" sz="2000" dirty="0">
                <a:solidFill>
                  <a:srgbClr val="002060"/>
                </a:solidFill>
                <a:hlinkClick r:id="rId2"/>
              </a:rPr>
              <a:t>South Cambridgeshire’s</a:t>
            </a:r>
            <a:r>
              <a:rPr lang="en-GB" sz="2000" dirty="0">
                <a:solidFill>
                  <a:srgbClr val="002060"/>
                </a:solidFill>
              </a:rPr>
              <a:t> population of 150,000 is estimated to rise to 182,000 by 2031. The problems created are:</a:t>
            </a:r>
          </a:p>
          <a:p>
            <a:pPr marL="365760" lvl="1" indent="-256032">
              <a:lnSpc>
                <a:spcPct val="108000"/>
              </a:lnSpc>
              <a:spcBef>
                <a:spcPts val="0"/>
              </a:spcBef>
              <a:buClr>
                <a:schemeClr val="accent3"/>
              </a:buClr>
              <a:buFont typeface="Georgia"/>
              <a:buChar char="•"/>
            </a:pPr>
            <a:r>
              <a:rPr lang="en-GB" sz="2000" dirty="0">
                <a:solidFill>
                  <a:srgbClr val="002060"/>
                </a:solidFill>
              </a:rPr>
              <a:t>house prices rise; local people leave and community spirit lost.</a:t>
            </a:r>
          </a:p>
          <a:p>
            <a:pPr marL="365760" lvl="1" indent="-256032">
              <a:lnSpc>
                <a:spcPct val="108000"/>
              </a:lnSpc>
              <a:spcBef>
                <a:spcPts val="0"/>
              </a:spcBef>
              <a:buClr>
                <a:schemeClr val="accent3"/>
              </a:buClr>
              <a:buFont typeface="Georgia"/>
              <a:buChar char="•"/>
            </a:pPr>
            <a:r>
              <a:rPr lang="en-GB" sz="2000" dirty="0">
                <a:solidFill>
                  <a:srgbClr val="002060"/>
                </a:solidFill>
              </a:rPr>
              <a:t>farming land lost for development of housing and businesses</a:t>
            </a:r>
          </a:p>
          <a:p>
            <a:pPr marL="365760" lvl="1" indent="-256032">
              <a:lnSpc>
                <a:spcPct val="108000"/>
              </a:lnSpc>
              <a:spcBef>
                <a:spcPts val="0"/>
              </a:spcBef>
              <a:buClr>
                <a:schemeClr val="accent3"/>
              </a:buClr>
              <a:buFont typeface="Georgia"/>
              <a:buChar char="•"/>
            </a:pPr>
            <a:r>
              <a:rPr lang="en-GB" sz="2000" dirty="0">
                <a:solidFill>
                  <a:srgbClr val="002060"/>
                </a:solidFill>
              </a:rPr>
              <a:t>fewer farming jobs</a:t>
            </a:r>
          </a:p>
          <a:p>
            <a:pPr marL="365760" lvl="1" indent="-256032">
              <a:lnSpc>
                <a:spcPct val="108000"/>
              </a:lnSpc>
              <a:spcBef>
                <a:spcPts val="0"/>
              </a:spcBef>
              <a:buClr>
                <a:schemeClr val="accent3"/>
              </a:buClr>
              <a:buFont typeface="Georgia"/>
              <a:buChar char="•"/>
            </a:pPr>
            <a:r>
              <a:rPr lang="en-GB" sz="2000" dirty="0">
                <a:solidFill>
                  <a:srgbClr val="002060"/>
                </a:solidFill>
              </a:rPr>
              <a:t>wildlife habitats destroyed</a:t>
            </a:r>
          </a:p>
          <a:p>
            <a:pPr marL="365760" lvl="1" indent="-256032">
              <a:lnSpc>
                <a:spcPct val="108000"/>
              </a:lnSpc>
              <a:spcBef>
                <a:spcPts val="0"/>
              </a:spcBef>
              <a:buClr>
                <a:schemeClr val="accent3"/>
              </a:buClr>
              <a:buFont typeface="Georgia"/>
              <a:buChar char="•"/>
            </a:pPr>
            <a:r>
              <a:rPr lang="en-GB" sz="2000" dirty="0">
                <a:solidFill>
                  <a:srgbClr val="002060"/>
                </a:solidFill>
              </a:rPr>
              <a:t>villages merge</a:t>
            </a:r>
          </a:p>
          <a:p>
            <a:pPr marL="365760" lvl="1" indent="-256032">
              <a:lnSpc>
                <a:spcPct val="108000"/>
              </a:lnSpc>
              <a:spcBef>
                <a:spcPts val="0"/>
              </a:spcBef>
              <a:buClr>
                <a:schemeClr val="accent3"/>
              </a:buClr>
              <a:buFont typeface="Georgia"/>
              <a:buChar char="•"/>
            </a:pPr>
            <a:r>
              <a:rPr lang="en-GB" sz="2000" dirty="0">
                <a:solidFill>
                  <a:srgbClr val="002060"/>
                </a:solidFill>
              </a:rPr>
              <a:t>increased traffic and congestion on country roads</a:t>
            </a:r>
            <a:r>
              <a:rPr lang="en-GB" sz="2000" dirty="0"/>
              <a:t>.</a:t>
            </a:r>
            <a:endParaRPr lang="en-GB" sz="2000" dirty="0">
              <a:solidFill>
                <a:srgbClr val="002060"/>
              </a:solidFill>
            </a:endParaRPr>
          </a:p>
        </p:txBody>
      </p:sp>
      <p:sp>
        <p:nvSpPr>
          <p:cNvPr id="6" name="TextBox 5"/>
          <p:cNvSpPr txBox="1"/>
          <p:nvPr/>
        </p:nvSpPr>
        <p:spPr>
          <a:xfrm>
            <a:off x="5868144" y="1623675"/>
            <a:ext cx="2952328" cy="3656963"/>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List the challenges created by this growth:</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underline in red if social</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underline in blue if economic</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underline in green if environmental.</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You may find some challenges need underlining in more than one colour.</a:t>
            </a:r>
          </a:p>
        </p:txBody>
      </p:sp>
    </p:spTree>
    <p:extLst>
      <p:ext uri="{BB962C8B-B14F-4D97-AF65-F5344CB8AC3E}">
        <p14:creationId xmlns:p14="http://schemas.microsoft.com/office/powerpoint/2010/main" val="319900042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1859" y="692696"/>
            <a:ext cx="8229600" cy="720080"/>
          </a:xfrm>
        </p:spPr>
        <p:txBody>
          <a:bodyPr>
            <a:normAutofit/>
          </a:bodyPr>
          <a:lstStyle/>
          <a:p>
            <a:r>
              <a:rPr lang="en-GB" sz="3600" b="1" dirty="0"/>
              <a:t>Glossary</a:t>
            </a:r>
          </a:p>
        </p:txBody>
      </p:sp>
      <p:sp>
        <p:nvSpPr>
          <p:cNvPr id="13" name="Action Button: Back or Previous 12">
            <a:hlinkClick r:id="" action="ppaction://hlinkshowjump?jump=lastslideviewed" highlightClick="1"/>
            <a:extLst>
              <a:ext uri="{FF2B5EF4-FFF2-40B4-BE49-F238E27FC236}">
                <a16:creationId xmlns:a16="http://schemas.microsoft.com/office/drawing/2014/main" id="{F4DB0CA6-3B1D-0E49-BCAA-34088612FA34}"/>
              </a:ext>
            </a:extLst>
          </p:cNvPr>
          <p:cNvSpPr/>
          <p:nvPr/>
        </p:nvSpPr>
        <p:spPr>
          <a:xfrm>
            <a:off x="7884368" y="836712"/>
            <a:ext cx="720000" cy="720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1638" y="1412776"/>
            <a:ext cx="7992769" cy="4814010"/>
          </a:xfrm>
          <a:prstGeom prst="rect">
            <a:avLst/>
          </a:prstGeom>
        </p:spPr>
        <p:txBody>
          <a:bodyPr wrap="square">
            <a:spAutoFit/>
          </a:bodyPr>
          <a:lstStyle/>
          <a:p>
            <a:pPr marL="365760" lvl="1" indent="-256032" fontAlgn="t">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Archipelago</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a group of islands. </a:t>
            </a:r>
          </a:p>
          <a:p>
            <a:pPr marL="365760" lvl="1" indent="-256032" fontAlgn="t">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Brownfield site</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a former industrial or commercial site, often abandoned, used for development.</a:t>
            </a:r>
          </a:p>
          <a:p>
            <a:pPr marL="365760" lvl="1" indent="-256032" fontAlgn="t">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Conurbation</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a large urban area where two or more cities have grown together.</a:t>
            </a:r>
          </a:p>
          <a:p>
            <a:pPr marL="365760" lvl="1" indent="-256032">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Greenfield site</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a site in a rural area which has never been developed, often farmland or used for nature.</a:t>
            </a:r>
          </a:p>
          <a:p>
            <a:pPr marL="365760" lvl="1" indent="-256032">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Situation</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the location of a settlement, where it is in relation to its surrounding features.</a:t>
            </a:r>
          </a:p>
          <a:p>
            <a:pPr marL="365760" lvl="1" indent="-256032">
              <a:lnSpc>
                <a:spcPct val="108000"/>
              </a:lnSpc>
              <a:buClr>
                <a:schemeClr val="accent3"/>
              </a:buClr>
              <a:buFont typeface="Georgia"/>
              <a:buChar char="•"/>
            </a:pPr>
            <a:r>
              <a:rPr lang="en-US" sz="2200" b="1" dirty="0">
                <a:solidFill>
                  <a:srgbClr val="26377C"/>
                </a:solidFill>
                <a:latin typeface="Lato" panose="020F0502020204030203" pitchFamily="34" charset="0"/>
                <a:ea typeface="Lato" panose="020F0502020204030203" pitchFamily="34" charset="0"/>
                <a:cs typeface="Lato" panose="020F0502020204030203" pitchFamily="34" charset="0"/>
              </a:rPr>
              <a:t>Sphere of influence</a:t>
            </a:r>
            <a:r>
              <a:rPr lang="en-US" sz="2200" dirty="0">
                <a:solidFill>
                  <a:srgbClr val="26377C"/>
                </a:solidFill>
                <a:latin typeface="Lato" panose="020F0502020204030203" pitchFamily="34" charset="0"/>
                <a:ea typeface="Lato" panose="020F0502020204030203" pitchFamily="34" charset="0"/>
                <a:cs typeface="Lato" panose="020F0502020204030203" pitchFamily="34" charset="0"/>
              </a:rPr>
              <a:t>: the area surrounding a settlement where the people and economy interact.</a:t>
            </a:r>
          </a:p>
          <a:p>
            <a:pPr marL="365760" lvl="1" indent="-256032">
              <a:lnSpc>
                <a:spcPct val="108000"/>
              </a:lnSpc>
              <a:buClr>
                <a:schemeClr val="accent3"/>
              </a:buClr>
              <a:buFont typeface="Georgia"/>
              <a:buChar char="•"/>
            </a:pPr>
            <a:r>
              <a:rPr lang="en-GB" sz="2200" b="1" dirty="0">
                <a:solidFill>
                  <a:srgbClr val="26377C"/>
                </a:solidFill>
                <a:latin typeface="Lato" panose="020F0502020204030203" pitchFamily="34" charset="0"/>
                <a:ea typeface="Lato" panose="020F0502020204030203" pitchFamily="34" charset="0"/>
                <a:cs typeface="Lato" panose="020F0502020204030203" pitchFamily="34" charset="0"/>
              </a:rPr>
              <a:t>Urbanisation</a:t>
            </a:r>
            <a:r>
              <a:rPr lang="en-GB" sz="2200" dirty="0">
                <a:solidFill>
                  <a:srgbClr val="26377C"/>
                </a:solidFill>
                <a:latin typeface="Lato" panose="020F0502020204030203" pitchFamily="34" charset="0"/>
                <a:ea typeface="Lato" panose="020F0502020204030203" pitchFamily="34" charset="0"/>
                <a:cs typeface="Lato" panose="020F0502020204030203" pitchFamily="34" charset="0"/>
              </a:rPr>
              <a:t>: the process by which an increasing proportion of people in a country live in towns and cities.</a:t>
            </a:r>
            <a:endParaRPr lang="en-GB" sz="2200" dirty="0">
              <a:solidFill>
                <a:srgbClr val="26377C"/>
              </a:solidFill>
              <a:latin typeface="Lato"/>
              <a:ea typeface="Tahoma" pitchFamily="34" charset="0"/>
              <a:cs typeface="Tahoma"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p:txBody>
          <a:bodyPr>
            <a:normAutofit/>
          </a:bodyPr>
          <a:lstStyle/>
          <a:p>
            <a:r>
              <a:rPr lang="en-GB" dirty="0"/>
              <a:t>Getting started</a:t>
            </a:r>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p:txBody>
          <a:bodyPr>
            <a:normAutofit/>
          </a:bodyPr>
          <a:lstStyle/>
          <a:p>
            <a:pPr marL="109728" indent="0">
              <a:buNone/>
            </a:pPr>
            <a:r>
              <a:rPr lang="en-GB" sz="2400" dirty="0"/>
              <a:t>You’ll need a notepad on which to make notes as you go along, or you could make notes, paste images, etc. on your device.</a:t>
            </a:r>
          </a:p>
          <a:p>
            <a:pPr marL="109728" indent="0">
              <a:buNone/>
            </a:pPr>
            <a:endParaRPr lang="en-GB" sz="2400" dirty="0"/>
          </a:p>
          <a:p>
            <a:pPr marL="109728" indent="0">
              <a:buNone/>
            </a:pPr>
            <a:r>
              <a:rPr lang="en-GB" sz="2400" dirty="0"/>
              <a:t>You can view these slides:</a:t>
            </a:r>
          </a:p>
          <a:p>
            <a:pPr lvl="0"/>
            <a:r>
              <a:rPr lang="en-GB" sz="2400" dirty="0"/>
              <a:t>as a slide-show for any animations and to follow links</a:t>
            </a:r>
          </a:p>
          <a:p>
            <a:pPr lvl="0"/>
            <a:r>
              <a:rPr lang="en-GB" sz="2400" dirty="0"/>
              <a:t>in ‘normal’ view if you want to add call-outs or extra slides to make notes, paste images, answer questions.</a:t>
            </a:r>
          </a:p>
          <a:p>
            <a:endParaRPr lang="en-GB" sz="2400" b="1" dirty="0">
              <a:solidFill>
                <a:srgbClr val="FF0000"/>
              </a:solidFill>
            </a:endParaRPr>
          </a:p>
          <a:p>
            <a:endParaRPr lang="en-GB" sz="2400" dirty="0"/>
          </a:p>
        </p:txBody>
      </p:sp>
    </p:spTree>
    <p:extLst>
      <p:ext uri="{BB962C8B-B14F-4D97-AF65-F5344CB8AC3E}">
        <p14:creationId xmlns:p14="http://schemas.microsoft.com/office/powerpoint/2010/main" val="27874277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4843"/>
            <a:ext cx="8229600" cy="720080"/>
          </a:xfrm>
        </p:spPr>
        <p:txBody>
          <a:bodyPr>
            <a:normAutofit/>
          </a:bodyPr>
          <a:lstStyle/>
          <a:p>
            <a:r>
              <a:rPr lang="en-GB" sz="3600" b="1" dirty="0"/>
              <a:t>Links</a:t>
            </a:r>
          </a:p>
        </p:txBody>
      </p:sp>
      <p:sp>
        <p:nvSpPr>
          <p:cNvPr id="5" name="Text Placeholder 4"/>
          <p:cNvSpPr>
            <a:spLocks noGrp="1"/>
          </p:cNvSpPr>
          <p:nvPr>
            <p:ph type="body" idx="1"/>
          </p:nvPr>
        </p:nvSpPr>
        <p:spPr>
          <a:xfrm>
            <a:off x="475151" y="1339348"/>
            <a:ext cx="4040188" cy="495746"/>
          </a:xfrm>
        </p:spPr>
        <p:txBody>
          <a:bodyPr>
            <a:normAutofit/>
          </a:bodyPr>
          <a:lstStyle/>
          <a:p>
            <a:r>
              <a:rPr lang="en-GB" dirty="0"/>
              <a:t>Awarding organisations</a:t>
            </a:r>
          </a:p>
        </p:txBody>
      </p:sp>
      <p:graphicFrame>
        <p:nvGraphicFramePr>
          <p:cNvPr id="12" name="Content Placeholder 7">
            <a:extLst>
              <a:ext uri="{FF2B5EF4-FFF2-40B4-BE49-F238E27FC236}">
                <a16:creationId xmlns:a16="http://schemas.microsoft.com/office/drawing/2014/main" id="{35513888-6469-420D-B1EB-CBFA7470BCE0}"/>
              </a:ext>
            </a:extLst>
          </p:cNvPr>
          <p:cNvGraphicFramePr>
            <a:graphicFrameLocks noGrp="1"/>
          </p:cNvGraphicFramePr>
          <p:nvPr>
            <p:ph sz="half" idx="2"/>
            <p:extLst>
              <p:ext uri="{D42A27DB-BD31-4B8C-83A1-F6EECF244321}">
                <p14:modId xmlns:p14="http://schemas.microsoft.com/office/powerpoint/2010/main" val="1651068408"/>
              </p:ext>
            </p:extLst>
          </p:nvPr>
        </p:nvGraphicFramePr>
        <p:xfrm>
          <a:off x="323528" y="1840389"/>
          <a:ext cx="4824536" cy="4618692"/>
        </p:xfrm>
        <a:graphic>
          <a:graphicData uri="http://schemas.openxmlformats.org/drawingml/2006/table">
            <a:tbl>
              <a:tblPr firstRow="1" bandRow="1">
                <a:tableStyleId>{5C22544A-7EE6-4342-B048-85BDC9FD1C3A}</a:tableStyleId>
              </a:tblPr>
              <a:tblGrid>
                <a:gridCol w="1187578">
                  <a:extLst>
                    <a:ext uri="{9D8B030D-6E8A-4147-A177-3AD203B41FA5}">
                      <a16:colId xmlns:a16="http://schemas.microsoft.com/office/drawing/2014/main" val="20000"/>
                    </a:ext>
                  </a:extLst>
                </a:gridCol>
                <a:gridCol w="3636958">
                  <a:extLst>
                    <a:ext uri="{9D8B030D-6E8A-4147-A177-3AD203B41FA5}">
                      <a16:colId xmlns:a16="http://schemas.microsoft.com/office/drawing/2014/main" val="20001"/>
                    </a:ext>
                  </a:extLst>
                </a:gridCol>
              </a:tblGrid>
              <a:tr h="385151">
                <a:tc>
                  <a:txBody>
                    <a:bodyPr/>
                    <a:lstStyle/>
                    <a:p>
                      <a:endParaRPr lang="en-GB" sz="1800" dirty="0">
                        <a:latin typeface="Lato"/>
                        <a:ea typeface="Lato" panose="020F0502020204030203" pitchFamily="34" charset="0"/>
                        <a:cs typeface="Lato" panose="020F0502020204030203" pitchFamily="34" charset="0"/>
                      </a:endParaRPr>
                    </a:p>
                  </a:txBody>
                  <a:tcPr/>
                </a:tc>
                <a:tc>
                  <a:txBody>
                    <a:bodyPr/>
                    <a:lstStyle/>
                    <a:p>
                      <a:r>
                        <a:rPr lang="en-GB" sz="1800" dirty="0">
                          <a:latin typeface="Lato"/>
                          <a:ea typeface="Lato" panose="020F0502020204030203" pitchFamily="34" charset="0"/>
                          <a:cs typeface="Lato" panose="020F0502020204030203" pitchFamily="34" charset="0"/>
                        </a:rPr>
                        <a:t>Topic</a:t>
                      </a:r>
                    </a:p>
                  </a:txBody>
                  <a:tcPr/>
                </a:tc>
                <a:extLst>
                  <a:ext uri="{0D108BD9-81ED-4DB2-BD59-A6C34878D82A}">
                    <a16:rowId xmlns:a16="http://schemas.microsoft.com/office/drawing/2014/main" val="10000"/>
                  </a:ext>
                </a:extLst>
              </a:tr>
              <a:tr h="406937">
                <a:tc>
                  <a:txBody>
                    <a:bodyPr/>
                    <a:lstStyle/>
                    <a:p>
                      <a:r>
                        <a:rPr lang="en-GB" sz="1800" dirty="0">
                          <a:latin typeface="Lato"/>
                          <a:ea typeface="Lato" panose="020F0502020204030203" pitchFamily="34" charset="0"/>
                          <a:cs typeface="Lato" panose="020F0502020204030203" pitchFamily="34" charset="0"/>
                          <a:hlinkClick r:id="rId3"/>
                        </a:rPr>
                        <a:t>AQA</a:t>
                      </a:r>
                      <a:endParaRPr lang="en-GB" sz="1800" dirty="0">
                        <a:latin typeface="Lato"/>
                        <a:ea typeface="Lato" panose="020F0502020204030203" pitchFamily="34" charset="0"/>
                        <a:cs typeface="Lato" panose="020F0502020204030203" pitchFamily="34" charset="0"/>
                      </a:endParaRPr>
                    </a:p>
                  </a:txBody>
                  <a:tcPr/>
                </a:tc>
                <a:tc>
                  <a:txBody>
                    <a:bodyPr/>
                    <a:lstStyle/>
                    <a:p>
                      <a:r>
                        <a:rPr lang="en-GB" sz="1800" dirty="0">
                          <a:solidFill>
                            <a:srgbClr val="26377C"/>
                          </a:solidFill>
                          <a:latin typeface="Lato"/>
                          <a:ea typeface="Lato" panose="020F0502020204030203" pitchFamily="34" charset="0"/>
                          <a:cs typeface="Lato" panose="020F0502020204030203" pitchFamily="34" charset="0"/>
                        </a:rPr>
                        <a:t>3.2.1 Urban issues and challenges</a:t>
                      </a:r>
                    </a:p>
                  </a:txBody>
                  <a:tcPr/>
                </a:tc>
                <a:extLst>
                  <a:ext uri="{0D108BD9-81ED-4DB2-BD59-A6C34878D82A}">
                    <a16:rowId xmlns:a16="http://schemas.microsoft.com/office/drawing/2014/main" val="10001"/>
                  </a:ext>
                </a:extLst>
              </a:tr>
              <a:tr h="385151">
                <a:tc>
                  <a:txBody>
                    <a:bodyPr/>
                    <a:lstStyle/>
                    <a:p>
                      <a:r>
                        <a:rPr lang="en-GB" sz="1800" dirty="0" err="1">
                          <a:latin typeface="Lato"/>
                          <a:ea typeface="Lato" panose="020F0502020204030203" pitchFamily="34" charset="0"/>
                          <a:cs typeface="Lato" panose="020F0502020204030203" pitchFamily="34" charset="0"/>
                          <a:hlinkClick r:id="rId4"/>
                        </a:rPr>
                        <a:t>Edexcel</a:t>
                      </a:r>
                      <a:r>
                        <a:rPr lang="en-GB" sz="1800" dirty="0">
                          <a:latin typeface="Lato"/>
                          <a:ea typeface="Lato" panose="020F0502020204030203" pitchFamily="34" charset="0"/>
                          <a:cs typeface="Lato" panose="020F0502020204030203" pitchFamily="34" charset="0"/>
                          <a:hlinkClick r:id="rId4"/>
                        </a:rPr>
                        <a:t> A</a:t>
                      </a:r>
                      <a:endParaRPr lang="en-GB" sz="1800" dirty="0">
                        <a:latin typeface="Lato"/>
                        <a:ea typeface="Lato" panose="020F0502020204030203" pitchFamily="34" charset="0"/>
                        <a:cs typeface="Lato" panose="020F0502020204030203" pitchFamily="34" charset="0"/>
                      </a:endParaRPr>
                    </a:p>
                  </a:txBody>
                  <a:tcPr/>
                </a:tc>
                <a:tc>
                  <a:txBody>
                    <a:bodyPr/>
                    <a:lstStyle/>
                    <a:p>
                      <a:r>
                        <a:rPr lang="en-GB" sz="1800" dirty="0">
                          <a:solidFill>
                            <a:srgbClr val="26377C"/>
                          </a:solidFill>
                          <a:latin typeface="Lato"/>
                          <a:ea typeface="Lato" panose="020F0502020204030203" pitchFamily="34" charset="0"/>
                          <a:cs typeface="Lato" panose="020F0502020204030203" pitchFamily="34" charset="0"/>
                        </a:rPr>
                        <a:t>Topic 4.1, 4.2: Changing Cities</a:t>
                      </a:r>
                    </a:p>
                  </a:txBody>
                  <a:tcPr/>
                </a:tc>
                <a:extLst>
                  <a:ext uri="{0D108BD9-81ED-4DB2-BD59-A6C34878D82A}">
                    <a16:rowId xmlns:a16="http://schemas.microsoft.com/office/drawing/2014/main" val="10002"/>
                  </a:ext>
                </a:extLst>
              </a:tr>
              <a:tr h="601468">
                <a:tc>
                  <a:txBody>
                    <a:bodyPr/>
                    <a:lstStyle/>
                    <a:p>
                      <a:r>
                        <a:rPr lang="en-GB" sz="1800" dirty="0" err="1">
                          <a:latin typeface="Lato"/>
                          <a:ea typeface="Lato" panose="020F0502020204030203" pitchFamily="34" charset="0"/>
                          <a:cs typeface="Lato" panose="020F0502020204030203" pitchFamily="34" charset="0"/>
                          <a:hlinkClick r:id="rId5"/>
                        </a:rPr>
                        <a:t>Edexcel</a:t>
                      </a:r>
                      <a:r>
                        <a:rPr lang="en-GB" sz="1800" dirty="0">
                          <a:latin typeface="Lato"/>
                          <a:ea typeface="Lato" panose="020F0502020204030203" pitchFamily="34" charset="0"/>
                          <a:cs typeface="Lato" panose="020F0502020204030203" pitchFamily="34" charset="0"/>
                          <a:hlinkClick r:id="rId5"/>
                        </a:rPr>
                        <a:t> B</a:t>
                      </a:r>
                      <a:endParaRPr lang="en-GB" sz="1800" dirty="0">
                        <a:latin typeface="Lato"/>
                        <a:ea typeface="Lato" panose="020F0502020204030203" pitchFamily="34" charset="0"/>
                        <a:cs typeface="Lato" panose="020F0502020204030203" pitchFamily="34" charset="0"/>
                      </a:endParaRPr>
                    </a:p>
                  </a:txBody>
                  <a:tcPr/>
                </a:tc>
                <a:tc>
                  <a:txBody>
                    <a:bodyPr/>
                    <a:lstStyle/>
                    <a:p>
                      <a:r>
                        <a:rPr lang="en-GB" sz="1800" dirty="0">
                          <a:solidFill>
                            <a:srgbClr val="26377C"/>
                          </a:solidFill>
                          <a:latin typeface="Lato"/>
                          <a:ea typeface="Lato" panose="020F0502020204030203" pitchFamily="34" charset="0"/>
                          <a:cs typeface="Lato" panose="020F0502020204030203" pitchFamily="34" charset="0"/>
                        </a:rPr>
                        <a:t>Topics 3, 8.Challenges of an urbanising world,</a:t>
                      </a:r>
                      <a:r>
                        <a:rPr lang="en-GB" sz="1800" baseline="0" dirty="0">
                          <a:solidFill>
                            <a:srgbClr val="26377C"/>
                          </a:solidFill>
                          <a:latin typeface="Lato"/>
                          <a:ea typeface="Lato" panose="020F0502020204030203" pitchFamily="34" charset="0"/>
                          <a:cs typeface="Lato" panose="020F0502020204030203" pitchFamily="34" charset="0"/>
                        </a:rPr>
                        <a:t> UK challenges</a:t>
                      </a:r>
                      <a:endParaRPr lang="en-GB" sz="1800" dirty="0">
                        <a:solidFill>
                          <a:srgbClr val="26377C"/>
                        </a:solidFill>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3"/>
                  </a:ext>
                </a:extLst>
              </a:tr>
              <a:tr h="385151">
                <a:tc>
                  <a:txBody>
                    <a:bodyPr/>
                    <a:lstStyle/>
                    <a:p>
                      <a:r>
                        <a:rPr lang="en-GB" sz="1800" dirty="0" err="1">
                          <a:latin typeface="Lato"/>
                          <a:ea typeface="Lato" panose="020F0502020204030203" pitchFamily="34" charset="0"/>
                          <a:cs typeface="Lato" panose="020F0502020204030203" pitchFamily="34" charset="0"/>
                          <a:hlinkClick r:id="rId6"/>
                        </a:rPr>
                        <a:t>Eduqas</a:t>
                      </a:r>
                      <a:r>
                        <a:rPr lang="en-GB" sz="1800" dirty="0">
                          <a:latin typeface="Lato"/>
                          <a:ea typeface="Lato" panose="020F0502020204030203" pitchFamily="34" charset="0"/>
                          <a:cs typeface="Lato" panose="020F0502020204030203" pitchFamily="34" charset="0"/>
                          <a:hlinkClick r:id="rId6"/>
                        </a:rPr>
                        <a:t> A</a:t>
                      </a:r>
                      <a:endParaRPr lang="en-GB" sz="1800" dirty="0">
                        <a:latin typeface="Lato"/>
                        <a:ea typeface="Lato" panose="020F0502020204030203" pitchFamily="34" charset="0"/>
                        <a:cs typeface="Lato" panose="020F0502020204030203" pitchFamily="34" charset="0"/>
                      </a:endParaRPr>
                    </a:p>
                  </a:txBody>
                  <a:tcPr/>
                </a:tc>
                <a:tc>
                  <a:txBody>
                    <a:bodyPr/>
                    <a:lstStyle/>
                    <a:p>
                      <a:r>
                        <a:rPr kumimoji="0" lang="en-GB" sz="1800" kern="1200" dirty="0">
                          <a:solidFill>
                            <a:srgbClr val="26377C"/>
                          </a:solidFill>
                          <a:latin typeface="Lato"/>
                          <a:ea typeface="Lato" panose="020F0502020204030203" pitchFamily="34" charset="0"/>
                          <a:cs typeface="Lato" panose="020F0502020204030203" pitchFamily="34" charset="0"/>
                        </a:rPr>
                        <a:t>2.1: The urban-rural continuum in the UK</a:t>
                      </a:r>
                    </a:p>
                  </a:txBody>
                  <a:tcPr/>
                </a:tc>
                <a:extLst>
                  <a:ext uri="{0D108BD9-81ED-4DB2-BD59-A6C34878D82A}">
                    <a16:rowId xmlns:a16="http://schemas.microsoft.com/office/drawing/2014/main" val="10004"/>
                  </a:ext>
                </a:extLst>
              </a:tr>
              <a:tr h="601468">
                <a:tc>
                  <a:txBody>
                    <a:bodyPr/>
                    <a:lstStyle/>
                    <a:p>
                      <a:r>
                        <a:rPr kumimoji="0" lang="en-GB" sz="1800" kern="1200" dirty="0" err="1">
                          <a:solidFill>
                            <a:schemeClr val="dk1"/>
                          </a:solidFill>
                          <a:latin typeface="Lato"/>
                          <a:ea typeface="Lato" panose="020F0502020204030203" pitchFamily="34" charset="0"/>
                          <a:cs typeface="Lato" panose="020F0502020204030203" pitchFamily="34" charset="0"/>
                          <a:hlinkClick r:id="rId7"/>
                        </a:rPr>
                        <a:t>Eduqas</a:t>
                      </a:r>
                      <a:r>
                        <a:rPr kumimoji="0" lang="en-GB" sz="1800" kern="1200" dirty="0">
                          <a:solidFill>
                            <a:schemeClr val="dk1"/>
                          </a:solidFill>
                          <a:latin typeface="Lato"/>
                          <a:ea typeface="Lato" panose="020F0502020204030203" pitchFamily="34" charset="0"/>
                          <a:cs typeface="Lato" panose="020F0502020204030203" pitchFamily="34" charset="0"/>
                          <a:hlinkClick r:id="rId7"/>
                        </a:rPr>
                        <a:t> B</a:t>
                      </a:r>
                      <a:endParaRPr lang="en-GB" sz="1800" dirty="0">
                        <a:latin typeface="Lato"/>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800" kern="1200" dirty="0">
                          <a:solidFill>
                            <a:srgbClr val="26377C"/>
                          </a:solidFill>
                          <a:latin typeface="Lato"/>
                          <a:ea typeface="Lato" panose="020F0502020204030203" pitchFamily="34" charset="0"/>
                          <a:cs typeface="Lato" panose="020F0502020204030203" pitchFamily="34" charset="0"/>
                        </a:rPr>
                        <a:t>1.2 Urban and rural processes and change in the UK</a:t>
                      </a:r>
                    </a:p>
                  </a:txBody>
                  <a:tcPr/>
                </a:tc>
                <a:extLst>
                  <a:ext uri="{0D108BD9-81ED-4DB2-BD59-A6C34878D82A}">
                    <a16:rowId xmlns:a16="http://schemas.microsoft.com/office/drawing/2014/main" val="10005"/>
                  </a:ext>
                </a:extLst>
              </a:tr>
              <a:tr h="352513">
                <a:tc>
                  <a:txBody>
                    <a:bodyPr/>
                    <a:lstStyle/>
                    <a:p>
                      <a:r>
                        <a:rPr lang="en-GB" sz="1800" dirty="0">
                          <a:latin typeface="Lato"/>
                          <a:ea typeface="Lato" panose="020F0502020204030203" pitchFamily="34" charset="0"/>
                          <a:cs typeface="Lato" panose="020F0502020204030203" pitchFamily="34" charset="0"/>
                          <a:hlinkClick r:id="rId8"/>
                        </a:rPr>
                        <a:t>OCR A</a:t>
                      </a:r>
                      <a:endParaRPr lang="en-GB" sz="1800" dirty="0">
                        <a:latin typeface="Lato"/>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800" kern="1200" dirty="0">
                          <a:solidFill>
                            <a:srgbClr val="26377C"/>
                          </a:solidFill>
                          <a:latin typeface="Lato"/>
                          <a:ea typeface="Lato" panose="020F0502020204030203" pitchFamily="34" charset="0"/>
                          <a:cs typeface="Lato" panose="020F0502020204030203" pitchFamily="34" charset="0"/>
                        </a:rPr>
                        <a:t>1.2.5, 1.2.6: People of the UK. </a:t>
                      </a:r>
                    </a:p>
                  </a:txBody>
                  <a:tcPr/>
                </a:tc>
                <a:extLst>
                  <a:ext uri="{0D108BD9-81ED-4DB2-BD59-A6C34878D82A}">
                    <a16:rowId xmlns:a16="http://schemas.microsoft.com/office/drawing/2014/main" val="10006"/>
                  </a:ext>
                </a:extLst>
              </a:tr>
              <a:tr h="385151">
                <a:tc>
                  <a:txBody>
                    <a:bodyPr/>
                    <a:lstStyle/>
                    <a:p>
                      <a:r>
                        <a:rPr lang="en-GB" sz="1800" dirty="0">
                          <a:latin typeface="Lato"/>
                          <a:ea typeface="Lato" panose="020F0502020204030203" pitchFamily="34" charset="0"/>
                          <a:cs typeface="Lato" panose="020F0502020204030203" pitchFamily="34" charset="0"/>
                          <a:hlinkClick r:id="rId9"/>
                        </a:rPr>
                        <a:t>OCR B</a:t>
                      </a:r>
                      <a:endParaRPr lang="en-GB" sz="1800" dirty="0">
                        <a:latin typeface="Lato"/>
                        <a:ea typeface="Lato" panose="020F0502020204030203" pitchFamily="34" charset="0"/>
                        <a:cs typeface="Lato" panose="020F050202020403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a:solidFill>
                            <a:srgbClr val="26377C"/>
                          </a:solidFill>
                          <a:latin typeface="Lato"/>
                          <a:ea typeface="Lato" panose="020F0502020204030203" pitchFamily="34" charset="0"/>
                          <a:cs typeface="Lato" panose="020F0502020204030203" pitchFamily="34" charset="0"/>
                        </a:rPr>
                        <a:t>7.1. UK change	</a:t>
                      </a:r>
                    </a:p>
                  </a:txBody>
                  <a:tcPr/>
                </a:tc>
                <a:extLst>
                  <a:ext uri="{0D108BD9-81ED-4DB2-BD59-A6C34878D82A}">
                    <a16:rowId xmlns:a16="http://schemas.microsoft.com/office/drawing/2014/main" val="10007"/>
                  </a:ext>
                </a:extLst>
              </a:tr>
              <a:tr h="385151">
                <a:tc>
                  <a:txBody>
                    <a:bodyPr/>
                    <a:lstStyle/>
                    <a:p>
                      <a:r>
                        <a:rPr kumimoji="0" lang="en-GB" sz="1800" u="sng" kern="1200" dirty="0">
                          <a:solidFill>
                            <a:schemeClr val="dk1"/>
                          </a:solidFill>
                          <a:latin typeface="Lato"/>
                          <a:ea typeface="+mn-ea"/>
                          <a:cs typeface="+mn-cs"/>
                          <a:hlinkClick r:id="rId10"/>
                        </a:rPr>
                        <a:t>WJEC</a:t>
                      </a:r>
                      <a:endParaRPr kumimoji="0" lang="en-GB" sz="1800" kern="1200" dirty="0">
                        <a:solidFill>
                          <a:schemeClr val="dk1"/>
                        </a:solidFill>
                        <a:latin typeface="Lato"/>
                        <a:ea typeface="+mn-ea"/>
                        <a:cs typeface="+mn-cs"/>
                      </a:endParaRPr>
                    </a:p>
                  </a:txBody>
                  <a:tcPr/>
                </a:tc>
                <a:tc>
                  <a:txBody>
                    <a:bodyPr/>
                    <a:lstStyle/>
                    <a:p>
                      <a:r>
                        <a:rPr lang="en-GB" sz="1800" dirty="0">
                          <a:solidFill>
                            <a:srgbClr val="26377C"/>
                          </a:solidFill>
                          <a:latin typeface="Lato"/>
                          <a:ea typeface="Lato" panose="020F0502020204030203" pitchFamily="34" charset="0"/>
                          <a:cs typeface="Lato" panose="020F0502020204030203" pitchFamily="34" charset="0"/>
                        </a:rPr>
                        <a:t>Theme 2: Rural – urban</a:t>
                      </a:r>
                      <a:r>
                        <a:rPr lang="en-GB" sz="1800" baseline="0" dirty="0">
                          <a:solidFill>
                            <a:srgbClr val="26377C"/>
                          </a:solidFill>
                          <a:latin typeface="Lato"/>
                          <a:ea typeface="Lato" panose="020F0502020204030203" pitchFamily="34" charset="0"/>
                          <a:cs typeface="Lato" panose="020F0502020204030203" pitchFamily="34" charset="0"/>
                        </a:rPr>
                        <a:t> links</a:t>
                      </a:r>
                      <a:endParaRPr lang="en-GB" sz="1800" dirty="0">
                        <a:solidFill>
                          <a:srgbClr val="26377C"/>
                        </a:solidFill>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8"/>
                  </a:ext>
                </a:extLst>
              </a:tr>
              <a:tr h="385151">
                <a:tc>
                  <a:txBody>
                    <a:bodyPr/>
                    <a:lstStyle/>
                    <a:p>
                      <a:r>
                        <a:rPr kumimoji="0" lang="en-GB" sz="1800" u="sng" kern="1200" dirty="0">
                          <a:solidFill>
                            <a:schemeClr val="dk1"/>
                          </a:solidFill>
                          <a:latin typeface="Lato"/>
                          <a:ea typeface="+mn-ea"/>
                          <a:cs typeface="+mn-cs"/>
                          <a:hlinkClick r:id="rId11"/>
                        </a:rPr>
                        <a:t>CCEA</a:t>
                      </a:r>
                      <a:endParaRPr lang="en-GB" sz="1800" dirty="0">
                        <a:latin typeface="Lato"/>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800" kern="1200" dirty="0">
                          <a:solidFill>
                            <a:srgbClr val="26377C"/>
                          </a:solidFill>
                          <a:latin typeface="Lato"/>
                          <a:ea typeface="Lato" panose="020F0502020204030203" pitchFamily="34" charset="0"/>
                          <a:cs typeface="Lato" panose="020F0502020204030203" pitchFamily="34" charset="0"/>
                        </a:rPr>
                        <a:t>Unit 2B: Changing urban areas</a:t>
                      </a:r>
                    </a:p>
                  </a:txBody>
                  <a:tcPr/>
                </a:tc>
                <a:extLst>
                  <a:ext uri="{0D108BD9-81ED-4DB2-BD59-A6C34878D82A}">
                    <a16:rowId xmlns:a16="http://schemas.microsoft.com/office/drawing/2014/main" val="10009"/>
                  </a:ext>
                </a:extLst>
              </a:tr>
            </a:tbl>
          </a:graphicData>
        </a:graphic>
      </p:graphicFrame>
      <p:sp>
        <p:nvSpPr>
          <p:cNvPr id="13" name="Content Placeholder 5">
            <a:extLst>
              <a:ext uri="{FF2B5EF4-FFF2-40B4-BE49-F238E27FC236}">
                <a16:creationId xmlns:a16="http://schemas.microsoft.com/office/drawing/2014/main" id="{E2BD518C-866A-4520-813F-CB53F8C161D8}"/>
              </a:ext>
            </a:extLst>
          </p:cNvPr>
          <p:cNvSpPr>
            <a:spLocks noGrp="1"/>
          </p:cNvSpPr>
          <p:nvPr>
            <p:ph sz="quarter" idx="4"/>
          </p:nvPr>
        </p:nvSpPr>
        <p:spPr>
          <a:xfrm>
            <a:off x="5436096" y="1868774"/>
            <a:ext cx="3384376" cy="3312368"/>
          </a:xfrm>
          <a:solidFill>
            <a:schemeClr val="bg1"/>
          </a:solidFill>
          <a:ln>
            <a:solidFill>
              <a:srgbClr val="1F3D91"/>
            </a:solidFill>
          </a:ln>
        </p:spPr>
        <p:txBody>
          <a:bodyPr>
            <a:normAutofit/>
          </a:bodyPr>
          <a:lstStyle/>
          <a:p>
            <a:pPr marL="0">
              <a:lnSpc>
                <a:spcPct val="108000"/>
              </a:lnSpc>
              <a:buNone/>
            </a:pPr>
            <a:r>
              <a:rPr lang="en-GB" sz="2000" dirty="0"/>
              <a:t>Videos:</a:t>
            </a:r>
            <a:endParaRPr lang="en-GB" sz="2000" dirty="0">
              <a:hlinkClick r:id="rId12">
                <a:extLst>
                  <a:ext uri="{A12FA001-AC4F-418D-AE19-62706E023703}">
                    <ahyp:hlinkClr xmlns:ahyp="http://schemas.microsoft.com/office/drawing/2018/hyperlinkcolor" val="tx"/>
                  </a:ext>
                </a:extLst>
              </a:hlinkClick>
            </a:endParaRPr>
          </a:p>
          <a:p>
            <a:pPr>
              <a:lnSpc>
                <a:spcPct val="108000"/>
              </a:lnSpc>
            </a:pPr>
            <a:r>
              <a:rPr lang="en-GB" sz="2000" dirty="0">
                <a:hlinkClick r:id="rId13"/>
              </a:rPr>
              <a:t>Rural Challenges: Cornwall</a:t>
            </a:r>
            <a:endParaRPr lang="en-GB" sz="2000" dirty="0"/>
          </a:p>
          <a:p>
            <a:pPr>
              <a:lnSpc>
                <a:spcPct val="108000"/>
              </a:lnSpc>
            </a:pPr>
            <a:r>
              <a:rPr lang="en-GB" sz="2000" dirty="0">
                <a:hlinkClick r:id="rId14"/>
              </a:rPr>
              <a:t>Opportunities for rural rebranding/regeneration</a:t>
            </a:r>
            <a:endParaRPr lang="en-GB" sz="2000" dirty="0"/>
          </a:p>
          <a:p>
            <a:pPr>
              <a:lnSpc>
                <a:spcPct val="108000"/>
              </a:lnSpc>
            </a:pPr>
            <a:r>
              <a:rPr lang="en-GB" sz="2000" dirty="0"/>
              <a:t>Time for Geography knowledge boosters: </a:t>
            </a:r>
            <a:r>
              <a:rPr lang="en-GB" sz="2000" dirty="0">
                <a:hlinkClick r:id="rId12"/>
              </a:rPr>
              <a:t>cities</a:t>
            </a:r>
            <a:r>
              <a:rPr lang="en-GB" sz="2000" dirty="0"/>
              <a:t>.</a:t>
            </a:r>
          </a:p>
        </p:txBody>
      </p:sp>
      <p:sp>
        <p:nvSpPr>
          <p:cNvPr id="15" name="TextBox 14">
            <a:extLst>
              <a:ext uri="{FF2B5EF4-FFF2-40B4-BE49-F238E27FC236}">
                <a16:creationId xmlns:a16="http://schemas.microsoft.com/office/drawing/2014/main" id="{CC2EE83D-D958-4D92-A04D-4AD9B7C29467}"/>
              </a:ext>
            </a:extLst>
          </p:cNvPr>
          <p:cNvSpPr txBox="1"/>
          <p:nvPr/>
        </p:nvSpPr>
        <p:spPr>
          <a:xfrm>
            <a:off x="5436096" y="1379004"/>
            <a:ext cx="2952328" cy="461665"/>
          </a:xfrm>
          <a:prstGeom prst="rect">
            <a:avLst/>
          </a:prstGeom>
          <a:noFill/>
        </p:spPr>
        <p:txBody>
          <a:bodyPr wrap="square">
            <a:spAutoFit/>
          </a:bodyPr>
          <a:lstStyle/>
          <a:p>
            <a:pPr>
              <a:spcBef>
                <a:spcPts val="300"/>
              </a:spcBef>
              <a:buClr>
                <a:schemeClr val="accent3"/>
              </a:buClr>
            </a:pPr>
            <a:r>
              <a:rPr lang="en-GB" sz="2400" b="1" dirty="0">
                <a:solidFill>
                  <a:srgbClr val="26377C"/>
                </a:solidFill>
                <a:latin typeface="Lato" panose="020F0502020204030203" pitchFamily="34" charset="0"/>
                <a:ea typeface="Lato" panose="020F0502020204030203" pitchFamily="34" charset="0"/>
                <a:cs typeface="Lato" panose="020F0502020204030203" pitchFamily="34" charset="0"/>
              </a:rPr>
              <a:t>Find out more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BAFD-C832-4DAE-BB22-69AEF6F76071}"/>
              </a:ext>
            </a:extLst>
          </p:cNvPr>
          <p:cNvSpPr>
            <a:spLocks noGrp="1"/>
          </p:cNvSpPr>
          <p:nvPr>
            <p:ph type="title"/>
          </p:nvPr>
        </p:nvSpPr>
        <p:spPr>
          <a:xfrm>
            <a:off x="457200" y="404664"/>
            <a:ext cx="8229600" cy="1066800"/>
          </a:xfrm>
        </p:spPr>
        <p:txBody>
          <a:bodyPr/>
          <a:lstStyle/>
          <a:p>
            <a:r>
              <a:rPr lang="en-US" dirty="0"/>
              <a:t>Acknowledgements</a:t>
            </a:r>
            <a:endParaRPr lang="en-GB" dirty="0"/>
          </a:p>
        </p:txBody>
      </p:sp>
      <p:sp>
        <p:nvSpPr>
          <p:cNvPr id="10" name="TextBox 9">
            <a:extLst>
              <a:ext uri="{FF2B5EF4-FFF2-40B4-BE49-F238E27FC236}">
                <a16:creationId xmlns:a16="http://schemas.microsoft.com/office/drawing/2014/main" id="{31398BCE-DE20-4146-B049-46F07D259F8D}"/>
              </a:ext>
            </a:extLst>
          </p:cNvPr>
          <p:cNvSpPr txBox="1"/>
          <p:nvPr/>
        </p:nvSpPr>
        <p:spPr>
          <a:xfrm>
            <a:off x="457200" y="1492279"/>
            <a:ext cx="7846281" cy="4490012"/>
          </a:xfrm>
          <a:prstGeom prst="rect">
            <a:avLst/>
          </a:prstGeom>
          <a:noFill/>
        </p:spPr>
        <p:txBody>
          <a:bodyPr wrap="square">
            <a:spAutoFit/>
          </a:bodyPr>
          <a:lstStyle/>
          <a:p>
            <a:pPr marL="0" indent="0">
              <a:lnSpc>
                <a:spcPct val="108000"/>
              </a:lnSpc>
              <a:buNone/>
            </a:pP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This presentation has been written by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rPr>
              <a:t>Susan and Stephen Schwab, authors and resource writers. Stephen chairs the GA Secondary Phase Committee and is a consultant to the GA.</a:t>
            </a:r>
          </a:p>
          <a:p>
            <a:pPr marL="0" indent="0">
              <a:lnSpc>
                <a:spcPct val="108000"/>
              </a:lnSpc>
              <a:buNone/>
            </a:pPr>
            <a:endParaRPr lang="en-US"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marL="0" indent="0">
              <a:lnSpc>
                <a:spcPct val="108000"/>
              </a:lnSpc>
              <a:buNone/>
            </a:pPr>
            <a:r>
              <a:rPr lang="en-US" sz="1900" b="1" dirty="0">
                <a:solidFill>
                  <a:srgbClr val="26377C"/>
                </a:solidFill>
                <a:latin typeface="Lato" panose="020F0502020204030203" pitchFamily="34" charset="0"/>
                <a:ea typeface="Lato" panose="020F0502020204030203" pitchFamily="34" charset="0"/>
                <a:cs typeface="Lato" panose="020F0502020204030203" pitchFamily="34" charset="0"/>
              </a:rPr>
              <a:t>Figures</a:t>
            </a:r>
          </a:p>
          <a:p>
            <a:pPr marL="285750" indent="-285750">
              <a:lnSpc>
                <a:spcPct val="108000"/>
              </a:lnSpc>
              <a:buClr>
                <a:schemeClr val="accent3"/>
              </a:buClr>
              <a:buFont typeface="Arial" panose="020B0604020202020204" pitchFamily="34" charset="0"/>
              <a:buChar char="•"/>
            </a:pPr>
            <a:r>
              <a:rPr lang="en-US" sz="1900" b="1" dirty="0">
                <a:solidFill>
                  <a:srgbClr val="26377C"/>
                </a:solidFill>
                <a:latin typeface="Lato" panose="020F0502020204030203" pitchFamily="34" charset="0"/>
                <a:ea typeface="Lato" panose="020F0502020204030203" pitchFamily="34" charset="0"/>
                <a:cs typeface="Lato" panose="020F0502020204030203" pitchFamily="34" charset="0"/>
              </a:rPr>
              <a:t>Slide 4: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rPr>
              <a:t>Map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hlinkClick r:id="rId3"/>
              </a:rPr>
              <a:t>https://lizardpoint.com/geography/uk-cities-quiz.php</a:t>
            </a:r>
            <a:endParaRPr lang="en-US"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08000"/>
              </a:lnSpc>
              <a:buClr>
                <a:schemeClr val="accent3"/>
              </a:buClr>
              <a:buFont typeface="Arial" panose="020B0604020202020204" pitchFamily="34" charset="0"/>
              <a:buChar char="•"/>
            </a:pPr>
            <a:r>
              <a:rPr lang="en-US" sz="1900" b="1" dirty="0">
                <a:solidFill>
                  <a:srgbClr val="26377C"/>
                </a:solidFill>
                <a:latin typeface="Lato" panose="020F0502020204030203" pitchFamily="34" charset="0"/>
                <a:ea typeface="Lato" panose="020F0502020204030203" pitchFamily="34" charset="0"/>
                <a:cs typeface="Lato" panose="020F0502020204030203" pitchFamily="34" charset="0"/>
              </a:rPr>
              <a:t>Slide 9: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rPr>
              <a:t>Map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hlinkClick r:id="rId4"/>
              </a:rPr>
              <a:t>https://wiki.openstreetmap.org/wiki/Birmingham</a:t>
            </a:r>
            <a:endParaRPr lang="en-US"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08000"/>
              </a:lnSpc>
              <a:buClr>
                <a:schemeClr val="accent3"/>
              </a:buClr>
              <a:buFont typeface="Arial" panose="020B0604020202020204" pitchFamily="34" charset="0"/>
              <a:buChar char="•"/>
            </a:pPr>
            <a:r>
              <a:rPr lang="en-US" sz="1900" b="1" dirty="0">
                <a:solidFill>
                  <a:srgbClr val="26377C"/>
                </a:solidFill>
                <a:latin typeface="Lato" panose="020F0502020204030203" pitchFamily="34" charset="0"/>
                <a:ea typeface="Lato" panose="020F0502020204030203" pitchFamily="34" charset="0"/>
                <a:cs typeface="Lato" panose="020F0502020204030203" pitchFamily="34" charset="0"/>
              </a:rPr>
              <a:t>Slide 15: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Image © George Tod </a:t>
            </a:r>
          </a:p>
          <a:p>
            <a:pPr>
              <a:lnSpc>
                <a:spcPct val="108000"/>
              </a:lnSpc>
              <a:buClr>
                <a:schemeClr val="accent3"/>
              </a:buClr>
            </a:pP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hlinkClick r:id="rId5"/>
              </a:rPr>
              <a:t>https://www.geograph.org.uk/photo/622803</a:t>
            </a:r>
            <a:endParaRPr lang="en-US"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marL="285750" indent="-285750">
              <a:lnSpc>
                <a:spcPct val="108000"/>
              </a:lnSpc>
              <a:buClr>
                <a:schemeClr val="accent3"/>
              </a:buClr>
              <a:buFont typeface="Arial" panose="020B0604020202020204" pitchFamily="34" charset="0"/>
              <a:buChar char="•"/>
            </a:pPr>
            <a:r>
              <a:rPr lang="en-US" sz="1900" b="1" dirty="0">
                <a:solidFill>
                  <a:srgbClr val="26377C"/>
                </a:solidFill>
                <a:latin typeface="Lato" panose="020F0502020204030203" pitchFamily="34" charset="0"/>
                <a:ea typeface="Lato" panose="020F0502020204030203" pitchFamily="34" charset="0"/>
                <a:cs typeface="Lato" panose="020F0502020204030203" pitchFamily="34" charset="0"/>
              </a:rPr>
              <a:t>Slide 16: </a:t>
            </a:r>
            <a:r>
              <a:rPr lang="en-US" sz="1900" dirty="0">
                <a:solidFill>
                  <a:srgbClr val="26377C"/>
                </a:solidFill>
                <a:latin typeface="Lato" panose="020F0502020204030203" pitchFamily="34" charset="0"/>
                <a:ea typeface="Lato" panose="020F0502020204030203" pitchFamily="34" charset="0"/>
                <a:cs typeface="Lato" panose="020F0502020204030203" pitchFamily="34" charset="0"/>
              </a:rPr>
              <a:t>Images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(cc-by-</a:t>
            </a:r>
            <a:r>
              <a:rPr lang="en-GB" sz="1900" dirty="0" err="1">
                <a:solidFill>
                  <a:srgbClr val="26377C"/>
                </a:solidFill>
                <a:latin typeface="Lato" panose="020F0502020204030203" pitchFamily="34" charset="0"/>
                <a:ea typeface="Lato" panose="020F0502020204030203" pitchFamily="34" charset="0"/>
                <a:cs typeface="Lato" panose="020F0502020204030203" pitchFamily="34" charset="0"/>
              </a:rPr>
              <a:t>sa</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/2.0) </a:t>
            </a:r>
          </a:p>
          <a:p>
            <a:pPr>
              <a:lnSpc>
                <a:spcPct val="108000"/>
              </a:lnSpc>
              <a:buClr>
                <a:schemeClr val="accent3"/>
              </a:buClr>
            </a:pP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    © Ken Walton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hlinkClick r:id="rId6"/>
              </a:rPr>
              <a:t>https://www.geograph.org.uk/photo/348286</a:t>
            </a:r>
            <a:endParaRPr lang="en-GB"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buClr>
                <a:schemeClr val="accent3"/>
              </a:buClr>
            </a:pP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    © </a:t>
            </a:r>
            <a:r>
              <a:rPr lang="en-GB" sz="1900" dirty="0" err="1">
                <a:solidFill>
                  <a:srgbClr val="26377C"/>
                </a:solidFill>
                <a:latin typeface="Lato" panose="020F0502020204030203" pitchFamily="34" charset="0"/>
                <a:ea typeface="Lato" panose="020F0502020204030203" pitchFamily="34" charset="0"/>
                <a:cs typeface="Lato" panose="020F0502020204030203" pitchFamily="34" charset="0"/>
              </a:rPr>
              <a:t>Eirian</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 Evans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hlinkClick r:id="rId7"/>
              </a:rPr>
              <a:t>https://www.geograph.org.uk/photo/6358987</a:t>
            </a:r>
            <a:endParaRPr lang="en-GB"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buClr>
                <a:schemeClr val="accent3"/>
              </a:buClr>
            </a:pPr>
            <a:r>
              <a:rPr lang="en-GB" sz="1900" dirty="0">
                <a:solidFill>
                  <a:srgbClr val="26377C"/>
                </a:solidFill>
                <a:latin typeface="Lato" panose="020F0502020204030203" pitchFamily="34" charset="0"/>
                <a:ea typeface="Lato" panose="020F0502020204030203" pitchFamily="34" charset="0"/>
                <a:cs typeface="Lato" panose="020F0502020204030203" pitchFamily="34" charset="0"/>
              </a:rPr>
              <a:t>    © Roger Templeman </a:t>
            </a:r>
            <a:r>
              <a:rPr lang="en-GB" sz="1900" dirty="0">
                <a:solidFill>
                  <a:srgbClr val="26377C"/>
                </a:solidFill>
                <a:latin typeface="Lato" panose="020F0502020204030203" pitchFamily="34" charset="0"/>
                <a:ea typeface="Lato" panose="020F0502020204030203" pitchFamily="34" charset="0"/>
                <a:cs typeface="Lato" panose="020F0502020204030203" pitchFamily="34" charset="0"/>
                <a:hlinkClick r:id="rId8"/>
              </a:rPr>
              <a:t>https://www.geograph.org.uk/photo/2124660 </a:t>
            </a:r>
            <a:endParaRPr lang="en-GB" sz="1900" dirty="0">
              <a:solidFill>
                <a:srgbClr val="26377C"/>
              </a:solidFill>
              <a:latin typeface="Lato" panose="020F0502020204030203" pitchFamily="34" charset="0"/>
              <a:ea typeface="Lato" panose="020F0502020204030203" pitchFamily="34" charset="0"/>
              <a:cs typeface="Lato" panose="020F0502020204030203" pitchFamily="34" charset="0"/>
            </a:endParaRPr>
          </a:p>
          <a:p>
            <a:pPr marL="0" indent="0">
              <a:buNone/>
            </a:pPr>
            <a:endParaRPr lang="en-GB" sz="1900" dirty="0">
              <a:solidFill>
                <a:srgbClr val="26377C"/>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98357264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What does investigating the human landscape involve?</a:t>
            </a:r>
          </a:p>
        </p:txBody>
      </p:sp>
      <p:sp>
        <p:nvSpPr>
          <p:cNvPr id="3" name="Content Placeholder 2"/>
          <p:cNvSpPr>
            <a:spLocks noGrp="1"/>
          </p:cNvSpPr>
          <p:nvPr>
            <p:ph sz="half" idx="2"/>
          </p:nvPr>
        </p:nvSpPr>
        <p:spPr>
          <a:xfrm>
            <a:off x="457200" y="1916832"/>
            <a:ext cx="4330824" cy="4032448"/>
          </a:xfrm>
        </p:spPr>
        <p:txBody>
          <a:bodyPr>
            <a:noAutofit/>
          </a:bodyPr>
          <a:lstStyle/>
          <a:p>
            <a:pPr marL="0" indent="0">
              <a:lnSpc>
                <a:spcPct val="108000"/>
              </a:lnSpc>
              <a:buNone/>
            </a:pPr>
            <a:r>
              <a:rPr lang="en-US" sz="2200" dirty="0"/>
              <a:t>Landscapes are what you can see of an area of land, including  its natural and human features. Human landscapes are those mainly built or changed by people’s economic and social activities. </a:t>
            </a:r>
          </a:p>
          <a:p>
            <a:pPr marL="0" indent="0">
              <a:lnSpc>
                <a:spcPct val="50000"/>
              </a:lnSpc>
              <a:buNone/>
            </a:pPr>
            <a:endParaRPr lang="en-US" sz="2200" dirty="0"/>
          </a:p>
          <a:p>
            <a:pPr marL="0" indent="0">
              <a:lnSpc>
                <a:spcPct val="108000"/>
              </a:lnSpc>
              <a:buNone/>
            </a:pPr>
            <a:r>
              <a:rPr lang="en-US" sz="2200" dirty="0"/>
              <a:t>In this unit you will investigate some of t</a:t>
            </a:r>
            <a:r>
              <a:rPr lang="en-GB" sz="2200" dirty="0"/>
              <a:t>he opportunities, challenges and solutions of urban and rural living in the UK.</a:t>
            </a:r>
          </a:p>
          <a:p>
            <a:pPr marL="621792" indent="-457200">
              <a:lnSpc>
                <a:spcPct val="108000"/>
              </a:lnSpc>
              <a:buFont typeface="Arial" panose="020B0604020202020204" pitchFamily="34" charset="0"/>
              <a:buChar char="•"/>
            </a:pPr>
            <a:endParaRPr lang="en-GB" sz="2200" dirty="0"/>
          </a:p>
          <a:p>
            <a:pPr marL="914400" lvl="1" indent="-457200">
              <a:lnSpc>
                <a:spcPct val="108000"/>
              </a:lnSpc>
              <a:buFont typeface="Arial" panose="020B0604020202020204" pitchFamily="34" charset="0"/>
              <a:buChar char="•"/>
            </a:pPr>
            <a:endParaRPr lang="en-GB" sz="2200" dirty="0"/>
          </a:p>
        </p:txBody>
      </p:sp>
      <p:sp>
        <p:nvSpPr>
          <p:cNvPr id="6" name="TextBox 5"/>
          <p:cNvSpPr txBox="1"/>
          <p:nvPr/>
        </p:nvSpPr>
        <p:spPr>
          <a:xfrm>
            <a:off x="5230416" y="2042500"/>
            <a:ext cx="3456384" cy="1861856"/>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Watch the video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The UK in 100 seconds</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t>
            </a:r>
          </a:p>
          <a:p>
            <a:pPr>
              <a:lnSpc>
                <a:spcPct val="108000"/>
              </a:lnSpc>
            </a:pP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Make a list of the examples of human landscapes that you see.</a:t>
            </a:r>
            <a:endParaRPr lang="en-GB" b="1" dirty="0">
              <a:solidFill>
                <a:srgbClr val="26377C"/>
              </a:solidFill>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CBEA019-BEA4-4240-B823-AA3592DED8EB}"/>
              </a:ext>
            </a:extLst>
          </p:cNvPr>
          <p:cNvPicPr>
            <a:picLocks noGrp="1" noChangeAspect="1"/>
          </p:cNvPicPr>
          <p:nvPr>
            <p:ph sz="half" idx="2"/>
          </p:nvPr>
        </p:nvPicPr>
        <p:blipFill>
          <a:blip r:embed="rId3" cstate="print"/>
          <a:stretch>
            <a:fillRect/>
          </a:stretch>
        </p:blipFill>
        <p:spPr>
          <a:xfrm>
            <a:off x="4139952" y="692696"/>
            <a:ext cx="3880048" cy="5850646"/>
          </a:xfrm>
          <a:prstGeom prst="rect">
            <a:avLst/>
          </a:prstGeom>
          <a:ln w="3175">
            <a:solidFill>
              <a:schemeClr val="bg1">
                <a:lumMod val="65000"/>
              </a:schemeClr>
            </a:solidFill>
          </a:ln>
        </p:spPr>
      </p:pic>
      <p:sp>
        <p:nvSpPr>
          <p:cNvPr id="8" name="Content Placeholder 7"/>
          <p:cNvSpPr txBox="1">
            <a:spLocks noGrp="1"/>
          </p:cNvSpPr>
          <p:nvPr>
            <p:ph sz="quarter" idx="4"/>
          </p:nvPr>
        </p:nvSpPr>
        <p:spPr>
          <a:xfrm>
            <a:off x="611560" y="2708920"/>
            <a:ext cx="3240360" cy="3066673"/>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buNone/>
            </a:pPr>
            <a:r>
              <a:rPr lang="en-GB" sz="2200" b="1" dirty="0">
                <a:solidFill>
                  <a:srgbClr val="002060"/>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US" sz="2200" dirty="0"/>
              <a:t>Download this </a:t>
            </a:r>
            <a:r>
              <a:rPr lang="en-US" sz="2200" dirty="0">
                <a:hlinkClick r:id="rId4">
                  <a:extLst>
                    <a:ext uri="{A12FA001-AC4F-418D-AE19-62706E023703}">
                      <ahyp:hlinkClr xmlns:ahyp="http://schemas.microsoft.com/office/drawing/2018/hyperlinkcolor" val="tx"/>
                    </a:ext>
                  </a:extLst>
                </a:hlinkClick>
              </a:rPr>
              <a:t>UK map</a:t>
            </a:r>
            <a:r>
              <a:rPr lang="en-US" sz="2200" dirty="0"/>
              <a:t>.</a:t>
            </a:r>
          </a:p>
          <a:p>
            <a:pPr>
              <a:lnSpc>
                <a:spcPct val="108000"/>
              </a:lnSpc>
            </a:pPr>
            <a:r>
              <a:rPr lang="en-US" sz="2200" dirty="0"/>
              <a:t>Use the downloaded map and an atlas to name the major UK towns and cities shown with dots.</a:t>
            </a:r>
          </a:p>
        </p:txBody>
      </p:sp>
      <p:sp>
        <p:nvSpPr>
          <p:cNvPr id="11" name="Title 1">
            <a:extLst>
              <a:ext uri="{FF2B5EF4-FFF2-40B4-BE49-F238E27FC236}">
                <a16:creationId xmlns:a16="http://schemas.microsoft.com/office/drawing/2014/main" id="{EF43013A-A0F5-477F-B3B4-21A2C2F8C5C8}"/>
              </a:ext>
            </a:extLst>
          </p:cNvPr>
          <p:cNvSpPr txBox="1">
            <a:spLocks/>
          </p:cNvSpPr>
          <p:nvPr/>
        </p:nvSpPr>
        <p:spPr>
          <a:xfrm>
            <a:off x="611560" y="692696"/>
            <a:ext cx="3528392" cy="1575792"/>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26377C"/>
                </a:solidFill>
                <a:effectLst/>
                <a:uLnTx/>
                <a:uFillTx/>
                <a:latin typeface="Lato" panose="020F0502020204030203" pitchFamily="34" charset="0"/>
                <a:ea typeface="Lato" panose="020F0502020204030203" pitchFamily="34" charset="0"/>
                <a:cs typeface="Lato" panose="020F0502020204030203" pitchFamily="34" charset="0"/>
              </a:rPr>
              <a:t>Where are the UK’s big cities?</a:t>
            </a:r>
          </a:p>
        </p:txBody>
      </p:sp>
    </p:spTree>
    <p:extLst>
      <p:ext uri="{BB962C8B-B14F-4D97-AF65-F5344CB8AC3E}">
        <p14:creationId xmlns:p14="http://schemas.microsoft.com/office/powerpoint/2010/main" val="100807231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704857" cy="1066800"/>
          </a:xfrm>
        </p:spPr>
        <p:txBody>
          <a:bodyPr>
            <a:normAutofit fontScale="90000"/>
          </a:bodyPr>
          <a:lstStyle/>
          <a:p>
            <a:r>
              <a:rPr lang="en-GB" b="1" dirty="0"/>
              <a:t>Urbanisation and city change in the UK</a:t>
            </a:r>
            <a:endParaRPr lang="en-GB" sz="3600" b="1" dirty="0"/>
          </a:p>
        </p:txBody>
      </p:sp>
      <p:sp>
        <p:nvSpPr>
          <p:cNvPr id="3" name="Content Placeholder 2"/>
          <p:cNvSpPr>
            <a:spLocks noGrp="1"/>
          </p:cNvSpPr>
          <p:nvPr>
            <p:ph idx="1"/>
          </p:nvPr>
        </p:nvSpPr>
        <p:spPr>
          <a:xfrm>
            <a:off x="467544" y="1615480"/>
            <a:ext cx="5472608" cy="4549824"/>
          </a:xfrm>
        </p:spPr>
        <p:txBody>
          <a:bodyPr numCol="1">
            <a:noAutofit/>
          </a:bodyPr>
          <a:lstStyle/>
          <a:p>
            <a:pPr>
              <a:lnSpc>
                <a:spcPct val="108000"/>
              </a:lnSpc>
            </a:pPr>
            <a:r>
              <a:rPr lang="en-GB" sz="2400" dirty="0">
                <a:solidFill>
                  <a:srgbClr val="002060"/>
                </a:solidFill>
              </a:rPr>
              <a:t>Urban areas have high population densities, rich land use mixes, complex transport systems and large </a:t>
            </a:r>
            <a:r>
              <a:rPr lang="en-GB" sz="2400" dirty="0">
                <a:solidFill>
                  <a:srgbClr val="002060"/>
                </a:solidFill>
                <a:hlinkClick r:id="rId3" action="ppaction://hlinksldjump"/>
              </a:rPr>
              <a:t>spheres of influence</a:t>
            </a:r>
            <a:r>
              <a:rPr lang="en-GB" sz="2400" dirty="0">
                <a:solidFill>
                  <a:srgbClr val="002060"/>
                </a:solidFill>
              </a:rPr>
              <a:t>.</a:t>
            </a:r>
          </a:p>
          <a:p>
            <a:pPr>
              <a:lnSpc>
                <a:spcPct val="108000"/>
              </a:lnSpc>
            </a:pPr>
            <a:r>
              <a:rPr lang="en-GB" sz="2400" dirty="0">
                <a:solidFill>
                  <a:srgbClr val="002060"/>
                </a:solidFill>
                <a:hlinkClick r:id="rId3" action="ppaction://hlinksldjump"/>
              </a:rPr>
              <a:t>Urbanisation</a:t>
            </a:r>
            <a:r>
              <a:rPr lang="en-GB" sz="2400" dirty="0">
                <a:solidFill>
                  <a:srgbClr val="002060"/>
                </a:solidFill>
              </a:rPr>
              <a:t> is continuing in the UK: in 2019 83% of the UK’s population was urban, up from 79% in 2000.</a:t>
            </a:r>
          </a:p>
          <a:p>
            <a:pPr>
              <a:lnSpc>
                <a:spcPct val="108000"/>
              </a:lnSpc>
            </a:pPr>
            <a:r>
              <a:rPr lang="en-GB" sz="2400" dirty="0">
                <a:solidFill>
                  <a:srgbClr val="002060"/>
                </a:solidFill>
              </a:rPr>
              <a:t>Growing cities must adapt to accommodate population growth and economic change.</a:t>
            </a:r>
          </a:p>
          <a:p>
            <a:pPr marL="800100" lvl="1" indent="-342900"/>
            <a:endParaRPr lang="en-GB" sz="2400" dirty="0"/>
          </a:p>
        </p:txBody>
      </p:sp>
      <p:sp>
        <p:nvSpPr>
          <p:cNvPr id="6" name="TextBox 5"/>
          <p:cNvSpPr txBox="1"/>
          <p:nvPr/>
        </p:nvSpPr>
        <p:spPr>
          <a:xfrm>
            <a:off x="6094595" y="1700808"/>
            <a:ext cx="2592288" cy="3058594"/>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Follow the link to the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Best Places to Live 2020</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to find the nearest urban area to you.</a:t>
            </a:r>
          </a:p>
          <a:p>
            <a:pPr>
              <a:lnSpc>
                <a:spcPct val="108000"/>
              </a:lnSpc>
            </a:pP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What do you think makes this a good urban place to live?</a:t>
            </a:r>
          </a:p>
        </p:txBody>
      </p:sp>
    </p:spTree>
    <p:extLst>
      <p:ext uri="{BB962C8B-B14F-4D97-AF65-F5344CB8AC3E}">
        <p14:creationId xmlns:p14="http://schemas.microsoft.com/office/powerpoint/2010/main" val="56468496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99" y="702689"/>
            <a:ext cx="8229600" cy="907504"/>
          </a:xfrm>
        </p:spPr>
        <p:txBody>
          <a:bodyPr>
            <a:noAutofit/>
          </a:bodyPr>
          <a:lstStyle/>
          <a:p>
            <a:pPr marL="87313" algn="l"/>
            <a:r>
              <a:rPr lang="en-GB" b="1" dirty="0"/>
              <a:t>City change processes</a:t>
            </a:r>
            <a:br>
              <a:rPr lang="en-GB" b="1" dirty="0"/>
            </a:br>
            <a:endParaRPr lang="en-GB" b="1" dirty="0"/>
          </a:p>
        </p:txBody>
      </p:sp>
      <p:sp>
        <p:nvSpPr>
          <p:cNvPr id="3" name="Content Placeholder 2"/>
          <p:cNvSpPr>
            <a:spLocks noGrp="1"/>
          </p:cNvSpPr>
          <p:nvPr>
            <p:ph idx="1"/>
          </p:nvPr>
        </p:nvSpPr>
        <p:spPr>
          <a:xfrm>
            <a:off x="395536" y="1296855"/>
            <a:ext cx="8228863" cy="4849877"/>
          </a:xfrm>
        </p:spPr>
        <p:txBody>
          <a:bodyPr>
            <a:noAutofit/>
          </a:bodyPr>
          <a:lstStyle/>
          <a:p>
            <a:pPr marL="109728" indent="0">
              <a:lnSpc>
                <a:spcPct val="108000"/>
              </a:lnSpc>
              <a:spcBef>
                <a:spcPts val="0"/>
              </a:spcBef>
              <a:buNone/>
            </a:pPr>
            <a:r>
              <a:rPr lang="en-GB" sz="2000" dirty="0"/>
              <a:t>City change processes provide opportunities and challenges:</a:t>
            </a:r>
          </a:p>
          <a:p>
            <a:pPr>
              <a:lnSpc>
                <a:spcPct val="108000"/>
              </a:lnSpc>
              <a:spcBef>
                <a:spcPts val="0"/>
              </a:spcBef>
            </a:pPr>
            <a:r>
              <a:rPr lang="en-GB" sz="2000" b="1" dirty="0"/>
              <a:t>Urbanisation: </a:t>
            </a:r>
            <a:r>
              <a:rPr lang="en-GB" sz="2000" dirty="0"/>
              <a:t>especially due to industrialisation in the 18th and 19th centuries.</a:t>
            </a:r>
          </a:p>
          <a:p>
            <a:pPr>
              <a:lnSpc>
                <a:spcPct val="108000"/>
              </a:lnSpc>
              <a:spcBef>
                <a:spcPts val="0"/>
              </a:spcBef>
            </a:pPr>
            <a:r>
              <a:rPr lang="en-GB" sz="2000" b="1" dirty="0"/>
              <a:t>Migration</a:t>
            </a:r>
            <a:r>
              <a:rPr lang="en-GB" sz="2000" dirty="0"/>
              <a:t>: 20</a:t>
            </a:r>
            <a:r>
              <a:rPr lang="en-GB" sz="2000" baseline="30000" dirty="0"/>
              <a:t>th</a:t>
            </a:r>
            <a:r>
              <a:rPr lang="en-GB" sz="2000" dirty="0"/>
              <a:t> century migrants arrive from former colonies in places like India and Caribbean, and other European countries.</a:t>
            </a:r>
          </a:p>
          <a:p>
            <a:pPr>
              <a:lnSpc>
                <a:spcPct val="108000"/>
              </a:lnSpc>
              <a:spcBef>
                <a:spcPts val="0"/>
              </a:spcBef>
            </a:pPr>
            <a:r>
              <a:rPr lang="en-GB" sz="2000" b="1" dirty="0"/>
              <a:t>Suburbanisation</a:t>
            </a:r>
            <a:r>
              <a:rPr lang="en-GB" sz="2000" dirty="0"/>
              <a:t>: growth of housing areas further from the centre</a:t>
            </a:r>
          </a:p>
          <a:p>
            <a:pPr>
              <a:lnSpc>
                <a:spcPct val="108000"/>
              </a:lnSpc>
              <a:spcBef>
                <a:spcPts val="0"/>
              </a:spcBef>
            </a:pPr>
            <a:r>
              <a:rPr lang="en-GB" sz="2000" b="1" dirty="0"/>
              <a:t>Deindustrialisation: </a:t>
            </a:r>
            <a:r>
              <a:rPr lang="en-GB" sz="2000" dirty="0"/>
              <a:t>economic decline and dereliction.</a:t>
            </a:r>
          </a:p>
          <a:p>
            <a:pPr>
              <a:lnSpc>
                <a:spcPct val="108000"/>
              </a:lnSpc>
              <a:spcBef>
                <a:spcPts val="0"/>
              </a:spcBef>
            </a:pPr>
            <a:r>
              <a:rPr lang="en-GB" sz="2000" b="1" dirty="0"/>
              <a:t>Decentralisation</a:t>
            </a:r>
            <a:r>
              <a:rPr lang="en-GB" sz="2000" dirty="0"/>
              <a:t>: people and employment move out of inner cities.</a:t>
            </a:r>
          </a:p>
          <a:p>
            <a:pPr>
              <a:lnSpc>
                <a:spcPct val="108000"/>
              </a:lnSpc>
              <a:spcBef>
                <a:spcPts val="0"/>
              </a:spcBef>
            </a:pPr>
            <a:r>
              <a:rPr lang="en-GB" sz="2000" b="1" dirty="0"/>
              <a:t>Counter-urbanisation: </a:t>
            </a:r>
            <a:r>
              <a:rPr lang="en-GB" sz="2000" dirty="0"/>
              <a:t>people move from urban to rural areas.</a:t>
            </a:r>
          </a:p>
          <a:p>
            <a:pPr>
              <a:lnSpc>
                <a:spcPct val="108000"/>
              </a:lnSpc>
              <a:spcBef>
                <a:spcPts val="0"/>
              </a:spcBef>
            </a:pPr>
            <a:r>
              <a:rPr lang="en-GB" sz="2000" b="1" dirty="0"/>
              <a:t>Re-urbanisation: </a:t>
            </a:r>
            <a:r>
              <a:rPr lang="en-GB" sz="2000" dirty="0"/>
              <a:t>people return to live in city centres.</a:t>
            </a:r>
          </a:p>
          <a:p>
            <a:pPr marL="109728" indent="0">
              <a:lnSpc>
                <a:spcPct val="50000"/>
              </a:lnSpc>
              <a:spcBef>
                <a:spcPts val="0"/>
              </a:spcBef>
              <a:buNone/>
            </a:pPr>
            <a:endParaRPr lang="en-GB" sz="2000" dirty="0"/>
          </a:p>
          <a:p>
            <a:pPr marL="109728" indent="0">
              <a:lnSpc>
                <a:spcPct val="108000"/>
              </a:lnSpc>
              <a:spcBef>
                <a:spcPts val="0"/>
              </a:spcBef>
              <a:buNone/>
            </a:pPr>
            <a:r>
              <a:rPr lang="en-GB" sz="2000" dirty="0"/>
              <a:t>Each process means </a:t>
            </a:r>
            <a:r>
              <a:rPr lang="en-GB" sz="2000" b="1" dirty="0"/>
              <a:t>opportunities:</a:t>
            </a:r>
            <a:r>
              <a:rPr lang="en-GB" sz="2000" dirty="0"/>
              <a:t> immigration brings vibrant new cultures; regeneration and investment improve the city.</a:t>
            </a:r>
          </a:p>
          <a:p>
            <a:pPr marL="109728" indent="0">
              <a:lnSpc>
                <a:spcPct val="50000"/>
              </a:lnSpc>
              <a:spcBef>
                <a:spcPts val="0"/>
              </a:spcBef>
              <a:buNone/>
            </a:pPr>
            <a:endParaRPr lang="en-GB" sz="2000" dirty="0"/>
          </a:p>
          <a:p>
            <a:pPr marL="109728" indent="0">
              <a:lnSpc>
                <a:spcPct val="108000"/>
              </a:lnSpc>
              <a:spcBef>
                <a:spcPts val="0"/>
              </a:spcBef>
              <a:buNone/>
            </a:pPr>
            <a:r>
              <a:rPr lang="en-GB" sz="2000" dirty="0"/>
              <a:t>Change also brings </a:t>
            </a:r>
            <a:r>
              <a:rPr lang="en-GB" sz="2000" b="1" dirty="0"/>
              <a:t>challenges</a:t>
            </a:r>
            <a:r>
              <a:rPr lang="en-GB" sz="2000" dirty="0"/>
              <a:t>, such as inequality, overcrowded </a:t>
            </a:r>
          </a:p>
          <a:p>
            <a:pPr marL="109728" indent="0">
              <a:lnSpc>
                <a:spcPct val="108000"/>
              </a:lnSpc>
              <a:spcBef>
                <a:spcPts val="0"/>
              </a:spcBef>
              <a:buNone/>
            </a:pPr>
            <a:r>
              <a:rPr lang="en-GB" sz="2000" dirty="0"/>
              <a:t>poor housing, congestion, environmental decline.</a:t>
            </a:r>
          </a:p>
        </p:txBody>
      </p:sp>
    </p:spTree>
    <p:extLst>
      <p:ext uri="{BB962C8B-B14F-4D97-AF65-F5344CB8AC3E}">
        <p14:creationId xmlns:p14="http://schemas.microsoft.com/office/powerpoint/2010/main" val="345079132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593" y="620688"/>
            <a:ext cx="8168813" cy="1066800"/>
          </a:xfrm>
        </p:spPr>
        <p:txBody>
          <a:bodyPr>
            <a:noAutofit/>
          </a:bodyPr>
          <a:lstStyle/>
          <a:p>
            <a:r>
              <a:rPr lang="en-GB" sz="3600" b="1" dirty="0"/>
              <a:t>Birmingham: the UK’s second</a:t>
            </a:r>
            <a:br>
              <a:rPr lang="en-GB" sz="3600" b="1" dirty="0"/>
            </a:br>
            <a:r>
              <a:rPr lang="en-GB" sz="3600" b="1" dirty="0"/>
              <a:t>largest city</a:t>
            </a:r>
          </a:p>
        </p:txBody>
      </p:sp>
      <p:sp>
        <p:nvSpPr>
          <p:cNvPr id="3" name="Content Placeholder 2"/>
          <p:cNvSpPr>
            <a:spLocks noGrp="1"/>
          </p:cNvSpPr>
          <p:nvPr>
            <p:ph idx="1"/>
          </p:nvPr>
        </p:nvSpPr>
        <p:spPr>
          <a:xfrm>
            <a:off x="487099" y="1844824"/>
            <a:ext cx="5976664" cy="4248472"/>
          </a:xfrm>
        </p:spPr>
        <p:txBody>
          <a:bodyPr>
            <a:noAutofit/>
          </a:bodyPr>
          <a:lstStyle/>
          <a:p>
            <a:pPr>
              <a:buNone/>
            </a:pPr>
            <a:r>
              <a:rPr lang="en-GB" sz="2400" dirty="0"/>
              <a:t>Birmingham:</a:t>
            </a:r>
          </a:p>
          <a:p>
            <a:r>
              <a:rPr lang="en-GB" sz="2400" dirty="0"/>
              <a:t>has a population of 1.2 million (West Midlands </a:t>
            </a:r>
            <a:r>
              <a:rPr lang="en-GB" sz="2400" dirty="0">
                <a:hlinkClick r:id="rId3" action="ppaction://hlinksldjump"/>
              </a:rPr>
              <a:t>conurbation</a:t>
            </a:r>
            <a:r>
              <a:rPr lang="en-GB" sz="2400" dirty="0"/>
              <a:t>: 2.4 million)</a:t>
            </a:r>
          </a:p>
          <a:p>
            <a:r>
              <a:rPr lang="en-GB" sz="2400" dirty="0"/>
              <a:t>attracts 41 million visitors per year</a:t>
            </a:r>
          </a:p>
          <a:p>
            <a:r>
              <a:rPr lang="en-GB" sz="2400" dirty="0"/>
              <a:t>is a key motorway and rail transport hub</a:t>
            </a:r>
          </a:p>
          <a:p>
            <a:r>
              <a:rPr lang="en-GB" sz="2400" dirty="0"/>
              <a:t>has an international airport</a:t>
            </a:r>
          </a:p>
          <a:p>
            <a:r>
              <a:rPr lang="en-GB" sz="2400" dirty="0"/>
              <a:t>attracts internal and international migrants</a:t>
            </a:r>
          </a:p>
          <a:p>
            <a:r>
              <a:rPr lang="en-GB" sz="2400" dirty="0"/>
              <a:t>has a multicultural population from 180 countries.</a:t>
            </a:r>
          </a:p>
        </p:txBody>
      </p:sp>
      <p:sp>
        <p:nvSpPr>
          <p:cNvPr id="6" name="TextBox 5"/>
          <p:cNvSpPr txBox="1"/>
          <p:nvPr/>
        </p:nvSpPr>
        <p:spPr>
          <a:xfrm>
            <a:off x="6516216" y="1988840"/>
            <a:ext cx="2304016" cy="2460225"/>
          </a:xfrm>
          <a:prstGeom prst="rect">
            <a:avLst/>
          </a:prstGeom>
          <a:solidFill>
            <a:schemeClr val="accent2">
              <a:lumMod val="40000"/>
              <a:lumOff val="60000"/>
            </a:schemeClr>
          </a:solidFill>
          <a:ln>
            <a:solidFill>
              <a:srgbClr val="0070C0"/>
            </a:solidFill>
          </a:ln>
        </p:spPr>
        <p:txBody>
          <a:bodyPr wrap="square" rtlCol="0">
            <a:spAutoFit/>
          </a:bodyPr>
          <a:lstStyle/>
          <a:p>
            <a:pPr>
              <a:lnSpc>
                <a:spcPct val="108000"/>
              </a:lnSpc>
            </a:pPr>
            <a:r>
              <a:rPr lang="en-GB" b="1" dirty="0">
                <a:solidFill>
                  <a:srgbClr val="002060"/>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Watch the video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‘Booming Birmingham’.</a:t>
            </a: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endParaRPr lang="en-GB" dirty="0">
              <a:solidFill>
                <a:srgbClr val="002060"/>
              </a:solidFill>
              <a:latin typeface="Lato" panose="020F0502020204030203" pitchFamily="34" charset="0"/>
              <a:ea typeface="Lato" panose="020F0502020204030203" pitchFamily="34" charset="0"/>
              <a:cs typeface="Lato" panose="020F0502020204030203" pitchFamily="34" charset="0"/>
            </a:endParaRPr>
          </a:p>
          <a:p>
            <a:pPr>
              <a:lnSpc>
                <a:spcPct val="108000"/>
              </a:lnSpc>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Use bullet points to list what Birmingham has to offer.</a:t>
            </a:r>
          </a:p>
        </p:txBody>
      </p:sp>
    </p:spTree>
    <p:extLst>
      <p:ext uri="{BB962C8B-B14F-4D97-AF65-F5344CB8AC3E}">
        <p14:creationId xmlns:p14="http://schemas.microsoft.com/office/powerpoint/2010/main" val="99507531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EBB1-A3B5-4C3A-B374-61322C02CBF0}"/>
              </a:ext>
            </a:extLst>
          </p:cNvPr>
          <p:cNvSpPr>
            <a:spLocks noGrp="1"/>
          </p:cNvSpPr>
          <p:nvPr>
            <p:ph type="title"/>
          </p:nvPr>
        </p:nvSpPr>
        <p:spPr>
          <a:xfrm>
            <a:off x="457200" y="404664"/>
            <a:ext cx="8229600" cy="1066800"/>
          </a:xfrm>
        </p:spPr>
        <p:txBody>
          <a:bodyPr/>
          <a:lstStyle/>
          <a:p>
            <a:r>
              <a:rPr lang="en-US" b="1" dirty="0"/>
              <a:t>Central Birmingham land use</a:t>
            </a:r>
            <a:endParaRPr lang="en-GB" b="1" dirty="0"/>
          </a:p>
        </p:txBody>
      </p:sp>
      <p:sp>
        <p:nvSpPr>
          <p:cNvPr id="3" name="Content Placeholder 2">
            <a:extLst>
              <a:ext uri="{FF2B5EF4-FFF2-40B4-BE49-F238E27FC236}">
                <a16:creationId xmlns:a16="http://schemas.microsoft.com/office/drawing/2014/main" id="{ED249BEC-8018-4DED-8F7A-A3A7779E170E}"/>
              </a:ext>
            </a:extLst>
          </p:cNvPr>
          <p:cNvSpPr>
            <a:spLocks noGrp="1"/>
          </p:cNvSpPr>
          <p:nvPr>
            <p:ph sz="half" idx="2"/>
          </p:nvPr>
        </p:nvSpPr>
        <p:spPr>
          <a:xfrm>
            <a:off x="457200" y="1471464"/>
            <a:ext cx="4402832" cy="5125888"/>
          </a:xfrm>
        </p:spPr>
        <p:txBody>
          <a:bodyPr>
            <a:noAutofit/>
          </a:bodyPr>
          <a:lstStyle/>
          <a:p>
            <a:pPr marL="0" indent="0">
              <a:lnSpc>
                <a:spcPct val="108000"/>
              </a:lnSpc>
              <a:spcBef>
                <a:spcPts val="0"/>
              </a:spcBef>
              <a:buNone/>
            </a:pPr>
            <a:r>
              <a:rPr lang="en-GB" sz="2100" dirty="0"/>
              <a:t>Cities have different land uses compared with rural areas, and within cities different land uses group together to form different zones. This is called </a:t>
            </a:r>
            <a:r>
              <a:rPr lang="en-GB" sz="2100" b="1" dirty="0"/>
              <a:t>morphology</a:t>
            </a:r>
            <a:r>
              <a:rPr lang="en-GB" sz="2100" dirty="0"/>
              <a:t>: the structure of a city.</a:t>
            </a:r>
          </a:p>
          <a:p>
            <a:pPr marL="0" indent="0">
              <a:lnSpc>
                <a:spcPct val="50000"/>
              </a:lnSpc>
              <a:spcBef>
                <a:spcPts val="0"/>
              </a:spcBef>
              <a:buNone/>
            </a:pPr>
            <a:endParaRPr lang="en-GB" sz="2100" dirty="0"/>
          </a:p>
          <a:p>
            <a:pPr marL="0" indent="0">
              <a:lnSpc>
                <a:spcPct val="108000"/>
              </a:lnSpc>
              <a:spcBef>
                <a:spcPts val="0"/>
              </a:spcBef>
              <a:buNone/>
            </a:pPr>
            <a:r>
              <a:rPr lang="en-GB" sz="2100" dirty="0"/>
              <a:t>Central areas are usually well-connected with the rest of the city, attracting people to do business, work, shop and spend leisure time there. Competition for space makes land expensive, so there are often many tall buildings. </a:t>
            </a:r>
          </a:p>
        </p:txBody>
      </p:sp>
      <p:sp>
        <p:nvSpPr>
          <p:cNvPr id="6" name="Content Placeholder 5"/>
          <p:cNvSpPr>
            <a:spLocks noGrp="1"/>
          </p:cNvSpPr>
          <p:nvPr>
            <p:ph sz="quarter" idx="4"/>
          </p:nvPr>
        </p:nvSpPr>
        <p:spPr>
          <a:xfrm>
            <a:off x="5004048" y="1471465"/>
            <a:ext cx="3682752" cy="3541711"/>
          </a:xfrm>
          <a:solidFill>
            <a:schemeClr val="accent2">
              <a:lumMod val="40000"/>
              <a:lumOff val="60000"/>
            </a:schemeClr>
          </a:solidFill>
          <a:ln>
            <a:solidFill>
              <a:srgbClr val="26377C"/>
            </a:solidFill>
          </a:ln>
        </p:spPr>
        <p:txBody>
          <a:bodyPr>
            <a:normAutofit/>
          </a:bodyPr>
          <a:lstStyle/>
          <a:p>
            <a:pPr marL="0" indent="0">
              <a:lnSpc>
                <a:spcPct val="108000"/>
              </a:lnSpc>
              <a:buNone/>
            </a:pPr>
            <a:r>
              <a:rPr lang="en-GB" sz="1800" b="1" dirty="0"/>
              <a:t>Activity</a:t>
            </a:r>
          </a:p>
          <a:p>
            <a:pPr marL="0" indent="0">
              <a:lnSpc>
                <a:spcPct val="108000"/>
              </a:lnSpc>
              <a:buNone/>
            </a:pPr>
            <a:r>
              <a:rPr lang="en-GB" sz="1800" dirty="0"/>
              <a:t>Watch this video of </a:t>
            </a:r>
            <a:r>
              <a:rPr lang="en-GB" sz="1800" dirty="0">
                <a:hlinkClick r:id="rId3">
                  <a:extLst>
                    <a:ext uri="{A12FA001-AC4F-418D-AE19-62706E023703}">
                      <ahyp:hlinkClr xmlns:ahyp="http://schemas.microsoft.com/office/drawing/2018/hyperlinkcolor" val="tx"/>
                    </a:ext>
                  </a:extLst>
                </a:hlinkClick>
              </a:rPr>
              <a:t>Birmingham city centre</a:t>
            </a:r>
            <a:r>
              <a:rPr lang="en-GB" sz="1800" dirty="0"/>
              <a:t>, then write a paragraph to describe central Birmingham. Refer to:</a:t>
            </a:r>
          </a:p>
          <a:p>
            <a:pPr>
              <a:lnSpc>
                <a:spcPct val="108000"/>
              </a:lnSpc>
            </a:pPr>
            <a:r>
              <a:rPr lang="en-GB" sz="1800" dirty="0"/>
              <a:t>different land uses such as retail, commerce, recreation and residential areas</a:t>
            </a:r>
          </a:p>
          <a:p>
            <a:pPr>
              <a:lnSpc>
                <a:spcPct val="108000"/>
              </a:lnSpc>
            </a:pPr>
            <a:r>
              <a:rPr lang="en-GB" sz="1800" dirty="0"/>
              <a:t>accessibility and communications.</a:t>
            </a:r>
          </a:p>
          <a:p>
            <a:endParaRPr lang="en-GB" sz="1800" dirty="0"/>
          </a:p>
        </p:txBody>
      </p:sp>
    </p:spTree>
    <p:extLst>
      <p:ext uri="{BB962C8B-B14F-4D97-AF65-F5344CB8AC3E}">
        <p14:creationId xmlns:p14="http://schemas.microsoft.com/office/powerpoint/2010/main" val="50114645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0800000" flipV="1">
            <a:off x="426870" y="1339224"/>
            <a:ext cx="4134476" cy="668196"/>
          </a:xfrm>
          <a:prstGeom prst="rect">
            <a:avLst/>
          </a:prstGeom>
          <a:solidFill>
            <a:schemeClr val="bg1"/>
          </a:solidFill>
        </p:spPr>
        <p:txBody>
          <a:bodyPr wrap="square" rtlCol="0">
            <a:spAutoFit/>
          </a:bodyPr>
          <a:lstStyle/>
          <a:p>
            <a:pPr>
              <a:lnSpc>
                <a:spcPct val="108000"/>
              </a:lnSpc>
            </a:pPr>
            <a:r>
              <a:rPr lang="en-GB" b="1" dirty="0">
                <a:solidFill>
                  <a:srgbClr val="26377C"/>
                </a:solidFill>
                <a:latin typeface="Lato"/>
              </a:rPr>
              <a:t>Examples of urban change in Birmingham</a:t>
            </a:r>
          </a:p>
        </p:txBody>
      </p:sp>
      <p:sp>
        <p:nvSpPr>
          <p:cNvPr id="2" name="Title 1"/>
          <p:cNvSpPr>
            <a:spLocks noGrp="1"/>
          </p:cNvSpPr>
          <p:nvPr>
            <p:ph type="title"/>
          </p:nvPr>
        </p:nvSpPr>
        <p:spPr>
          <a:xfrm>
            <a:off x="426870" y="546977"/>
            <a:ext cx="8229600" cy="907504"/>
          </a:xfrm>
        </p:spPr>
        <p:txBody>
          <a:bodyPr>
            <a:noAutofit/>
          </a:bodyPr>
          <a:lstStyle/>
          <a:p>
            <a:pPr algn="l"/>
            <a:r>
              <a:rPr lang="en-GB" sz="3600" b="1" dirty="0"/>
              <a:t>Regeneration projects in Birmingham</a:t>
            </a:r>
            <a:endParaRPr lang="en-GB" sz="3000" b="1" dirty="0"/>
          </a:p>
        </p:txBody>
      </p:sp>
      <p:sp>
        <p:nvSpPr>
          <p:cNvPr id="3" name="Content Placeholder 2"/>
          <p:cNvSpPr>
            <a:spLocks noGrp="1"/>
          </p:cNvSpPr>
          <p:nvPr>
            <p:ph idx="1"/>
          </p:nvPr>
        </p:nvSpPr>
        <p:spPr>
          <a:xfrm>
            <a:off x="447593" y="1543541"/>
            <a:ext cx="8516895" cy="4777869"/>
          </a:xfrm>
        </p:spPr>
        <p:txBody>
          <a:bodyPr>
            <a:normAutofit/>
          </a:bodyPr>
          <a:lstStyle/>
          <a:p>
            <a:pPr>
              <a:lnSpc>
                <a:spcPct val="118000"/>
              </a:lnSpc>
            </a:pPr>
            <a:endParaRPr lang="en-GB" sz="2400" dirty="0">
              <a:solidFill>
                <a:srgbClr val="002060"/>
              </a:solidFill>
            </a:endParaRPr>
          </a:p>
          <a:p>
            <a:pPr>
              <a:lnSpc>
                <a:spcPct val="118000"/>
              </a:lnSpc>
            </a:pPr>
            <a:endParaRPr lang="en-GB" sz="2400" dirty="0">
              <a:solidFill>
                <a:srgbClr val="002060"/>
              </a:solidFill>
            </a:endParaRPr>
          </a:p>
        </p:txBody>
      </p:sp>
      <p:sp>
        <p:nvSpPr>
          <p:cNvPr id="4" name="TextBox 3"/>
          <p:cNvSpPr txBox="1"/>
          <p:nvPr/>
        </p:nvSpPr>
        <p:spPr>
          <a:xfrm>
            <a:off x="4830012" y="1354493"/>
            <a:ext cx="4134476" cy="5152885"/>
          </a:xfrm>
          <a:prstGeom prst="rect">
            <a:avLst/>
          </a:prstGeom>
          <a:noFill/>
        </p:spPr>
        <p:txBody>
          <a:bodyPr wrap="square" rtlCol="0">
            <a:spAutoFit/>
          </a:bodyPr>
          <a:lstStyle/>
          <a:p>
            <a:pPr>
              <a:lnSpc>
                <a:spcPct val="108000"/>
              </a:lnSpc>
            </a:pPr>
            <a:r>
              <a:rPr lang="en-GB" b="1" dirty="0">
                <a:solidFill>
                  <a:srgbClr val="26377C"/>
                </a:solidFill>
                <a:latin typeface="Lato"/>
              </a:rPr>
              <a:t>New city centre </a:t>
            </a:r>
            <a:r>
              <a:rPr lang="en-GB" dirty="0">
                <a:solidFill>
                  <a:srgbClr val="26377C"/>
                </a:solidFill>
                <a:latin typeface="Lato"/>
                <a:hlinkClick r:id="rId3"/>
              </a:rPr>
              <a:t>Bull Ring and Grand Central</a:t>
            </a:r>
            <a:r>
              <a:rPr lang="en-GB" dirty="0">
                <a:solidFill>
                  <a:srgbClr val="26377C"/>
                </a:solidFill>
                <a:latin typeface="Lato"/>
              </a:rPr>
              <a:t>: retail and entertainment redevelopments.</a:t>
            </a:r>
          </a:p>
          <a:p>
            <a:pPr>
              <a:lnSpc>
                <a:spcPct val="108000"/>
              </a:lnSpc>
            </a:pPr>
            <a:endParaRPr lang="en-GB" dirty="0">
              <a:solidFill>
                <a:srgbClr val="26377C"/>
              </a:solidFill>
              <a:latin typeface="Lato"/>
            </a:endParaRPr>
          </a:p>
          <a:p>
            <a:pPr>
              <a:lnSpc>
                <a:spcPct val="108000"/>
              </a:lnSpc>
            </a:pPr>
            <a:r>
              <a:rPr lang="en-GB" b="1" dirty="0">
                <a:solidFill>
                  <a:srgbClr val="26377C"/>
                </a:solidFill>
                <a:latin typeface="Lato"/>
                <a:hlinkClick r:id="rId4"/>
              </a:rPr>
              <a:t>Brindley place</a:t>
            </a:r>
            <a:r>
              <a:rPr lang="en-GB" dirty="0">
                <a:solidFill>
                  <a:srgbClr val="26377C"/>
                </a:solidFill>
                <a:latin typeface="Lato"/>
              </a:rPr>
              <a:t>:</a:t>
            </a:r>
            <a:r>
              <a:rPr lang="en-GB" b="1" dirty="0">
                <a:solidFill>
                  <a:srgbClr val="26377C"/>
                </a:solidFill>
                <a:latin typeface="Lato"/>
              </a:rPr>
              <a:t> </a:t>
            </a:r>
            <a:r>
              <a:rPr lang="en-GB" dirty="0">
                <a:solidFill>
                  <a:srgbClr val="26377C"/>
                </a:solidFill>
                <a:latin typeface="Lato"/>
              </a:rPr>
              <a:t>derelict 19</a:t>
            </a:r>
            <a:r>
              <a:rPr lang="en-GB" baseline="30000" dirty="0">
                <a:solidFill>
                  <a:srgbClr val="26377C"/>
                </a:solidFill>
                <a:latin typeface="Lato"/>
              </a:rPr>
              <a:t>th</a:t>
            </a:r>
            <a:r>
              <a:rPr lang="en-GB" dirty="0">
                <a:solidFill>
                  <a:srgbClr val="26377C"/>
                </a:solidFill>
                <a:latin typeface="Lato"/>
              </a:rPr>
              <a:t> century canal warehouse and factory area converted to prestigious offices and apartments.</a:t>
            </a:r>
          </a:p>
          <a:p>
            <a:pPr>
              <a:lnSpc>
                <a:spcPct val="108000"/>
              </a:lnSpc>
            </a:pPr>
            <a:endParaRPr lang="en-GB" dirty="0">
              <a:solidFill>
                <a:srgbClr val="26377C"/>
              </a:solidFill>
              <a:latin typeface="Lato"/>
            </a:endParaRPr>
          </a:p>
          <a:p>
            <a:pPr>
              <a:lnSpc>
                <a:spcPct val="108000"/>
              </a:lnSpc>
            </a:pPr>
            <a:r>
              <a:rPr lang="en-GB" b="1" dirty="0">
                <a:solidFill>
                  <a:srgbClr val="26377C"/>
                </a:solidFill>
                <a:latin typeface="Lato"/>
                <a:hlinkClick r:id="rId5"/>
              </a:rPr>
              <a:t>New Monaco</a:t>
            </a:r>
            <a:r>
              <a:rPr lang="en-GB" b="1" dirty="0">
                <a:solidFill>
                  <a:srgbClr val="26377C"/>
                </a:solidFill>
                <a:latin typeface="Lato"/>
              </a:rPr>
              <a:t> </a:t>
            </a:r>
            <a:r>
              <a:rPr lang="en-GB" dirty="0">
                <a:solidFill>
                  <a:srgbClr val="26377C"/>
                </a:solidFill>
                <a:latin typeface="Lato"/>
              </a:rPr>
              <a:t>housing project</a:t>
            </a:r>
          </a:p>
          <a:p>
            <a:pPr>
              <a:lnSpc>
                <a:spcPct val="108000"/>
              </a:lnSpc>
            </a:pPr>
            <a:endParaRPr lang="en-GB" dirty="0">
              <a:solidFill>
                <a:srgbClr val="26377C"/>
              </a:solidFill>
              <a:latin typeface="Lato"/>
            </a:endParaRPr>
          </a:p>
          <a:p>
            <a:pPr>
              <a:lnSpc>
                <a:spcPct val="108000"/>
              </a:lnSpc>
            </a:pPr>
            <a:r>
              <a:rPr lang="en-GB" dirty="0">
                <a:solidFill>
                  <a:srgbClr val="26377C"/>
                </a:solidFill>
                <a:latin typeface="Lato"/>
              </a:rPr>
              <a:t>Citywide Transport Plan and Southside </a:t>
            </a:r>
            <a:r>
              <a:rPr lang="en-GB" b="1" dirty="0">
                <a:solidFill>
                  <a:srgbClr val="26377C"/>
                </a:solidFill>
                <a:latin typeface="Lato"/>
              </a:rPr>
              <a:t>Green Vision </a:t>
            </a:r>
            <a:r>
              <a:rPr lang="en-GB" dirty="0">
                <a:solidFill>
                  <a:srgbClr val="26377C"/>
                </a:solidFill>
                <a:latin typeface="Lato"/>
              </a:rPr>
              <a:t>offers sustainability.</a:t>
            </a:r>
          </a:p>
          <a:p>
            <a:pPr>
              <a:lnSpc>
                <a:spcPct val="108000"/>
              </a:lnSpc>
            </a:pPr>
            <a:endParaRPr lang="en-GB" dirty="0">
              <a:solidFill>
                <a:srgbClr val="26377C"/>
              </a:solidFill>
              <a:latin typeface="Lato"/>
            </a:endParaRPr>
          </a:p>
          <a:p>
            <a:pPr>
              <a:lnSpc>
                <a:spcPct val="108000"/>
              </a:lnSpc>
            </a:pPr>
            <a:r>
              <a:rPr lang="en-GB" b="1" dirty="0">
                <a:solidFill>
                  <a:srgbClr val="26377C"/>
                </a:solidFill>
                <a:latin typeface="Lato"/>
              </a:rPr>
              <a:t>Longbridge</a:t>
            </a:r>
            <a:r>
              <a:rPr lang="en-GB" dirty="0">
                <a:solidFill>
                  <a:srgbClr val="26377C"/>
                </a:solidFill>
                <a:latin typeface="Lato"/>
              </a:rPr>
              <a:t>: derelict car plant site regenerated into a technology</a:t>
            </a:r>
            <a:br>
              <a:rPr lang="en-GB" dirty="0">
                <a:solidFill>
                  <a:srgbClr val="26377C"/>
                </a:solidFill>
                <a:latin typeface="Lato"/>
              </a:rPr>
            </a:br>
            <a:r>
              <a:rPr lang="en-GB" dirty="0">
                <a:solidFill>
                  <a:srgbClr val="26377C"/>
                </a:solidFill>
                <a:latin typeface="Lato"/>
              </a:rPr>
              <a:t>park, retail area and housing.</a:t>
            </a:r>
          </a:p>
        </p:txBody>
      </p:sp>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655" y="2002739"/>
            <a:ext cx="4155784" cy="41282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a:cxnSpLocks/>
          </p:cNvCxnSpPr>
          <p:nvPr/>
        </p:nvCxnSpPr>
        <p:spPr>
          <a:xfrm flipH="1">
            <a:off x="3308818" y="1673322"/>
            <a:ext cx="1521194" cy="6165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flipH="1" flipV="1">
            <a:off x="3208007" y="2536198"/>
            <a:ext cx="1570670" cy="158701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flipV="1">
            <a:off x="2525372" y="3365392"/>
            <a:ext cx="2304640" cy="14512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H="1">
            <a:off x="1303471" y="5733256"/>
            <a:ext cx="3526541" cy="3110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p:cNvCxnSpPr>
          <p:nvPr/>
        </p:nvCxnSpPr>
        <p:spPr>
          <a:xfrm flipH="1" flipV="1">
            <a:off x="2855724" y="2305140"/>
            <a:ext cx="1922953" cy="4600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78072"/>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 presentation template">
  <a:themeElements>
    <a:clrScheme name="Custom 1">
      <a:dk1>
        <a:srgbClr val="352B84"/>
      </a:dk1>
      <a:lt1>
        <a:sysClr val="window" lastClr="FFFFFF"/>
      </a:lt1>
      <a:dk2>
        <a:srgbClr val="1F3D9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877</TotalTime>
  <Words>2353</Words>
  <Application>Microsoft Office PowerPoint</Application>
  <PresentationFormat>On-screen Show (4:3)</PresentationFormat>
  <Paragraphs>266</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Georgia</vt:lpstr>
      <vt:lpstr>Lato</vt:lpstr>
      <vt:lpstr>Wingdings 2</vt:lpstr>
      <vt:lpstr>GA presentation template</vt:lpstr>
      <vt:lpstr>PowerPoint Presentation</vt:lpstr>
      <vt:lpstr>Getting started</vt:lpstr>
      <vt:lpstr>What does investigating the human landscape involve?</vt:lpstr>
      <vt:lpstr>PowerPoint Presentation</vt:lpstr>
      <vt:lpstr>Urbanisation and city change in the UK</vt:lpstr>
      <vt:lpstr>City change processes </vt:lpstr>
      <vt:lpstr>Birmingham: the UK’s second largest city</vt:lpstr>
      <vt:lpstr>Central Birmingham land use</vt:lpstr>
      <vt:lpstr>Regeneration projects in Birmingham</vt:lpstr>
      <vt:lpstr>Regeneration: Longbridge, Birmingham</vt:lpstr>
      <vt:lpstr>Transport and green space opportunities</vt:lpstr>
      <vt:lpstr>The challenge of the rural-urban fringe</vt:lpstr>
      <vt:lpstr>Birmingham HS2: opportunity or challenge?</vt:lpstr>
      <vt:lpstr> Urban challenge </vt:lpstr>
      <vt:lpstr>Rural settlements face challenges and opportunities</vt:lpstr>
      <vt:lpstr>Challenges and opportunities in Hawes</vt:lpstr>
      <vt:lpstr>Rural settlement decline: the Outer Hebrides</vt:lpstr>
      <vt:lpstr>Rural settlement growth: South Cambridgeshire</vt:lpstr>
      <vt:lpstr>Glossary</vt:lpstr>
      <vt:lpstr>Links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rmcateer</dc:creator>
  <cp:lastModifiedBy>Elaine Anderson</cp:lastModifiedBy>
  <cp:revision>71</cp:revision>
  <dcterms:created xsi:type="dcterms:W3CDTF">2014-10-30T10:42:22Z</dcterms:created>
  <dcterms:modified xsi:type="dcterms:W3CDTF">2020-11-11T17:08:43Z</dcterms:modified>
</cp:coreProperties>
</file>