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0"/>
  </p:notesMasterIdLst>
  <p:sldIdLst>
    <p:sldId id="451" r:id="rId2"/>
    <p:sldId id="485" r:id="rId3"/>
    <p:sldId id="474" r:id="rId4"/>
    <p:sldId id="481" r:id="rId5"/>
    <p:sldId id="478" r:id="rId6"/>
    <p:sldId id="483" r:id="rId7"/>
    <p:sldId id="468" r:id="rId8"/>
    <p:sldId id="470" r:id="rId9"/>
    <p:sldId id="467" r:id="rId10"/>
    <p:sldId id="466" r:id="rId11"/>
    <p:sldId id="471" r:id="rId12"/>
    <p:sldId id="472" r:id="rId13"/>
    <p:sldId id="473" r:id="rId14"/>
    <p:sldId id="484" r:id="rId15"/>
    <p:sldId id="477" r:id="rId16"/>
    <p:sldId id="479" r:id="rId17"/>
    <p:sldId id="486" r:id="rId18"/>
    <p:sldId id="48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77C"/>
    <a:srgbClr val="26367D"/>
    <a:srgbClr val="26377D"/>
    <a:srgbClr val="3DB4E6"/>
    <a:srgbClr val="5CC1EA"/>
    <a:srgbClr val="B48086"/>
    <a:srgbClr val="B4CE44"/>
    <a:srgbClr val="243D91"/>
    <a:srgbClr val="1F3D91"/>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40" autoAdjust="0"/>
  </p:normalViewPr>
  <p:slideViewPr>
    <p:cSldViewPr>
      <p:cViewPr varScale="1">
        <p:scale>
          <a:sx n="98" d="100"/>
          <a:sy n="98" d="100"/>
        </p:scale>
        <p:origin x="27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352DAB-13B0-4EF6-BB0F-AEDC3DACC948}" type="doc">
      <dgm:prSet loTypeId="urn:microsoft.com/office/officeart/2005/8/layout/process1" loCatId="process" qsTypeId="urn:microsoft.com/office/officeart/2005/8/quickstyle/simple1" qsCatId="simple" csTypeId="urn:microsoft.com/office/officeart/2005/8/colors/accent1_2" csCatId="accent1" phldr="1"/>
      <dgm:spPr/>
    </dgm:pt>
    <dgm:pt modelId="{7A9E7311-96B4-4A35-8B80-D7A2154893C2}">
      <dgm:prSet phldrT="[Text]" phldr="1" custT="1"/>
      <dgm:spPr/>
      <dgm:t>
        <a:bodyPr/>
        <a:lstStyle/>
        <a:p>
          <a:endParaRPr lang="en-GB" sz="3200" dirty="0"/>
        </a:p>
      </dgm:t>
    </dgm:pt>
    <dgm:pt modelId="{2627A141-F0DC-45F5-A1AB-75FA38D72184}" type="parTrans" cxnId="{CE8CD0CA-C465-443D-9FCF-8A75CC56CD01}">
      <dgm:prSet/>
      <dgm:spPr/>
      <dgm:t>
        <a:bodyPr/>
        <a:lstStyle/>
        <a:p>
          <a:endParaRPr lang="en-GB"/>
        </a:p>
      </dgm:t>
    </dgm:pt>
    <dgm:pt modelId="{5DB526DD-3260-40BB-B728-1C60D0D08844}" type="sibTrans" cxnId="{CE8CD0CA-C465-443D-9FCF-8A75CC56CD01}">
      <dgm:prSet/>
      <dgm:spPr>
        <a:solidFill>
          <a:schemeClr val="bg1">
            <a:lumMod val="50000"/>
          </a:schemeClr>
        </a:solidFill>
      </dgm:spPr>
      <dgm:t>
        <a:bodyPr/>
        <a:lstStyle/>
        <a:p>
          <a:endParaRPr lang="en-GB"/>
        </a:p>
      </dgm:t>
    </dgm:pt>
    <dgm:pt modelId="{99EE4351-0BEF-4582-9BB8-808CC7A4AA33}">
      <dgm:prSet phldrT="[Text]" phldr="1"/>
      <dgm:spPr/>
      <dgm:t>
        <a:bodyPr/>
        <a:lstStyle/>
        <a:p>
          <a:endParaRPr lang="en-GB" dirty="0"/>
        </a:p>
      </dgm:t>
    </dgm:pt>
    <dgm:pt modelId="{7B904332-06C8-4E19-91CE-42D76EEFA758}" type="parTrans" cxnId="{5DE23200-735F-4C7E-BA6A-F76CD02F1420}">
      <dgm:prSet/>
      <dgm:spPr/>
      <dgm:t>
        <a:bodyPr/>
        <a:lstStyle/>
        <a:p>
          <a:endParaRPr lang="en-GB"/>
        </a:p>
      </dgm:t>
    </dgm:pt>
    <dgm:pt modelId="{5476BD01-C69E-4931-90F9-13C977977619}" type="sibTrans" cxnId="{5DE23200-735F-4C7E-BA6A-F76CD02F1420}">
      <dgm:prSet/>
      <dgm:spPr>
        <a:solidFill>
          <a:schemeClr val="bg1">
            <a:lumMod val="50000"/>
          </a:schemeClr>
        </a:solidFill>
      </dgm:spPr>
      <dgm:t>
        <a:bodyPr/>
        <a:lstStyle/>
        <a:p>
          <a:endParaRPr lang="en-GB"/>
        </a:p>
      </dgm:t>
    </dgm:pt>
    <dgm:pt modelId="{BF8840A8-E6A5-4D85-8F3A-589685D199A4}">
      <dgm:prSet phldrT="[Text]" phldr="1"/>
      <dgm:spPr/>
      <dgm:t>
        <a:bodyPr/>
        <a:lstStyle/>
        <a:p>
          <a:endParaRPr lang="en-GB" dirty="0"/>
        </a:p>
      </dgm:t>
    </dgm:pt>
    <dgm:pt modelId="{F180FBD2-5AFA-4700-919F-3861B107FD38}" type="parTrans" cxnId="{A7DBEADF-F244-4525-B178-79C55928C591}">
      <dgm:prSet/>
      <dgm:spPr/>
      <dgm:t>
        <a:bodyPr/>
        <a:lstStyle/>
        <a:p>
          <a:endParaRPr lang="en-GB"/>
        </a:p>
      </dgm:t>
    </dgm:pt>
    <dgm:pt modelId="{1403D9A9-4E83-4DA0-A40E-EA25E570B865}" type="sibTrans" cxnId="{A7DBEADF-F244-4525-B178-79C55928C591}">
      <dgm:prSet/>
      <dgm:spPr/>
      <dgm:t>
        <a:bodyPr/>
        <a:lstStyle/>
        <a:p>
          <a:endParaRPr lang="en-GB"/>
        </a:p>
      </dgm:t>
    </dgm:pt>
    <dgm:pt modelId="{D40C391D-9EAC-42B3-A6F7-A888990CE11D}" type="pres">
      <dgm:prSet presAssocID="{DB352DAB-13B0-4EF6-BB0F-AEDC3DACC948}" presName="Name0" presStyleCnt="0">
        <dgm:presLayoutVars>
          <dgm:dir/>
          <dgm:resizeHandles val="exact"/>
        </dgm:presLayoutVars>
      </dgm:prSet>
      <dgm:spPr/>
    </dgm:pt>
    <dgm:pt modelId="{AB93C5D7-A355-4372-BE9A-EDF4BE7B847A}" type="pres">
      <dgm:prSet presAssocID="{7A9E7311-96B4-4A35-8B80-D7A2154893C2}" presName="node" presStyleLbl="node1" presStyleIdx="0" presStyleCnt="3" custScaleX="76350" custScaleY="62164">
        <dgm:presLayoutVars>
          <dgm:bulletEnabled val="1"/>
        </dgm:presLayoutVars>
      </dgm:prSet>
      <dgm:spPr/>
    </dgm:pt>
    <dgm:pt modelId="{4ECF4280-834C-430E-AD2A-ABFC7380DCAF}" type="pres">
      <dgm:prSet presAssocID="{5DB526DD-3260-40BB-B728-1C60D0D08844}" presName="sibTrans" presStyleLbl="sibTrans2D1" presStyleIdx="0" presStyleCnt="2"/>
      <dgm:spPr/>
    </dgm:pt>
    <dgm:pt modelId="{C0C791A6-5ED8-4744-BA5D-DE79AC8EAF06}" type="pres">
      <dgm:prSet presAssocID="{5DB526DD-3260-40BB-B728-1C60D0D08844}" presName="connectorText" presStyleLbl="sibTrans2D1" presStyleIdx="0" presStyleCnt="2"/>
      <dgm:spPr/>
    </dgm:pt>
    <dgm:pt modelId="{42802433-A549-4115-A9F5-74E06CAF9097}" type="pres">
      <dgm:prSet presAssocID="{99EE4351-0BEF-4582-9BB8-808CC7A4AA33}" presName="node" presStyleLbl="node1" presStyleIdx="1" presStyleCnt="3" custScaleX="70615" custScaleY="57000" custLinFactNeighborX="6243" custLinFactNeighborY="0">
        <dgm:presLayoutVars>
          <dgm:bulletEnabled val="1"/>
        </dgm:presLayoutVars>
      </dgm:prSet>
      <dgm:spPr/>
    </dgm:pt>
    <dgm:pt modelId="{CE9266A7-05E3-4AC4-A2BD-2F681FF4E03E}" type="pres">
      <dgm:prSet presAssocID="{5476BD01-C69E-4931-90F9-13C977977619}" presName="sibTrans" presStyleLbl="sibTrans2D1" presStyleIdx="1" presStyleCnt="2"/>
      <dgm:spPr/>
    </dgm:pt>
    <dgm:pt modelId="{D04F261D-FFA4-4B2E-AEF0-EB6AE4028CA6}" type="pres">
      <dgm:prSet presAssocID="{5476BD01-C69E-4931-90F9-13C977977619}" presName="connectorText" presStyleLbl="sibTrans2D1" presStyleIdx="1" presStyleCnt="2"/>
      <dgm:spPr/>
    </dgm:pt>
    <dgm:pt modelId="{362D4F20-6D20-48E5-BDBC-2104EB373948}" type="pres">
      <dgm:prSet presAssocID="{BF8840A8-E6A5-4D85-8F3A-589685D199A4}" presName="node" presStyleLbl="node1" presStyleIdx="2" presStyleCnt="3" custScaleX="74409" custScaleY="52551">
        <dgm:presLayoutVars>
          <dgm:bulletEnabled val="1"/>
        </dgm:presLayoutVars>
      </dgm:prSet>
      <dgm:spPr/>
    </dgm:pt>
  </dgm:ptLst>
  <dgm:cxnLst>
    <dgm:cxn modelId="{5DE23200-735F-4C7E-BA6A-F76CD02F1420}" srcId="{DB352DAB-13B0-4EF6-BB0F-AEDC3DACC948}" destId="{99EE4351-0BEF-4582-9BB8-808CC7A4AA33}" srcOrd="1" destOrd="0" parTransId="{7B904332-06C8-4E19-91CE-42D76EEFA758}" sibTransId="{5476BD01-C69E-4931-90F9-13C977977619}"/>
    <dgm:cxn modelId="{B7AF6A4D-D3CC-4927-93A1-685B79B06B69}" type="presOf" srcId="{5476BD01-C69E-4931-90F9-13C977977619}" destId="{D04F261D-FFA4-4B2E-AEF0-EB6AE4028CA6}" srcOrd="1" destOrd="0" presId="urn:microsoft.com/office/officeart/2005/8/layout/process1"/>
    <dgm:cxn modelId="{0BE58575-0081-4415-AFCA-AF790D02BC9A}" type="presOf" srcId="{DB352DAB-13B0-4EF6-BB0F-AEDC3DACC948}" destId="{D40C391D-9EAC-42B3-A6F7-A888990CE11D}" srcOrd="0" destOrd="0" presId="urn:microsoft.com/office/officeart/2005/8/layout/process1"/>
    <dgm:cxn modelId="{35F0F256-9BBD-4C7C-A4F8-E0370EB1C25A}" type="presOf" srcId="{7A9E7311-96B4-4A35-8B80-D7A2154893C2}" destId="{AB93C5D7-A355-4372-BE9A-EDF4BE7B847A}" srcOrd="0" destOrd="0" presId="urn:microsoft.com/office/officeart/2005/8/layout/process1"/>
    <dgm:cxn modelId="{8207419E-180B-498D-9FDF-CD2AC30EB362}" type="presOf" srcId="{5DB526DD-3260-40BB-B728-1C60D0D08844}" destId="{C0C791A6-5ED8-4744-BA5D-DE79AC8EAF06}" srcOrd="1" destOrd="0" presId="urn:microsoft.com/office/officeart/2005/8/layout/process1"/>
    <dgm:cxn modelId="{64E6D0A0-FB33-423B-8E49-BA89595795E5}" type="presOf" srcId="{BF8840A8-E6A5-4D85-8F3A-589685D199A4}" destId="{362D4F20-6D20-48E5-BDBC-2104EB373948}" srcOrd="0" destOrd="0" presId="urn:microsoft.com/office/officeart/2005/8/layout/process1"/>
    <dgm:cxn modelId="{7A21C1A4-FCC9-40AC-80AC-A5C7D9389A39}" type="presOf" srcId="{5DB526DD-3260-40BB-B728-1C60D0D08844}" destId="{4ECF4280-834C-430E-AD2A-ABFC7380DCAF}" srcOrd="0" destOrd="0" presId="urn:microsoft.com/office/officeart/2005/8/layout/process1"/>
    <dgm:cxn modelId="{3AD414C9-16FC-456F-881F-74277773CF75}" type="presOf" srcId="{5476BD01-C69E-4931-90F9-13C977977619}" destId="{CE9266A7-05E3-4AC4-A2BD-2F681FF4E03E}" srcOrd="0" destOrd="0" presId="urn:microsoft.com/office/officeart/2005/8/layout/process1"/>
    <dgm:cxn modelId="{CE8CD0CA-C465-443D-9FCF-8A75CC56CD01}" srcId="{DB352DAB-13B0-4EF6-BB0F-AEDC3DACC948}" destId="{7A9E7311-96B4-4A35-8B80-D7A2154893C2}" srcOrd="0" destOrd="0" parTransId="{2627A141-F0DC-45F5-A1AB-75FA38D72184}" sibTransId="{5DB526DD-3260-40BB-B728-1C60D0D08844}"/>
    <dgm:cxn modelId="{A7DBEADF-F244-4525-B178-79C55928C591}" srcId="{DB352DAB-13B0-4EF6-BB0F-AEDC3DACC948}" destId="{BF8840A8-E6A5-4D85-8F3A-589685D199A4}" srcOrd="2" destOrd="0" parTransId="{F180FBD2-5AFA-4700-919F-3861B107FD38}" sibTransId="{1403D9A9-4E83-4DA0-A40E-EA25E570B865}"/>
    <dgm:cxn modelId="{7A2C4FFB-9127-4D22-82EC-227B36679314}" type="presOf" srcId="{99EE4351-0BEF-4582-9BB8-808CC7A4AA33}" destId="{42802433-A549-4115-A9F5-74E06CAF9097}" srcOrd="0" destOrd="0" presId="urn:microsoft.com/office/officeart/2005/8/layout/process1"/>
    <dgm:cxn modelId="{32900C5B-AC08-464E-9C02-B5C6E320E33F}" type="presParOf" srcId="{D40C391D-9EAC-42B3-A6F7-A888990CE11D}" destId="{AB93C5D7-A355-4372-BE9A-EDF4BE7B847A}" srcOrd="0" destOrd="0" presId="urn:microsoft.com/office/officeart/2005/8/layout/process1"/>
    <dgm:cxn modelId="{39F52FB9-F89F-4338-AAEF-7283ADF240C8}" type="presParOf" srcId="{D40C391D-9EAC-42B3-A6F7-A888990CE11D}" destId="{4ECF4280-834C-430E-AD2A-ABFC7380DCAF}" srcOrd="1" destOrd="0" presId="urn:microsoft.com/office/officeart/2005/8/layout/process1"/>
    <dgm:cxn modelId="{A4C36DC4-7B33-40FF-909D-91C7283CFAD1}" type="presParOf" srcId="{4ECF4280-834C-430E-AD2A-ABFC7380DCAF}" destId="{C0C791A6-5ED8-4744-BA5D-DE79AC8EAF06}" srcOrd="0" destOrd="0" presId="urn:microsoft.com/office/officeart/2005/8/layout/process1"/>
    <dgm:cxn modelId="{140CD1D9-3047-4BC5-8112-ED2735511110}" type="presParOf" srcId="{D40C391D-9EAC-42B3-A6F7-A888990CE11D}" destId="{42802433-A549-4115-A9F5-74E06CAF9097}" srcOrd="2" destOrd="0" presId="urn:microsoft.com/office/officeart/2005/8/layout/process1"/>
    <dgm:cxn modelId="{35738DE4-AD79-4BC9-865C-01EA508FD66B}" type="presParOf" srcId="{D40C391D-9EAC-42B3-A6F7-A888990CE11D}" destId="{CE9266A7-05E3-4AC4-A2BD-2F681FF4E03E}" srcOrd="3" destOrd="0" presId="urn:microsoft.com/office/officeart/2005/8/layout/process1"/>
    <dgm:cxn modelId="{1EB4A678-05A8-4653-9D24-0E4570F7A311}" type="presParOf" srcId="{CE9266A7-05E3-4AC4-A2BD-2F681FF4E03E}" destId="{D04F261D-FFA4-4B2E-AEF0-EB6AE4028CA6}" srcOrd="0" destOrd="0" presId="urn:microsoft.com/office/officeart/2005/8/layout/process1"/>
    <dgm:cxn modelId="{2CD972FC-11BB-4E67-A10C-69BFADA3D787}" type="presParOf" srcId="{D40C391D-9EAC-42B3-A6F7-A888990CE11D}" destId="{362D4F20-6D20-48E5-BDBC-2104EB373948}"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3C5D7-A355-4372-BE9A-EDF4BE7B847A}">
      <dsp:nvSpPr>
        <dsp:cNvPr id="0" name=""/>
        <dsp:cNvSpPr/>
      </dsp:nvSpPr>
      <dsp:spPr>
        <a:xfrm>
          <a:off x="2907" y="144742"/>
          <a:ext cx="1804532" cy="8815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GB" sz="3200" kern="1200" dirty="0"/>
        </a:p>
      </dsp:txBody>
      <dsp:txXfrm>
        <a:off x="28727" y="170562"/>
        <a:ext cx="1752892" cy="829908"/>
      </dsp:txXfrm>
    </dsp:sp>
    <dsp:sp modelId="{4ECF4280-834C-430E-AD2A-ABFC7380DCAF}">
      <dsp:nvSpPr>
        <dsp:cNvPr id="0" name=""/>
        <dsp:cNvSpPr/>
      </dsp:nvSpPr>
      <dsp:spPr>
        <a:xfrm>
          <a:off x="2058545" y="292442"/>
          <a:ext cx="532343" cy="586148"/>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a:off x="2058545" y="409672"/>
        <a:ext cx="372640" cy="351688"/>
      </dsp:txXfrm>
    </dsp:sp>
    <dsp:sp modelId="{42802433-A549-4115-A9F5-74E06CAF9097}">
      <dsp:nvSpPr>
        <dsp:cNvPr id="0" name=""/>
        <dsp:cNvSpPr/>
      </dsp:nvSpPr>
      <dsp:spPr>
        <a:xfrm>
          <a:off x="2811862" y="181357"/>
          <a:ext cx="1668986" cy="80831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2835537" y="205032"/>
        <a:ext cx="1621636" cy="760967"/>
      </dsp:txXfrm>
    </dsp:sp>
    <dsp:sp modelId="{CE9266A7-05E3-4AC4-A2BD-2F681FF4E03E}">
      <dsp:nvSpPr>
        <dsp:cNvPr id="0" name=""/>
        <dsp:cNvSpPr/>
      </dsp:nvSpPr>
      <dsp:spPr>
        <a:xfrm>
          <a:off x="4702442" y="292442"/>
          <a:ext cx="469780" cy="586148"/>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a:off x="4702442" y="409672"/>
        <a:ext cx="328846" cy="351688"/>
      </dsp:txXfrm>
    </dsp:sp>
    <dsp:sp modelId="{362D4F20-6D20-48E5-BDBC-2104EB373948}">
      <dsp:nvSpPr>
        <dsp:cNvPr id="0" name=""/>
        <dsp:cNvSpPr/>
      </dsp:nvSpPr>
      <dsp:spPr>
        <a:xfrm>
          <a:off x="5367227" y="212903"/>
          <a:ext cx="1758657" cy="74522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5389054" y="234730"/>
        <a:ext cx="1715003" cy="7015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944747-CDB7-4F98-827F-A214E0B4E219}" type="datetimeFigureOut">
              <a:rPr lang="en-GB" smtClean="0"/>
              <a:pPr/>
              <a:t>26/03/2021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99001A-258F-4C21-BFC1-1432480F8C3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https://what3words.com/daring.lion.race</a:t>
            </a:r>
          </a:p>
          <a:p>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2</a:t>
            </a:fld>
            <a:endParaRPr lang="en-GB"/>
          </a:p>
        </p:txBody>
      </p:sp>
    </p:spTree>
    <p:extLst>
      <p:ext uri="{BB962C8B-B14F-4D97-AF65-F5344CB8AC3E}">
        <p14:creationId xmlns:p14="http://schemas.microsoft.com/office/powerpoint/2010/main" val="1721364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https://what3words.com/could.basic.raves</a:t>
            </a:r>
          </a:p>
        </p:txBody>
      </p:sp>
      <p:sp>
        <p:nvSpPr>
          <p:cNvPr id="4" name="Slide Number Placeholder 3"/>
          <p:cNvSpPr>
            <a:spLocks noGrp="1"/>
          </p:cNvSpPr>
          <p:nvPr>
            <p:ph type="sldNum" sz="quarter" idx="5"/>
          </p:nvPr>
        </p:nvSpPr>
        <p:spPr/>
        <p:txBody>
          <a:bodyPr/>
          <a:lstStyle/>
          <a:p>
            <a:fld id="{4399001A-258F-4C21-BFC1-1432480F8C34}" type="slidenum">
              <a:rPr lang="en-GB" smtClean="0"/>
              <a:pPr/>
              <a:t>13</a:t>
            </a:fld>
            <a:endParaRPr lang="en-GB"/>
          </a:p>
        </p:txBody>
      </p:sp>
    </p:spTree>
    <p:extLst>
      <p:ext uri="{BB962C8B-B14F-4D97-AF65-F5344CB8AC3E}">
        <p14:creationId xmlns:p14="http://schemas.microsoft.com/office/powerpoint/2010/main" val="4139440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Flood GIS:</a:t>
            </a:r>
          </a:p>
          <a:p>
            <a:r>
              <a:rPr lang="en-GB" dirty="0"/>
              <a:t>https://floodassist.co.uk/resources/flood-risk</a:t>
            </a:r>
          </a:p>
          <a:p>
            <a:endParaRPr lang="en-GB" dirty="0"/>
          </a:p>
          <a:p>
            <a:r>
              <a:rPr lang="en-GB" dirty="0"/>
              <a:t>Locations:</a:t>
            </a:r>
          </a:p>
          <a:p>
            <a:r>
              <a:rPr lang="en-GB" dirty="0"/>
              <a:t>Https://what3words.com/could.basic.raves</a:t>
            </a:r>
          </a:p>
          <a:p>
            <a:r>
              <a:rPr lang="en-GB" dirty="0"/>
              <a:t>Https://what3words.com/mops.tops.tiles</a:t>
            </a:r>
          </a:p>
          <a:p>
            <a:r>
              <a:rPr lang="en-GB" dirty="0"/>
              <a:t>Https://what3words.com/grin.focal.talked</a:t>
            </a:r>
          </a:p>
          <a:p>
            <a:r>
              <a:rPr lang="en-GB" dirty="0"/>
              <a:t>Https://what3words.com/gear.forced.forced</a:t>
            </a:r>
          </a:p>
          <a:p>
            <a:r>
              <a:rPr lang="en-GB" dirty="0"/>
              <a:t>Https://what3words.com/cult.holly.pulse</a:t>
            </a:r>
          </a:p>
          <a:p>
            <a:r>
              <a:rPr lang="en-GB" dirty="0"/>
              <a:t>Https://what3words.com/parent.large.merit</a:t>
            </a:r>
          </a:p>
          <a:p>
            <a:r>
              <a:rPr lang="en-GB" dirty="0"/>
              <a:t>Https://what3words.com/miss.eagles.tens</a:t>
            </a:r>
          </a:p>
          <a:p>
            <a:r>
              <a:rPr lang="en-GB" dirty="0"/>
              <a:t>Https://what3words.com/name.stages.abode</a:t>
            </a:r>
          </a:p>
        </p:txBody>
      </p:sp>
      <p:sp>
        <p:nvSpPr>
          <p:cNvPr id="4" name="Slide Number Placeholder 3"/>
          <p:cNvSpPr>
            <a:spLocks noGrp="1"/>
          </p:cNvSpPr>
          <p:nvPr>
            <p:ph type="sldNum" sz="quarter" idx="5"/>
          </p:nvPr>
        </p:nvSpPr>
        <p:spPr/>
        <p:txBody>
          <a:bodyPr/>
          <a:lstStyle/>
          <a:p>
            <a:fld id="{4399001A-258F-4C21-BFC1-1432480F8C34}" type="slidenum">
              <a:rPr lang="en-GB" smtClean="0"/>
              <a:pPr/>
              <a:t>15</a:t>
            </a:fld>
            <a:endParaRPr lang="en-GB"/>
          </a:p>
        </p:txBody>
      </p:sp>
    </p:spTree>
    <p:extLst>
      <p:ext uri="{BB962C8B-B14F-4D97-AF65-F5344CB8AC3E}">
        <p14:creationId xmlns:p14="http://schemas.microsoft.com/office/powerpoint/2010/main" val="3018596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https://www.youtube.com/watch?v=21YAP8RF_sw</a:t>
            </a:r>
          </a:p>
        </p:txBody>
      </p:sp>
      <p:sp>
        <p:nvSpPr>
          <p:cNvPr id="4" name="Slide Number Placeholder 3"/>
          <p:cNvSpPr>
            <a:spLocks noGrp="1"/>
          </p:cNvSpPr>
          <p:nvPr>
            <p:ph type="sldNum" sz="quarter" idx="5"/>
          </p:nvPr>
        </p:nvSpPr>
        <p:spPr/>
        <p:txBody>
          <a:bodyPr/>
          <a:lstStyle/>
          <a:p>
            <a:fld id="{4399001A-258F-4C21-BFC1-1432480F8C34}" type="slidenum">
              <a:rPr lang="en-GB" smtClean="0"/>
              <a:pPr/>
              <a:t>16</a:t>
            </a:fld>
            <a:endParaRPr lang="en-GB"/>
          </a:p>
        </p:txBody>
      </p:sp>
    </p:spTree>
    <p:extLst>
      <p:ext uri="{BB962C8B-B14F-4D97-AF65-F5344CB8AC3E}">
        <p14:creationId xmlns:p14="http://schemas.microsoft.com/office/powerpoint/2010/main" val="2964663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https://timeforgeography.co.uk/videos_list/rivers/river-management-hard-engineering/</a:t>
            </a:r>
          </a:p>
          <a:p>
            <a:r>
              <a:rPr lang="en-GB" dirty="0"/>
              <a:t>https://timeforgeography.co.uk/videos_list/rivers/problems-hard-enginee</a:t>
            </a:r>
          </a:p>
          <a:p>
            <a:r>
              <a:rPr lang="en-GB" dirty="0"/>
              <a:t>https://www.youtube.com/watch?v=_M48ANM3hAQring-and-softer-alternatives/</a:t>
            </a:r>
          </a:p>
        </p:txBody>
      </p:sp>
      <p:sp>
        <p:nvSpPr>
          <p:cNvPr id="4" name="Slide Number Placeholder 3"/>
          <p:cNvSpPr>
            <a:spLocks noGrp="1"/>
          </p:cNvSpPr>
          <p:nvPr>
            <p:ph type="sldNum" sz="quarter" idx="5"/>
          </p:nvPr>
        </p:nvSpPr>
        <p:spPr/>
        <p:txBody>
          <a:bodyPr/>
          <a:lstStyle/>
          <a:p>
            <a:fld id="{4399001A-258F-4C21-BFC1-1432480F8C34}" type="slidenum">
              <a:rPr lang="en-GB" smtClean="0"/>
              <a:pPr/>
              <a:t>17</a:t>
            </a:fld>
            <a:endParaRPr lang="en-GB"/>
          </a:p>
        </p:txBody>
      </p:sp>
    </p:spTree>
    <p:extLst>
      <p:ext uri="{BB962C8B-B14F-4D97-AF65-F5344CB8AC3E}">
        <p14:creationId xmlns:p14="http://schemas.microsoft.com/office/powerpoint/2010/main" val="1857274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https://what3words.com/spun.cherub.mistaking</a:t>
            </a:r>
          </a:p>
        </p:txBody>
      </p:sp>
      <p:sp>
        <p:nvSpPr>
          <p:cNvPr id="4" name="Slide Number Placeholder 3"/>
          <p:cNvSpPr>
            <a:spLocks noGrp="1"/>
          </p:cNvSpPr>
          <p:nvPr>
            <p:ph type="sldNum" sz="quarter" idx="5"/>
          </p:nvPr>
        </p:nvSpPr>
        <p:spPr/>
        <p:txBody>
          <a:bodyPr/>
          <a:lstStyle/>
          <a:p>
            <a:fld id="{4399001A-258F-4C21-BFC1-1432480F8C34}" type="slidenum">
              <a:rPr lang="en-GB" smtClean="0"/>
              <a:pPr/>
              <a:t>4</a:t>
            </a:fld>
            <a:endParaRPr lang="en-GB"/>
          </a:p>
        </p:txBody>
      </p:sp>
    </p:spTree>
    <p:extLst>
      <p:ext uri="{BB962C8B-B14F-4D97-AF65-F5344CB8AC3E}">
        <p14:creationId xmlns:p14="http://schemas.microsoft.com/office/powerpoint/2010/main" val="1142890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https://www.youtube.com/watch?v=TwchwblcMmc</a:t>
            </a:r>
          </a:p>
        </p:txBody>
      </p:sp>
      <p:sp>
        <p:nvSpPr>
          <p:cNvPr id="4" name="Slide Number Placeholder 3"/>
          <p:cNvSpPr>
            <a:spLocks noGrp="1"/>
          </p:cNvSpPr>
          <p:nvPr>
            <p:ph type="sldNum" sz="quarter" idx="5"/>
          </p:nvPr>
        </p:nvSpPr>
        <p:spPr/>
        <p:txBody>
          <a:bodyPr/>
          <a:lstStyle/>
          <a:p>
            <a:fld id="{4399001A-258F-4C21-BFC1-1432480F8C34}" type="slidenum">
              <a:rPr lang="en-GB" smtClean="0"/>
              <a:pPr/>
              <a:t>5</a:t>
            </a:fld>
            <a:endParaRPr lang="en-GB"/>
          </a:p>
        </p:txBody>
      </p:sp>
    </p:spTree>
    <p:extLst>
      <p:ext uri="{BB962C8B-B14F-4D97-AF65-F5344CB8AC3E}">
        <p14:creationId xmlns:p14="http://schemas.microsoft.com/office/powerpoint/2010/main" val="1871566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Pictures https://www.peoplescollection.wales/discover/query/Newtown%20flood%201960</a:t>
            </a:r>
          </a:p>
          <a:p>
            <a:r>
              <a:rPr lang="en-GB" dirty="0"/>
              <a:t>Video https://player.bfi.org.uk/free/film/watch-newtown-disastrous-floods-of-1960-1960-online</a:t>
            </a:r>
          </a:p>
        </p:txBody>
      </p:sp>
      <p:sp>
        <p:nvSpPr>
          <p:cNvPr id="4" name="Slide Number Placeholder 3"/>
          <p:cNvSpPr>
            <a:spLocks noGrp="1"/>
          </p:cNvSpPr>
          <p:nvPr>
            <p:ph type="sldNum" sz="quarter" idx="5"/>
          </p:nvPr>
        </p:nvSpPr>
        <p:spPr/>
        <p:txBody>
          <a:bodyPr/>
          <a:lstStyle/>
          <a:p>
            <a:fld id="{4399001A-258F-4C21-BFC1-1432480F8C34}" type="slidenum">
              <a:rPr lang="en-GB" smtClean="0"/>
              <a:pPr/>
              <a:t>6</a:t>
            </a:fld>
            <a:endParaRPr lang="en-GB"/>
          </a:p>
        </p:txBody>
      </p:sp>
    </p:spTree>
    <p:extLst>
      <p:ext uri="{BB962C8B-B14F-4D97-AF65-F5344CB8AC3E}">
        <p14:creationId xmlns:p14="http://schemas.microsoft.com/office/powerpoint/2010/main" val="1758470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https://what3words.com/ticked.foster.streaking</a:t>
            </a:r>
          </a:p>
        </p:txBody>
      </p:sp>
      <p:sp>
        <p:nvSpPr>
          <p:cNvPr id="4" name="Slide Number Placeholder 3"/>
          <p:cNvSpPr>
            <a:spLocks noGrp="1"/>
          </p:cNvSpPr>
          <p:nvPr>
            <p:ph type="sldNum" sz="quarter" idx="5"/>
          </p:nvPr>
        </p:nvSpPr>
        <p:spPr/>
        <p:txBody>
          <a:bodyPr/>
          <a:lstStyle/>
          <a:p>
            <a:fld id="{4399001A-258F-4C21-BFC1-1432480F8C34}" type="slidenum">
              <a:rPr lang="en-GB" smtClean="0"/>
              <a:pPr/>
              <a:t>7</a:t>
            </a:fld>
            <a:endParaRPr lang="en-GB"/>
          </a:p>
        </p:txBody>
      </p:sp>
    </p:spTree>
    <p:extLst>
      <p:ext uri="{BB962C8B-B14F-4D97-AF65-F5344CB8AC3E}">
        <p14:creationId xmlns:p14="http://schemas.microsoft.com/office/powerpoint/2010/main" val="627685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https://what3words.com/pollution.cakewalk.proven</a:t>
            </a:r>
          </a:p>
        </p:txBody>
      </p:sp>
      <p:sp>
        <p:nvSpPr>
          <p:cNvPr id="4" name="Slide Number Placeholder 3"/>
          <p:cNvSpPr>
            <a:spLocks noGrp="1"/>
          </p:cNvSpPr>
          <p:nvPr>
            <p:ph type="sldNum" sz="quarter" idx="5"/>
          </p:nvPr>
        </p:nvSpPr>
        <p:spPr/>
        <p:txBody>
          <a:bodyPr/>
          <a:lstStyle/>
          <a:p>
            <a:fld id="{4399001A-258F-4C21-BFC1-1432480F8C34}" type="slidenum">
              <a:rPr lang="en-GB" smtClean="0"/>
              <a:pPr/>
              <a:t>9</a:t>
            </a:fld>
            <a:endParaRPr lang="en-GB"/>
          </a:p>
        </p:txBody>
      </p:sp>
    </p:spTree>
    <p:extLst>
      <p:ext uri="{BB962C8B-B14F-4D97-AF65-F5344CB8AC3E}">
        <p14:creationId xmlns:p14="http://schemas.microsoft.com/office/powerpoint/2010/main" val="837381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https://maps.nls.uk/geo/explore/side-by-side/#zoom=16&amp;lat=52.51636&amp;lon=-3.31333&amp;layers=6&amp;right=BingHyb</a:t>
            </a:r>
          </a:p>
          <a:p>
            <a:endParaRPr lang="en-GB" dirty="0"/>
          </a:p>
          <a:p>
            <a:r>
              <a:rPr lang="en-GB" dirty="0"/>
              <a:t>If the weblink does not take you directly to the correct location you may need to zoom in to find Newton which is in mid-Wales, due west of Birmingham.</a:t>
            </a:r>
          </a:p>
        </p:txBody>
      </p:sp>
      <p:sp>
        <p:nvSpPr>
          <p:cNvPr id="4" name="Slide Number Placeholder 3"/>
          <p:cNvSpPr>
            <a:spLocks noGrp="1"/>
          </p:cNvSpPr>
          <p:nvPr>
            <p:ph type="sldNum" sz="quarter" idx="5"/>
          </p:nvPr>
        </p:nvSpPr>
        <p:spPr/>
        <p:txBody>
          <a:bodyPr/>
          <a:lstStyle/>
          <a:p>
            <a:fld id="{4399001A-258F-4C21-BFC1-1432480F8C34}" type="slidenum">
              <a:rPr lang="en-GB" smtClean="0"/>
              <a:pPr/>
              <a:t>10</a:t>
            </a:fld>
            <a:endParaRPr lang="en-GB"/>
          </a:p>
        </p:txBody>
      </p:sp>
    </p:spTree>
    <p:extLst>
      <p:ext uri="{BB962C8B-B14F-4D97-AF65-F5344CB8AC3E}">
        <p14:creationId xmlns:p14="http://schemas.microsoft.com/office/powerpoint/2010/main" val="2512440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https://youtu.be/lS0Cjz_d0VA</a:t>
            </a:r>
          </a:p>
          <a:p>
            <a:r>
              <a:rPr lang="en-GB" dirty="0"/>
              <a:t>Image https://what3words.com/usual.chains.mirror</a:t>
            </a:r>
          </a:p>
        </p:txBody>
      </p:sp>
      <p:sp>
        <p:nvSpPr>
          <p:cNvPr id="4" name="Slide Number Placeholder 3"/>
          <p:cNvSpPr>
            <a:spLocks noGrp="1"/>
          </p:cNvSpPr>
          <p:nvPr>
            <p:ph type="sldNum" sz="quarter" idx="5"/>
          </p:nvPr>
        </p:nvSpPr>
        <p:spPr/>
        <p:txBody>
          <a:bodyPr/>
          <a:lstStyle/>
          <a:p>
            <a:fld id="{4399001A-258F-4C21-BFC1-1432480F8C34}" type="slidenum">
              <a:rPr lang="en-GB" smtClean="0"/>
              <a:pPr/>
              <a:t>11</a:t>
            </a:fld>
            <a:endParaRPr lang="en-GB"/>
          </a:p>
        </p:txBody>
      </p:sp>
    </p:spTree>
    <p:extLst>
      <p:ext uri="{BB962C8B-B14F-4D97-AF65-F5344CB8AC3E}">
        <p14:creationId xmlns:p14="http://schemas.microsoft.com/office/powerpoint/2010/main" val="2675783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https://what3words.com/usual.chains.mirror</a:t>
            </a:r>
          </a:p>
        </p:txBody>
      </p:sp>
      <p:sp>
        <p:nvSpPr>
          <p:cNvPr id="4" name="Slide Number Placeholder 3"/>
          <p:cNvSpPr>
            <a:spLocks noGrp="1"/>
          </p:cNvSpPr>
          <p:nvPr>
            <p:ph type="sldNum" sz="quarter" idx="5"/>
          </p:nvPr>
        </p:nvSpPr>
        <p:spPr/>
        <p:txBody>
          <a:bodyPr/>
          <a:lstStyle/>
          <a:p>
            <a:fld id="{4399001A-258F-4C21-BFC1-1432480F8C34}" type="slidenum">
              <a:rPr lang="en-GB" smtClean="0"/>
              <a:pPr/>
              <a:t>12</a:t>
            </a:fld>
            <a:endParaRPr lang="en-GB"/>
          </a:p>
        </p:txBody>
      </p:sp>
    </p:spTree>
    <p:extLst>
      <p:ext uri="{BB962C8B-B14F-4D97-AF65-F5344CB8AC3E}">
        <p14:creationId xmlns:p14="http://schemas.microsoft.com/office/powerpoint/2010/main" val="1318153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DB4E6"/>
        </a:solidFill>
        <a:effectLst/>
      </p:bgPr>
    </p:bg>
    <p:spTree>
      <p:nvGrpSpPr>
        <p:cNvPr id="1" name=""/>
        <p:cNvGrpSpPr/>
        <p:nvPr/>
      </p:nvGrpSpPr>
      <p:grpSpPr>
        <a:xfrm>
          <a:off x="0" y="0"/>
          <a:ext cx="0" cy="0"/>
          <a:chOff x="0" y="0"/>
          <a:chExt cx="0" cy="0"/>
        </a:xfrm>
      </p:grpSpPr>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251520" y="5373216"/>
            <a:ext cx="7812360" cy="648072"/>
          </a:xfrm>
        </p:spPr>
        <p:txBody>
          <a:bodyPr>
            <a:normAutofit/>
          </a:bodyPr>
          <a:lstStyle>
            <a:lvl1pPr marL="442913" indent="0" algn="l">
              <a:buNone/>
              <a:defRPr sz="36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algn="ctr"/>
            <a:endParaRPr lang="en-GB" b="1" dirty="0">
              <a:solidFill>
                <a:srgbClr val="243D91"/>
              </a:solidFill>
            </a:endParaRPr>
          </a:p>
        </p:txBody>
      </p:sp>
      <p:pic>
        <p:nvPicPr>
          <p:cNvPr id="3" name="Picture 2">
            <a:extLst>
              <a:ext uri="{FF2B5EF4-FFF2-40B4-BE49-F238E27FC236}">
                <a16:creationId xmlns:a16="http://schemas.microsoft.com/office/drawing/2014/main" id="{330C7DD3-57ED-4B77-8ED1-8C9D1761F0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657"/>
          <a:stretch/>
        </p:blipFill>
        <p:spPr>
          <a:xfrm>
            <a:off x="4788024" y="0"/>
            <a:ext cx="4355976" cy="5079664"/>
          </a:xfrm>
          <a:prstGeom prst="rect">
            <a:avLst/>
          </a:prstGeom>
        </p:spPr>
      </p:pic>
      <p:pic>
        <p:nvPicPr>
          <p:cNvPr id="5" name="Picture 4">
            <a:extLst>
              <a:ext uri="{FF2B5EF4-FFF2-40B4-BE49-F238E27FC236}">
                <a16:creationId xmlns:a16="http://schemas.microsoft.com/office/drawing/2014/main" id="{8A829D30-31FD-48B4-B358-5B263B36C0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8985"/>
          <a:stretch/>
        </p:blipFill>
        <p:spPr>
          <a:xfrm>
            <a:off x="417" y="25734"/>
            <a:ext cx="3076339" cy="5015656"/>
          </a:xfrm>
          <a:prstGeom prst="rect">
            <a:avLst/>
          </a:prstGeom>
        </p:spPr>
      </p:pic>
    </p:spTree>
    <p:extLst>
      <p:ext uri="{BB962C8B-B14F-4D97-AF65-F5344CB8AC3E}">
        <p14:creationId xmlns:p14="http://schemas.microsoft.com/office/powerpoint/2010/main" val="672912163"/>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normAutofit/>
          </a:bodyPr>
          <a:lstStyle>
            <a:lvl1pPr>
              <a:defRPr sz="3600" b="1">
                <a:solidFill>
                  <a:srgbClr val="26377D"/>
                </a:solidFill>
                <a:latin typeface="Lato" panose="020F0502020204030203" pitchFamily="34" charset="0"/>
                <a:ea typeface="Lato" panose="020F0502020204030203" pitchFamily="34" charset="0"/>
                <a:cs typeface="Lato" panose="020F0502020204030203" pitchFamily="34" charset="0"/>
              </a:defRPr>
            </a:lvl1p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a:solidFill>
                  <a:srgbClr val="26377C"/>
                </a:solidFill>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2039999302"/>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26377C"/>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1714337E-A7D0-4213-A95F-88F0680C7011}" type="datetimeFigureOut">
              <a:rPr lang="en-GB" smtClean="0"/>
              <a:pPr/>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6A62CD-E6A4-48B0-8740-9FCE98EC987B}" type="slidenum">
              <a:rPr lang="en-GB" smtClean="0"/>
              <a:pPr/>
              <a:t>‹#›</a:t>
            </a:fld>
            <a:endParaRPr lang="en-GB"/>
          </a:p>
        </p:txBody>
      </p:sp>
    </p:spTree>
    <p:extLst>
      <p:ext uri="{BB962C8B-B14F-4D97-AF65-F5344CB8AC3E}">
        <p14:creationId xmlns:p14="http://schemas.microsoft.com/office/powerpoint/2010/main" val="2543989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26377C"/>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26377C"/>
                </a:solidFill>
                <a:latin typeface="Lato" panose="020F0502020204030203" pitchFamily="34" charset="0"/>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26377C"/>
                </a:solidFill>
                <a:latin typeface="Lato" panose="020F0502020204030203" pitchFamily="34" charset="0"/>
                <a:ea typeface="Lato" panose="020F0502020204030203" pitchFamily="34" charset="0"/>
                <a:cs typeface="Lato" panose="020F0502020204030203" pitchFamily="34" charset="0"/>
              </a:defRPr>
            </a:lvl1pPr>
            <a:lvl2pPr>
              <a:defRPr sz="2000">
                <a:latin typeface="Lato" panose="020F0502020204030203" pitchFamily="34" charset="0"/>
                <a:ea typeface="Lato" panose="020F0502020204030203" pitchFamily="34" charset="0"/>
                <a:cs typeface="Lato" panose="020F0502020204030203" pitchFamily="34" charset="0"/>
              </a:defRPr>
            </a:lvl2pPr>
            <a:lvl3pPr>
              <a:defRPr sz="1800">
                <a:latin typeface="Lato" panose="020F0502020204030203" pitchFamily="34" charset="0"/>
                <a:ea typeface="Lato" panose="020F0502020204030203" pitchFamily="34" charset="0"/>
                <a:cs typeface="Lato" panose="020F0502020204030203" pitchFamily="34" charset="0"/>
              </a:defRPr>
            </a:lvl3pPr>
            <a:lvl4pPr>
              <a:defRPr sz="1600">
                <a:latin typeface="Lato" panose="020F0502020204030203" pitchFamily="34" charset="0"/>
                <a:ea typeface="Lato" panose="020F0502020204030203" pitchFamily="34" charset="0"/>
                <a:cs typeface="Lato" panose="020F0502020204030203" pitchFamily="34" charset="0"/>
              </a:defRPr>
            </a:lvl4pPr>
            <a:lvl5pPr>
              <a:defRPr sz="1600">
                <a:latin typeface="Lato" panose="020F0502020204030203" pitchFamily="34" charset="0"/>
                <a:ea typeface="Lato" panose="020F0502020204030203" pitchFamily="34" charset="0"/>
                <a:cs typeface="Lato" panose="020F0502020204030203"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26377C"/>
                </a:solidFill>
                <a:latin typeface="Lato" panose="020F0502020204030203" pitchFamily="34" charset="0"/>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26377C"/>
                </a:solidFill>
                <a:latin typeface="Lato" panose="020F0502020204030203" pitchFamily="34" charset="0"/>
                <a:ea typeface="Lato" panose="020F0502020204030203" pitchFamily="34" charset="0"/>
                <a:cs typeface="Lato" panose="020F0502020204030203" pitchFamily="34" charset="0"/>
              </a:defRPr>
            </a:lvl1pPr>
            <a:lvl2pPr>
              <a:defRPr sz="2000">
                <a:latin typeface="Lato" panose="020F0502020204030203" pitchFamily="34" charset="0"/>
                <a:ea typeface="Lato" panose="020F0502020204030203" pitchFamily="34" charset="0"/>
                <a:cs typeface="Lato" panose="020F0502020204030203" pitchFamily="34" charset="0"/>
              </a:defRPr>
            </a:lvl2pPr>
            <a:lvl3pPr>
              <a:defRPr sz="1800">
                <a:latin typeface="Lato" panose="020F0502020204030203" pitchFamily="34" charset="0"/>
                <a:ea typeface="Lato" panose="020F0502020204030203" pitchFamily="34" charset="0"/>
                <a:cs typeface="Lato" panose="020F0502020204030203" pitchFamily="34" charset="0"/>
              </a:defRPr>
            </a:lvl3pPr>
            <a:lvl4pPr>
              <a:defRPr sz="1600">
                <a:latin typeface="Lato" panose="020F0502020204030203" pitchFamily="34" charset="0"/>
                <a:ea typeface="Lato" panose="020F0502020204030203" pitchFamily="34" charset="0"/>
                <a:cs typeface="Lato" panose="020F0502020204030203" pitchFamily="34" charset="0"/>
              </a:defRPr>
            </a:lvl4pPr>
            <a:lvl5pPr>
              <a:defRPr sz="1600">
                <a:latin typeface="Lato" panose="020F0502020204030203" pitchFamily="34" charset="0"/>
                <a:ea typeface="Lato" panose="020F0502020204030203" pitchFamily="34" charset="0"/>
                <a:cs typeface="Lato" panose="020F0502020204030203"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1714337E-A7D0-4213-A95F-88F0680C7011}" type="datetimeFigureOut">
              <a:rPr lang="en-GB" smtClean="0"/>
              <a:pPr/>
              <a:t>26/03/2021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6A62CD-E6A4-48B0-8740-9FCE98EC987B}" type="slidenum">
              <a:rPr lang="en-GB" smtClean="0"/>
              <a:pPr/>
              <a:t>‹#›</a:t>
            </a:fld>
            <a:endParaRPr lang="en-GB"/>
          </a:p>
        </p:txBody>
      </p:sp>
    </p:spTree>
    <p:extLst>
      <p:ext uri="{BB962C8B-B14F-4D97-AF65-F5344CB8AC3E}">
        <p14:creationId xmlns:p14="http://schemas.microsoft.com/office/powerpoint/2010/main" val="1030337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lstStyle>
            <a:lvl1pPr>
              <a:defRPr>
                <a:solidFill>
                  <a:srgbClr val="26377C"/>
                </a:solidFill>
              </a:defRPr>
            </a:lvl1p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a:solidFill>
                  <a:srgbClr val="26377C"/>
                </a:solidFill>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lstStyle>
            <a:lvl1pPr>
              <a:defRPr>
                <a:solidFill>
                  <a:srgbClr val="26377C"/>
                </a:solidFill>
              </a:defRPr>
            </a:lvl1p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a:solidFill>
                  <a:srgbClr val="26377C"/>
                </a:solidFill>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rgbClr val="5CC1EA">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rgbClr val="26377C"/>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rgbClr val="5CC1EA"/>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rgbClr val="5CC1EA"/>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rgbClr val="5CC1EA">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67544" y="692696"/>
            <a:ext cx="8229600" cy="10668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457200" y="1844824"/>
            <a:ext cx="8229600" cy="4729712"/>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3" name="Picture 2">
            <a:extLst>
              <a:ext uri="{FF2B5EF4-FFF2-40B4-BE49-F238E27FC236}">
                <a16:creationId xmlns:a16="http://schemas.microsoft.com/office/drawing/2014/main" id="{FF906B60-73E5-4CF0-939D-1B44CEA32C0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6200000">
            <a:off x="7916463" y="5612916"/>
            <a:ext cx="1230167" cy="1260000"/>
          </a:xfrm>
          <a:prstGeom prst="rect">
            <a:avLst/>
          </a:prstGeom>
        </p:spPr>
      </p:pic>
      <p:sp>
        <p:nvSpPr>
          <p:cNvPr id="18" name="TextBox 17">
            <a:extLst>
              <a:ext uri="{FF2B5EF4-FFF2-40B4-BE49-F238E27FC236}">
                <a16:creationId xmlns:a16="http://schemas.microsoft.com/office/drawing/2014/main" id="{2639B632-8234-46EE-9C4F-C6AD7011E9C6}"/>
              </a:ext>
            </a:extLst>
          </p:cNvPr>
          <p:cNvSpPr txBox="1"/>
          <p:nvPr userDrawn="1"/>
        </p:nvSpPr>
        <p:spPr>
          <a:xfrm flipH="1">
            <a:off x="0" y="6611779"/>
            <a:ext cx="2627784" cy="246221"/>
          </a:xfrm>
          <a:prstGeom prst="rect">
            <a:avLst/>
          </a:prstGeom>
          <a:noFill/>
        </p:spPr>
        <p:txBody>
          <a:bodyPr wrap="square" rtlCol="0">
            <a:spAutoFit/>
          </a:bodyPr>
          <a:lstStyle/>
          <a:p>
            <a:r>
              <a:rPr lang="en-GB" sz="1000" dirty="0">
                <a:solidFill>
                  <a:srgbClr val="26377C"/>
                </a:solidFill>
                <a:latin typeface="Lato" panose="020F0502020204030203" pitchFamily="34" charset="0"/>
                <a:ea typeface="Lato" panose="020F0502020204030203" pitchFamily="34" charset="0"/>
                <a:cs typeface="Lato" panose="020F0502020204030203" pitchFamily="34" charset="0"/>
              </a:rPr>
              <a:t>© Geographical Association, 2021</a:t>
            </a: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7" r:id="rId3"/>
    <p:sldLayoutId id="2147483778" r:id="rId4"/>
    <p:sldLayoutId id="2147483770" r:id="rId5"/>
    <p:sldLayoutId id="2147483771" r:id="rId6"/>
  </p:sldLayoutIdLst>
  <p:transition spd="slow" advClick="0"/>
  <p:txStyles>
    <p:titleStyle>
      <a:lvl1pPr algn="l" rtl="0" eaLnBrk="1" latinLnBrk="0" hangingPunct="1">
        <a:spcBef>
          <a:spcPct val="0"/>
        </a:spcBef>
        <a:buNone/>
        <a:defRPr kumimoji="0" sz="4000" kern="1200">
          <a:solidFill>
            <a:schemeClr val="tx2"/>
          </a:solidFill>
          <a:latin typeface="Lato" panose="020F0502020204030203" pitchFamily="34" charset="0"/>
          <a:ea typeface="Lato" panose="020F0502020204030203" pitchFamily="34" charset="0"/>
          <a:cs typeface="Lato" panose="020F0502020204030203" pitchFamily="34" charset="0"/>
        </a:defRPr>
      </a:lvl1pPr>
    </p:titleStyle>
    <p:bodyStyle>
      <a:lvl1pPr marL="365760" indent="-256032" algn="l" rtl="0" eaLnBrk="1" latinLnBrk="0" hangingPunct="1">
        <a:spcBef>
          <a:spcPts val="300"/>
        </a:spcBef>
        <a:buClr>
          <a:schemeClr val="accent3"/>
        </a:buClr>
        <a:buFont typeface="Georgia"/>
        <a:buChar char="•"/>
        <a:defRPr kumimoji="0" sz="2800" kern="1200">
          <a:solidFill>
            <a:srgbClr val="243D91"/>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about:blank" TargetMode="External"/><Relationship Id="rId4" Type="http://schemas.openxmlformats.org/officeDocument/2006/relationships/hyperlink" Target="https://maps.nls.uk/geo/explore/side-by-side/#zoom=16&amp;lat=52.51636&amp;lon=-3.31333&amp;layers=6&amp;right=BingHyb"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youtu.be/lS0Cjz_d0V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hat3words.com/daring.lion.rac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floodassist.co.uk/resources/flood-risk"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21YAP8RF_sw"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imeforgeography.co.uk/videos_list/rivers/river-management-hard-engineering/" TargetMode="External"/><Relationship Id="rId7" Type="http://schemas.openxmlformats.org/officeDocument/2006/relationships/hyperlink" Target="about:blank"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geographyeducationonline.org/gcse/physical-geography/" TargetMode="External"/><Relationship Id="rId5" Type="http://schemas.openxmlformats.org/officeDocument/2006/relationships/hyperlink" Target="https://www.youtube.com/watch?v=_M48ANM3hAQ" TargetMode="External"/><Relationship Id="rId4" Type="http://schemas.openxmlformats.org/officeDocument/2006/relationships/hyperlink" Target="https://timeforgeography.co.uk/videos_list/rivers/problems-hard-engineering-and-softer-alternative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hat3words.com/daring.lion.rac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TwchwblcMm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peoplescollection.wales/discover/query/Newtown%20flood%20196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layer.bfi.org.uk/free/film/watch-newtown-disastrous-floods-of-1960-1960-onlin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41168"/>
            <a:ext cx="9144000" cy="1392560"/>
          </a:xfrm>
        </p:spPr>
        <p:txBody>
          <a:bodyPr>
            <a:normAutofit/>
          </a:bodyPr>
          <a:lstStyle/>
          <a:p>
            <a:r>
              <a:rPr lang="en-GB" sz="4000" b="1" dirty="0"/>
              <a:t>River management: a case study of the River Severn</a:t>
            </a:r>
          </a:p>
        </p:txBody>
      </p:sp>
    </p:spTree>
    <p:extLst>
      <p:ext uri="{BB962C8B-B14F-4D97-AF65-F5344CB8AC3E}">
        <p14:creationId xmlns:p14="http://schemas.microsoft.com/office/powerpoint/2010/main" val="3664962971"/>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631CD-B088-4880-99EF-73045FEF1E7F}"/>
              </a:ext>
            </a:extLst>
          </p:cNvPr>
          <p:cNvSpPr>
            <a:spLocks noGrp="1"/>
          </p:cNvSpPr>
          <p:nvPr>
            <p:ph type="title"/>
          </p:nvPr>
        </p:nvSpPr>
        <p:spPr>
          <a:xfrm>
            <a:off x="225221" y="581933"/>
            <a:ext cx="8229600" cy="677845"/>
          </a:xfrm>
        </p:spPr>
        <p:txBody>
          <a:bodyPr>
            <a:normAutofit/>
          </a:bodyPr>
          <a:lstStyle/>
          <a:p>
            <a:r>
              <a:rPr lang="en-GB" dirty="0"/>
              <a:t>Newtown – footbridge</a:t>
            </a:r>
          </a:p>
        </p:txBody>
      </p:sp>
      <p:pic>
        <p:nvPicPr>
          <p:cNvPr id="5" name="Content Placeholder 4">
            <a:extLst>
              <a:ext uri="{FF2B5EF4-FFF2-40B4-BE49-F238E27FC236}">
                <a16:creationId xmlns:a16="http://schemas.microsoft.com/office/drawing/2014/main" id="{C20B0FC4-5DBE-4A20-A712-D91E6B4941E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73508" y="1350215"/>
            <a:ext cx="5024538" cy="3349691"/>
          </a:xfrm>
        </p:spPr>
      </p:pic>
      <p:sp>
        <p:nvSpPr>
          <p:cNvPr id="6" name="TextBox 5">
            <a:extLst>
              <a:ext uri="{FF2B5EF4-FFF2-40B4-BE49-F238E27FC236}">
                <a16:creationId xmlns:a16="http://schemas.microsoft.com/office/drawing/2014/main" id="{3E7A3F61-D4D5-4612-9520-3F49830B23E5}"/>
              </a:ext>
            </a:extLst>
          </p:cNvPr>
          <p:cNvSpPr txBox="1"/>
          <p:nvPr/>
        </p:nvSpPr>
        <p:spPr>
          <a:xfrm>
            <a:off x="3873508" y="4099839"/>
            <a:ext cx="2945037" cy="507831"/>
          </a:xfrm>
          <a:prstGeom prst="rect">
            <a:avLst/>
          </a:prstGeom>
          <a:noFill/>
        </p:spPr>
        <p:txBody>
          <a:bodyPr wrap="none" rtlCol="0">
            <a:spAutoFit/>
          </a:bodyPr>
          <a:lstStyle/>
          <a:p>
            <a:r>
              <a:rPr lang="en-GB" sz="1350" dirty="0">
                <a:solidFill>
                  <a:schemeClr val="bg1"/>
                </a:solidFill>
              </a:rPr>
              <a:t>The River Severn, Newtown, Powys</a:t>
            </a:r>
          </a:p>
          <a:p>
            <a:r>
              <a:rPr lang="en-GB" sz="1350" dirty="0">
                <a:solidFill>
                  <a:schemeClr val="bg1"/>
                </a:solidFill>
              </a:rPr>
              <a:t>Geo-location: </a:t>
            </a:r>
            <a:r>
              <a:rPr lang="en-GB" sz="1350" dirty="0" err="1">
                <a:solidFill>
                  <a:schemeClr val="bg1"/>
                </a:solidFill>
              </a:rPr>
              <a:t>hinted.dressings.strict</a:t>
            </a:r>
            <a:endParaRPr lang="en-GB" sz="1350" dirty="0">
              <a:solidFill>
                <a:schemeClr val="bg1"/>
              </a:solidFill>
            </a:endParaRPr>
          </a:p>
        </p:txBody>
      </p:sp>
      <p:sp>
        <p:nvSpPr>
          <p:cNvPr id="7" name="Content Placeholder 2">
            <a:extLst>
              <a:ext uri="{FF2B5EF4-FFF2-40B4-BE49-F238E27FC236}">
                <a16:creationId xmlns:a16="http://schemas.microsoft.com/office/drawing/2014/main" id="{6E54A854-0A44-4375-9030-A5BB337E863C}"/>
              </a:ext>
            </a:extLst>
          </p:cNvPr>
          <p:cNvSpPr txBox="1">
            <a:spLocks/>
          </p:cNvSpPr>
          <p:nvPr/>
        </p:nvSpPr>
        <p:spPr>
          <a:xfrm>
            <a:off x="251520" y="1259778"/>
            <a:ext cx="3564607" cy="3757173"/>
          </a:xfrm>
          <a:prstGeom prst="rect">
            <a:avLst/>
          </a:prstGeom>
        </p:spPr>
        <p:txBody>
          <a:bodyPr vert="horz">
            <a:normAutofit lnSpcReduction="10000"/>
          </a:bodyPr>
          <a:lstStyle>
            <a:lvl1pPr marL="365760" indent="-256032" algn="l" rtl="0" eaLnBrk="1" latinLnBrk="0" hangingPunct="1">
              <a:spcBef>
                <a:spcPts val="300"/>
              </a:spcBef>
              <a:buClr>
                <a:schemeClr val="accent3"/>
              </a:buClr>
              <a:buFont typeface="Georgia"/>
              <a:buChar char="•"/>
              <a:defRPr kumimoji="0" sz="2800" kern="1200">
                <a:solidFill>
                  <a:srgbClr val="26377C"/>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nSpc>
                <a:spcPct val="108000"/>
              </a:lnSpc>
              <a:spcBef>
                <a:spcPts val="0"/>
              </a:spcBef>
              <a:buFont typeface="Georgia"/>
              <a:buNone/>
            </a:pPr>
            <a:r>
              <a:rPr lang="en-GB" sz="1800" dirty="0">
                <a:latin typeface="Lato" panose="020F0502020204030203"/>
                <a:ea typeface="Calibri" panose="020F0502020204030204" pitchFamily="34" charset="0"/>
              </a:rPr>
              <a:t>This section of the river was dredged and realigned to make the water flow away from Newtown more rapidly. Tree debris was caught under King Bridge causing it to block the flow of water. The old bridge was replaced with this one that has a single span.</a:t>
            </a:r>
          </a:p>
          <a:p>
            <a:pPr marL="0" indent="0">
              <a:lnSpc>
                <a:spcPct val="108000"/>
              </a:lnSpc>
              <a:spcBef>
                <a:spcPts val="0"/>
              </a:spcBef>
              <a:buFont typeface="Georgia"/>
              <a:buNone/>
            </a:pPr>
            <a:endParaRPr lang="en-GB" sz="1800" dirty="0">
              <a:latin typeface="Lato" panose="020F0502020204030203"/>
              <a:ea typeface="Calibri" panose="020F0502020204030204" pitchFamily="34" charset="0"/>
            </a:endParaRPr>
          </a:p>
          <a:p>
            <a:pPr marL="0" indent="0">
              <a:lnSpc>
                <a:spcPct val="108000"/>
              </a:lnSpc>
              <a:spcBef>
                <a:spcPts val="0"/>
              </a:spcBef>
              <a:buFont typeface="Georgia"/>
              <a:buNone/>
            </a:pPr>
            <a:r>
              <a:rPr lang="en-GB" sz="1800" dirty="0">
                <a:latin typeface="Lato" panose="020F0502020204030203"/>
              </a:rPr>
              <a:t>You can see an </a:t>
            </a:r>
            <a:r>
              <a:rPr lang="en-GB" sz="1800" dirty="0">
                <a:latin typeface="Lato" panose="020F0502020204030203"/>
                <a:hlinkClick r:id="rId4"/>
              </a:rPr>
              <a:t>old map </a:t>
            </a:r>
            <a:r>
              <a:rPr lang="en-GB" sz="1800" dirty="0">
                <a:latin typeface="Lato" panose="020F0502020204030203"/>
              </a:rPr>
              <a:t>of Newtown here with a modern satellite image beside it. </a:t>
            </a:r>
            <a:endParaRPr lang="en-GB" sz="3200" dirty="0">
              <a:latin typeface="Lato" panose="020F0502020204030203"/>
            </a:endParaRPr>
          </a:p>
        </p:txBody>
      </p:sp>
      <p:sp>
        <p:nvSpPr>
          <p:cNvPr id="8" name="TextBox 7">
            <a:extLst>
              <a:ext uri="{FF2B5EF4-FFF2-40B4-BE49-F238E27FC236}">
                <a16:creationId xmlns:a16="http://schemas.microsoft.com/office/drawing/2014/main" id="{7875F5EB-B847-460F-AD6A-BDC87398266D}"/>
              </a:ext>
            </a:extLst>
          </p:cNvPr>
          <p:cNvSpPr txBox="1"/>
          <p:nvPr/>
        </p:nvSpPr>
        <p:spPr>
          <a:xfrm>
            <a:off x="251520" y="5087566"/>
            <a:ext cx="7488832" cy="1354217"/>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26377C"/>
                </a:solidFill>
                <a:latin typeface="Lato" panose="020F0502020204030203" pitchFamily="34" charset="0"/>
                <a:ea typeface="Lato" panose="020F0502020204030203" pitchFamily="34" charset="0"/>
                <a:cs typeface="Lato" panose="020F0502020204030203" pitchFamily="34" charset="0"/>
              </a:rPr>
              <a:t>Activities </a:t>
            </a:r>
          </a:p>
          <a:p>
            <a:pPr marL="342900" indent="-342900">
              <a:buAutoNum type="arabicPeriod"/>
            </a:pPr>
            <a:r>
              <a:rPr lang="en-GB" sz="1600" dirty="0">
                <a:solidFill>
                  <a:srgbClr val="26377C"/>
                </a:solidFill>
                <a:latin typeface="Lato" panose="020F0502020204030203" pitchFamily="34" charset="0"/>
                <a:ea typeface="Lato" panose="020F0502020204030203" pitchFamily="34" charset="0"/>
                <a:cs typeface="Lato" panose="020F0502020204030203" pitchFamily="34" charset="0"/>
              </a:rPr>
              <a:t>Compare the shape of the river on the </a:t>
            </a:r>
            <a:r>
              <a:rPr lang="en-GB" sz="1600" dirty="0">
                <a:solidFill>
                  <a:srgbClr val="26377C"/>
                </a:solidFill>
                <a:latin typeface="Lato" panose="020F0502020204030203" pitchFamily="34" charset="0"/>
                <a:ea typeface="Lato" panose="020F0502020204030203" pitchFamily="34" charset="0"/>
                <a:cs typeface="Lato" panose="020F0502020204030203" pitchFamily="34" charset="0"/>
                <a:hlinkClick r:id="rId5">
                  <a:extLst>
                    <a:ext uri="{A12FA001-AC4F-418D-AE19-62706E023703}">
                      <ahyp:hlinkClr xmlns:ahyp="http://schemas.microsoft.com/office/drawing/2018/hyperlinkcolor" val="tx"/>
                    </a:ext>
                  </a:extLst>
                </a:hlinkClick>
              </a:rPr>
              <a:t>old map </a:t>
            </a:r>
            <a:r>
              <a:rPr lang="en-GB" sz="1600" dirty="0">
                <a:solidFill>
                  <a:srgbClr val="26377C"/>
                </a:solidFill>
                <a:latin typeface="Lato" panose="020F0502020204030203" pitchFamily="34" charset="0"/>
                <a:ea typeface="Lato" panose="020F0502020204030203" pitchFamily="34" charset="0"/>
                <a:cs typeface="Lato" panose="020F0502020204030203" pitchFamily="34" charset="0"/>
              </a:rPr>
              <a:t>and satellite image carefully in the area to the west of Cambrian Mill. Sketch the shape of the river then and now and label it to show the main changes.</a:t>
            </a:r>
          </a:p>
          <a:p>
            <a:pPr marL="342900" indent="-342900">
              <a:buAutoNum type="arabicPeriod"/>
            </a:pPr>
            <a:r>
              <a:rPr lang="en-GB" sz="1600" dirty="0">
                <a:solidFill>
                  <a:srgbClr val="26377C"/>
                </a:solidFill>
                <a:latin typeface="Lato" panose="020F0502020204030203" pitchFamily="34" charset="0"/>
                <a:ea typeface="Lato" panose="020F0502020204030203" pitchFamily="34" charset="0"/>
                <a:cs typeface="Lato" panose="020F0502020204030203" pitchFamily="34" charset="0"/>
              </a:rPr>
              <a:t>Suggest why the new footbridge has a single span.</a:t>
            </a:r>
          </a:p>
        </p:txBody>
      </p:sp>
    </p:spTree>
    <p:extLst>
      <p:ext uri="{BB962C8B-B14F-4D97-AF65-F5344CB8AC3E}">
        <p14:creationId xmlns:p14="http://schemas.microsoft.com/office/powerpoint/2010/main" val="10775450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22E5F9A-53C6-47D0-95F0-C46C5C9AE2F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63888" y="1628800"/>
            <a:ext cx="5221837" cy="3916378"/>
          </a:xfrm>
        </p:spPr>
      </p:pic>
      <p:sp>
        <p:nvSpPr>
          <p:cNvPr id="6" name="TextBox 5">
            <a:extLst>
              <a:ext uri="{FF2B5EF4-FFF2-40B4-BE49-F238E27FC236}">
                <a16:creationId xmlns:a16="http://schemas.microsoft.com/office/drawing/2014/main" id="{F30BE12A-E600-436D-8E71-15EEC73614E0}"/>
              </a:ext>
            </a:extLst>
          </p:cNvPr>
          <p:cNvSpPr txBox="1"/>
          <p:nvPr/>
        </p:nvSpPr>
        <p:spPr>
          <a:xfrm>
            <a:off x="6052991" y="5037347"/>
            <a:ext cx="2723823" cy="507831"/>
          </a:xfrm>
          <a:prstGeom prst="rect">
            <a:avLst/>
          </a:prstGeom>
          <a:noFill/>
        </p:spPr>
        <p:txBody>
          <a:bodyPr wrap="none" rtlCol="0">
            <a:spAutoFit/>
          </a:bodyPr>
          <a:lstStyle/>
          <a:p>
            <a:r>
              <a:rPr lang="en-GB" sz="1350" dirty="0">
                <a:solidFill>
                  <a:schemeClr val="bg1"/>
                </a:solidFill>
              </a:rPr>
              <a:t>Shrewsbury, Shropshire</a:t>
            </a:r>
          </a:p>
          <a:p>
            <a:r>
              <a:rPr lang="en-GB" sz="1350" dirty="0">
                <a:solidFill>
                  <a:schemeClr val="bg1"/>
                </a:solidFill>
              </a:rPr>
              <a:t>Geo-location: </a:t>
            </a:r>
            <a:r>
              <a:rPr lang="en-GB" sz="1350" dirty="0" err="1">
                <a:solidFill>
                  <a:schemeClr val="bg1"/>
                </a:solidFill>
              </a:rPr>
              <a:t>usual.chains.mirror</a:t>
            </a:r>
            <a:endParaRPr lang="en-GB" sz="1350" dirty="0">
              <a:solidFill>
                <a:schemeClr val="bg1"/>
              </a:solidFill>
            </a:endParaRPr>
          </a:p>
        </p:txBody>
      </p:sp>
      <p:sp>
        <p:nvSpPr>
          <p:cNvPr id="8" name="Content Placeholder 2">
            <a:extLst>
              <a:ext uri="{FF2B5EF4-FFF2-40B4-BE49-F238E27FC236}">
                <a16:creationId xmlns:a16="http://schemas.microsoft.com/office/drawing/2014/main" id="{FEE35F52-31D2-4345-A847-08AF9D394DA8}"/>
              </a:ext>
            </a:extLst>
          </p:cNvPr>
          <p:cNvSpPr txBox="1">
            <a:spLocks/>
          </p:cNvSpPr>
          <p:nvPr/>
        </p:nvSpPr>
        <p:spPr>
          <a:xfrm>
            <a:off x="179513" y="1556794"/>
            <a:ext cx="3312368" cy="5184574"/>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rgbClr val="26377C"/>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nSpc>
                <a:spcPct val="108000"/>
              </a:lnSpc>
              <a:spcBef>
                <a:spcPts val="0"/>
              </a:spcBef>
              <a:buFont typeface="Georgia"/>
              <a:buNone/>
            </a:pPr>
            <a:r>
              <a:rPr lang="en-GB" sz="1800" dirty="0">
                <a:latin typeface="Lato" panose="020F0502020204030203"/>
                <a:ea typeface="Calibri" panose="020F0502020204030204" pitchFamily="34" charset="0"/>
              </a:rPr>
              <a:t>Shrewsbury is another town on the River Severn that has a history of flooding. </a:t>
            </a:r>
            <a:r>
              <a:rPr lang="en-GB" sz="1800" dirty="0"/>
              <a:t>Watch this </a:t>
            </a:r>
            <a:r>
              <a:rPr lang="en-GB" sz="1800" dirty="0">
                <a:hlinkClick r:id="rId4"/>
              </a:rPr>
              <a:t>video</a:t>
            </a:r>
            <a:r>
              <a:rPr lang="en-GB" sz="1800" dirty="0"/>
              <a:t> of flooding in Shrewsbury in February 2020.</a:t>
            </a:r>
            <a:endParaRPr lang="en-GB" sz="1800" dirty="0">
              <a:latin typeface="Lato" panose="020F0502020204030203"/>
              <a:ea typeface="Calibri" panose="020F0502020204030204" pitchFamily="34" charset="0"/>
            </a:endParaRPr>
          </a:p>
          <a:p>
            <a:pPr marL="0" indent="0">
              <a:lnSpc>
                <a:spcPct val="108000"/>
              </a:lnSpc>
              <a:spcBef>
                <a:spcPts val="0"/>
              </a:spcBef>
              <a:buFont typeface="Georgia"/>
              <a:buNone/>
            </a:pPr>
            <a:endParaRPr lang="en-GB" sz="1800" dirty="0">
              <a:latin typeface="Lato" panose="020F0502020204030203"/>
              <a:ea typeface="Calibri" panose="020F0502020204030204" pitchFamily="34" charset="0"/>
            </a:endParaRPr>
          </a:p>
          <a:p>
            <a:pPr marL="0" indent="0">
              <a:lnSpc>
                <a:spcPct val="108000"/>
              </a:lnSpc>
              <a:spcBef>
                <a:spcPts val="0"/>
              </a:spcBef>
              <a:buFont typeface="Georgia"/>
              <a:buNone/>
            </a:pPr>
            <a:r>
              <a:rPr lang="en-GB" sz="1800" dirty="0">
                <a:latin typeface="Lato" panose="020F0502020204030203"/>
                <a:ea typeface="Calibri" panose="020F0502020204030204" pitchFamily="34" charset="0"/>
              </a:rPr>
              <a:t>This photo was taken from a footbridge over the river. On the left is a flood wall that protects the large office building. The car park is not protected by any hard engineering. However, if a flood is forecast the car park is closed so that cars will not be damaged.</a:t>
            </a:r>
          </a:p>
          <a:p>
            <a:pPr marL="109728" indent="0">
              <a:lnSpc>
                <a:spcPct val="108000"/>
              </a:lnSpc>
              <a:spcBef>
                <a:spcPts val="0"/>
              </a:spcBef>
              <a:buFont typeface="Georgia"/>
              <a:buNone/>
            </a:pPr>
            <a:endParaRPr lang="en-GB" sz="3200" dirty="0">
              <a:latin typeface="Lato" panose="020F0502020204030203"/>
            </a:endParaRPr>
          </a:p>
        </p:txBody>
      </p:sp>
      <p:sp>
        <p:nvSpPr>
          <p:cNvPr id="9" name="Title 1">
            <a:extLst>
              <a:ext uri="{FF2B5EF4-FFF2-40B4-BE49-F238E27FC236}">
                <a16:creationId xmlns:a16="http://schemas.microsoft.com/office/drawing/2014/main" id="{A571355A-FC61-429C-9D3B-CDD3B7E45E6D}"/>
              </a:ext>
            </a:extLst>
          </p:cNvPr>
          <p:cNvSpPr>
            <a:spLocks noGrp="1"/>
          </p:cNvSpPr>
          <p:nvPr>
            <p:ph type="title"/>
          </p:nvPr>
        </p:nvSpPr>
        <p:spPr>
          <a:xfrm>
            <a:off x="179513" y="691606"/>
            <a:ext cx="8229600" cy="865188"/>
          </a:xfrm>
        </p:spPr>
        <p:txBody>
          <a:bodyPr>
            <a:normAutofit fontScale="90000"/>
          </a:bodyPr>
          <a:lstStyle/>
          <a:p>
            <a:r>
              <a:rPr lang="en-GB" dirty="0"/>
              <a:t>Shrewsbury – demountable flood defence</a:t>
            </a:r>
          </a:p>
        </p:txBody>
      </p:sp>
    </p:spTree>
    <p:extLst>
      <p:ext uri="{BB962C8B-B14F-4D97-AF65-F5344CB8AC3E}">
        <p14:creationId xmlns:p14="http://schemas.microsoft.com/office/powerpoint/2010/main" val="262567676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AE099-5865-4E77-BD74-D055A65FA00B}"/>
              </a:ext>
            </a:extLst>
          </p:cNvPr>
          <p:cNvSpPr>
            <a:spLocks noGrp="1"/>
          </p:cNvSpPr>
          <p:nvPr>
            <p:ph type="title"/>
          </p:nvPr>
        </p:nvSpPr>
        <p:spPr>
          <a:xfrm>
            <a:off x="288933" y="747270"/>
            <a:ext cx="8229600" cy="864096"/>
          </a:xfrm>
        </p:spPr>
        <p:txBody>
          <a:bodyPr>
            <a:normAutofit fontScale="90000"/>
          </a:bodyPr>
          <a:lstStyle/>
          <a:p>
            <a:r>
              <a:rPr lang="en-GB" dirty="0"/>
              <a:t>Shrewsbury – demountable flood defence</a:t>
            </a:r>
          </a:p>
        </p:txBody>
      </p:sp>
      <p:pic>
        <p:nvPicPr>
          <p:cNvPr id="5" name="Content Placeholder 4">
            <a:extLst>
              <a:ext uri="{FF2B5EF4-FFF2-40B4-BE49-F238E27FC236}">
                <a16:creationId xmlns:a16="http://schemas.microsoft.com/office/drawing/2014/main" id="{958CC553-5F58-47F9-83AB-F16C25FCAF9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3764830" y="2307562"/>
            <a:ext cx="4729162" cy="3546871"/>
          </a:xfrm>
        </p:spPr>
      </p:pic>
      <p:sp>
        <p:nvSpPr>
          <p:cNvPr id="6" name="TextBox 5">
            <a:extLst>
              <a:ext uri="{FF2B5EF4-FFF2-40B4-BE49-F238E27FC236}">
                <a16:creationId xmlns:a16="http://schemas.microsoft.com/office/drawing/2014/main" id="{E4706C18-2ABB-4AAD-BED5-C30ACFABC97D}"/>
              </a:ext>
            </a:extLst>
          </p:cNvPr>
          <p:cNvSpPr txBox="1"/>
          <p:nvPr/>
        </p:nvSpPr>
        <p:spPr>
          <a:xfrm>
            <a:off x="4383376" y="5937748"/>
            <a:ext cx="2723823" cy="507831"/>
          </a:xfrm>
          <a:prstGeom prst="rect">
            <a:avLst/>
          </a:prstGeom>
          <a:noFill/>
        </p:spPr>
        <p:txBody>
          <a:bodyPr wrap="none" rtlCol="0">
            <a:spAutoFit/>
          </a:bodyPr>
          <a:lstStyle/>
          <a:p>
            <a:r>
              <a:rPr lang="en-GB" sz="1350" dirty="0">
                <a:solidFill>
                  <a:schemeClr val="bg1"/>
                </a:solidFill>
              </a:rPr>
              <a:t>Shrewsbury, Shropshire</a:t>
            </a:r>
          </a:p>
          <a:p>
            <a:r>
              <a:rPr lang="en-GB" sz="1350" dirty="0">
                <a:solidFill>
                  <a:schemeClr val="bg1"/>
                </a:solidFill>
              </a:rPr>
              <a:t>Geo-location: </a:t>
            </a:r>
            <a:r>
              <a:rPr lang="en-GB" sz="1350" dirty="0" err="1">
                <a:solidFill>
                  <a:schemeClr val="bg1"/>
                </a:solidFill>
              </a:rPr>
              <a:t>usual.chains.mirror</a:t>
            </a:r>
            <a:endParaRPr lang="en-GB" sz="1350" dirty="0">
              <a:solidFill>
                <a:schemeClr val="bg1"/>
              </a:solidFill>
            </a:endParaRPr>
          </a:p>
        </p:txBody>
      </p:sp>
      <p:sp>
        <p:nvSpPr>
          <p:cNvPr id="7" name="Content Placeholder 2">
            <a:extLst>
              <a:ext uri="{FF2B5EF4-FFF2-40B4-BE49-F238E27FC236}">
                <a16:creationId xmlns:a16="http://schemas.microsoft.com/office/drawing/2014/main" id="{538A8D7B-EA4D-4465-8C82-17F7E34AD861}"/>
              </a:ext>
            </a:extLst>
          </p:cNvPr>
          <p:cNvSpPr txBox="1">
            <a:spLocks/>
          </p:cNvSpPr>
          <p:nvPr/>
        </p:nvSpPr>
        <p:spPr>
          <a:xfrm>
            <a:off x="288933" y="1716416"/>
            <a:ext cx="3754761" cy="4349739"/>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rgbClr val="26377C"/>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nSpc>
                <a:spcPct val="108000"/>
              </a:lnSpc>
              <a:spcBef>
                <a:spcPts val="0"/>
              </a:spcBef>
              <a:buFont typeface="Georgia"/>
              <a:buNone/>
            </a:pPr>
            <a:r>
              <a:rPr lang="en-GB" sz="2000" dirty="0">
                <a:latin typeface="Lato" panose="020F0502020204030203"/>
                <a:ea typeface="Calibri" panose="020F0502020204030204" pitchFamily="34" charset="0"/>
              </a:rPr>
              <a:t>This photo shows a detail of Shrewsbury’s hard engineering scheme. The metal plates in the road conceal places where metal posts can be fixed if a flood has been forecast. Metal shuttering is then slotted in between the posts. This is a demountable flood defence scheme – in other words, the defences are taken down and stored when they are not needed. </a:t>
            </a:r>
            <a:endParaRPr lang="en-GB" sz="2000" dirty="0">
              <a:latin typeface="Lato" panose="020F0502020204030203"/>
            </a:endParaRPr>
          </a:p>
        </p:txBody>
      </p:sp>
      <p:sp>
        <p:nvSpPr>
          <p:cNvPr id="3" name="TextBox 2">
            <a:extLst>
              <a:ext uri="{FF2B5EF4-FFF2-40B4-BE49-F238E27FC236}">
                <a16:creationId xmlns:a16="http://schemas.microsoft.com/office/drawing/2014/main" id="{145D3690-110E-4511-9E73-FFEF8AC7F769}"/>
              </a:ext>
            </a:extLst>
          </p:cNvPr>
          <p:cNvSpPr txBox="1"/>
          <p:nvPr/>
        </p:nvSpPr>
        <p:spPr>
          <a:xfrm>
            <a:off x="6595872" y="2911446"/>
            <a:ext cx="1590417" cy="1169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1400" dirty="0"/>
              <a:t>You can see slots in this wall where the metal flood defences can be slotted</a:t>
            </a:r>
          </a:p>
        </p:txBody>
      </p:sp>
      <p:cxnSp>
        <p:nvCxnSpPr>
          <p:cNvPr id="8" name="Straight Connector 7">
            <a:extLst>
              <a:ext uri="{FF2B5EF4-FFF2-40B4-BE49-F238E27FC236}">
                <a16:creationId xmlns:a16="http://schemas.microsoft.com/office/drawing/2014/main" id="{D87C577B-AC86-4AA6-8B89-4D8F9FD111BB}"/>
              </a:ext>
            </a:extLst>
          </p:cNvPr>
          <p:cNvCxnSpPr>
            <a:cxnSpLocks/>
            <a:stCxn id="3" idx="1"/>
          </p:cNvCxnSpPr>
          <p:nvPr/>
        </p:nvCxnSpPr>
        <p:spPr>
          <a:xfrm flipH="1">
            <a:off x="6018401" y="3496222"/>
            <a:ext cx="577471" cy="0"/>
          </a:xfrm>
          <a:prstGeom prst="line">
            <a:avLst/>
          </a:prstGeom>
          <a:ln w="22225">
            <a:solidFill>
              <a:srgbClr val="FFC000"/>
            </a:solidFill>
            <a:tailEnd type="oval"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80594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41444-D214-4A81-9B98-0426395D2585}"/>
              </a:ext>
            </a:extLst>
          </p:cNvPr>
          <p:cNvSpPr>
            <a:spLocks noGrp="1"/>
          </p:cNvSpPr>
          <p:nvPr>
            <p:ph type="title"/>
          </p:nvPr>
        </p:nvSpPr>
        <p:spPr>
          <a:xfrm>
            <a:off x="107505" y="564853"/>
            <a:ext cx="8229600" cy="737504"/>
          </a:xfrm>
        </p:spPr>
        <p:txBody>
          <a:bodyPr>
            <a:normAutofit/>
          </a:bodyPr>
          <a:lstStyle/>
          <a:p>
            <a:r>
              <a:rPr lang="en-GB" sz="3600" b="1" dirty="0"/>
              <a:t>Shrewsbury – land use zoning</a:t>
            </a:r>
          </a:p>
        </p:txBody>
      </p:sp>
      <p:pic>
        <p:nvPicPr>
          <p:cNvPr id="5" name="Content Placeholder 4">
            <a:extLst>
              <a:ext uri="{FF2B5EF4-FFF2-40B4-BE49-F238E27FC236}">
                <a16:creationId xmlns:a16="http://schemas.microsoft.com/office/drawing/2014/main" id="{6DFA8989-B2A8-4F78-B6EA-8C185B3D081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95936" y="1302357"/>
            <a:ext cx="4969282" cy="3726961"/>
          </a:xfrm>
        </p:spPr>
      </p:pic>
      <p:sp>
        <p:nvSpPr>
          <p:cNvPr id="6" name="TextBox 5">
            <a:extLst>
              <a:ext uri="{FF2B5EF4-FFF2-40B4-BE49-F238E27FC236}">
                <a16:creationId xmlns:a16="http://schemas.microsoft.com/office/drawing/2014/main" id="{F8DB734E-C2B1-4481-824A-F1DB914C9873}"/>
              </a:ext>
            </a:extLst>
          </p:cNvPr>
          <p:cNvSpPr txBox="1"/>
          <p:nvPr/>
        </p:nvSpPr>
        <p:spPr>
          <a:xfrm>
            <a:off x="3995935" y="4509377"/>
            <a:ext cx="3114955" cy="507831"/>
          </a:xfrm>
          <a:prstGeom prst="rect">
            <a:avLst/>
          </a:prstGeom>
          <a:noFill/>
        </p:spPr>
        <p:txBody>
          <a:bodyPr wrap="none" rtlCol="0">
            <a:spAutoFit/>
          </a:bodyPr>
          <a:lstStyle/>
          <a:p>
            <a:r>
              <a:rPr lang="en-GB" sz="1350" dirty="0">
                <a:solidFill>
                  <a:schemeClr val="bg1"/>
                </a:solidFill>
              </a:rPr>
              <a:t>River Severn, Shrewsbury, Shropshire</a:t>
            </a:r>
          </a:p>
          <a:p>
            <a:r>
              <a:rPr lang="en-GB" sz="1350" dirty="0">
                <a:solidFill>
                  <a:schemeClr val="bg1"/>
                </a:solidFill>
              </a:rPr>
              <a:t>Geo-location: </a:t>
            </a:r>
            <a:r>
              <a:rPr lang="en-GB" sz="1350" dirty="0" err="1">
                <a:solidFill>
                  <a:schemeClr val="bg1"/>
                </a:solidFill>
              </a:rPr>
              <a:t>could.basic.raves</a:t>
            </a:r>
            <a:endParaRPr lang="en-GB" sz="1350" dirty="0">
              <a:solidFill>
                <a:schemeClr val="bg1"/>
              </a:solidFill>
            </a:endParaRPr>
          </a:p>
        </p:txBody>
      </p:sp>
      <p:sp>
        <p:nvSpPr>
          <p:cNvPr id="8" name="Content Placeholder 2">
            <a:extLst>
              <a:ext uri="{FF2B5EF4-FFF2-40B4-BE49-F238E27FC236}">
                <a16:creationId xmlns:a16="http://schemas.microsoft.com/office/drawing/2014/main" id="{47B927F7-E40E-4875-8F34-448648FB389F}"/>
              </a:ext>
            </a:extLst>
          </p:cNvPr>
          <p:cNvSpPr txBox="1">
            <a:spLocks/>
          </p:cNvSpPr>
          <p:nvPr/>
        </p:nvSpPr>
        <p:spPr>
          <a:xfrm>
            <a:off x="107504" y="1302357"/>
            <a:ext cx="3793761" cy="5294995"/>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rgbClr val="26377C"/>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Font typeface="Georgia"/>
              <a:buNone/>
            </a:pPr>
            <a:r>
              <a:rPr lang="en-GB" sz="1900" dirty="0">
                <a:latin typeface="Lato" panose="020F0502020204030203"/>
                <a:ea typeface="Calibri" panose="020F0502020204030204" pitchFamily="34" charset="0"/>
              </a:rPr>
              <a:t>Shrewsbury is also protected from the worst effects of flooding by a soft engineering strategy known as </a:t>
            </a:r>
            <a:r>
              <a:rPr lang="en-GB" sz="1900" b="1" dirty="0">
                <a:latin typeface="Lato" panose="020F0502020204030203"/>
                <a:ea typeface="Calibri" panose="020F0502020204030204" pitchFamily="34" charset="0"/>
              </a:rPr>
              <a:t>land use zoning</a:t>
            </a:r>
            <a:r>
              <a:rPr lang="en-GB" sz="1900" dirty="0">
                <a:latin typeface="Lato" panose="020F0502020204030203"/>
                <a:ea typeface="Calibri" panose="020F0502020204030204" pitchFamily="34" charset="0"/>
              </a:rPr>
              <a:t>.</a:t>
            </a:r>
          </a:p>
          <a:p>
            <a:pPr marL="0" indent="0">
              <a:buFont typeface="Georgia"/>
              <a:buNone/>
            </a:pPr>
            <a:endParaRPr lang="en-GB" sz="1900" dirty="0">
              <a:latin typeface="Lato" panose="020F0502020204030203"/>
              <a:ea typeface="Calibri" panose="020F0502020204030204" pitchFamily="34" charset="0"/>
            </a:endParaRPr>
          </a:p>
          <a:p>
            <a:pPr marL="0" indent="0">
              <a:buFont typeface="Georgia"/>
              <a:buNone/>
            </a:pPr>
            <a:r>
              <a:rPr lang="en-GB" sz="1900" dirty="0">
                <a:latin typeface="Lato" panose="020F0502020204030203"/>
              </a:rPr>
              <a:t>Land uses that will not be damaged by flood water, such as the public park in this photo or the car park on slide 11, are not protected by hard engineering schemes. These areas are allowed to flood. They provide a valuable floodwater storage area until the level of water in the river starts to go down. Then the water that has been stored here can slowly be released back into the river.</a:t>
            </a:r>
          </a:p>
        </p:txBody>
      </p:sp>
    </p:spTree>
    <p:extLst>
      <p:ext uri="{BB962C8B-B14F-4D97-AF65-F5344CB8AC3E}">
        <p14:creationId xmlns:p14="http://schemas.microsoft.com/office/powerpoint/2010/main" val="47336335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38DF6-5BB5-4B8A-B60B-3C3B3970A2ED}"/>
              </a:ext>
            </a:extLst>
          </p:cNvPr>
          <p:cNvSpPr>
            <a:spLocks noGrp="1"/>
          </p:cNvSpPr>
          <p:nvPr>
            <p:ph type="title"/>
          </p:nvPr>
        </p:nvSpPr>
        <p:spPr/>
        <p:txBody>
          <a:bodyPr/>
          <a:lstStyle/>
          <a:p>
            <a:r>
              <a:rPr lang="en-GB" dirty="0"/>
              <a:t>Land use zoning</a:t>
            </a:r>
          </a:p>
        </p:txBody>
      </p:sp>
      <p:sp>
        <p:nvSpPr>
          <p:cNvPr id="3" name="Content Placeholder 2">
            <a:extLst>
              <a:ext uri="{FF2B5EF4-FFF2-40B4-BE49-F238E27FC236}">
                <a16:creationId xmlns:a16="http://schemas.microsoft.com/office/drawing/2014/main" id="{B6E7CEE8-EB8C-480A-A988-4F912B57D599}"/>
              </a:ext>
            </a:extLst>
          </p:cNvPr>
          <p:cNvSpPr>
            <a:spLocks noGrp="1"/>
          </p:cNvSpPr>
          <p:nvPr>
            <p:ph idx="1"/>
          </p:nvPr>
        </p:nvSpPr>
        <p:spPr>
          <a:xfrm>
            <a:off x="457200" y="1609636"/>
            <a:ext cx="6491064" cy="1459324"/>
          </a:xfrm>
        </p:spPr>
        <p:txBody>
          <a:bodyPr>
            <a:normAutofit/>
          </a:bodyPr>
          <a:lstStyle/>
          <a:p>
            <a:pPr marL="0" indent="0">
              <a:buNone/>
            </a:pPr>
            <a:r>
              <a:rPr lang="en-GB" sz="1800" dirty="0"/>
              <a:t>It would be very expensive to protect every bit of land from flood water. It may be better to accept that some flooding will happen – as long as the flooding happens in locations where there will be very little risk of damage to people or property.</a:t>
            </a:r>
          </a:p>
        </p:txBody>
      </p:sp>
      <p:sp>
        <p:nvSpPr>
          <p:cNvPr id="4" name="TextBox 3">
            <a:extLst>
              <a:ext uri="{FF2B5EF4-FFF2-40B4-BE49-F238E27FC236}">
                <a16:creationId xmlns:a16="http://schemas.microsoft.com/office/drawing/2014/main" id="{32ECF47E-2799-4BB2-BD43-56CC193CCC46}"/>
              </a:ext>
            </a:extLst>
          </p:cNvPr>
          <p:cNvSpPr txBox="1"/>
          <p:nvPr/>
        </p:nvSpPr>
        <p:spPr>
          <a:xfrm>
            <a:off x="611560" y="3154288"/>
            <a:ext cx="5832648" cy="615553"/>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26377C"/>
                </a:solidFill>
                <a:latin typeface="Lato" panose="020F0502020204030203" pitchFamily="34" charset="0"/>
                <a:ea typeface="Lato" panose="020F0502020204030203" pitchFamily="34" charset="0"/>
                <a:cs typeface="Lato" panose="020F0502020204030203" pitchFamily="34" charset="0"/>
              </a:rPr>
              <a:t>Activity </a:t>
            </a:r>
          </a:p>
          <a:p>
            <a:r>
              <a:rPr lang="en-GB" sz="1600" dirty="0">
                <a:solidFill>
                  <a:srgbClr val="26377C"/>
                </a:solidFill>
                <a:latin typeface="Lato" panose="020F0502020204030203" pitchFamily="34" charset="0"/>
                <a:ea typeface="Lato" panose="020F0502020204030203" pitchFamily="34" charset="0"/>
                <a:cs typeface="Lato" panose="020F0502020204030203" pitchFamily="34" charset="0"/>
              </a:rPr>
              <a:t>Look at these land uses. Arrange them along the continuum.</a:t>
            </a:r>
          </a:p>
        </p:txBody>
      </p:sp>
      <p:grpSp>
        <p:nvGrpSpPr>
          <p:cNvPr id="10" name="Group 9">
            <a:extLst>
              <a:ext uri="{FF2B5EF4-FFF2-40B4-BE49-F238E27FC236}">
                <a16:creationId xmlns:a16="http://schemas.microsoft.com/office/drawing/2014/main" id="{B3B381CA-C413-4D4F-941B-99CC2DB09E75}"/>
              </a:ext>
            </a:extLst>
          </p:cNvPr>
          <p:cNvGrpSpPr/>
          <p:nvPr/>
        </p:nvGrpSpPr>
        <p:grpSpPr>
          <a:xfrm>
            <a:off x="467544" y="4725144"/>
            <a:ext cx="7719326" cy="523220"/>
            <a:chOff x="611561" y="4365104"/>
            <a:chExt cx="7719326" cy="523220"/>
          </a:xfrm>
        </p:grpSpPr>
        <p:cxnSp>
          <p:nvCxnSpPr>
            <p:cNvPr id="6" name="Straight Arrow Connector 5">
              <a:extLst>
                <a:ext uri="{FF2B5EF4-FFF2-40B4-BE49-F238E27FC236}">
                  <a16:creationId xmlns:a16="http://schemas.microsoft.com/office/drawing/2014/main" id="{75E3A3AC-0438-4B47-9BC0-0E890E1EAA74}"/>
                </a:ext>
              </a:extLst>
            </p:cNvPr>
            <p:cNvCxnSpPr>
              <a:cxnSpLocks/>
              <a:stCxn id="7" idx="3"/>
            </p:cNvCxnSpPr>
            <p:nvPr/>
          </p:nvCxnSpPr>
          <p:spPr>
            <a:xfrm>
              <a:off x="2195737" y="4626714"/>
              <a:ext cx="4658986" cy="0"/>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7D0E57C-8032-4FCD-B490-6CCFF5736674}"/>
                </a:ext>
              </a:extLst>
            </p:cNvPr>
            <p:cNvSpPr txBox="1"/>
            <p:nvPr/>
          </p:nvSpPr>
          <p:spPr>
            <a:xfrm>
              <a:off x="611561" y="4365104"/>
              <a:ext cx="1584176"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1400" dirty="0"/>
                <a:t>Very vulnerable to flood damage</a:t>
              </a:r>
            </a:p>
          </p:txBody>
        </p:sp>
        <p:sp>
          <p:nvSpPr>
            <p:cNvPr id="8" name="TextBox 7">
              <a:extLst>
                <a:ext uri="{FF2B5EF4-FFF2-40B4-BE49-F238E27FC236}">
                  <a16:creationId xmlns:a16="http://schemas.microsoft.com/office/drawing/2014/main" id="{FE73AB31-E654-4370-9931-EF91D6FDEEC9}"/>
                </a:ext>
              </a:extLst>
            </p:cNvPr>
            <p:cNvSpPr txBox="1"/>
            <p:nvPr/>
          </p:nvSpPr>
          <p:spPr>
            <a:xfrm>
              <a:off x="6854723" y="4365104"/>
              <a:ext cx="1476164"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1400" dirty="0"/>
                <a:t>Not vulnerable to flood damage</a:t>
              </a:r>
            </a:p>
          </p:txBody>
        </p:sp>
      </p:grpSp>
      <p:sp>
        <p:nvSpPr>
          <p:cNvPr id="11" name="TextBox 10">
            <a:extLst>
              <a:ext uri="{FF2B5EF4-FFF2-40B4-BE49-F238E27FC236}">
                <a16:creationId xmlns:a16="http://schemas.microsoft.com/office/drawing/2014/main" id="{E6DF387C-D5AD-44C5-B704-1E47FA7305BB}"/>
              </a:ext>
            </a:extLst>
          </p:cNvPr>
          <p:cNvSpPr txBox="1"/>
          <p:nvPr/>
        </p:nvSpPr>
        <p:spPr>
          <a:xfrm>
            <a:off x="755576" y="4005064"/>
            <a:ext cx="1241045" cy="307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GB" sz="1400" dirty="0"/>
              <a:t>Playing fields</a:t>
            </a:r>
          </a:p>
        </p:txBody>
      </p:sp>
      <p:sp>
        <p:nvSpPr>
          <p:cNvPr id="12" name="TextBox 11">
            <a:extLst>
              <a:ext uri="{FF2B5EF4-FFF2-40B4-BE49-F238E27FC236}">
                <a16:creationId xmlns:a16="http://schemas.microsoft.com/office/drawing/2014/main" id="{0C08A588-46FA-4BC0-89A8-70C5B64BEB88}"/>
              </a:ext>
            </a:extLst>
          </p:cNvPr>
          <p:cNvSpPr txBox="1"/>
          <p:nvPr/>
        </p:nvSpPr>
        <p:spPr>
          <a:xfrm>
            <a:off x="2186299" y="4005064"/>
            <a:ext cx="960519" cy="307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GB" sz="1400" dirty="0"/>
              <a:t>Car parks</a:t>
            </a:r>
          </a:p>
        </p:txBody>
      </p:sp>
      <p:sp>
        <p:nvSpPr>
          <p:cNvPr id="13" name="TextBox 12">
            <a:extLst>
              <a:ext uri="{FF2B5EF4-FFF2-40B4-BE49-F238E27FC236}">
                <a16:creationId xmlns:a16="http://schemas.microsoft.com/office/drawing/2014/main" id="{B3FEA8F1-4162-4280-BB01-B628D3709AB2}"/>
              </a:ext>
            </a:extLst>
          </p:cNvPr>
          <p:cNvSpPr txBox="1"/>
          <p:nvPr/>
        </p:nvSpPr>
        <p:spPr>
          <a:xfrm>
            <a:off x="3244808" y="4018440"/>
            <a:ext cx="841897" cy="307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GB" sz="1400" dirty="0"/>
              <a:t>Housing</a:t>
            </a:r>
          </a:p>
        </p:txBody>
      </p:sp>
      <p:sp>
        <p:nvSpPr>
          <p:cNvPr id="14" name="TextBox 13">
            <a:extLst>
              <a:ext uri="{FF2B5EF4-FFF2-40B4-BE49-F238E27FC236}">
                <a16:creationId xmlns:a16="http://schemas.microsoft.com/office/drawing/2014/main" id="{F010187C-38F0-4B03-AEAC-F8FC8A312C1B}"/>
              </a:ext>
            </a:extLst>
          </p:cNvPr>
          <p:cNvSpPr txBox="1"/>
          <p:nvPr/>
        </p:nvSpPr>
        <p:spPr>
          <a:xfrm>
            <a:off x="4184695" y="4005064"/>
            <a:ext cx="1369286" cy="307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GB" sz="1400" dirty="0"/>
              <a:t>Primary school</a:t>
            </a:r>
          </a:p>
        </p:txBody>
      </p:sp>
      <p:sp>
        <p:nvSpPr>
          <p:cNvPr id="16" name="TextBox 15">
            <a:extLst>
              <a:ext uri="{FF2B5EF4-FFF2-40B4-BE49-F238E27FC236}">
                <a16:creationId xmlns:a16="http://schemas.microsoft.com/office/drawing/2014/main" id="{77088724-C503-43DD-8106-374AA12B62E4}"/>
              </a:ext>
            </a:extLst>
          </p:cNvPr>
          <p:cNvSpPr txBox="1"/>
          <p:nvPr/>
        </p:nvSpPr>
        <p:spPr>
          <a:xfrm>
            <a:off x="5630222" y="4005064"/>
            <a:ext cx="832279" cy="307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GB" sz="1400" dirty="0"/>
              <a:t>Hospital</a:t>
            </a:r>
          </a:p>
        </p:txBody>
      </p:sp>
      <p:sp>
        <p:nvSpPr>
          <p:cNvPr id="17" name="TextBox 16">
            <a:extLst>
              <a:ext uri="{FF2B5EF4-FFF2-40B4-BE49-F238E27FC236}">
                <a16:creationId xmlns:a16="http://schemas.microsoft.com/office/drawing/2014/main" id="{D97B7FD9-0C99-428E-8F0A-77951F354EB8}"/>
              </a:ext>
            </a:extLst>
          </p:cNvPr>
          <p:cNvSpPr txBox="1"/>
          <p:nvPr/>
        </p:nvSpPr>
        <p:spPr>
          <a:xfrm>
            <a:off x="6538742" y="4005063"/>
            <a:ext cx="1449436" cy="307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GB" sz="1400" dirty="0"/>
              <a:t>Historic building</a:t>
            </a:r>
          </a:p>
        </p:txBody>
      </p:sp>
    </p:spTree>
    <p:extLst>
      <p:ext uri="{BB962C8B-B14F-4D97-AF65-F5344CB8AC3E}">
        <p14:creationId xmlns:p14="http://schemas.microsoft.com/office/powerpoint/2010/main" val="381388970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B4B5-A3D4-4947-946C-3C2B941B1384}"/>
              </a:ext>
            </a:extLst>
          </p:cNvPr>
          <p:cNvSpPr>
            <a:spLocks noGrp="1"/>
          </p:cNvSpPr>
          <p:nvPr>
            <p:ph type="title"/>
          </p:nvPr>
        </p:nvSpPr>
        <p:spPr>
          <a:xfrm>
            <a:off x="255019" y="476672"/>
            <a:ext cx="8229600" cy="720080"/>
          </a:xfrm>
        </p:spPr>
        <p:txBody>
          <a:bodyPr/>
          <a:lstStyle/>
          <a:p>
            <a:r>
              <a:rPr lang="en-GB" dirty="0"/>
              <a:t> Flood risk in Shrewsbury</a:t>
            </a:r>
          </a:p>
        </p:txBody>
      </p:sp>
      <p:graphicFrame>
        <p:nvGraphicFramePr>
          <p:cNvPr id="4" name="Content Placeholder 3">
            <a:extLst>
              <a:ext uri="{FF2B5EF4-FFF2-40B4-BE49-F238E27FC236}">
                <a16:creationId xmlns:a16="http://schemas.microsoft.com/office/drawing/2014/main" id="{25B519BA-A525-45ED-9CF4-0824A2C6BA45}"/>
              </a:ext>
            </a:extLst>
          </p:cNvPr>
          <p:cNvGraphicFramePr>
            <a:graphicFrameLocks noGrp="1"/>
          </p:cNvGraphicFramePr>
          <p:nvPr>
            <p:ph idx="1"/>
            <p:extLst>
              <p:ext uri="{D42A27DB-BD31-4B8C-83A1-F6EECF244321}">
                <p14:modId xmlns:p14="http://schemas.microsoft.com/office/powerpoint/2010/main" val="4214284641"/>
              </p:ext>
            </p:extLst>
          </p:nvPr>
        </p:nvGraphicFramePr>
        <p:xfrm>
          <a:off x="380238" y="2802997"/>
          <a:ext cx="8111244" cy="2598896"/>
        </p:xfrm>
        <a:graphic>
          <a:graphicData uri="http://schemas.openxmlformats.org/drawingml/2006/table">
            <a:tbl>
              <a:tblPr firstRow="1" firstCol="1" bandRow="1">
                <a:tableStyleId>{5C22544A-7EE6-4342-B048-85BDC9FD1C3A}</a:tableStyleId>
              </a:tblPr>
              <a:tblGrid>
                <a:gridCol w="2239119">
                  <a:extLst>
                    <a:ext uri="{9D8B030D-6E8A-4147-A177-3AD203B41FA5}">
                      <a16:colId xmlns:a16="http://schemas.microsoft.com/office/drawing/2014/main" val="1272374217"/>
                    </a:ext>
                  </a:extLst>
                </a:gridCol>
                <a:gridCol w="2888747">
                  <a:extLst>
                    <a:ext uri="{9D8B030D-6E8A-4147-A177-3AD203B41FA5}">
                      <a16:colId xmlns:a16="http://schemas.microsoft.com/office/drawing/2014/main" val="3699903127"/>
                    </a:ext>
                  </a:extLst>
                </a:gridCol>
                <a:gridCol w="1512168">
                  <a:extLst>
                    <a:ext uri="{9D8B030D-6E8A-4147-A177-3AD203B41FA5}">
                      <a16:colId xmlns:a16="http://schemas.microsoft.com/office/drawing/2014/main" val="775980734"/>
                    </a:ext>
                  </a:extLst>
                </a:gridCol>
                <a:gridCol w="1471210">
                  <a:extLst>
                    <a:ext uri="{9D8B030D-6E8A-4147-A177-3AD203B41FA5}">
                      <a16:colId xmlns:a16="http://schemas.microsoft.com/office/drawing/2014/main" val="3617936885"/>
                    </a:ext>
                  </a:extLst>
                </a:gridCol>
              </a:tblGrid>
              <a:tr h="365288">
                <a:tc>
                  <a:txBody>
                    <a:bodyPr/>
                    <a:lstStyle/>
                    <a:p>
                      <a:pPr>
                        <a:lnSpc>
                          <a:spcPct val="120000"/>
                        </a:lnSpc>
                        <a:spcBef>
                          <a:spcPts val="0"/>
                        </a:spcBef>
                        <a:spcAft>
                          <a:spcPts val="0"/>
                        </a:spcAft>
                      </a:pPr>
                      <a:r>
                        <a:rPr lang="en-GB" sz="1400">
                          <a:effectLst/>
                          <a:latin typeface="Lato" panose="020F0502020204030203"/>
                        </a:rPr>
                        <a:t>Location</a:t>
                      </a:r>
                      <a:endParaRPr lang="en-GB" sz="1400">
                        <a:effectLst/>
                        <a:latin typeface="Lato" panose="020F0502020204030203"/>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Bef>
                          <a:spcPts val="0"/>
                        </a:spcBef>
                        <a:spcAft>
                          <a:spcPts val="0"/>
                        </a:spcAft>
                      </a:pPr>
                      <a:r>
                        <a:rPr lang="en-GB" sz="1400">
                          <a:effectLst/>
                          <a:latin typeface="Lato" panose="020F0502020204030203"/>
                        </a:rPr>
                        <a:t>Land use</a:t>
                      </a:r>
                      <a:endParaRPr lang="en-GB" sz="1400">
                        <a:effectLst/>
                        <a:latin typeface="Lato" panose="020F0502020204030203"/>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Bef>
                          <a:spcPts val="0"/>
                        </a:spcBef>
                        <a:spcAft>
                          <a:spcPts val="0"/>
                        </a:spcAft>
                      </a:pPr>
                      <a:r>
                        <a:rPr lang="en-GB" sz="1400">
                          <a:effectLst/>
                          <a:latin typeface="Lato" panose="020F0502020204030203"/>
                        </a:rPr>
                        <a:t>Flood risk</a:t>
                      </a:r>
                      <a:endParaRPr lang="en-GB" sz="1400">
                        <a:effectLst/>
                        <a:latin typeface="Lato" panose="020F0502020204030203"/>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Bef>
                          <a:spcPts val="0"/>
                        </a:spcBef>
                        <a:spcAft>
                          <a:spcPts val="0"/>
                        </a:spcAft>
                      </a:pPr>
                      <a:r>
                        <a:rPr lang="en-GB" sz="1400" dirty="0">
                          <a:effectLst/>
                          <a:latin typeface="Lato" panose="020F0502020204030203"/>
                        </a:rPr>
                        <a:t>Vulnerability</a:t>
                      </a:r>
                      <a:endParaRPr lang="en-GB" sz="1400" dirty="0">
                        <a:effectLst/>
                        <a:latin typeface="Lato" panose="020F0502020204030203"/>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1756203"/>
                  </a:ext>
                </a:extLst>
              </a:tr>
              <a:tr h="279201">
                <a:tc>
                  <a:txBody>
                    <a:bodyPr/>
                    <a:lstStyle/>
                    <a:p>
                      <a:pPr>
                        <a:lnSpc>
                          <a:spcPct val="120000"/>
                        </a:lnSpc>
                        <a:spcBef>
                          <a:spcPts val="0"/>
                        </a:spcBef>
                        <a:spcAft>
                          <a:spcPts val="0"/>
                        </a:spcAft>
                      </a:pPr>
                      <a:r>
                        <a:rPr lang="en-GB" sz="1600" b="0" dirty="0" err="1">
                          <a:solidFill>
                            <a:schemeClr val="bg1"/>
                          </a:solidFill>
                          <a:latin typeface="Lato" panose="020F0502020204030203"/>
                        </a:rPr>
                        <a:t>could.basic.raves</a:t>
                      </a:r>
                      <a:endParaRPr lang="en-GB" sz="1600" b="0" dirty="0">
                        <a:effectLst/>
                        <a:latin typeface="Lato" panose="020F0502020204030203"/>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Bef>
                          <a:spcPts val="0"/>
                        </a:spcBef>
                        <a:spcAft>
                          <a:spcPts val="0"/>
                        </a:spcAft>
                      </a:pPr>
                      <a:endParaRPr lang="en-GB" sz="1400" dirty="0">
                        <a:effectLst/>
                        <a:latin typeface="Lato" panose="020F0502020204030203"/>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Bef>
                          <a:spcPts val="0"/>
                        </a:spcBef>
                        <a:spcAft>
                          <a:spcPts val="0"/>
                        </a:spcAft>
                      </a:pPr>
                      <a:endParaRPr lang="en-GB" sz="1400">
                        <a:effectLst/>
                        <a:latin typeface="Lato" panose="020F0502020204030203"/>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Bef>
                          <a:spcPts val="0"/>
                        </a:spcBef>
                        <a:spcAft>
                          <a:spcPts val="0"/>
                        </a:spcAft>
                      </a:pPr>
                      <a:endParaRPr lang="en-GB" sz="1400">
                        <a:effectLst/>
                        <a:latin typeface="Lato" panose="020F0502020204030203"/>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3204766"/>
                  </a:ext>
                </a:extLst>
              </a:tr>
              <a:tr h="279201">
                <a:tc>
                  <a:txBody>
                    <a:bodyPr/>
                    <a:lstStyle/>
                    <a:p>
                      <a:pPr>
                        <a:lnSpc>
                          <a:spcPct val="120000"/>
                        </a:lnSpc>
                        <a:spcBef>
                          <a:spcPts val="0"/>
                        </a:spcBef>
                        <a:spcAft>
                          <a:spcPts val="0"/>
                        </a:spcAft>
                      </a:pPr>
                      <a:r>
                        <a:rPr lang="en-GB" sz="1600" b="0" dirty="0" err="1">
                          <a:effectLst/>
                          <a:latin typeface="Lato" panose="020F0502020204030203"/>
                          <a:ea typeface="Calibri" panose="020F0502020204030204" pitchFamily="34" charset="0"/>
                          <a:cs typeface="Times New Roman" panose="02020603050405020304" pitchFamily="18" charset="0"/>
                        </a:rPr>
                        <a:t>mops.tops.tiles</a:t>
                      </a:r>
                      <a:endParaRPr lang="en-GB" sz="1600" b="0" dirty="0">
                        <a:effectLst/>
                        <a:latin typeface="Lato" panose="020F0502020204030203"/>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Bef>
                          <a:spcPts val="0"/>
                        </a:spcBef>
                        <a:spcAft>
                          <a:spcPts val="0"/>
                        </a:spcAft>
                      </a:pPr>
                      <a:endParaRPr lang="en-GB" sz="1400" dirty="0">
                        <a:effectLst/>
                        <a:latin typeface="Lato" panose="020F0502020204030203"/>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Bef>
                          <a:spcPts val="0"/>
                        </a:spcBef>
                        <a:spcAft>
                          <a:spcPts val="0"/>
                        </a:spcAft>
                      </a:pPr>
                      <a:endParaRPr lang="en-GB" sz="1400">
                        <a:effectLst/>
                        <a:latin typeface="Lato" panose="020F0502020204030203"/>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Bef>
                          <a:spcPts val="0"/>
                        </a:spcBef>
                        <a:spcAft>
                          <a:spcPts val="0"/>
                        </a:spcAft>
                      </a:pPr>
                      <a:endParaRPr lang="en-GB" sz="1400">
                        <a:effectLst/>
                        <a:latin typeface="Lato" panose="020F0502020204030203"/>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4958452"/>
                  </a:ext>
                </a:extLst>
              </a:tr>
              <a:tr h="279201">
                <a:tc>
                  <a:txBody>
                    <a:bodyPr/>
                    <a:lstStyle/>
                    <a:p>
                      <a:pPr>
                        <a:lnSpc>
                          <a:spcPct val="120000"/>
                        </a:lnSpc>
                        <a:spcBef>
                          <a:spcPts val="0"/>
                        </a:spcBef>
                        <a:spcAft>
                          <a:spcPts val="0"/>
                        </a:spcAft>
                      </a:pPr>
                      <a:r>
                        <a:rPr lang="en-GB" sz="1600" b="0" dirty="0" err="1">
                          <a:effectLst/>
                          <a:latin typeface="Lato" panose="020F0502020204030203"/>
                          <a:ea typeface="Calibri" panose="020F0502020204030204" pitchFamily="34" charset="0"/>
                          <a:cs typeface="Times New Roman" panose="02020603050405020304" pitchFamily="18" charset="0"/>
                        </a:rPr>
                        <a:t>grin.focal.talked</a:t>
                      </a:r>
                      <a:endParaRPr lang="en-GB" sz="1600" b="0" dirty="0">
                        <a:effectLst/>
                        <a:latin typeface="Lato" panose="020F0502020204030203"/>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Bef>
                          <a:spcPts val="0"/>
                        </a:spcBef>
                        <a:spcAft>
                          <a:spcPts val="0"/>
                        </a:spcAft>
                      </a:pPr>
                      <a:endParaRPr lang="en-GB" sz="1400" dirty="0">
                        <a:effectLst/>
                        <a:latin typeface="Lato" panose="020F0502020204030203"/>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Bef>
                          <a:spcPts val="0"/>
                        </a:spcBef>
                        <a:spcAft>
                          <a:spcPts val="0"/>
                        </a:spcAft>
                      </a:pPr>
                      <a:endParaRPr lang="en-GB" sz="1400">
                        <a:effectLst/>
                        <a:latin typeface="Lato" panose="020F0502020204030203"/>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Bef>
                          <a:spcPts val="0"/>
                        </a:spcBef>
                        <a:spcAft>
                          <a:spcPts val="0"/>
                        </a:spcAft>
                      </a:pPr>
                      <a:endParaRPr lang="en-GB" sz="1400">
                        <a:effectLst/>
                        <a:latin typeface="Lato" panose="020F0502020204030203"/>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7417040"/>
                  </a:ext>
                </a:extLst>
              </a:tr>
              <a:tr h="279201">
                <a:tc>
                  <a:txBody>
                    <a:bodyPr/>
                    <a:lstStyle/>
                    <a:p>
                      <a:pPr>
                        <a:lnSpc>
                          <a:spcPct val="120000"/>
                        </a:lnSpc>
                        <a:spcBef>
                          <a:spcPts val="0"/>
                        </a:spcBef>
                        <a:spcAft>
                          <a:spcPts val="0"/>
                        </a:spcAft>
                      </a:pPr>
                      <a:r>
                        <a:rPr lang="en-GB" sz="1600" b="0" dirty="0" err="1">
                          <a:effectLst/>
                          <a:latin typeface="Lato" panose="020F0502020204030203"/>
                          <a:ea typeface="Calibri" panose="020F0502020204030204" pitchFamily="34" charset="0"/>
                          <a:cs typeface="Times New Roman" panose="02020603050405020304" pitchFamily="18" charset="0"/>
                        </a:rPr>
                        <a:t>gear.forced.forced</a:t>
                      </a:r>
                      <a:endParaRPr lang="en-GB" sz="1600" b="0" dirty="0">
                        <a:effectLst/>
                        <a:latin typeface="Lato" panose="020F0502020204030203"/>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Bef>
                          <a:spcPts val="0"/>
                        </a:spcBef>
                        <a:spcAft>
                          <a:spcPts val="0"/>
                        </a:spcAft>
                      </a:pPr>
                      <a:endParaRPr lang="en-GB" sz="1400">
                        <a:effectLst/>
                        <a:latin typeface="Lato" panose="020F0502020204030203"/>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Bef>
                          <a:spcPts val="0"/>
                        </a:spcBef>
                        <a:spcAft>
                          <a:spcPts val="0"/>
                        </a:spcAft>
                      </a:pPr>
                      <a:endParaRPr lang="en-GB" sz="1400">
                        <a:effectLst/>
                        <a:latin typeface="Lato" panose="020F0502020204030203"/>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Bef>
                          <a:spcPts val="0"/>
                        </a:spcBef>
                        <a:spcAft>
                          <a:spcPts val="0"/>
                        </a:spcAft>
                      </a:pPr>
                      <a:endParaRPr lang="en-GB" sz="1400">
                        <a:effectLst/>
                        <a:latin typeface="Lato" panose="020F0502020204030203"/>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1533482"/>
                  </a:ext>
                </a:extLst>
              </a:tr>
              <a:tr h="279201">
                <a:tc>
                  <a:txBody>
                    <a:bodyPr/>
                    <a:lstStyle/>
                    <a:p>
                      <a:pPr>
                        <a:lnSpc>
                          <a:spcPct val="120000"/>
                        </a:lnSpc>
                        <a:spcBef>
                          <a:spcPts val="0"/>
                        </a:spcBef>
                        <a:spcAft>
                          <a:spcPts val="0"/>
                        </a:spcAft>
                      </a:pPr>
                      <a:r>
                        <a:rPr lang="en-GB" sz="1600" b="0" dirty="0" err="1">
                          <a:effectLst/>
                          <a:latin typeface="Lato" panose="020F0502020204030203"/>
                          <a:ea typeface="Calibri" panose="020F0502020204030204" pitchFamily="34" charset="0"/>
                          <a:cs typeface="Times New Roman" panose="02020603050405020304" pitchFamily="18" charset="0"/>
                        </a:rPr>
                        <a:t>cult.holly.pulse</a:t>
                      </a:r>
                      <a:endParaRPr lang="en-GB" sz="1600" b="0" dirty="0">
                        <a:effectLst/>
                        <a:latin typeface="Lato" panose="020F0502020204030203"/>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Bef>
                          <a:spcPts val="0"/>
                        </a:spcBef>
                        <a:spcAft>
                          <a:spcPts val="0"/>
                        </a:spcAft>
                      </a:pPr>
                      <a:endParaRPr lang="en-GB" sz="1400">
                        <a:effectLst/>
                        <a:latin typeface="Lato" panose="020F0502020204030203"/>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Bef>
                          <a:spcPts val="0"/>
                        </a:spcBef>
                        <a:spcAft>
                          <a:spcPts val="0"/>
                        </a:spcAft>
                      </a:pPr>
                      <a:endParaRPr lang="en-GB" sz="1400">
                        <a:effectLst/>
                        <a:latin typeface="Lato" panose="020F0502020204030203"/>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Bef>
                          <a:spcPts val="0"/>
                        </a:spcBef>
                        <a:spcAft>
                          <a:spcPts val="0"/>
                        </a:spcAft>
                      </a:pPr>
                      <a:endParaRPr lang="en-GB" sz="1400">
                        <a:effectLst/>
                        <a:latin typeface="Lato" panose="020F0502020204030203"/>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4644218"/>
                  </a:ext>
                </a:extLst>
              </a:tr>
              <a:tr h="279201">
                <a:tc>
                  <a:txBody>
                    <a:bodyPr/>
                    <a:lstStyle/>
                    <a:p>
                      <a:pPr>
                        <a:lnSpc>
                          <a:spcPct val="120000"/>
                        </a:lnSpc>
                        <a:spcBef>
                          <a:spcPts val="0"/>
                        </a:spcBef>
                        <a:spcAft>
                          <a:spcPts val="0"/>
                        </a:spcAft>
                      </a:pPr>
                      <a:r>
                        <a:rPr lang="en-GB" sz="1600" b="0" dirty="0" err="1">
                          <a:effectLst/>
                          <a:latin typeface="Lato" panose="020F0502020204030203"/>
                          <a:ea typeface="Calibri" panose="020F0502020204030204" pitchFamily="34" charset="0"/>
                          <a:cs typeface="Times New Roman" panose="02020603050405020304" pitchFamily="18" charset="0"/>
                        </a:rPr>
                        <a:t>parent.large.merit</a:t>
                      </a:r>
                      <a:endParaRPr lang="en-GB" sz="1600" b="0" dirty="0">
                        <a:effectLst/>
                        <a:latin typeface="Lato" panose="020F0502020204030203"/>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Bef>
                          <a:spcPts val="0"/>
                        </a:spcBef>
                        <a:spcAft>
                          <a:spcPts val="0"/>
                        </a:spcAft>
                      </a:pPr>
                      <a:endParaRPr lang="en-GB" sz="1400">
                        <a:effectLst/>
                        <a:latin typeface="Lato" panose="020F0502020204030203"/>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Bef>
                          <a:spcPts val="0"/>
                        </a:spcBef>
                        <a:spcAft>
                          <a:spcPts val="0"/>
                        </a:spcAft>
                      </a:pPr>
                      <a:endParaRPr lang="en-GB" sz="1400">
                        <a:effectLst/>
                        <a:latin typeface="Lato" panose="020F0502020204030203"/>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Bef>
                          <a:spcPts val="0"/>
                        </a:spcBef>
                        <a:spcAft>
                          <a:spcPts val="0"/>
                        </a:spcAft>
                      </a:pPr>
                      <a:endParaRPr lang="en-GB" sz="1400" dirty="0">
                        <a:effectLst/>
                        <a:latin typeface="Lato" panose="020F0502020204030203"/>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1598293"/>
                  </a:ext>
                </a:extLst>
              </a:tr>
              <a:tr h="279201">
                <a:tc>
                  <a:txBody>
                    <a:bodyPr/>
                    <a:lstStyle/>
                    <a:p>
                      <a:pPr>
                        <a:lnSpc>
                          <a:spcPct val="120000"/>
                        </a:lnSpc>
                        <a:spcBef>
                          <a:spcPts val="0"/>
                        </a:spcBef>
                        <a:spcAft>
                          <a:spcPts val="0"/>
                        </a:spcAft>
                      </a:pPr>
                      <a:r>
                        <a:rPr lang="en-GB" sz="1600" b="0" dirty="0" err="1">
                          <a:effectLst/>
                          <a:latin typeface="Lato" panose="020F0502020204030203"/>
                          <a:ea typeface="Calibri" panose="020F0502020204030204" pitchFamily="34" charset="0"/>
                          <a:cs typeface="Times New Roman" panose="02020603050405020304" pitchFamily="18" charset="0"/>
                        </a:rPr>
                        <a:t>miss.eagles.tens</a:t>
                      </a:r>
                      <a:endParaRPr lang="en-GB" sz="1600" b="0" dirty="0">
                        <a:effectLst/>
                        <a:latin typeface="Lato" panose="020F0502020204030203"/>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Bef>
                          <a:spcPts val="0"/>
                        </a:spcBef>
                        <a:spcAft>
                          <a:spcPts val="0"/>
                        </a:spcAft>
                      </a:pPr>
                      <a:endParaRPr lang="en-GB" sz="1400" dirty="0">
                        <a:effectLst/>
                        <a:latin typeface="Lato" panose="020F0502020204030203"/>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Bef>
                          <a:spcPts val="0"/>
                        </a:spcBef>
                        <a:spcAft>
                          <a:spcPts val="0"/>
                        </a:spcAft>
                      </a:pPr>
                      <a:endParaRPr lang="en-GB" sz="1400" dirty="0">
                        <a:effectLst/>
                        <a:latin typeface="Lato" panose="020F0502020204030203"/>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Bef>
                          <a:spcPts val="0"/>
                        </a:spcBef>
                        <a:spcAft>
                          <a:spcPts val="0"/>
                        </a:spcAft>
                      </a:pPr>
                      <a:endParaRPr lang="en-GB" sz="1400" dirty="0">
                        <a:effectLst/>
                        <a:latin typeface="Lato" panose="020F0502020204030203"/>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3801438"/>
                  </a:ext>
                </a:extLst>
              </a:tr>
              <a:tr h="279201">
                <a:tc>
                  <a:txBody>
                    <a:bodyPr/>
                    <a:lstStyle/>
                    <a:p>
                      <a:pPr>
                        <a:lnSpc>
                          <a:spcPct val="120000"/>
                        </a:lnSpc>
                        <a:spcBef>
                          <a:spcPts val="0"/>
                        </a:spcBef>
                        <a:spcAft>
                          <a:spcPts val="0"/>
                        </a:spcAft>
                      </a:pPr>
                      <a:r>
                        <a:rPr lang="en-GB" sz="1600" b="0" dirty="0" err="1">
                          <a:effectLst/>
                          <a:latin typeface="Lato" panose="020F0502020204030203"/>
                          <a:ea typeface="Calibri" panose="020F0502020204030204" pitchFamily="34" charset="0"/>
                          <a:cs typeface="Times New Roman" panose="02020603050405020304" pitchFamily="18" charset="0"/>
                        </a:rPr>
                        <a:t>name.stages.abode</a:t>
                      </a:r>
                      <a:endParaRPr lang="en-GB" sz="1600" b="0" dirty="0">
                        <a:effectLst/>
                        <a:latin typeface="Lato" panose="020F0502020204030203"/>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Bef>
                          <a:spcPts val="0"/>
                        </a:spcBef>
                        <a:spcAft>
                          <a:spcPts val="0"/>
                        </a:spcAft>
                      </a:pPr>
                      <a:endParaRPr lang="en-GB" sz="1400" dirty="0">
                        <a:effectLst/>
                        <a:latin typeface="Lato" panose="020F0502020204030203"/>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Bef>
                          <a:spcPts val="0"/>
                        </a:spcBef>
                        <a:spcAft>
                          <a:spcPts val="0"/>
                        </a:spcAft>
                      </a:pPr>
                      <a:endParaRPr lang="en-GB" sz="1400" dirty="0">
                        <a:effectLst/>
                        <a:latin typeface="Lato" panose="020F0502020204030203"/>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Bef>
                          <a:spcPts val="0"/>
                        </a:spcBef>
                        <a:spcAft>
                          <a:spcPts val="0"/>
                        </a:spcAft>
                      </a:pPr>
                      <a:endParaRPr lang="en-GB" sz="1400" dirty="0">
                        <a:effectLst/>
                        <a:latin typeface="Lato" panose="020F0502020204030203"/>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592207"/>
                  </a:ext>
                </a:extLst>
              </a:tr>
            </a:tbl>
          </a:graphicData>
        </a:graphic>
      </p:graphicFrame>
      <p:sp>
        <p:nvSpPr>
          <p:cNvPr id="5" name="TextBox 4">
            <a:extLst>
              <a:ext uri="{FF2B5EF4-FFF2-40B4-BE49-F238E27FC236}">
                <a16:creationId xmlns:a16="http://schemas.microsoft.com/office/drawing/2014/main" id="{D8EDBAC9-B7D1-4072-ABB9-1245D0AAA444}"/>
              </a:ext>
            </a:extLst>
          </p:cNvPr>
          <p:cNvSpPr txBox="1"/>
          <p:nvPr/>
        </p:nvSpPr>
        <p:spPr>
          <a:xfrm>
            <a:off x="373375" y="1268760"/>
            <a:ext cx="8111244" cy="1354217"/>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26377C"/>
                </a:solidFill>
                <a:latin typeface="Lato" panose="020F0502020204030203" pitchFamily="34" charset="0"/>
                <a:ea typeface="Lato" panose="020F0502020204030203" pitchFamily="34" charset="0"/>
                <a:cs typeface="Lato" panose="020F0502020204030203" pitchFamily="34" charset="0"/>
              </a:rPr>
              <a:t>Activities</a:t>
            </a:r>
          </a:p>
          <a:p>
            <a:pPr marL="342900" indent="-342900">
              <a:buAutoNum type="arabicPeriod"/>
            </a:pPr>
            <a:r>
              <a:rPr lang="en-GB" sz="1600" dirty="0">
                <a:solidFill>
                  <a:srgbClr val="26377C"/>
                </a:solidFill>
                <a:latin typeface="Lato" panose="020F0502020204030203" pitchFamily="34" charset="0"/>
                <a:ea typeface="Lato" panose="020F0502020204030203" pitchFamily="34" charset="0"/>
                <a:cs typeface="Lato" panose="020F0502020204030203" pitchFamily="34" charset="0"/>
              </a:rPr>
              <a:t>Use </a:t>
            </a:r>
            <a:r>
              <a:rPr lang="en-GB" sz="1600" dirty="0">
                <a:solidFill>
                  <a:srgbClr val="26377C"/>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What3Words</a:t>
            </a:r>
            <a:r>
              <a:rPr lang="en-GB" sz="1600" dirty="0">
                <a:solidFill>
                  <a:srgbClr val="26377C"/>
                </a:solidFill>
                <a:latin typeface="Lato" panose="020F0502020204030203" pitchFamily="34" charset="0"/>
                <a:ea typeface="Lato" panose="020F0502020204030203" pitchFamily="34" charset="0"/>
                <a:cs typeface="Lato" panose="020F0502020204030203" pitchFamily="34" charset="0"/>
              </a:rPr>
              <a:t> to explore each of the locations in Shrewsbury in the table below. Record the main land use(s) you can see at each location.</a:t>
            </a:r>
          </a:p>
          <a:p>
            <a:pPr marL="342900" indent="-342900">
              <a:buAutoNum type="arabicPeriod"/>
            </a:pPr>
            <a:r>
              <a:rPr lang="en-GB" sz="1600" dirty="0">
                <a:solidFill>
                  <a:srgbClr val="26377C"/>
                </a:solidFill>
                <a:latin typeface="Lato" panose="020F0502020204030203" pitchFamily="34" charset="0"/>
                <a:ea typeface="Lato" panose="020F0502020204030203" pitchFamily="34" charset="0"/>
                <a:cs typeface="Lato" panose="020F0502020204030203" pitchFamily="34" charset="0"/>
              </a:rPr>
              <a:t>Use this </a:t>
            </a:r>
            <a:r>
              <a:rPr lang="en-GB" sz="1600" dirty="0">
                <a:solidFill>
                  <a:srgbClr val="26377C"/>
                </a:solidFill>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flood GIS</a:t>
            </a:r>
            <a:r>
              <a:rPr lang="en-GB" sz="1600" dirty="0">
                <a:solidFill>
                  <a:srgbClr val="26377C"/>
                </a:solidFill>
                <a:latin typeface="Lato" panose="020F0502020204030203" pitchFamily="34" charset="0"/>
                <a:ea typeface="Lato" panose="020F0502020204030203" pitchFamily="34" charset="0"/>
                <a:cs typeface="Lato" panose="020F0502020204030203" pitchFamily="34" charset="0"/>
              </a:rPr>
              <a:t>. Type Shrewsbury into the search engine and find the same locations. Record whether the flood risk at each location is low, medium or high.</a:t>
            </a:r>
          </a:p>
        </p:txBody>
      </p:sp>
      <p:sp>
        <p:nvSpPr>
          <p:cNvPr id="6" name="TextBox 5">
            <a:extLst>
              <a:ext uri="{FF2B5EF4-FFF2-40B4-BE49-F238E27FC236}">
                <a16:creationId xmlns:a16="http://schemas.microsoft.com/office/drawing/2014/main" id="{70748881-BE9C-4E0E-913C-9BBDA43E63B9}"/>
              </a:ext>
            </a:extLst>
          </p:cNvPr>
          <p:cNvSpPr txBox="1"/>
          <p:nvPr/>
        </p:nvSpPr>
        <p:spPr>
          <a:xfrm>
            <a:off x="380238" y="5581913"/>
            <a:ext cx="7288106" cy="830997"/>
          </a:xfrm>
          <a:prstGeom prst="rect">
            <a:avLst/>
          </a:prstGeom>
          <a:solidFill>
            <a:schemeClr val="accent2">
              <a:lumMod val="40000"/>
              <a:lumOff val="60000"/>
            </a:schemeClr>
          </a:solidFill>
          <a:ln>
            <a:solidFill>
              <a:srgbClr val="0070C0"/>
            </a:solidFill>
          </a:ln>
        </p:spPr>
        <p:txBody>
          <a:bodyPr wrap="square" rtlCol="0">
            <a:spAutoFit/>
          </a:bodyPr>
          <a:lstStyle/>
          <a:p>
            <a:r>
              <a:rPr lang="en-GB" sz="1600" b="1" dirty="0">
                <a:solidFill>
                  <a:srgbClr val="26377C"/>
                </a:solidFill>
                <a:latin typeface="Lato" panose="020F0502020204030203" pitchFamily="34" charset="0"/>
                <a:ea typeface="Lato" panose="020F0502020204030203" pitchFamily="34" charset="0"/>
                <a:cs typeface="Lato" panose="020F0502020204030203" pitchFamily="34" charset="0"/>
              </a:rPr>
              <a:t>Activity</a:t>
            </a:r>
          </a:p>
          <a:p>
            <a:pPr marL="360363" indent="-360363"/>
            <a:r>
              <a:rPr lang="en-GB" sz="1600" dirty="0">
                <a:solidFill>
                  <a:srgbClr val="26377C"/>
                </a:solidFill>
                <a:latin typeface="Lato" panose="020F0502020204030203" pitchFamily="34" charset="0"/>
                <a:ea typeface="Lato" panose="020F0502020204030203" pitchFamily="34" charset="0"/>
                <a:cs typeface="Lato" panose="020F0502020204030203" pitchFamily="34" charset="0"/>
              </a:rPr>
              <a:t>3.   Are the land uses at these locations vulnerable to flood damage? Record yes or no in the final column. Justify your decisions.</a:t>
            </a:r>
          </a:p>
        </p:txBody>
      </p:sp>
    </p:spTree>
    <p:extLst>
      <p:ext uri="{BB962C8B-B14F-4D97-AF65-F5344CB8AC3E}">
        <p14:creationId xmlns:p14="http://schemas.microsoft.com/office/powerpoint/2010/main" val="907462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FF474-D3E5-474F-9DE8-3C95CDB94B4A}"/>
              </a:ext>
            </a:extLst>
          </p:cNvPr>
          <p:cNvSpPr>
            <a:spLocks noGrp="1"/>
          </p:cNvSpPr>
          <p:nvPr>
            <p:ph type="title"/>
          </p:nvPr>
        </p:nvSpPr>
        <p:spPr>
          <a:xfrm>
            <a:off x="251520" y="590632"/>
            <a:ext cx="8229600" cy="792088"/>
          </a:xfrm>
        </p:spPr>
        <p:txBody>
          <a:bodyPr/>
          <a:lstStyle/>
          <a:p>
            <a:r>
              <a:rPr lang="en-GB" dirty="0"/>
              <a:t>Managing the whole catchment</a:t>
            </a:r>
          </a:p>
        </p:txBody>
      </p:sp>
      <p:sp>
        <p:nvSpPr>
          <p:cNvPr id="3" name="Content Placeholder 2">
            <a:extLst>
              <a:ext uri="{FF2B5EF4-FFF2-40B4-BE49-F238E27FC236}">
                <a16:creationId xmlns:a16="http://schemas.microsoft.com/office/drawing/2014/main" id="{1DA03433-8F57-4824-992D-3722666015A1}"/>
              </a:ext>
            </a:extLst>
          </p:cNvPr>
          <p:cNvSpPr>
            <a:spLocks noGrp="1"/>
          </p:cNvSpPr>
          <p:nvPr>
            <p:ph idx="1"/>
          </p:nvPr>
        </p:nvSpPr>
        <p:spPr>
          <a:xfrm>
            <a:off x="251520" y="1382720"/>
            <a:ext cx="5050905" cy="5286640"/>
          </a:xfrm>
        </p:spPr>
        <p:txBody>
          <a:bodyPr>
            <a:normAutofit/>
          </a:bodyPr>
          <a:lstStyle/>
          <a:p>
            <a:pPr marL="0" indent="0">
              <a:buNone/>
            </a:pPr>
            <a:r>
              <a:rPr lang="en-GB" sz="1900" dirty="0">
                <a:effectLst/>
                <a:latin typeface="Lato" panose="020F0502020204030203"/>
                <a:ea typeface="Calibri" panose="020F0502020204030204" pitchFamily="34" charset="0"/>
              </a:rPr>
              <a:t>Many UK rivers have hard engineering schemes to make them straighter and/or deeper. Some, like Newtown, have flood walls and embankments that restrict the ability of a river to flood onto its floodplain naturally. Hard engineering allows flood water to move downstream more rapidly. </a:t>
            </a:r>
          </a:p>
          <a:p>
            <a:pPr marL="0" indent="0">
              <a:buNone/>
            </a:pPr>
            <a:endParaRPr lang="en-GB" sz="1900" dirty="0">
              <a:effectLst/>
              <a:latin typeface="Lato" panose="020F0502020204030203"/>
              <a:ea typeface="Calibri" panose="020F0502020204030204" pitchFamily="34" charset="0"/>
            </a:endParaRPr>
          </a:p>
          <a:p>
            <a:pPr marL="0" indent="0">
              <a:buNone/>
            </a:pPr>
            <a:r>
              <a:rPr lang="en-GB" sz="1900" dirty="0">
                <a:effectLst/>
                <a:latin typeface="Lato" panose="020F0502020204030203"/>
                <a:ea typeface="Calibri" panose="020F0502020204030204" pitchFamily="34" charset="0"/>
              </a:rPr>
              <a:t>An unintended consequence of hard engineering is that flood water arrives at places further downstream sooner after the rain event and in larger quantities. If these places have no flood protection, or the flood protection is inadequate, this could lead to flooding there. This is why the Environment Agency uses a combination of hard and soft engineering strategies.</a:t>
            </a:r>
            <a:endParaRPr lang="en-GB" sz="1900" dirty="0">
              <a:latin typeface="Lato" panose="020F0502020204030203"/>
            </a:endParaRPr>
          </a:p>
        </p:txBody>
      </p:sp>
      <p:sp>
        <p:nvSpPr>
          <p:cNvPr id="4" name="TextBox 3">
            <a:extLst>
              <a:ext uri="{FF2B5EF4-FFF2-40B4-BE49-F238E27FC236}">
                <a16:creationId xmlns:a16="http://schemas.microsoft.com/office/drawing/2014/main" id="{D331AC34-50C9-4FFF-8379-D57E95DF1849}"/>
              </a:ext>
            </a:extLst>
          </p:cNvPr>
          <p:cNvSpPr txBox="1"/>
          <p:nvPr/>
        </p:nvSpPr>
        <p:spPr>
          <a:xfrm>
            <a:off x="5580112" y="1484784"/>
            <a:ext cx="3133926" cy="3570208"/>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26377C"/>
                </a:solidFill>
                <a:latin typeface="Lato" panose="020F0502020204030203" pitchFamily="34" charset="0"/>
                <a:ea typeface="Lato" panose="020F0502020204030203" pitchFamily="34" charset="0"/>
                <a:cs typeface="Lato" panose="020F0502020204030203" pitchFamily="34" charset="0"/>
              </a:rPr>
              <a:t>Activity </a:t>
            </a:r>
          </a:p>
          <a:p>
            <a:r>
              <a:rPr lang="en-GB" sz="1600" dirty="0">
                <a:solidFill>
                  <a:srgbClr val="26377C"/>
                </a:solidFill>
                <a:latin typeface="Lato" panose="020F0502020204030203" pitchFamily="34" charset="0"/>
                <a:ea typeface="Lato" panose="020F0502020204030203" pitchFamily="34" charset="0"/>
                <a:cs typeface="Lato" panose="020F0502020204030203" pitchFamily="34" charset="0"/>
              </a:rPr>
              <a:t>Watch this short </a:t>
            </a:r>
            <a:r>
              <a:rPr lang="en-GB" sz="1600" dirty="0">
                <a:solidFill>
                  <a:srgbClr val="26377C"/>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video</a:t>
            </a:r>
            <a:r>
              <a:rPr lang="en-GB" sz="1600" dirty="0">
                <a:solidFill>
                  <a:srgbClr val="26377C"/>
                </a:solidFill>
                <a:latin typeface="Lato" panose="020F0502020204030203" pitchFamily="34" charset="0"/>
                <a:ea typeface="Lato" panose="020F0502020204030203" pitchFamily="34" charset="0"/>
                <a:cs typeface="Lato" panose="020F0502020204030203" pitchFamily="34" charset="0"/>
              </a:rPr>
              <a:t> animation. It describes how we need to manage the whole catchment area of a river – not just where the river flows through a town.</a:t>
            </a:r>
          </a:p>
          <a:p>
            <a:endParaRPr lang="en-GB" sz="1600" dirty="0">
              <a:solidFill>
                <a:srgbClr val="26377C"/>
              </a:solidFill>
              <a:latin typeface="Lato" panose="020F0502020204030203" pitchFamily="34" charset="0"/>
              <a:ea typeface="Lato" panose="020F0502020204030203" pitchFamily="34" charset="0"/>
              <a:cs typeface="Lato" panose="020F0502020204030203" pitchFamily="34" charset="0"/>
            </a:endParaRPr>
          </a:p>
          <a:p>
            <a:r>
              <a:rPr lang="en-GB" sz="1600" dirty="0">
                <a:solidFill>
                  <a:srgbClr val="26377C"/>
                </a:solidFill>
                <a:latin typeface="Lato" panose="020F0502020204030203" pitchFamily="34" charset="0"/>
                <a:ea typeface="Lato" panose="020F0502020204030203" pitchFamily="34" charset="0"/>
                <a:cs typeface="Lato" panose="020F0502020204030203" pitchFamily="34" charset="0"/>
              </a:rPr>
              <a:t>Use evidence from the video to answer this question:</a:t>
            </a:r>
          </a:p>
          <a:p>
            <a:r>
              <a:rPr lang="en-GB" sz="1600" dirty="0">
                <a:solidFill>
                  <a:srgbClr val="26377C"/>
                </a:solidFill>
                <a:latin typeface="Lato" panose="020F0502020204030203" pitchFamily="34" charset="0"/>
                <a:ea typeface="Lato" panose="020F0502020204030203" pitchFamily="34" charset="0"/>
                <a:cs typeface="Lato" panose="020F0502020204030203" pitchFamily="34" charset="0"/>
              </a:rPr>
              <a:t>‘Hard engineering is the best way to protect towns and cities from flooding’. To what extent do you agree? </a:t>
            </a:r>
          </a:p>
        </p:txBody>
      </p:sp>
    </p:spTree>
    <p:extLst>
      <p:ext uri="{BB962C8B-B14F-4D97-AF65-F5344CB8AC3E}">
        <p14:creationId xmlns:p14="http://schemas.microsoft.com/office/powerpoint/2010/main" val="93878389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595" y="555123"/>
            <a:ext cx="8229600" cy="877993"/>
          </a:xfrm>
        </p:spPr>
        <p:txBody>
          <a:bodyPr/>
          <a:lstStyle/>
          <a:p>
            <a:r>
              <a:rPr lang="en-GB" b="1" dirty="0"/>
              <a:t>Links</a:t>
            </a:r>
            <a:endParaRPr lang="en-GB" dirty="0"/>
          </a:p>
        </p:txBody>
      </p:sp>
      <p:sp>
        <p:nvSpPr>
          <p:cNvPr id="3" name="Text Placeholder 2"/>
          <p:cNvSpPr>
            <a:spLocks noGrp="1"/>
          </p:cNvSpPr>
          <p:nvPr>
            <p:ph type="body" idx="1"/>
          </p:nvPr>
        </p:nvSpPr>
        <p:spPr>
          <a:xfrm>
            <a:off x="454595" y="1113235"/>
            <a:ext cx="4040188" cy="639762"/>
          </a:xfrm>
        </p:spPr>
        <p:txBody>
          <a:bodyPr>
            <a:normAutofit/>
          </a:bodyPr>
          <a:lstStyle/>
          <a:p>
            <a:r>
              <a:rPr lang="en-GB" dirty="0"/>
              <a:t>From the awarding bodies</a:t>
            </a:r>
          </a:p>
        </p:txBody>
      </p:sp>
      <p:sp>
        <p:nvSpPr>
          <p:cNvPr id="5" name="Text Placeholder 4"/>
          <p:cNvSpPr>
            <a:spLocks noGrp="1"/>
          </p:cNvSpPr>
          <p:nvPr>
            <p:ph type="body" sz="quarter" idx="3"/>
          </p:nvPr>
        </p:nvSpPr>
        <p:spPr>
          <a:xfrm>
            <a:off x="4860032" y="1113235"/>
            <a:ext cx="4041775" cy="639762"/>
          </a:xfrm>
        </p:spPr>
        <p:txBody>
          <a:bodyPr/>
          <a:lstStyle/>
          <a:p>
            <a:r>
              <a:rPr lang="en-GB" dirty="0"/>
              <a:t>Find out more</a:t>
            </a:r>
          </a:p>
        </p:txBody>
      </p:sp>
      <p:sp>
        <p:nvSpPr>
          <p:cNvPr id="6" name="Content Placeholder 5"/>
          <p:cNvSpPr>
            <a:spLocks noGrp="1"/>
          </p:cNvSpPr>
          <p:nvPr>
            <p:ph sz="quarter" idx="4"/>
          </p:nvPr>
        </p:nvSpPr>
        <p:spPr>
          <a:xfrm>
            <a:off x="4932041" y="1725831"/>
            <a:ext cx="3728647" cy="4742111"/>
          </a:xfrm>
        </p:spPr>
        <p:txBody>
          <a:bodyPr>
            <a:normAutofit lnSpcReduction="10000"/>
          </a:bodyPr>
          <a:lstStyle/>
          <a:p>
            <a:pPr marL="273050" indent="-255588">
              <a:lnSpc>
                <a:spcPct val="108000"/>
              </a:lnSpc>
              <a:spcBef>
                <a:spcPts val="0"/>
              </a:spcBef>
            </a:pPr>
            <a:r>
              <a:rPr lang="en-GB" sz="1800" dirty="0"/>
              <a:t>A </a:t>
            </a:r>
            <a:r>
              <a:rPr lang="en-GB" sz="1800" dirty="0">
                <a:hlinkClick r:id="rId3"/>
              </a:rPr>
              <a:t>video</a:t>
            </a:r>
            <a:r>
              <a:rPr lang="en-GB" sz="1800" dirty="0"/>
              <a:t> describing hard engineering approaches to river management</a:t>
            </a:r>
          </a:p>
          <a:p>
            <a:pPr marL="273050" indent="-255588">
              <a:lnSpc>
                <a:spcPct val="108000"/>
              </a:lnSpc>
              <a:spcBef>
                <a:spcPts val="0"/>
              </a:spcBef>
            </a:pPr>
            <a:r>
              <a:rPr lang="en-GB" sz="1800" dirty="0"/>
              <a:t>A </a:t>
            </a:r>
            <a:r>
              <a:rPr lang="en-GB" sz="1800" dirty="0">
                <a:hlinkClick r:id="rId4"/>
              </a:rPr>
              <a:t>video</a:t>
            </a:r>
            <a:r>
              <a:rPr lang="en-GB" sz="1800" dirty="0"/>
              <a:t> describing problems of hard engineering and ‘softer’ alternatives</a:t>
            </a:r>
          </a:p>
          <a:p>
            <a:pPr marL="273050" indent="-255588">
              <a:lnSpc>
                <a:spcPct val="108000"/>
              </a:lnSpc>
              <a:spcBef>
                <a:spcPts val="0"/>
              </a:spcBef>
            </a:pPr>
            <a:r>
              <a:rPr lang="en-GB" sz="1800" dirty="0"/>
              <a:t>Watch this </a:t>
            </a:r>
            <a:r>
              <a:rPr lang="en-GB" sz="1800" dirty="0">
                <a:hlinkClick r:id="rId5"/>
              </a:rPr>
              <a:t>video</a:t>
            </a:r>
            <a:r>
              <a:rPr lang="en-GB" sz="1800" dirty="0"/>
              <a:t> about the River Severn. Think about why the risk of flooding on the River Severn is so high. You should be able to identify at least one physical factor and one human factor.</a:t>
            </a:r>
          </a:p>
          <a:p>
            <a:pPr marL="273050" indent="-255588">
              <a:lnSpc>
                <a:spcPct val="108000"/>
              </a:lnSpc>
              <a:spcBef>
                <a:spcPts val="0"/>
              </a:spcBef>
            </a:pPr>
            <a:r>
              <a:rPr lang="en-GB" sz="1800" dirty="0"/>
              <a:t>Have a look at the </a:t>
            </a:r>
            <a:r>
              <a:rPr lang="en-GB" sz="1800" dirty="0">
                <a:hlinkClick r:id="rId6"/>
              </a:rPr>
              <a:t>GEO units</a:t>
            </a:r>
            <a:r>
              <a:rPr lang="en-GB" sz="1800" dirty="0"/>
              <a:t> on landforms on the River Severn and river processes.</a:t>
            </a:r>
          </a:p>
        </p:txBody>
      </p:sp>
      <p:graphicFrame>
        <p:nvGraphicFramePr>
          <p:cNvPr id="9" name="Content Placeholder 7">
            <a:extLst>
              <a:ext uri="{FF2B5EF4-FFF2-40B4-BE49-F238E27FC236}">
                <a16:creationId xmlns:a16="http://schemas.microsoft.com/office/drawing/2014/main" id="{9262B63D-331F-0045-AB04-3B211F5BA1E3}"/>
              </a:ext>
            </a:extLst>
          </p:cNvPr>
          <p:cNvGraphicFramePr>
            <a:graphicFrameLocks/>
          </p:cNvGraphicFramePr>
          <p:nvPr>
            <p:extLst>
              <p:ext uri="{D42A27DB-BD31-4B8C-83A1-F6EECF244321}">
                <p14:modId xmlns:p14="http://schemas.microsoft.com/office/powerpoint/2010/main" val="2028583285"/>
              </p:ext>
            </p:extLst>
          </p:nvPr>
        </p:nvGraphicFramePr>
        <p:xfrm>
          <a:off x="519317" y="1725832"/>
          <a:ext cx="4376720" cy="4742111"/>
        </p:xfrm>
        <a:graphic>
          <a:graphicData uri="http://schemas.openxmlformats.org/drawingml/2006/table">
            <a:tbl>
              <a:tblPr firstRow="1" bandRow="1">
                <a:tableStyleId>{5C22544A-7EE6-4342-B048-85BDC9FD1C3A}</a:tableStyleId>
              </a:tblPr>
              <a:tblGrid>
                <a:gridCol w="1207371">
                  <a:extLst>
                    <a:ext uri="{9D8B030D-6E8A-4147-A177-3AD203B41FA5}">
                      <a16:colId xmlns:a16="http://schemas.microsoft.com/office/drawing/2014/main" val="20000"/>
                    </a:ext>
                  </a:extLst>
                </a:gridCol>
                <a:gridCol w="3169349">
                  <a:extLst>
                    <a:ext uri="{9D8B030D-6E8A-4147-A177-3AD203B41FA5}">
                      <a16:colId xmlns:a16="http://schemas.microsoft.com/office/drawing/2014/main" val="20001"/>
                    </a:ext>
                  </a:extLst>
                </a:gridCol>
              </a:tblGrid>
              <a:tr h="370840">
                <a:tc>
                  <a:txBody>
                    <a:bodyPr/>
                    <a:lstStyle/>
                    <a:p>
                      <a:endParaRPr lang="en-GB"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dirty="0">
                          <a:latin typeface="Lato" panose="020F0502020204030203" pitchFamily="34" charset="0"/>
                          <a:ea typeface="Lato" panose="020F0502020204030203" pitchFamily="34" charset="0"/>
                          <a:cs typeface="Lato" panose="020F0502020204030203" pitchFamily="34" charset="0"/>
                        </a:rPr>
                        <a:t>Topic</a:t>
                      </a:r>
                    </a:p>
                  </a:txBody>
                  <a:tcPr/>
                </a:tc>
                <a:extLst>
                  <a:ext uri="{0D108BD9-81ED-4DB2-BD59-A6C34878D82A}">
                    <a16:rowId xmlns:a16="http://schemas.microsoft.com/office/drawing/2014/main" val="10000"/>
                  </a:ext>
                </a:extLst>
              </a:tr>
              <a:tr h="370840">
                <a:tc>
                  <a:txBody>
                    <a:bodyPr/>
                    <a:lstStyle/>
                    <a:p>
                      <a:r>
                        <a:rPr lang="en-GB" sz="1600" dirty="0">
                          <a:latin typeface="Lato" panose="020F0502020204030203" pitchFamily="34" charset="0"/>
                          <a:ea typeface="Lato" panose="020F0502020204030203" pitchFamily="34" charset="0"/>
                          <a:cs typeface="Lato" panose="020F0502020204030203" pitchFamily="34" charset="0"/>
                          <a:hlinkClick r:id="rId7"/>
                        </a:rPr>
                        <a:t>AQA</a:t>
                      </a:r>
                      <a:endParaRPr lang="en-GB" sz="16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600" dirty="0">
                          <a:solidFill>
                            <a:srgbClr val="26377C"/>
                          </a:solidFill>
                          <a:latin typeface="Lato" panose="020F0502020204030203" pitchFamily="34" charset="0"/>
                          <a:ea typeface="Lato" panose="020F0502020204030203" pitchFamily="34" charset="0"/>
                          <a:cs typeface="Lato" panose="020F0502020204030203" pitchFamily="34" charset="0"/>
                        </a:rPr>
                        <a:t>3.1.3.2, 3.1.3.3, 3.1.3.4 Coastal, river, glacial landscapes</a:t>
                      </a:r>
                    </a:p>
                  </a:txBody>
                  <a:tcPr/>
                </a:tc>
                <a:extLst>
                  <a:ext uri="{0D108BD9-81ED-4DB2-BD59-A6C34878D82A}">
                    <a16:rowId xmlns:a16="http://schemas.microsoft.com/office/drawing/2014/main" val="10001"/>
                  </a:ext>
                </a:extLst>
              </a:tr>
              <a:tr h="527135">
                <a:tc>
                  <a:txBody>
                    <a:bodyPr/>
                    <a:lstStyle/>
                    <a:p>
                      <a:r>
                        <a:rPr lang="en-GB" sz="1600" dirty="0" err="1">
                          <a:latin typeface="Lato" panose="020F0502020204030203" pitchFamily="34" charset="0"/>
                          <a:ea typeface="Lato" panose="020F0502020204030203" pitchFamily="34" charset="0"/>
                          <a:cs typeface="Lato" panose="020F0502020204030203" pitchFamily="34" charset="0"/>
                          <a:hlinkClick r:id="rId7"/>
                        </a:rPr>
                        <a:t>Edexcel</a:t>
                      </a:r>
                      <a:r>
                        <a:rPr lang="en-GB" sz="1600" dirty="0">
                          <a:latin typeface="Lato" panose="020F0502020204030203" pitchFamily="34" charset="0"/>
                          <a:ea typeface="Lato" panose="020F0502020204030203" pitchFamily="34" charset="0"/>
                          <a:cs typeface="Lato" panose="020F0502020204030203" pitchFamily="34" charset="0"/>
                          <a:hlinkClick r:id="rId7"/>
                        </a:rPr>
                        <a:t>  A</a:t>
                      </a:r>
                      <a:endParaRPr lang="en-GB" sz="16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600" dirty="0">
                          <a:solidFill>
                            <a:srgbClr val="26377C"/>
                          </a:solidFill>
                          <a:latin typeface="Lato" panose="020F0502020204030203" pitchFamily="34" charset="0"/>
                          <a:ea typeface="Lato" panose="020F0502020204030203" pitchFamily="34" charset="0"/>
                          <a:cs typeface="Lato" panose="020F0502020204030203" pitchFamily="34" charset="0"/>
                        </a:rPr>
                        <a:t>1: The changing landscape of the UK</a:t>
                      </a:r>
                    </a:p>
                  </a:txBody>
                  <a:tcPr/>
                </a:tc>
                <a:extLst>
                  <a:ext uri="{0D108BD9-81ED-4DB2-BD59-A6C34878D82A}">
                    <a16:rowId xmlns:a16="http://schemas.microsoft.com/office/drawing/2014/main" val="10002"/>
                  </a:ext>
                </a:extLst>
              </a:tr>
              <a:tr h="370840">
                <a:tc>
                  <a:txBody>
                    <a:bodyPr/>
                    <a:lstStyle/>
                    <a:p>
                      <a:r>
                        <a:rPr lang="en-GB" sz="1600" dirty="0" err="1">
                          <a:latin typeface="Lato" panose="020F0502020204030203" pitchFamily="34" charset="0"/>
                          <a:ea typeface="Lato" panose="020F0502020204030203" pitchFamily="34" charset="0"/>
                          <a:cs typeface="Lato" panose="020F0502020204030203" pitchFamily="34" charset="0"/>
                          <a:hlinkClick r:id="rId7"/>
                        </a:rPr>
                        <a:t>Edexcel</a:t>
                      </a:r>
                      <a:r>
                        <a:rPr lang="en-GB" sz="1600" dirty="0">
                          <a:latin typeface="Lato" panose="020F0502020204030203" pitchFamily="34" charset="0"/>
                          <a:ea typeface="Lato" panose="020F0502020204030203" pitchFamily="34" charset="0"/>
                          <a:cs typeface="Lato" panose="020F0502020204030203" pitchFamily="34" charset="0"/>
                          <a:hlinkClick r:id="rId7"/>
                        </a:rPr>
                        <a:t> B</a:t>
                      </a:r>
                      <a:endParaRPr lang="en-GB" sz="16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600" dirty="0">
                          <a:solidFill>
                            <a:srgbClr val="26377C"/>
                          </a:solidFill>
                          <a:latin typeface="Lato" panose="020F0502020204030203" pitchFamily="34" charset="0"/>
                          <a:ea typeface="Lato" panose="020F0502020204030203" pitchFamily="34" charset="0"/>
                          <a:cs typeface="Lato" panose="020F0502020204030203" pitchFamily="34" charset="0"/>
                        </a:rPr>
                        <a:t>4: The UK’s evolving physical landscape</a:t>
                      </a:r>
                    </a:p>
                  </a:txBody>
                  <a:tcPr/>
                </a:tc>
                <a:extLst>
                  <a:ext uri="{0D108BD9-81ED-4DB2-BD59-A6C34878D82A}">
                    <a16:rowId xmlns:a16="http://schemas.microsoft.com/office/drawing/2014/main" val="10003"/>
                  </a:ext>
                </a:extLst>
              </a:tr>
              <a:tr h="521023">
                <a:tc>
                  <a:txBody>
                    <a:bodyPr/>
                    <a:lstStyle/>
                    <a:p>
                      <a:r>
                        <a:rPr lang="en-GB" sz="1600" dirty="0" err="1">
                          <a:latin typeface="Lato" panose="020F0502020204030203" pitchFamily="34" charset="0"/>
                          <a:ea typeface="Lato" panose="020F0502020204030203" pitchFamily="34" charset="0"/>
                          <a:cs typeface="Lato" panose="020F0502020204030203" pitchFamily="34" charset="0"/>
                          <a:hlinkClick r:id="rId7"/>
                        </a:rPr>
                        <a:t>Eduqas</a:t>
                      </a:r>
                      <a:r>
                        <a:rPr lang="en-GB" sz="1600" dirty="0">
                          <a:latin typeface="Lato" panose="020F0502020204030203" pitchFamily="34" charset="0"/>
                          <a:ea typeface="Lato" panose="020F0502020204030203" pitchFamily="34" charset="0"/>
                          <a:cs typeface="Lato" panose="020F0502020204030203" pitchFamily="34" charset="0"/>
                          <a:hlinkClick r:id="rId7"/>
                        </a:rPr>
                        <a:t> A</a:t>
                      </a:r>
                      <a:endParaRPr lang="en-GB" sz="16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600" dirty="0">
                          <a:solidFill>
                            <a:srgbClr val="26377C"/>
                          </a:solidFill>
                          <a:latin typeface="Lato" panose="020F0502020204030203" pitchFamily="34" charset="0"/>
                          <a:ea typeface="Lato" panose="020F0502020204030203" pitchFamily="34" charset="0"/>
                          <a:cs typeface="Lato" panose="020F0502020204030203" pitchFamily="34" charset="0"/>
                        </a:rPr>
                        <a:t>1: Landscapes and physical processes</a:t>
                      </a:r>
                    </a:p>
                  </a:txBody>
                  <a:tcPr/>
                </a:tc>
                <a:extLst>
                  <a:ext uri="{0D108BD9-81ED-4DB2-BD59-A6C34878D82A}">
                    <a16:rowId xmlns:a16="http://schemas.microsoft.com/office/drawing/2014/main" val="10004"/>
                  </a:ext>
                </a:extLst>
              </a:tr>
              <a:tr h="370840">
                <a:tc>
                  <a:txBody>
                    <a:bodyPr/>
                    <a:lstStyle/>
                    <a:p>
                      <a:r>
                        <a:rPr kumimoji="0" lang="en-GB" sz="1600" kern="1200" dirty="0">
                          <a:solidFill>
                            <a:schemeClr val="dk1"/>
                          </a:solidFill>
                          <a:latin typeface="Lato" panose="020F0502020204030203" pitchFamily="34" charset="0"/>
                          <a:ea typeface="Lato" panose="020F0502020204030203" pitchFamily="34" charset="0"/>
                          <a:cs typeface="Lato" panose="020F0502020204030203" pitchFamily="34" charset="0"/>
                          <a:hlinkClick r:id="rId7"/>
                        </a:rPr>
                        <a:t>Eduqas B</a:t>
                      </a:r>
                      <a:endParaRPr lang="en-GB" sz="16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600" dirty="0">
                          <a:solidFill>
                            <a:srgbClr val="26377C"/>
                          </a:solidFill>
                          <a:latin typeface="Lato" panose="020F0502020204030203" pitchFamily="34" charset="0"/>
                          <a:ea typeface="Lato" panose="020F0502020204030203" pitchFamily="34" charset="0"/>
                          <a:cs typeface="Lato" panose="020F0502020204030203" pitchFamily="34" charset="0"/>
                        </a:rPr>
                        <a:t>2.1: Shaping the landscape</a:t>
                      </a:r>
                    </a:p>
                  </a:txBody>
                  <a:tcPr/>
                </a:tc>
                <a:extLst>
                  <a:ext uri="{0D108BD9-81ED-4DB2-BD59-A6C34878D82A}">
                    <a16:rowId xmlns:a16="http://schemas.microsoft.com/office/drawing/2014/main" val="10005"/>
                  </a:ext>
                </a:extLst>
              </a:tr>
              <a:tr h="363151">
                <a:tc>
                  <a:txBody>
                    <a:bodyPr/>
                    <a:lstStyle/>
                    <a:p>
                      <a:r>
                        <a:rPr lang="en-GB" sz="1600" dirty="0">
                          <a:latin typeface="Lato" panose="020F0502020204030203" pitchFamily="34" charset="0"/>
                          <a:ea typeface="Lato" panose="020F0502020204030203" pitchFamily="34" charset="0"/>
                          <a:cs typeface="Lato" panose="020F0502020204030203" pitchFamily="34" charset="0"/>
                          <a:hlinkClick r:id="rId7"/>
                        </a:rPr>
                        <a:t>OCR A</a:t>
                      </a:r>
                      <a:endParaRPr lang="en-GB" sz="16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600" dirty="0">
                          <a:solidFill>
                            <a:srgbClr val="26377C"/>
                          </a:solidFill>
                          <a:latin typeface="Lato" panose="020F0502020204030203" pitchFamily="34" charset="0"/>
                          <a:ea typeface="Lato" panose="020F0502020204030203" pitchFamily="34" charset="0"/>
                          <a:cs typeface="Lato" panose="020F0502020204030203" pitchFamily="34" charset="0"/>
                        </a:rPr>
                        <a:t>1.1 Landscapes of the UK</a:t>
                      </a:r>
                    </a:p>
                  </a:txBody>
                  <a:tcPr/>
                </a:tc>
                <a:extLst>
                  <a:ext uri="{0D108BD9-81ED-4DB2-BD59-A6C34878D82A}">
                    <a16:rowId xmlns:a16="http://schemas.microsoft.com/office/drawing/2014/main" val="10006"/>
                  </a:ext>
                </a:extLst>
              </a:tr>
              <a:tr h="370840">
                <a:tc>
                  <a:txBody>
                    <a:bodyPr/>
                    <a:lstStyle/>
                    <a:p>
                      <a:r>
                        <a:rPr lang="en-GB" sz="1600" dirty="0">
                          <a:latin typeface="Lato" panose="020F0502020204030203" pitchFamily="34" charset="0"/>
                          <a:ea typeface="Lato" panose="020F0502020204030203" pitchFamily="34" charset="0"/>
                          <a:cs typeface="Lato" panose="020F0502020204030203" pitchFamily="34" charset="0"/>
                          <a:hlinkClick r:id="rId7"/>
                        </a:rPr>
                        <a:t>OCR B</a:t>
                      </a:r>
                      <a:endParaRPr lang="en-GB" sz="16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600" dirty="0">
                          <a:solidFill>
                            <a:srgbClr val="26377C"/>
                          </a:solidFill>
                          <a:latin typeface="Lato" panose="020F0502020204030203" pitchFamily="34" charset="0"/>
                          <a:ea typeface="Lato" panose="020F0502020204030203" pitchFamily="34" charset="0"/>
                          <a:cs typeface="Lato" panose="020F0502020204030203" pitchFamily="34" charset="0"/>
                        </a:rPr>
                        <a:t>3 Distinctive landscapes</a:t>
                      </a:r>
                    </a:p>
                  </a:txBody>
                  <a:tcPr/>
                </a:tc>
                <a:extLst>
                  <a:ext uri="{0D108BD9-81ED-4DB2-BD59-A6C34878D82A}">
                    <a16:rowId xmlns:a16="http://schemas.microsoft.com/office/drawing/2014/main" val="10007"/>
                  </a:ext>
                </a:extLst>
              </a:tr>
              <a:tr h="370840">
                <a:tc>
                  <a:txBody>
                    <a:bodyPr/>
                    <a:lstStyle/>
                    <a:p>
                      <a:r>
                        <a:rPr lang="en-GB" sz="1600" dirty="0">
                          <a:latin typeface="Lato" panose="020F0502020204030203" pitchFamily="34" charset="0"/>
                          <a:ea typeface="Lato" panose="020F0502020204030203" pitchFamily="34" charset="0"/>
                          <a:cs typeface="Lato" panose="020F0502020204030203" pitchFamily="34" charset="0"/>
                          <a:hlinkClick r:id="rId7"/>
                        </a:rPr>
                        <a:t>WJEC</a:t>
                      </a:r>
                      <a:endParaRPr lang="en-GB" sz="16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600" dirty="0">
                          <a:solidFill>
                            <a:srgbClr val="26377C"/>
                          </a:solidFill>
                          <a:latin typeface="Lato" panose="020F0502020204030203" pitchFamily="34" charset="0"/>
                          <a:ea typeface="Lato" panose="020F0502020204030203" pitchFamily="34" charset="0"/>
                          <a:cs typeface="Lato" panose="020F0502020204030203" pitchFamily="34" charset="0"/>
                        </a:rPr>
                        <a:t>1: Landscapes and physical processes</a:t>
                      </a:r>
                    </a:p>
                  </a:txBody>
                  <a:tcPr/>
                </a:tc>
                <a:extLst>
                  <a:ext uri="{0D108BD9-81ED-4DB2-BD59-A6C34878D82A}">
                    <a16:rowId xmlns:a16="http://schemas.microsoft.com/office/drawing/2014/main" val="2299319836"/>
                  </a:ext>
                </a:extLst>
              </a:tr>
              <a:tr h="370840">
                <a:tc>
                  <a:txBody>
                    <a:bodyPr/>
                    <a:lstStyle/>
                    <a:p>
                      <a:r>
                        <a:rPr lang="en-GB" sz="1600" dirty="0">
                          <a:latin typeface="Lato" panose="020F0502020204030203" pitchFamily="34" charset="0"/>
                          <a:ea typeface="Lato" panose="020F0502020204030203" pitchFamily="34" charset="0"/>
                          <a:cs typeface="Lato" panose="020F0502020204030203" pitchFamily="34" charset="0"/>
                          <a:hlinkClick r:id="rId7"/>
                        </a:rPr>
                        <a:t>CCEA</a:t>
                      </a:r>
                      <a:endParaRPr lang="en-GB" sz="16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600" dirty="0">
                          <a:solidFill>
                            <a:srgbClr val="26377C"/>
                          </a:solidFill>
                          <a:latin typeface="Lato" panose="020F0502020204030203" pitchFamily="34" charset="0"/>
                          <a:ea typeface="Lato" panose="020F0502020204030203" pitchFamily="34" charset="0"/>
                          <a:cs typeface="Lato" panose="020F0502020204030203" pitchFamily="34" charset="0"/>
                        </a:rPr>
                        <a:t>3.4, 1A: River environments.</a:t>
                      </a:r>
                    </a:p>
                  </a:txBody>
                  <a:tcPr/>
                </a:tc>
                <a:extLst>
                  <a:ext uri="{0D108BD9-81ED-4DB2-BD59-A6C34878D82A}">
                    <a16:rowId xmlns:a16="http://schemas.microsoft.com/office/drawing/2014/main" val="10009"/>
                  </a:ext>
                </a:extLst>
              </a:tr>
            </a:tbl>
          </a:graphicData>
        </a:graphic>
      </p:graphicFrame>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52797-5DD7-4E33-A163-0E5B93187626}"/>
              </a:ext>
            </a:extLst>
          </p:cNvPr>
          <p:cNvSpPr>
            <a:spLocks noGrp="1"/>
          </p:cNvSpPr>
          <p:nvPr>
            <p:ph type="title"/>
          </p:nvPr>
        </p:nvSpPr>
        <p:spPr>
          <a:xfrm>
            <a:off x="272287" y="476672"/>
            <a:ext cx="8229600" cy="1066800"/>
          </a:xfrm>
        </p:spPr>
        <p:txBody>
          <a:bodyPr/>
          <a:lstStyle/>
          <a:p>
            <a:r>
              <a:rPr lang="en-GB" dirty="0"/>
              <a:t>Acknowledgements</a:t>
            </a:r>
          </a:p>
        </p:txBody>
      </p:sp>
      <p:sp>
        <p:nvSpPr>
          <p:cNvPr id="3" name="Content Placeholder 2">
            <a:extLst>
              <a:ext uri="{FF2B5EF4-FFF2-40B4-BE49-F238E27FC236}">
                <a16:creationId xmlns:a16="http://schemas.microsoft.com/office/drawing/2014/main" id="{99CFE4DF-8D8F-4532-84F9-5CF2D06E30CF}"/>
              </a:ext>
            </a:extLst>
          </p:cNvPr>
          <p:cNvSpPr>
            <a:spLocks noGrp="1"/>
          </p:cNvSpPr>
          <p:nvPr>
            <p:ph idx="1"/>
          </p:nvPr>
        </p:nvSpPr>
        <p:spPr>
          <a:xfrm>
            <a:off x="238426" y="1313178"/>
            <a:ext cx="7213894" cy="5068150"/>
          </a:xfrm>
        </p:spPr>
        <p:txBody>
          <a:bodyPr>
            <a:normAutofit/>
          </a:bodyPr>
          <a:lstStyle/>
          <a:p>
            <a:pPr marL="0" indent="0">
              <a:buNone/>
            </a:pPr>
            <a:r>
              <a:rPr lang="en-GB" sz="2000" dirty="0"/>
              <a:t>This presentation has been written by Andy Owen, author and Consultant to the GA.</a:t>
            </a:r>
          </a:p>
          <a:p>
            <a:pPr marL="0" indent="0">
              <a:buNone/>
            </a:pPr>
            <a:endParaRPr lang="en-GB" sz="2000" dirty="0"/>
          </a:p>
          <a:p>
            <a:pPr marL="0" indent="0">
              <a:buNone/>
            </a:pPr>
            <a:r>
              <a:rPr lang="en-GB" sz="2000" b="1" dirty="0"/>
              <a:t>Figures</a:t>
            </a:r>
          </a:p>
          <a:p>
            <a:pPr marL="342900" indent="-342900">
              <a:lnSpc>
                <a:spcPct val="128000"/>
              </a:lnSpc>
            </a:pPr>
            <a:r>
              <a:rPr lang="en-GB" sz="2000" b="1" dirty="0"/>
              <a:t>Slides 6, 8, 9, 10, 11, 12, 13 and 14: </a:t>
            </a:r>
            <a:r>
              <a:rPr lang="en-GB" sz="2000" dirty="0"/>
              <a:t>photos © Andy Owen</a:t>
            </a:r>
          </a:p>
          <a:p>
            <a:pPr marL="342900" indent="-342900">
              <a:lnSpc>
                <a:spcPct val="128000"/>
              </a:lnSpc>
            </a:pPr>
            <a:endParaRPr lang="en-GB" sz="2000" dirty="0"/>
          </a:p>
        </p:txBody>
      </p:sp>
    </p:spTree>
    <p:extLst>
      <p:ext uri="{BB962C8B-B14F-4D97-AF65-F5344CB8AC3E}">
        <p14:creationId xmlns:p14="http://schemas.microsoft.com/office/powerpoint/2010/main" val="174249877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013A-A0F5-477F-B3B4-21A2C2F8C5C8}"/>
              </a:ext>
            </a:extLst>
          </p:cNvPr>
          <p:cNvSpPr>
            <a:spLocks noGrp="1"/>
          </p:cNvSpPr>
          <p:nvPr>
            <p:ph type="title"/>
          </p:nvPr>
        </p:nvSpPr>
        <p:spPr/>
        <p:txBody>
          <a:bodyPr>
            <a:normAutofit/>
          </a:bodyPr>
          <a:lstStyle/>
          <a:p>
            <a:r>
              <a:rPr lang="en-GB" dirty="0"/>
              <a:t>Getting started</a:t>
            </a:r>
          </a:p>
        </p:txBody>
      </p:sp>
      <p:sp>
        <p:nvSpPr>
          <p:cNvPr id="3" name="Content Placeholder 2">
            <a:extLst>
              <a:ext uri="{FF2B5EF4-FFF2-40B4-BE49-F238E27FC236}">
                <a16:creationId xmlns:a16="http://schemas.microsoft.com/office/drawing/2014/main" id="{FC8DDB97-4EB7-4FDA-A049-48DEA45A5DC7}"/>
              </a:ext>
            </a:extLst>
          </p:cNvPr>
          <p:cNvSpPr>
            <a:spLocks noGrp="1"/>
          </p:cNvSpPr>
          <p:nvPr>
            <p:ph idx="1"/>
          </p:nvPr>
        </p:nvSpPr>
        <p:spPr/>
        <p:txBody>
          <a:bodyPr>
            <a:normAutofit/>
          </a:bodyPr>
          <a:lstStyle/>
          <a:p>
            <a:pPr marL="109728" indent="0">
              <a:buNone/>
            </a:pPr>
            <a:r>
              <a:rPr lang="en-GB" sz="2000" dirty="0"/>
              <a:t>You’ll need a notepad on which to make notes as you go along, or you could make notes, paste images, etc. on your device.</a:t>
            </a:r>
          </a:p>
          <a:p>
            <a:pPr marL="109728" indent="0">
              <a:buNone/>
            </a:pPr>
            <a:endParaRPr lang="en-GB" sz="2000" dirty="0"/>
          </a:p>
          <a:p>
            <a:pPr marL="109728" indent="0">
              <a:buNone/>
            </a:pPr>
            <a:r>
              <a:rPr lang="en-GB" sz="2000" dirty="0"/>
              <a:t>You can view these slides:</a:t>
            </a:r>
          </a:p>
          <a:p>
            <a:pPr lvl="0"/>
            <a:r>
              <a:rPr lang="en-GB" sz="2000" dirty="0"/>
              <a:t>as a slide-show for the animations and to follow links</a:t>
            </a:r>
          </a:p>
          <a:p>
            <a:pPr lvl="0"/>
            <a:r>
              <a:rPr lang="en-GB" sz="2000" dirty="0"/>
              <a:t>in ‘normal’ view if you want to add call-outs or extra slides to make notes, paste images, answer questions.</a:t>
            </a:r>
          </a:p>
          <a:p>
            <a:pPr marL="109728" indent="0">
              <a:buNone/>
            </a:pPr>
            <a:endParaRPr lang="en-GB" sz="2000" dirty="0">
              <a:ea typeface="Calibri" panose="020F0502020204030204" pitchFamily="34" charset="0"/>
              <a:cs typeface="Times New Roman" panose="02020603050405020304" pitchFamily="18" charset="0"/>
            </a:endParaRPr>
          </a:p>
          <a:p>
            <a:pPr marL="109728" indent="0">
              <a:buNone/>
            </a:pPr>
            <a:r>
              <a:rPr lang="en-GB" sz="2000" dirty="0">
                <a:ea typeface="Calibri" panose="020F0502020204030204" pitchFamily="34" charset="0"/>
                <a:cs typeface="Times New Roman" panose="02020603050405020304" pitchFamily="18" charset="0"/>
              </a:rPr>
              <a:t>The geo-location of each photo is given using the </a:t>
            </a:r>
            <a:r>
              <a:rPr lang="en-GB" sz="2000" dirty="0">
                <a:solidFill>
                  <a:schemeClr val="accent2"/>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What3Words</a:t>
            </a:r>
            <a:r>
              <a:rPr lang="en-GB" sz="2000" dirty="0">
                <a:solidFill>
                  <a:schemeClr val="accent2"/>
                </a:solidFill>
                <a:ea typeface="Calibri" panose="020F0502020204030204" pitchFamily="34" charset="0"/>
                <a:cs typeface="Times New Roman" panose="02020603050405020304" pitchFamily="18" charset="0"/>
              </a:rPr>
              <a:t> </a:t>
            </a:r>
            <a:r>
              <a:rPr lang="en-GB" sz="2000" dirty="0">
                <a:ea typeface="Calibri" panose="020F0502020204030204" pitchFamily="34" charset="0"/>
                <a:cs typeface="Times New Roman" panose="02020603050405020304" pitchFamily="18" charset="0"/>
              </a:rPr>
              <a:t>website. Use this website to see an aerial view of each location. In many locations you can also take a virtual fieldtrip by dragging </a:t>
            </a:r>
            <a:r>
              <a:rPr lang="en-GB" sz="2000" dirty="0" err="1">
                <a:ea typeface="Calibri" panose="020F0502020204030204" pitchFamily="34" charset="0"/>
                <a:cs typeface="Times New Roman" panose="02020603050405020304" pitchFamily="18" charset="0"/>
              </a:rPr>
              <a:t>Pegman</a:t>
            </a:r>
            <a:r>
              <a:rPr lang="en-GB" sz="2000" dirty="0">
                <a:ea typeface="Calibri" panose="020F0502020204030204" pitchFamily="34" charset="0"/>
                <a:cs typeface="Times New Roman" panose="02020603050405020304" pitchFamily="18" charset="0"/>
              </a:rPr>
              <a:t> onto the map to open Street View.</a:t>
            </a:r>
            <a:endParaRPr lang="en-GB" sz="2400" dirty="0"/>
          </a:p>
          <a:p>
            <a:endParaRPr lang="en-GB" sz="2400" b="1" dirty="0">
              <a:solidFill>
                <a:srgbClr val="FF0000"/>
              </a:solidFill>
            </a:endParaRPr>
          </a:p>
          <a:p>
            <a:endParaRPr lang="en-GB" sz="2400" dirty="0"/>
          </a:p>
        </p:txBody>
      </p:sp>
    </p:spTree>
    <p:extLst>
      <p:ext uri="{BB962C8B-B14F-4D97-AF65-F5344CB8AC3E}">
        <p14:creationId xmlns:p14="http://schemas.microsoft.com/office/powerpoint/2010/main" val="27983138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47CE8-00BF-4414-824A-78FD6B986F7D}"/>
              </a:ext>
            </a:extLst>
          </p:cNvPr>
          <p:cNvSpPr>
            <a:spLocks noGrp="1"/>
          </p:cNvSpPr>
          <p:nvPr>
            <p:ph type="title"/>
          </p:nvPr>
        </p:nvSpPr>
        <p:spPr/>
        <p:txBody>
          <a:bodyPr/>
          <a:lstStyle/>
          <a:p>
            <a:r>
              <a:rPr lang="en-GB" dirty="0"/>
              <a:t>Types of river management</a:t>
            </a:r>
          </a:p>
        </p:txBody>
      </p:sp>
      <p:sp>
        <p:nvSpPr>
          <p:cNvPr id="3" name="Content Placeholder 2">
            <a:extLst>
              <a:ext uri="{FF2B5EF4-FFF2-40B4-BE49-F238E27FC236}">
                <a16:creationId xmlns:a16="http://schemas.microsoft.com/office/drawing/2014/main" id="{1F5850E7-581A-44E3-8839-194E13B28C43}"/>
              </a:ext>
            </a:extLst>
          </p:cNvPr>
          <p:cNvSpPr>
            <a:spLocks noGrp="1"/>
          </p:cNvSpPr>
          <p:nvPr>
            <p:ph idx="1"/>
          </p:nvPr>
        </p:nvSpPr>
        <p:spPr>
          <a:xfrm>
            <a:off x="457200" y="1628800"/>
            <a:ext cx="7355160" cy="4536504"/>
          </a:xfrm>
        </p:spPr>
        <p:txBody>
          <a:bodyPr>
            <a:noAutofit/>
          </a:bodyPr>
          <a:lstStyle/>
          <a:p>
            <a:pPr marL="0" indent="0">
              <a:lnSpc>
                <a:spcPct val="108000"/>
              </a:lnSpc>
              <a:spcBef>
                <a:spcPts val="0"/>
              </a:spcBef>
              <a:buNone/>
            </a:pPr>
            <a:r>
              <a:rPr lang="en-US" sz="2200" dirty="0"/>
              <a:t>There are a number of ways that people can manage rivers to try to reduce the effects of erosion or flooding. These strategies can be divided into two broad types:</a:t>
            </a:r>
          </a:p>
          <a:p>
            <a:pPr marL="273050" indent="-255588">
              <a:lnSpc>
                <a:spcPct val="108000"/>
              </a:lnSpc>
              <a:spcBef>
                <a:spcPts val="0"/>
              </a:spcBef>
            </a:pPr>
            <a:r>
              <a:rPr lang="en-US" sz="2200" b="1" dirty="0"/>
              <a:t>Hard engineering </a:t>
            </a:r>
            <a:r>
              <a:rPr lang="en-US" sz="2200" dirty="0"/>
              <a:t>is when artificial structures are constructed to change the shape of the river channel or manage the way that a river flows.</a:t>
            </a:r>
          </a:p>
          <a:p>
            <a:pPr marL="273050" indent="-255588">
              <a:lnSpc>
                <a:spcPct val="108000"/>
              </a:lnSpc>
              <a:spcBef>
                <a:spcPts val="0"/>
              </a:spcBef>
            </a:pPr>
            <a:r>
              <a:rPr lang="en-US" sz="2200" b="1" dirty="0"/>
              <a:t>Soft engineering </a:t>
            </a:r>
            <a:r>
              <a:rPr lang="en-US" sz="2200" dirty="0"/>
              <a:t>is when engineers work with nature to try to reduce the likelihood of river flooding. The Environment Agency calls this Natural Flood Management (NFM) and they estimate that Natural Flood Management can reduce flood risk by between 5% and 25%.</a:t>
            </a:r>
          </a:p>
          <a:p>
            <a:pPr>
              <a:lnSpc>
                <a:spcPct val="108000"/>
              </a:lnSpc>
              <a:spcBef>
                <a:spcPts val="0"/>
              </a:spcBef>
            </a:pPr>
            <a:endParaRPr lang="en-GB" sz="2200" dirty="0"/>
          </a:p>
        </p:txBody>
      </p:sp>
    </p:spTree>
    <p:extLst>
      <p:ext uri="{BB962C8B-B14F-4D97-AF65-F5344CB8AC3E}">
        <p14:creationId xmlns:p14="http://schemas.microsoft.com/office/powerpoint/2010/main" val="277478717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1924F-694A-404A-B3F3-6AD90D97B503}"/>
              </a:ext>
            </a:extLst>
          </p:cNvPr>
          <p:cNvSpPr>
            <a:spLocks noGrp="1"/>
          </p:cNvSpPr>
          <p:nvPr>
            <p:ph type="title"/>
          </p:nvPr>
        </p:nvSpPr>
        <p:spPr>
          <a:xfrm>
            <a:off x="215516" y="544354"/>
            <a:ext cx="8229600" cy="625370"/>
          </a:xfrm>
        </p:spPr>
        <p:txBody>
          <a:bodyPr>
            <a:normAutofit fontScale="90000"/>
          </a:bodyPr>
          <a:lstStyle/>
          <a:p>
            <a:r>
              <a:rPr lang="en-GB" dirty="0"/>
              <a:t>Hard engineering</a:t>
            </a:r>
          </a:p>
        </p:txBody>
      </p:sp>
      <p:sp>
        <p:nvSpPr>
          <p:cNvPr id="3" name="Content Placeholder 2">
            <a:extLst>
              <a:ext uri="{FF2B5EF4-FFF2-40B4-BE49-F238E27FC236}">
                <a16:creationId xmlns:a16="http://schemas.microsoft.com/office/drawing/2014/main" id="{30AE45A9-A355-4B28-8323-D35618AF21B4}"/>
              </a:ext>
            </a:extLst>
          </p:cNvPr>
          <p:cNvSpPr>
            <a:spLocks noGrp="1"/>
          </p:cNvSpPr>
          <p:nvPr>
            <p:ph idx="1"/>
          </p:nvPr>
        </p:nvSpPr>
        <p:spPr>
          <a:xfrm>
            <a:off x="223527" y="1169724"/>
            <a:ext cx="4906888" cy="3649790"/>
          </a:xfrm>
        </p:spPr>
        <p:txBody>
          <a:bodyPr>
            <a:normAutofit/>
          </a:bodyPr>
          <a:lstStyle/>
          <a:p>
            <a:pPr marL="0" indent="0">
              <a:lnSpc>
                <a:spcPct val="108000"/>
              </a:lnSpc>
              <a:spcBef>
                <a:spcPts val="0"/>
              </a:spcBef>
              <a:buNone/>
            </a:pPr>
            <a:r>
              <a:rPr lang="en-GB" sz="2000" dirty="0"/>
              <a:t>Hard engineering strategies are used to artificially manage rivers to reduce the risk of erosion or flooding. Strategies include:</a:t>
            </a:r>
          </a:p>
          <a:p>
            <a:pPr marL="273050" indent="-255588">
              <a:lnSpc>
                <a:spcPct val="108000"/>
              </a:lnSpc>
              <a:spcBef>
                <a:spcPts val="0"/>
              </a:spcBef>
            </a:pPr>
            <a:r>
              <a:rPr lang="en-GB" sz="2000" dirty="0"/>
              <a:t>dredging the river to make it deeper. This increases the capacity of the river.</a:t>
            </a:r>
          </a:p>
          <a:p>
            <a:pPr marL="273050" indent="-255588">
              <a:lnSpc>
                <a:spcPct val="108000"/>
              </a:lnSpc>
              <a:spcBef>
                <a:spcPts val="0"/>
              </a:spcBef>
            </a:pPr>
            <a:r>
              <a:rPr lang="en-GB" sz="2000" dirty="0"/>
              <a:t>widening or straightening the river so that it flows more quickly</a:t>
            </a:r>
          </a:p>
          <a:p>
            <a:pPr marL="273050" indent="-255588">
              <a:lnSpc>
                <a:spcPct val="108000"/>
              </a:lnSpc>
              <a:spcBef>
                <a:spcPts val="0"/>
              </a:spcBef>
            </a:pPr>
            <a:r>
              <a:rPr lang="en-GB" sz="2000" dirty="0"/>
              <a:t>building embankments or walls to prevent water spilling over the top of the bank.</a:t>
            </a:r>
          </a:p>
        </p:txBody>
      </p:sp>
      <p:pic>
        <p:nvPicPr>
          <p:cNvPr id="5" name="Picture 4">
            <a:extLst>
              <a:ext uri="{FF2B5EF4-FFF2-40B4-BE49-F238E27FC236}">
                <a16:creationId xmlns:a16="http://schemas.microsoft.com/office/drawing/2014/main" id="{8CA7974D-2881-4913-9886-2ADAA28EF4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5108" y="685129"/>
            <a:ext cx="3402378" cy="4536504"/>
          </a:xfrm>
          <a:prstGeom prst="rect">
            <a:avLst/>
          </a:prstGeom>
        </p:spPr>
      </p:pic>
      <p:sp>
        <p:nvSpPr>
          <p:cNvPr id="6" name="TextBox 5">
            <a:extLst>
              <a:ext uri="{FF2B5EF4-FFF2-40B4-BE49-F238E27FC236}">
                <a16:creationId xmlns:a16="http://schemas.microsoft.com/office/drawing/2014/main" id="{7E35BE57-57B9-4395-A980-07919CB10D0B}"/>
              </a:ext>
            </a:extLst>
          </p:cNvPr>
          <p:cNvSpPr txBox="1"/>
          <p:nvPr/>
        </p:nvSpPr>
        <p:spPr>
          <a:xfrm>
            <a:off x="5731780" y="661893"/>
            <a:ext cx="3188693" cy="507831"/>
          </a:xfrm>
          <a:prstGeom prst="rect">
            <a:avLst/>
          </a:prstGeom>
          <a:noFill/>
        </p:spPr>
        <p:txBody>
          <a:bodyPr wrap="none" rtlCol="0">
            <a:spAutoFit/>
          </a:bodyPr>
          <a:lstStyle/>
          <a:p>
            <a:r>
              <a:rPr lang="en-GB" sz="1350" dirty="0">
                <a:solidFill>
                  <a:schemeClr val="bg1"/>
                </a:solidFill>
              </a:rPr>
              <a:t>The River Valency, Boscastle, Cornwall</a:t>
            </a:r>
          </a:p>
          <a:p>
            <a:r>
              <a:rPr lang="en-GB" sz="1350" dirty="0">
                <a:solidFill>
                  <a:schemeClr val="bg1"/>
                </a:solidFill>
              </a:rPr>
              <a:t>Geo-location: </a:t>
            </a:r>
            <a:r>
              <a:rPr lang="en-GB" sz="1350" dirty="0" err="1">
                <a:solidFill>
                  <a:schemeClr val="bg1"/>
                </a:solidFill>
              </a:rPr>
              <a:t>spun.cherub.mistaking</a:t>
            </a:r>
            <a:endParaRPr lang="en-GB" sz="1350" dirty="0">
              <a:solidFill>
                <a:schemeClr val="bg1"/>
              </a:solidFill>
            </a:endParaRPr>
          </a:p>
        </p:txBody>
      </p:sp>
      <p:grpSp>
        <p:nvGrpSpPr>
          <p:cNvPr id="4" name="Group 3">
            <a:extLst>
              <a:ext uri="{FF2B5EF4-FFF2-40B4-BE49-F238E27FC236}">
                <a16:creationId xmlns:a16="http://schemas.microsoft.com/office/drawing/2014/main" id="{5F793E16-B6B7-4737-9A5C-D7ECB086805E}"/>
              </a:ext>
            </a:extLst>
          </p:cNvPr>
          <p:cNvGrpSpPr/>
          <p:nvPr/>
        </p:nvGrpSpPr>
        <p:grpSpPr>
          <a:xfrm>
            <a:off x="215516" y="4702526"/>
            <a:ext cx="8513651" cy="1838482"/>
            <a:chOff x="215516" y="4702526"/>
            <a:chExt cx="8513651" cy="1838482"/>
          </a:xfrm>
        </p:grpSpPr>
        <p:sp>
          <p:nvSpPr>
            <p:cNvPr id="7" name="TextBox 6">
              <a:extLst>
                <a:ext uri="{FF2B5EF4-FFF2-40B4-BE49-F238E27FC236}">
                  <a16:creationId xmlns:a16="http://schemas.microsoft.com/office/drawing/2014/main" id="{2B4831B8-D08A-4FF2-B47F-7B977CF77241}"/>
                </a:ext>
              </a:extLst>
            </p:cNvPr>
            <p:cNvSpPr txBox="1"/>
            <p:nvPr/>
          </p:nvSpPr>
          <p:spPr>
            <a:xfrm>
              <a:off x="215516" y="4702526"/>
              <a:ext cx="8513651" cy="1762021"/>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26377C"/>
                  </a:solidFill>
                  <a:latin typeface="Lato" panose="020F0502020204030203" pitchFamily="34" charset="0"/>
                  <a:ea typeface="Lato" panose="020F0502020204030203" pitchFamily="34" charset="0"/>
                  <a:cs typeface="Lato" panose="020F0502020204030203" pitchFamily="34" charset="0"/>
                </a:rPr>
                <a:t>Activity</a:t>
              </a:r>
            </a:p>
            <a:p>
              <a:r>
                <a:rPr lang="en-GB" sz="1600" dirty="0">
                  <a:solidFill>
                    <a:srgbClr val="26377C"/>
                  </a:solidFill>
                  <a:latin typeface="Lato" panose="020F0502020204030203" pitchFamily="34" charset="0"/>
                  <a:ea typeface="Lato" panose="020F0502020204030203" pitchFamily="34" charset="0"/>
                  <a:cs typeface="Lato" panose="020F0502020204030203" pitchFamily="34" charset="0"/>
                </a:rPr>
                <a:t>Make a flow chart to explain why dredging the river will reduce the risk of flooding</a:t>
              </a:r>
            </a:p>
            <a:p>
              <a:endParaRPr lang="en-GB" sz="1600" dirty="0">
                <a:solidFill>
                  <a:srgbClr val="26377C"/>
                </a:solidFill>
                <a:latin typeface="Lato" panose="020F0502020204030203" pitchFamily="34" charset="0"/>
                <a:ea typeface="Lato" panose="020F0502020204030203" pitchFamily="34" charset="0"/>
                <a:cs typeface="Lato" panose="020F0502020204030203" pitchFamily="34" charset="0"/>
              </a:endParaRPr>
            </a:p>
            <a:p>
              <a:endParaRPr lang="en-GB" sz="1600" dirty="0">
                <a:solidFill>
                  <a:srgbClr val="26377C"/>
                </a:solidFill>
                <a:latin typeface="Lato" panose="020F0502020204030203" pitchFamily="34" charset="0"/>
                <a:ea typeface="Lato" panose="020F0502020204030203" pitchFamily="34" charset="0"/>
                <a:cs typeface="Lato" panose="020F0502020204030203" pitchFamily="34" charset="0"/>
              </a:endParaRPr>
            </a:p>
            <a:p>
              <a:endParaRPr lang="en-GB" sz="1600" dirty="0">
                <a:solidFill>
                  <a:srgbClr val="26377C"/>
                </a:solidFill>
                <a:latin typeface="Lato" panose="020F0502020204030203" pitchFamily="34" charset="0"/>
                <a:ea typeface="Lato" panose="020F0502020204030203" pitchFamily="34" charset="0"/>
                <a:cs typeface="Lato" panose="020F0502020204030203" pitchFamily="34" charset="0"/>
              </a:endParaRPr>
            </a:p>
            <a:p>
              <a:endParaRPr lang="en-GB" sz="1600" dirty="0">
                <a:solidFill>
                  <a:srgbClr val="26377C"/>
                </a:solidFill>
                <a:latin typeface="Lato" panose="020F0502020204030203" pitchFamily="34" charset="0"/>
                <a:ea typeface="Lato" panose="020F0502020204030203" pitchFamily="34" charset="0"/>
                <a:cs typeface="Lato" panose="020F0502020204030203" pitchFamily="34" charset="0"/>
              </a:endParaRPr>
            </a:p>
            <a:p>
              <a:endParaRPr lang="en-GB" sz="1050" dirty="0">
                <a:solidFill>
                  <a:srgbClr val="26377C"/>
                </a:solidFill>
                <a:latin typeface="Lato" panose="020F0502020204030203" pitchFamily="34" charset="0"/>
                <a:ea typeface="Lato" panose="020F0502020204030203" pitchFamily="34" charset="0"/>
                <a:cs typeface="Lato" panose="020F0502020204030203" pitchFamily="34" charset="0"/>
              </a:endParaRPr>
            </a:p>
          </p:txBody>
        </p:sp>
        <p:graphicFrame>
          <p:nvGraphicFramePr>
            <p:cNvPr id="8" name="Diagram 7">
              <a:extLst>
                <a:ext uri="{FF2B5EF4-FFF2-40B4-BE49-F238E27FC236}">
                  <a16:creationId xmlns:a16="http://schemas.microsoft.com/office/drawing/2014/main" id="{29652A4C-49D2-496A-B78E-F941242A5912}"/>
                </a:ext>
              </a:extLst>
            </p:cNvPr>
            <p:cNvGraphicFramePr/>
            <p:nvPr>
              <p:extLst>
                <p:ext uri="{D42A27DB-BD31-4B8C-83A1-F6EECF244321}">
                  <p14:modId xmlns:p14="http://schemas.microsoft.com/office/powerpoint/2010/main" val="2119680199"/>
                </p:ext>
              </p:extLst>
            </p:nvPr>
          </p:nvGraphicFramePr>
          <p:xfrm>
            <a:off x="755576" y="5369975"/>
            <a:ext cx="7128792" cy="11710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spTree>
    <p:extLst>
      <p:ext uri="{BB962C8B-B14F-4D97-AF65-F5344CB8AC3E}">
        <p14:creationId xmlns:p14="http://schemas.microsoft.com/office/powerpoint/2010/main" val="32787980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0784D-8347-4D82-A156-748FD5C40365}"/>
              </a:ext>
            </a:extLst>
          </p:cNvPr>
          <p:cNvSpPr>
            <a:spLocks noGrp="1"/>
          </p:cNvSpPr>
          <p:nvPr>
            <p:ph type="title"/>
          </p:nvPr>
        </p:nvSpPr>
        <p:spPr>
          <a:xfrm>
            <a:off x="235596" y="620688"/>
            <a:ext cx="8229600" cy="576064"/>
          </a:xfrm>
        </p:spPr>
        <p:txBody>
          <a:bodyPr>
            <a:normAutofit fontScale="90000"/>
          </a:bodyPr>
          <a:lstStyle/>
          <a:p>
            <a:r>
              <a:rPr lang="en-GB" dirty="0"/>
              <a:t>Soft engineering</a:t>
            </a:r>
          </a:p>
        </p:txBody>
      </p:sp>
      <p:sp>
        <p:nvSpPr>
          <p:cNvPr id="3" name="Content Placeholder 2">
            <a:extLst>
              <a:ext uri="{FF2B5EF4-FFF2-40B4-BE49-F238E27FC236}">
                <a16:creationId xmlns:a16="http://schemas.microsoft.com/office/drawing/2014/main" id="{3AE844A5-DEA5-490B-87C9-04FE52977ECC}"/>
              </a:ext>
            </a:extLst>
          </p:cNvPr>
          <p:cNvSpPr>
            <a:spLocks noGrp="1"/>
          </p:cNvSpPr>
          <p:nvPr>
            <p:ph idx="1"/>
          </p:nvPr>
        </p:nvSpPr>
        <p:spPr>
          <a:xfrm>
            <a:off x="237612" y="1340768"/>
            <a:ext cx="4832864" cy="5256584"/>
          </a:xfrm>
        </p:spPr>
        <p:txBody>
          <a:bodyPr>
            <a:normAutofit/>
          </a:bodyPr>
          <a:lstStyle/>
          <a:p>
            <a:pPr marL="0" indent="0">
              <a:buNone/>
            </a:pPr>
            <a:r>
              <a:rPr lang="en-GB" sz="1800" dirty="0"/>
              <a:t>Soft engineering strategies allow a river to flow more naturally. The river is managed so that: </a:t>
            </a:r>
          </a:p>
          <a:p>
            <a:r>
              <a:rPr lang="en-GB" sz="1800" dirty="0"/>
              <a:t>it slows down</a:t>
            </a:r>
          </a:p>
          <a:p>
            <a:r>
              <a:rPr lang="en-GB" sz="1800" dirty="0"/>
              <a:t>is able to store water and release it slowly.</a:t>
            </a:r>
          </a:p>
          <a:p>
            <a:pPr marL="109728" indent="0">
              <a:buNone/>
            </a:pPr>
            <a:endParaRPr lang="en-GB" sz="1800" dirty="0"/>
          </a:p>
          <a:p>
            <a:pPr marL="0" indent="0">
              <a:buNone/>
            </a:pPr>
            <a:r>
              <a:rPr lang="en-GB" sz="1800" dirty="0"/>
              <a:t>Strategies include:</a:t>
            </a:r>
          </a:p>
          <a:p>
            <a:r>
              <a:rPr lang="en-GB" sz="1800" dirty="0"/>
              <a:t>planting trees in the upper catchment to soak up water</a:t>
            </a:r>
          </a:p>
          <a:p>
            <a:r>
              <a:rPr lang="en-GB" sz="1800" dirty="0"/>
              <a:t>blocking up old field drains so that rainwater takes longer to get into the river</a:t>
            </a:r>
          </a:p>
          <a:p>
            <a:r>
              <a:rPr lang="en-GB" sz="1800" dirty="0"/>
              <a:t>felling trees across small tributaries so that the flow of water down these streams is slowed down</a:t>
            </a:r>
          </a:p>
          <a:p>
            <a:r>
              <a:rPr lang="en-GB" sz="1800" dirty="0"/>
              <a:t>replacing artificial straight sections of river with more natural meandering sections.</a:t>
            </a:r>
          </a:p>
          <a:p>
            <a:pPr marL="109728" indent="0">
              <a:buNone/>
            </a:pPr>
            <a:endParaRPr lang="en-GB" sz="1800" dirty="0"/>
          </a:p>
        </p:txBody>
      </p:sp>
      <p:sp>
        <p:nvSpPr>
          <p:cNvPr id="4" name="TextBox 3">
            <a:extLst>
              <a:ext uri="{FF2B5EF4-FFF2-40B4-BE49-F238E27FC236}">
                <a16:creationId xmlns:a16="http://schemas.microsoft.com/office/drawing/2014/main" id="{A1DDCEA7-1C80-4270-B83A-782C1292574E}"/>
              </a:ext>
            </a:extLst>
          </p:cNvPr>
          <p:cNvSpPr txBox="1"/>
          <p:nvPr/>
        </p:nvSpPr>
        <p:spPr>
          <a:xfrm>
            <a:off x="5508104" y="1340768"/>
            <a:ext cx="2952328" cy="2585323"/>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26377C"/>
                </a:solidFill>
                <a:latin typeface="Lato" panose="020F0502020204030203" pitchFamily="34" charset="0"/>
                <a:ea typeface="Lato" panose="020F0502020204030203" pitchFamily="34" charset="0"/>
                <a:cs typeface="Lato" panose="020F0502020204030203" pitchFamily="34" charset="0"/>
              </a:rPr>
              <a:t>Activity </a:t>
            </a:r>
          </a:p>
          <a:p>
            <a:r>
              <a:rPr lang="en-GB" sz="1600" dirty="0">
                <a:solidFill>
                  <a:srgbClr val="26377C"/>
                </a:solidFill>
                <a:latin typeface="Lato" panose="020F0502020204030203" pitchFamily="34" charset="0"/>
                <a:ea typeface="Lato" panose="020F0502020204030203" pitchFamily="34" charset="0"/>
                <a:cs typeface="Lato" panose="020F0502020204030203" pitchFamily="34" charset="0"/>
              </a:rPr>
              <a:t>Watch this short </a:t>
            </a:r>
            <a:r>
              <a:rPr lang="en-GB" sz="1600" dirty="0">
                <a:solidFill>
                  <a:srgbClr val="26377C"/>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video</a:t>
            </a:r>
            <a:r>
              <a:rPr lang="en-GB" sz="1600" dirty="0">
                <a:solidFill>
                  <a:srgbClr val="26377C"/>
                </a:solidFill>
                <a:latin typeface="Lato" panose="020F0502020204030203" pitchFamily="34" charset="0"/>
                <a:ea typeface="Lato" panose="020F0502020204030203" pitchFamily="34" charset="0"/>
                <a:cs typeface="Lato" panose="020F0502020204030203" pitchFamily="34" charset="0"/>
              </a:rPr>
              <a:t> about river restoration in Cumbria. </a:t>
            </a:r>
          </a:p>
          <a:p>
            <a:pPr marL="342900" indent="-342900">
              <a:buFont typeface="+mj-lt"/>
              <a:buAutoNum type="alphaLcParenR"/>
            </a:pPr>
            <a:r>
              <a:rPr lang="en-GB" sz="1600" dirty="0">
                <a:solidFill>
                  <a:srgbClr val="26377C"/>
                </a:solidFill>
                <a:latin typeface="Lato" panose="020F0502020204030203" pitchFamily="34" charset="0"/>
                <a:ea typeface="Lato" panose="020F0502020204030203" pitchFamily="34" charset="0"/>
                <a:cs typeface="Lato" panose="020F0502020204030203" pitchFamily="34" charset="0"/>
              </a:rPr>
              <a:t>Identify </a:t>
            </a:r>
            <a:r>
              <a:rPr lang="en-GB" sz="1600" b="1" dirty="0">
                <a:solidFill>
                  <a:srgbClr val="26377C"/>
                </a:solidFill>
                <a:latin typeface="Lato" panose="020F0502020204030203" pitchFamily="34" charset="0"/>
                <a:ea typeface="Lato" panose="020F0502020204030203" pitchFamily="34" charset="0"/>
                <a:cs typeface="Lato" panose="020F0502020204030203" pitchFamily="34" charset="0"/>
              </a:rPr>
              <a:t>two</a:t>
            </a:r>
            <a:r>
              <a:rPr lang="en-GB" sz="1600" dirty="0">
                <a:solidFill>
                  <a:srgbClr val="26377C"/>
                </a:solidFill>
                <a:latin typeface="Lato" panose="020F0502020204030203" pitchFamily="34" charset="0"/>
                <a:ea typeface="Lato" panose="020F0502020204030203" pitchFamily="34" charset="0"/>
                <a:cs typeface="Lato" panose="020F0502020204030203" pitchFamily="34" charset="0"/>
              </a:rPr>
              <a:t> main benefits of this river restoration project.</a:t>
            </a:r>
          </a:p>
          <a:p>
            <a:pPr marL="342900" indent="-342900">
              <a:buFont typeface="+mj-lt"/>
              <a:buAutoNum type="alphaLcParenR"/>
            </a:pPr>
            <a:r>
              <a:rPr lang="en-GB" sz="1600" dirty="0">
                <a:solidFill>
                  <a:srgbClr val="26377C"/>
                </a:solidFill>
                <a:latin typeface="Lato" panose="020F0502020204030203" pitchFamily="34" charset="0"/>
                <a:ea typeface="Lato" panose="020F0502020204030203" pitchFamily="34" charset="0"/>
                <a:cs typeface="Lato" panose="020F0502020204030203" pitchFamily="34" charset="0"/>
              </a:rPr>
              <a:t>Explain why restoring a river’s meanders can help prevent flooding further downstream.</a:t>
            </a:r>
          </a:p>
        </p:txBody>
      </p:sp>
    </p:spTree>
    <p:extLst>
      <p:ext uri="{BB962C8B-B14F-4D97-AF65-F5344CB8AC3E}">
        <p14:creationId xmlns:p14="http://schemas.microsoft.com/office/powerpoint/2010/main" val="56494655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28831-760F-481F-A2A5-5EFE9A4DA2B4}"/>
              </a:ext>
            </a:extLst>
          </p:cNvPr>
          <p:cNvSpPr>
            <a:spLocks noGrp="1"/>
          </p:cNvSpPr>
          <p:nvPr>
            <p:ph type="title"/>
          </p:nvPr>
        </p:nvSpPr>
        <p:spPr>
          <a:xfrm>
            <a:off x="323528" y="692696"/>
            <a:ext cx="8229600" cy="864096"/>
          </a:xfrm>
        </p:spPr>
        <p:txBody>
          <a:bodyPr/>
          <a:lstStyle/>
          <a:p>
            <a:r>
              <a:rPr lang="en-GB" dirty="0"/>
              <a:t>Newtown flood defences</a:t>
            </a:r>
          </a:p>
        </p:txBody>
      </p:sp>
      <p:sp>
        <p:nvSpPr>
          <p:cNvPr id="3" name="Content Placeholder 2">
            <a:extLst>
              <a:ext uri="{FF2B5EF4-FFF2-40B4-BE49-F238E27FC236}">
                <a16:creationId xmlns:a16="http://schemas.microsoft.com/office/drawing/2014/main" id="{17895277-FB18-4CDE-A3AE-0F3F868B743D}"/>
              </a:ext>
            </a:extLst>
          </p:cNvPr>
          <p:cNvSpPr>
            <a:spLocks noGrp="1"/>
          </p:cNvSpPr>
          <p:nvPr>
            <p:ph idx="1"/>
          </p:nvPr>
        </p:nvSpPr>
        <p:spPr>
          <a:xfrm>
            <a:off x="323528" y="1556792"/>
            <a:ext cx="4546848" cy="4968552"/>
          </a:xfrm>
        </p:spPr>
        <p:txBody>
          <a:bodyPr>
            <a:normAutofit/>
          </a:bodyPr>
          <a:lstStyle/>
          <a:p>
            <a:pPr marL="0" indent="0">
              <a:buNone/>
            </a:pPr>
            <a:r>
              <a:rPr lang="en-GB" sz="2200" dirty="0"/>
              <a:t>Newtown is a small town on the River Severn in mid Wales. The town was badly affected by flooding in 1960 and again in 1964. This website has archived </a:t>
            </a:r>
            <a:r>
              <a:rPr lang="en-GB" sz="2200" dirty="0">
                <a:hlinkClick r:id="rId3"/>
              </a:rPr>
              <a:t>pictures</a:t>
            </a:r>
            <a:r>
              <a:rPr lang="en-GB" sz="2200" dirty="0"/>
              <a:t> of the flood damage, and this one has a short </a:t>
            </a:r>
            <a:r>
              <a:rPr lang="en-GB" sz="2200" dirty="0">
                <a:hlinkClick r:id="rId4"/>
              </a:rPr>
              <a:t>video</a:t>
            </a:r>
            <a:r>
              <a:rPr lang="en-GB" sz="2200" dirty="0"/>
              <a:t> of the flood in 1960.</a:t>
            </a:r>
          </a:p>
          <a:p>
            <a:pPr marL="0" indent="0">
              <a:buNone/>
            </a:pPr>
            <a:endParaRPr lang="en-GB" sz="2200" dirty="0"/>
          </a:p>
          <a:p>
            <a:pPr marL="0" indent="0">
              <a:buNone/>
            </a:pPr>
            <a:r>
              <a:rPr lang="en-GB" sz="2200" dirty="0"/>
              <a:t>A hard engineering scheme was designed to protect Newtown from future floods and this was completed in 1967. The next four slides describe the scheme.</a:t>
            </a:r>
          </a:p>
          <a:p>
            <a:pPr marL="109728" indent="0">
              <a:buNone/>
            </a:pPr>
            <a:endParaRPr lang="en-GB" sz="2200" dirty="0"/>
          </a:p>
        </p:txBody>
      </p:sp>
      <p:sp>
        <p:nvSpPr>
          <p:cNvPr id="4" name="TextBox 3">
            <a:extLst>
              <a:ext uri="{FF2B5EF4-FFF2-40B4-BE49-F238E27FC236}">
                <a16:creationId xmlns:a16="http://schemas.microsoft.com/office/drawing/2014/main" id="{A185C228-68E0-4A80-A432-66C233E53BE8}"/>
              </a:ext>
            </a:extLst>
          </p:cNvPr>
          <p:cNvSpPr txBox="1"/>
          <p:nvPr/>
        </p:nvSpPr>
        <p:spPr>
          <a:xfrm>
            <a:off x="5406898" y="1556792"/>
            <a:ext cx="3413574" cy="2862322"/>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002060"/>
                </a:solidFill>
                <a:latin typeface="Lato" panose="020F0502020204030203" pitchFamily="34" charset="0"/>
                <a:ea typeface="Lato" panose="020F0502020204030203" pitchFamily="34" charset="0"/>
                <a:cs typeface="Lato" panose="020F0502020204030203" pitchFamily="34" charset="0"/>
              </a:rPr>
              <a:t>Activity </a:t>
            </a:r>
          </a:p>
          <a:p>
            <a:r>
              <a:rPr lang="en-GB" dirty="0">
                <a:solidFill>
                  <a:srgbClr val="26377D"/>
                </a:solidFill>
                <a:latin typeface="Lato" panose="020F0502020204030203" pitchFamily="34" charset="0"/>
                <a:ea typeface="Lato" panose="020F0502020204030203" pitchFamily="34" charset="0"/>
                <a:cs typeface="Lato" panose="020F0502020204030203" pitchFamily="34" charset="0"/>
              </a:rPr>
              <a:t>Suggest how the Newtown flood would have affected the following groups of people:</a:t>
            </a:r>
          </a:p>
          <a:p>
            <a:pPr marL="285750" indent="-285750">
              <a:buFont typeface="Arial" panose="020B0604020202020204" pitchFamily="34" charset="0"/>
              <a:buChar char="•"/>
            </a:pPr>
            <a:r>
              <a:rPr lang="en-GB" dirty="0">
                <a:solidFill>
                  <a:srgbClr val="26377D"/>
                </a:solidFill>
                <a:latin typeface="Lato" panose="020F0502020204030203" pitchFamily="34" charset="0"/>
                <a:ea typeface="Lato" panose="020F0502020204030203" pitchFamily="34" charset="0"/>
                <a:cs typeface="Lato" panose="020F0502020204030203" pitchFamily="34" charset="0"/>
              </a:rPr>
              <a:t>businesses in the town centre</a:t>
            </a:r>
          </a:p>
          <a:p>
            <a:pPr marL="285750" indent="-285750">
              <a:buFont typeface="Arial" panose="020B0604020202020204" pitchFamily="34" charset="0"/>
              <a:buChar char="•"/>
            </a:pPr>
            <a:r>
              <a:rPr lang="en-GB" dirty="0">
                <a:solidFill>
                  <a:srgbClr val="26377D"/>
                </a:solidFill>
                <a:latin typeface="Lato" panose="020F0502020204030203" pitchFamily="34" charset="0"/>
                <a:ea typeface="Lato" panose="020F0502020204030203" pitchFamily="34" charset="0"/>
                <a:cs typeface="Lato" panose="020F0502020204030203" pitchFamily="34" charset="0"/>
              </a:rPr>
              <a:t>home owners</a:t>
            </a:r>
          </a:p>
          <a:p>
            <a:pPr marL="285750" indent="-285750">
              <a:buFont typeface="Arial" panose="020B0604020202020204" pitchFamily="34" charset="0"/>
              <a:buChar char="•"/>
            </a:pPr>
            <a:r>
              <a:rPr lang="en-GB" dirty="0">
                <a:solidFill>
                  <a:srgbClr val="26377D"/>
                </a:solidFill>
                <a:latin typeface="Lato" panose="020F0502020204030203" pitchFamily="34" charset="0"/>
                <a:ea typeface="Lato" panose="020F0502020204030203" pitchFamily="34" charset="0"/>
                <a:cs typeface="Lato" panose="020F0502020204030203" pitchFamily="34" charset="0"/>
              </a:rPr>
              <a:t>elderly people living in the town</a:t>
            </a:r>
          </a:p>
          <a:p>
            <a:pPr marL="285750" indent="-285750">
              <a:buFont typeface="Arial" panose="020B0604020202020204" pitchFamily="34" charset="0"/>
              <a:buChar char="•"/>
            </a:pPr>
            <a:r>
              <a:rPr lang="en-GB" dirty="0">
                <a:solidFill>
                  <a:srgbClr val="26377D"/>
                </a:solidFill>
                <a:latin typeface="Lato" panose="020F0502020204030203" pitchFamily="34" charset="0"/>
                <a:ea typeface="Lato" panose="020F0502020204030203" pitchFamily="34" charset="0"/>
                <a:cs typeface="Lato" panose="020F0502020204030203" pitchFamily="34" charset="0"/>
              </a:rPr>
              <a:t>school children.</a:t>
            </a:r>
          </a:p>
        </p:txBody>
      </p:sp>
    </p:spTree>
    <p:extLst>
      <p:ext uri="{BB962C8B-B14F-4D97-AF65-F5344CB8AC3E}">
        <p14:creationId xmlns:p14="http://schemas.microsoft.com/office/powerpoint/2010/main" val="296958863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846A2-F2BF-4C66-BD21-ABF1C600138E}"/>
              </a:ext>
            </a:extLst>
          </p:cNvPr>
          <p:cNvSpPr>
            <a:spLocks noGrp="1"/>
          </p:cNvSpPr>
          <p:nvPr>
            <p:ph type="title"/>
          </p:nvPr>
        </p:nvSpPr>
        <p:spPr>
          <a:xfrm>
            <a:off x="223895" y="692696"/>
            <a:ext cx="8229600" cy="720080"/>
          </a:xfrm>
        </p:spPr>
        <p:txBody>
          <a:bodyPr/>
          <a:lstStyle/>
          <a:p>
            <a:r>
              <a:rPr lang="en-GB" dirty="0"/>
              <a:t>Newtown flood wall</a:t>
            </a:r>
          </a:p>
        </p:txBody>
      </p:sp>
      <p:pic>
        <p:nvPicPr>
          <p:cNvPr id="5" name="Content Placeholder 4">
            <a:extLst>
              <a:ext uri="{FF2B5EF4-FFF2-40B4-BE49-F238E27FC236}">
                <a16:creationId xmlns:a16="http://schemas.microsoft.com/office/drawing/2014/main" id="{90D372EB-70FC-4773-A1A8-6920A26805B1}"/>
              </a:ext>
            </a:extLst>
          </p:cNvPr>
          <p:cNvPicPr>
            <a:picLocks noGrp="1" noChangeAspect="1"/>
          </p:cNvPicPr>
          <p:nvPr>
            <p:ph idx="1"/>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3059832" y="1628800"/>
            <a:ext cx="5724636" cy="3816424"/>
          </a:xfrm>
        </p:spPr>
      </p:pic>
      <p:sp>
        <p:nvSpPr>
          <p:cNvPr id="6" name="TextBox 5">
            <a:extLst>
              <a:ext uri="{FF2B5EF4-FFF2-40B4-BE49-F238E27FC236}">
                <a16:creationId xmlns:a16="http://schemas.microsoft.com/office/drawing/2014/main" id="{839F591C-04DE-4900-A0F1-ADF81B8686BF}"/>
              </a:ext>
            </a:extLst>
          </p:cNvPr>
          <p:cNvSpPr txBox="1"/>
          <p:nvPr/>
        </p:nvSpPr>
        <p:spPr>
          <a:xfrm>
            <a:off x="3099481" y="4931097"/>
            <a:ext cx="2945037" cy="507831"/>
          </a:xfrm>
          <a:prstGeom prst="rect">
            <a:avLst/>
          </a:prstGeom>
          <a:noFill/>
        </p:spPr>
        <p:txBody>
          <a:bodyPr wrap="none" rtlCol="0">
            <a:spAutoFit/>
          </a:bodyPr>
          <a:lstStyle/>
          <a:p>
            <a:r>
              <a:rPr lang="en-GB" sz="1350" dirty="0">
                <a:solidFill>
                  <a:schemeClr val="bg1"/>
                </a:solidFill>
              </a:rPr>
              <a:t>The River Severn, Newtown, Powys</a:t>
            </a:r>
          </a:p>
          <a:p>
            <a:r>
              <a:rPr lang="en-GB" sz="1350" dirty="0">
                <a:solidFill>
                  <a:schemeClr val="bg1"/>
                </a:solidFill>
              </a:rPr>
              <a:t>Geo-location: </a:t>
            </a:r>
            <a:r>
              <a:rPr lang="en-GB" sz="1350" dirty="0" err="1">
                <a:solidFill>
                  <a:schemeClr val="bg1"/>
                </a:solidFill>
              </a:rPr>
              <a:t>ticked.foster.streaking</a:t>
            </a:r>
            <a:endParaRPr lang="en-GB" sz="1350" dirty="0">
              <a:solidFill>
                <a:schemeClr val="bg1"/>
              </a:solidFill>
            </a:endParaRPr>
          </a:p>
        </p:txBody>
      </p:sp>
      <p:sp>
        <p:nvSpPr>
          <p:cNvPr id="7" name="Content Placeholder 2">
            <a:extLst>
              <a:ext uri="{FF2B5EF4-FFF2-40B4-BE49-F238E27FC236}">
                <a16:creationId xmlns:a16="http://schemas.microsoft.com/office/drawing/2014/main" id="{1D473126-3B53-4DDB-91C5-CAFD46B6D80A}"/>
              </a:ext>
            </a:extLst>
          </p:cNvPr>
          <p:cNvSpPr txBox="1">
            <a:spLocks/>
          </p:cNvSpPr>
          <p:nvPr/>
        </p:nvSpPr>
        <p:spPr>
          <a:xfrm>
            <a:off x="223895" y="1628800"/>
            <a:ext cx="2746649" cy="4536504"/>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rgbClr val="26377C"/>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Font typeface="Georgia"/>
              <a:buNone/>
            </a:pPr>
            <a:r>
              <a:rPr lang="en-GB" sz="2000" dirty="0">
                <a:latin typeface="Lato" panose="020F0502020204030203"/>
                <a:ea typeface="Calibri" panose="020F0502020204030204" pitchFamily="34" charset="0"/>
              </a:rPr>
              <a:t>The main part of the Newtown defence scheme was the construction of an embankment and wall on the southern bank of the river to prevent it spilling into the town centre during a flood.</a:t>
            </a:r>
          </a:p>
          <a:p>
            <a:pPr marL="0" indent="0">
              <a:buFont typeface="Georgia"/>
              <a:buNone/>
            </a:pPr>
            <a:endParaRPr lang="en-GB" sz="2000" dirty="0">
              <a:latin typeface="Lato" panose="020F0502020204030203"/>
              <a:ea typeface="Calibri" panose="020F0502020204030204" pitchFamily="34" charset="0"/>
            </a:endParaRPr>
          </a:p>
          <a:p>
            <a:pPr marL="0" indent="0">
              <a:buFont typeface="Georgia"/>
              <a:buNone/>
            </a:pPr>
            <a:r>
              <a:rPr lang="en-GB" sz="2000" dirty="0">
                <a:latin typeface="Lato" panose="020F0502020204030203"/>
              </a:rPr>
              <a:t>The embankment is faced in stone so that it cannot be eroded during a flood.</a:t>
            </a:r>
          </a:p>
        </p:txBody>
      </p:sp>
    </p:spTree>
    <p:extLst>
      <p:ext uri="{BB962C8B-B14F-4D97-AF65-F5344CB8AC3E}">
        <p14:creationId xmlns:p14="http://schemas.microsoft.com/office/powerpoint/2010/main" val="197898907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E4444-A129-41E0-AEF0-E60B17BC30AA}"/>
              </a:ext>
            </a:extLst>
          </p:cNvPr>
          <p:cNvSpPr>
            <a:spLocks noGrp="1"/>
          </p:cNvSpPr>
          <p:nvPr>
            <p:ph type="title"/>
          </p:nvPr>
        </p:nvSpPr>
        <p:spPr>
          <a:xfrm>
            <a:off x="179512" y="432048"/>
            <a:ext cx="8229600" cy="1052736"/>
          </a:xfrm>
        </p:spPr>
        <p:txBody>
          <a:bodyPr/>
          <a:lstStyle/>
          <a:p>
            <a:r>
              <a:rPr lang="en-GB" dirty="0"/>
              <a:t>Newtown – flood wall</a:t>
            </a:r>
          </a:p>
        </p:txBody>
      </p:sp>
      <p:pic>
        <p:nvPicPr>
          <p:cNvPr id="4" name="Picture 3">
            <a:extLst>
              <a:ext uri="{FF2B5EF4-FFF2-40B4-BE49-F238E27FC236}">
                <a16:creationId xmlns:a16="http://schemas.microsoft.com/office/drawing/2014/main" id="{D99C58ED-254A-4D4E-80DD-E133EE09E9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836712"/>
            <a:ext cx="1714107" cy="5589240"/>
          </a:xfrm>
          <a:prstGeom prst="rect">
            <a:avLst/>
          </a:prstGeom>
        </p:spPr>
      </p:pic>
      <p:sp>
        <p:nvSpPr>
          <p:cNvPr id="5" name="Content Placeholder 2">
            <a:extLst>
              <a:ext uri="{FF2B5EF4-FFF2-40B4-BE49-F238E27FC236}">
                <a16:creationId xmlns:a16="http://schemas.microsoft.com/office/drawing/2014/main" id="{5293A627-CDD2-46D1-B52B-2CEAACC18B72}"/>
              </a:ext>
            </a:extLst>
          </p:cNvPr>
          <p:cNvSpPr txBox="1">
            <a:spLocks noGrp="1"/>
          </p:cNvSpPr>
          <p:nvPr>
            <p:ph idx="1"/>
          </p:nvPr>
        </p:nvSpPr>
        <p:spPr>
          <a:xfrm>
            <a:off x="179512" y="1368152"/>
            <a:ext cx="5194920" cy="4797151"/>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rgbClr val="26377C"/>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nSpc>
                <a:spcPct val="115000"/>
              </a:lnSpc>
              <a:spcAft>
                <a:spcPts val="1000"/>
              </a:spcAft>
              <a:buNone/>
            </a:pPr>
            <a:r>
              <a:rPr lang="en-GB" sz="2000" dirty="0">
                <a:effectLst/>
                <a:latin typeface="Lato" panose="020F0502020204030203"/>
                <a:ea typeface="Calibri" panose="020F0502020204030204" pitchFamily="34" charset="0"/>
                <a:cs typeface="Times New Roman" panose="02020603050405020304" pitchFamily="18" charset="0"/>
              </a:rPr>
              <a:t>In this photo you can see </a:t>
            </a:r>
            <a:r>
              <a:rPr lang="en-GB" sz="2000" dirty="0">
                <a:latin typeface="Lato" panose="020F0502020204030203"/>
                <a:ea typeface="Calibri" panose="020F0502020204030204" pitchFamily="34" charset="0"/>
                <a:cs typeface="Times New Roman" panose="02020603050405020304" pitchFamily="18" charset="0"/>
              </a:rPr>
              <a:t>a detail of the flood wall. A lot of the ground surfaces in any town centre are impermeable – water runs off materials such as tarmac and concrete </a:t>
            </a:r>
            <a:r>
              <a:rPr lang="en-GB" sz="2000" dirty="0">
                <a:effectLst/>
                <a:latin typeface="Lato" panose="020F0502020204030203"/>
                <a:ea typeface="Calibri" panose="020F0502020204030204" pitchFamily="34" charset="0"/>
                <a:cs typeface="Times New Roman" panose="02020603050405020304" pitchFamily="18" charset="0"/>
              </a:rPr>
              <a:t>so storm drains must be installed to remove surface water quickly during a rain storm. </a:t>
            </a:r>
            <a:r>
              <a:rPr lang="en-GB" sz="2000" dirty="0">
                <a:latin typeface="Lato" panose="020F0502020204030203"/>
                <a:ea typeface="Calibri" panose="020F0502020204030204" pitchFamily="34" charset="0"/>
                <a:cs typeface="Times New Roman" panose="02020603050405020304" pitchFamily="18" charset="0"/>
              </a:rPr>
              <a:t>The metal structure, which you can see about 2.5 metres up the wall, is a valve. It is below ground level on the other side of the wall. If rainwater or floodwater gets trapped behind the wall it will push the metal valve open so that it can escape back into the river.</a:t>
            </a:r>
            <a:endParaRPr lang="en-GB" sz="2000" dirty="0">
              <a:effectLst/>
              <a:latin typeface="Lato" panose="020F0502020204030203"/>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61454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49862-8593-4E57-969A-97C05AFA44A9}"/>
              </a:ext>
            </a:extLst>
          </p:cNvPr>
          <p:cNvSpPr>
            <a:spLocks noGrp="1"/>
          </p:cNvSpPr>
          <p:nvPr>
            <p:ph type="title"/>
          </p:nvPr>
        </p:nvSpPr>
        <p:spPr>
          <a:xfrm>
            <a:off x="191254" y="684384"/>
            <a:ext cx="8229600" cy="1066800"/>
          </a:xfrm>
        </p:spPr>
        <p:txBody>
          <a:bodyPr/>
          <a:lstStyle/>
          <a:p>
            <a:r>
              <a:rPr lang="en-GB" dirty="0"/>
              <a:t>Newtown – flood embankment</a:t>
            </a:r>
          </a:p>
        </p:txBody>
      </p:sp>
      <p:pic>
        <p:nvPicPr>
          <p:cNvPr id="5" name="Content Placeholder 4">
            <a:extLst>
              <a:ext uri="{FF2B5EF4-FFF2-40B4-BE49-F238E27FC236}">
                <a16:creationId xmlns:a16="http://schemas.microsoft.com/office/drawing/2014/main" id="{F7FFCE5B-573B-4395-A264-A6BC3466726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528" y="1799801"/>
            <a:ext cx="8218488" cy="3657999"/>
          </a:xfrm>
        </p:spPr>
      </p:pic>
      <p:sp>
        <p:nvSpPr>
          <p:cNvPr id="6" name="TextBox 5">
            <a:extLst>
              <a:ext uri="{FF2B5EF4-FFF2-40B4-BE49-F238E27FC236}">
                <a16:creationId xmlns:a16="http://schemas.microsoft.com/office/drawing/2014/main" id="{12A004F3-429E-415D-862D-4682FE835EFE}"/>
              </a:ext>
            </a:extLst>
          </p:cNvPr>
          <p:cNvSpPr txBox="1"/>
          <p:nvPr/>
        </p:nvSpPr>
        <p:spPr>
          <a:xfrm>
            <a:off x="5298820" y="4901352"/>
            <a:ext cx="3243196" cy="507831"/>
          </a:xfrm>
          <a:prstGeom prst="rect">
            <a:avLst/>
          </a:prstGeom>
          <a:noFill/>
        </p:spPr>
        <p:txBody>
          <a:bodyPr wrap="none" rtlCol="0">
            <a:spAutoFit/>
          </a:bodyPr>
          <a:lstStyle/>
          <a:p>
            <a:r>
              <a:rPr lang="en-GB" sz="1350" dirty="0">
                <a:solidFill>
                  <a:schemeClr val="bg1"/>
                </a:solidFill>
              </a:rPr>
              <a:t>The River Severn, Newtown, Powys</a:t>
            </a:r>
          </a:p>
          <a:p>
            <a:r>
              <a:rPr lang="en-GB" sz="1350" dirty="0">
                <a:solidFill>
                  <a:schemeClr val="bg1"/>
                </a:solidFill>
              </a:rPr>
              <a:t>Geo-location: </a:t>
            </a:r>
            <a:r>
              <a:rPr lang="en-GB" sz="1350" dirty="0" err="1">
                <a:solidFill>
                  <a:schemeClr val="bg1"/>
                </a:solidFill>
              </a:rPr>
              <a:t>pollution.cakewalk.proven</a:t>
            </a:r>
            <a:endParaRPr lang="en-GB" sz="1350" dirty="0">
              <a:solidFill>
                <a:schemeClr val="bg1"/>
              </a:solidFill>
            </a:endParaRPr>
          </a:p>
        </p:txBody>
      </p:sp>
      <p:sp>
        <p:nvSpPr>
          <p:cNvPr id="7" name="Content Placeholder 2">
            <a:extLst>
              <a:ext uri="{FF2B5EF4-FFF2-40B4-BE49-F238E27FC236}">
                <a16:creationId xmlns:a16="http://schemas.microsoft.com/office/drawing/2014/main" id="{15D86E3A-75A6-46DB-99A6-1BCA703E6F3F}"/>
              </a:ext>
            </a:extLst>
          </p:cNvPr>
          <p:cNvSpPr txBox="1">
            <a:spLocks/>
          </p:cNvSpPr>
          <p:nvPr/>
        </p:nvSpPr>
        <p:spPr>
          <a:xfrm>
            <a:off x="169167" y="5457800"/>
            <a:ext cx="7787209" cy="923528"/>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rgbClr val="26377C"/>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8" indent="0">
              <a:buFont typeface="Georgia"/>
              <a:buNone/>
            </a:pPr>
            <a:r>
              <a:rPr lang="en-GB" sz="1800" dirty="0">
                <a:latin typeface="Lato" panose="020F0502020204030203"/>
                <a:ea typeface="Calibri" panose="020F0502020204030204" pitchFamily="34" charset="0"/>
              </a:rPr>
              <a:t>This photo was taken about 100 metres downstream of the footbridge. The embankment separates the river from the eastern part of the town centre.</a:t>
            </a:r>
            <a:endParaRPr lang="en-GB" sz="3200" dirty="0">
              <a:latin typeface="Lato" panose="020F0502020204030203"/>
            </a:endParaRPr>
          </a:p>
        </p:txBody>
      </p:sp>
    </p:spTree>
    <p:extLst>
      <p:ext uri="{BB962C8B-B14F-4D97-AF65-F5344CB8AC3E}">
        <p14:creationId xmlns:p14="http://schemas.microsoft.com/office/powerpoint/2010/main" val="4178951665"/>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 presentation template">
  <a:themeElements>
    <a:clrScheme name="Custom 1">
      <a:dk1>
        <a:srgbClr val="352B84"/>
      </a:dk1>
      <a:lt1>
        <a:sysClr val="window" lastClr="FFFFFF"/>
      </a:lt1>
      <a:dk2>
        <a:srgbClr val="1F3D91"/>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830</TotalTime>
  <Words>2222</Words>
  <Application>Microsoft Office PowerPoint</Application>
  <PresentationFormat>On-screen Show (4:3)</PresentationFormat>
  <Paragraphs>200</Paragraphs>
  <Slides>18</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Georgia</vt:lpstr>
      <vt:lpstr>Lato</vt:lpstr>
      <vt:lpstr>Wingdings 2</vt:lpstr>
      <vt:lpstr>GA presentation template</vt:lpstr>
      <vt:lpstr>PowerPoint Presentation</vt:lpstr>
      <vt:lpstr>Getting started</vt:lpstr>
      <vt:lpstr>Types of river management</vt:lpstr>
      <vt:lpstr>Hard engineering</vt:lpstr>
      <vt:lpstr>Soft engineering</vt:lpstr>
      <vt:lpstr>Newtown flood defences</vt:lpstr>
      <vt:lpstr>Newtown flood wall</vt:lpstr>
      <vt:lpstr>Newtown – flood wall</vt:lpstr>
      <vt:lpstr>Newtown – flood embankment</vt:lpstr>
      <vt:lpstr>Newtown – footbridge</vt:lpstr>
      <vt:lpstr>Shrewsbury – demountable flood defence</vt:lpstr>
      <vt:lpstr>Shrewsbury – demountable flood defence</vt:lpstr>
      <vt:lpstr>Shrewsbury – land use zoning</vt:lpstr>
      <vt:lpstr>Land use zoning</vt:lpstr>
      <vt:lpstr> Flood risk in Shrewsbury</vt:lpstr>
      <vt:lpstr>Managing the whole catchment</vt:lpstr>
      <vt:lpstr>Links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rmcateer</dc:creator>
  <cp:lastModifiedBy>Elaine Anderson</cp:lastModifiedBy>
  <cp:revision>57</cp:revision>
  <dcterms:created xsi:type="dcterms:W3CDTF">2014-10-30T10:42:22Z</dcterms:created>
  <dcterms:modified xsi:type="dcterms:W3CDTF">2021-03-26T10:18:05Z</dcterms:modified>
</cp:coreProperties>
</file>