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1"/>
  </p:notesMasterIdLst>
  <p:sldIdLst>
    <p:sldId id="428" r:id="rId2"/>
    <p:sldId id="429" r:id="rId3"/>
    <p:sldId id="431" r:id="rId4"/>
    <p:sldId id="432" r:id="rId5"/>
    <p:sldId id="437" r:id="rId6"/>
    <p:sldId id="438" r:id="rId7"/>
    <p:sldId id="439" r:id="rId8"/>
    <p:sldId id="440" r:id="rId9"/>
    <p:sldId id="441" r:id="rId10"/>
    <p:sldId id="442" r:id="rId11"/>
    <p:sldId id="443" r:id="rId12"/>
    <p:sldId id="446" r:id="rId13"/>
    <p:sldId id="444" r:id="rId14"/>
    <p:sldId id="445" r:id="rId15"/>
    <p:sldId id="447" r:id="rId16"/>
    <p:sldId id="435" r:id="rId17"/>
    <p:sldId id="448" r:id="rId18"/>
    <p:sldId id="436" r:id="rId19"/>
    <p:sldId id="45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77C"/>
    <a:srgbClr val="1F3D91"/>
    <a:srgbClr val="26377D"/>
    <a:srgbClr val="3DB4E6"/>
    <a:srgbClr val="5CC1EA"/>
    <a:srgbClr val="B48086"/>
    <a:srgbClr val="B4CE44"/>
    <a:srgbClr val="243D91"/>
    <a:srgbClr val="002060"/>
    <a:srgbClr val="BFCA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40" autoAdjust="0"/>
  </p:normalViewPr>
  <p:slideViewPr>
    <p:cSldViewPr>
      <p:cViewPr varScale="1">
        <p:scale>
          <a:sx n="65" d="100"/>
          <a:sy n="65" d="100"/>
        </p:scale>
        <p:origin x="145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44747-CDB7-4F98-827F-A214E0B4E219}" type="datetimeFigureOut">
              <a:rPr lang="en-GB" smtClean="0"/>
              <a:pPr/>
              <a:t>07/09/2020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9001A-258F-4C21-BFC1-1432480F8C3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orm_beach#/media/File:Storm_Beach_-_geograph.org.uk_-_1370159.jpg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raph.org.uk/photo/2859762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ummakivi#/media/File:Kummakivi_balancing_rock_in_Ruokolahti,_Finland.jp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454871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raph.org.uk/photo/1673513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F31E-03DE-40B1-B638-1ED3F34D9D2A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Photo source – </a:t>
            </a:r>
            <a:r>
              <a:rPr lang="en-GB" dirty="0">
                <a:hlinkClick r:id="rId3"/>
              </a:rPr>
              <a:t>https://en.wikipedia.org/wiki/Storm_beach#/media/File:Storm_Beach_-_geograph.org.uk_-_1370159.jpg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F31E-03DE-40B1-B638-1ED3F34D9D2A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527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F31E-03DE-40B1-B638-1ED3F34D9D2A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923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Photos source – </a:t>
            </a:r>
            <a:r>
              <a:rPr lang="en-GB" dirty="0">
                <a:hlinkClick r:id="rId3"/>
              </a:rPr>
              <a:t>https://www.geograph.org.uk/photo/2859762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F31E-03DE-40B1-B638-1ED3F34D9D2A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210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Photo source: </a:t>
            </a:r>
            <a:r>
              <a:rPr lang="en-GB" dirty="0">
                <a:hlinkClick r:id="rId3"/>
              </a:rPr>
              <a:t>https://en.wikipedia.org/wiki/Kummakivi#/media/File:Kummakivi_balancing_rock_in_Ruokolahti,_Finland.jpg</a:t>
            </a:r>
            <a:r>
              <a:rPr lang="en-GB" dirty="0"/>
              <a:t> by </a:t>
            </a:r>
            <a:r>
              <a:rPr lang="en-GB" dirty="0" err="1"/>
              <a:t>Kotivalo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F31E-03DE-40B1-B638-1ED3F34D9D2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738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F31E-03DE-40B1-B638-1ED3F34D9D2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011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F31E-03DE-40B1-B638-1ED3F34D9D2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433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Image is from Wikimedia https://</a:t>
            </a:r>
            <a:r>
              <a:rPr lang="en-GB" dirty="0" err="1"/>
              <a:t>en.wikipedia.org</a:t>
            </a:r>
            <a:r>
              <a:rPr lang="en-GB" dirty="0"/>
              <a:t>/wiki/Hjulstr%C3%B6m_curve#/media/File:Hjulstr%C3%B6ms_diagram_en.PNG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F31E-03DE-40B1-B638-1ED3F34D9D2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249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F31E-03DE-40B1-B638-1ED3F34D9D2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44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Photo source – </a:t>
            </a:r>
            <a:r>
              <a:rPr lang="en-GB" dirty="0">
                <a:hlinkClick r:id="rId3"/>
              </a:rPr>
              <a:t>https://pxhere.com/en/photo/454871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F31E-03DE-40B1-B638-1ED3F34D9D2A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489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F31E-03DE-40B1-B638-1ED3F34D9D2A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176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Photo source – </a:t>
            </a:r>
            <a:r>
              <a:rPr lang="en-GB" dirty="0">
                <a:hlinkClick r:id="rId3"/>
              </a:rPr>
              <a:t>https://www.geograph.org.uk/photo/1673513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F31E-03DE-40B1-B638-1ED3F34D9D2A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71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3DB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1520" y="5373216"/>
            <a:ext cx="7812360" cy="648072"/>
          </a:xfrm>
        </p:spPr>
        <p:txBody>
          <a:bodyPr>
            <a:normAutofit/>
          </a:bodyPr>
          <a:lstStyle>
            <a:lvl1pPr marL="442913" indent="0" algn="l">
              <a:buNone/>
              <a:defRPr sz="3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algn="ctr"/>
            <a:endParaRPr lang="en-GB" b="1" dirty="0">
              <a:solidFill>
                <a:srgbClr val="243D9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0C7DD3-57ED-4B77-8ED1-8C9D1761F0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7"/>
          <a:stretch/>
        </p:blipFill>
        <p:spPr>
          <a:xfrm>
            <a:off x="4788024" y="0"/>
            <a:ext cx="4355976" cy="50796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829D30-31FD-48B4-B358-5B263B36C0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85"/>
          <a:stretch/>
        </p:blipFill>
        <p:spPr>
          <a:xfrm>
            <a:off x="417" y="25734"/>
            <a:ext cx="3076339" cy="501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12163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6377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19256" cy="4729712"/>
          </a:xfrm>
        </p:spPr>
        <p:txBody>
          <a:bodyPr/>
          <a:lstStyle>
            <a:lvl1pPr>
              <a:defRPr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26366F-2D8B-470B-AAB3-86DD10C6F178}"/>
              </a:ext>
            </a:extLst>
          </p:cNvPr>
          <p:cNvSpPr txBox="1"/>
          <p:nvPr userDrawn="1"/>
        </p:nvSpPr>
        <p:spPr>
          <a:xfrm flipH="1">
            <a:off x="0" y="6597352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26377C"/>
                </a:solidFill>
              </a:rPr>
              <a:t>© Geographical Association, 2020</a:t>
            </a:r>
          </a:p>
        </p:txBody>
      </p:sp>
    </p:spTree>
    <p:extLst>
      <p:ext uri="{BB962C8B-B14F-4D97-AF65-F5344CB8AC3E}">
        <p14:creationId xmlns:p14="http://schemas.microsoft.com/office/powerpoint/2010/main" val="2039999302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337E-A7D0-4213-A95F-88F0680C7011}" type="datetimeFigureOut">
              <a:rPr lang="en-GB" smtClean="0"/>
              <a:pPr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62CD-E6A4-48B0-8740-9FCE98EC98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BBFD10-1906-409E-A16D-1E85DB07F870}"/>
              </a:ext>
            </a:extLst>
          </p:cNvPr>
          <p:cNvSpPr txBox="1"/>
          <p:nvPr userDrawn="1"/>
        </p:nvSpPr>
        <p:spPr>
          <a:xfrm flipH="1">
            <a:off x="0" y="6597352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26377C"/>
                </a:solidFill>
              </a:rPr>
              <a:t>© Geographical Association, 2020</a:t>
            </a:r>
          </a:p>
        </p:txBody>
      </p:sp>
    </p:spTree>
    <p:extLst>
      <p:ext uri="{BB962C8B-B14F-4D97-AF65-F5344CB8AC3E}">
        <p14:creationId xmlns:p14="http://schemas.microsoft.com/office/powerpoint/2010/main" val="254398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337E-A7D0-4213-A95F-88F0680C7011}" type="datetimeFigureOut">
              <a:rPr lang="en-GB" smtClean="0"/>
              <a:pPr/>
              <a:t>07/09/2020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62CD-E6A4-48B0-8740-9FCE98EC98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A3A30A-5357-4D81-B436-B542D91BC128}"/>
              </a:ext>
            </a:extLst>
          </p:cNvPr>
          <p:cNvSpPr txBox="1"/>
          <p:nvPr userDrawn="1"/>
        </p:nvSpPr>
        <p:spPr>
          <a:xfrm flipH="1">
            <a:off x="0" y="6597352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26377C"/>
                </a:solidFill>
              </a:rPr>
              <a:t>© Geographical Association, 2020</a:t>
            </a:r>
          </a:p>
        </p:txBody>
      </p:sp>
    </p:spTree>
    <p:extLst>
      <p:ext uri="{BB962C8B-B14F-4D97-AF65-F5344CB8AC3E}">
        <p14:creationId xmlns:p14="http://schemas.microsoft.com/office/powerpoint/2010/main" val="1030337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>
            <a:lvl1pPr>
              <a:defRPr>
                <a:solidFill>
                  <a:srgbClr val="26377C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19256" cy="4729712"/>
          </a:xfrm>
        </p:spPr>
        <p:txBody>
          <a:bodyPr/>
          <a:lstStyle>
            <a:lvl1pPr>
              <a:defRPr>
                <a:solidFill>
                  <a:srgbClr val="26377C"/>
                </a:solidFill>
              </a:defRPr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89154-FF80-415D-9B30-8DB1D4C026A4}"/>
              </a:ext>
            </a:extLst>
          </p:cNvPr>
          <p:cNvSpPr txBox="1"/>
          <p:nvPr userDrawn="1"/>
        </p:nvSpPr>
        <p:spPr>
          <a:xfrm flipH="1">
            <a:off x="0" y="6597352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26377C"/>
                </a:solidFill>
              </a:rPr>
              <a:t>© Geographical Association, 2020</a:t>
            </a:r>
          </a:p>
        </p:txBody>
      </p:sp>
    </p:spTree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>
            <a:lvl1pPr>
              <a:defRPr>
                <a:solidFill>
                  <a:srgbClr val="26377C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19256" cy="4729712"/>
          </a:xfrm>
        </p:spPr>
        <p:txBody>
          <a:bodyPr/>
          <a:lstStyle>
            <a:lvl1pPr>
              <a:defRPr>
                <a:solidFill>
                  <a:srgbClr val="26377C"/>
                </a:solidFill>
              </a:defRPr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D85847-F2C0-4428-AA50-59C6DE6A2518}"/>
              </a:ext>
            </a:extLst>
          </p:cNvPr>
          <p:cNvSpPr txBox="1"/>
          <p:nvPr userDrawn="1"/>
        </p:nvSpPr>
        <p:spPr>
          <a:xfrm flipH="1">
            <a:off x="0" y="6597352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26377C"/>
                </a:solidFill>
              </a:rPr>
              <a:t>© Geographical Association, 2020</a:t>
            </a:r>
          </a:p>
        </p:txBody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rgbClr val="5CC1EA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26377C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rgbClr val="5CC1EA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rgbClr val="5CC1EA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rgbClr val="5CC1EA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8229600" cy="47297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906B60-73E5-4CF0-939D-1B44CEA32C0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16463" y="5612916"/>
            <a:ext cx="1230167" cy="12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7" r:id="rId3"/>
    <p:sldLayoutId id="2147483778" r:id="rId4"/>
    <p:sldLayoutId id="2147483770" r:id="rId5"/>
    <p:sldLayoutId id="2147483771" r:id="rId6"/>
  </p:sldLayoutIdLst>
  <p:transition spd="slow" advClick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rgbClr val="243D9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_47JRsHNk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KU1K8n6jYM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esearchgate.net/figure/Figure-A51-The-Hjulstrom-Sundborg-diagram-Earle-2014_fig2_335741053" TargetMode="Externa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duqas.co.uk/qualifications/geography-gcse-a/" TargetMode="External"/><Relationship Id="rId3" Type="http://schemas.openxmlformats.org/officeDocument/2006/relationships/hyperlink" Target="https://nsidc.org/cryosphere/glaciers/gallery/erratics.html" TargetMode="External"/><Relationship Id="rId7" Type="http://schemas.openxmlformats.org/officeDocument/2006/relationships/hyperlink" Target="https://qualifications.pearson.com/content/dam/pdf/GCSE/Geography-B/2016/specification-and-sample-assessments/Specification_GCSE_L1-L2_Geography_B.pdf" TargetMode="External"/><Relationship Id="rId12" Type="http://schemas.openxmlformats.org/officeDocument/2006/relationships/hyperlink" Target="https://www.wjec.co.uk/media/mlyil2jr/wjec-gcse-geography-spec-from-2016-e.pdf" TargetMode="External"/><Relationship Id="rId2" Type="http://schemas.openxmlformats.org/officeDocument/2006/relationships/hyperlink" Target="https://www.showme.com/sh/?h=dMtA2mu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qualifications.pearson.com/content/dam/pdf/GCSE/Geography-A/2016/specification-and-sample-assessments/Geography_A_Issue3%20GCSE%20(9-1)%20Specification.pdf" TargetMode="External"/><Relationship Id="rId11" Type="http://schemas.openxmlformats.org/officeDocument/2006/relationships/hyperlink" Target="https://www.ocr.org.uk/Images/207307-specification-accredited-gcse-geography-b-j384.pdf" TargetMode="External"/><Relationship Id="rId5" Type="http://schemas.openxmlformats.org/officeDocument/2006/relationships/hyperlink" Target="https://filestore.aqa.org.uk/resources/geography/specifications/AQA-8035-SP-2016.PDF" TargetMode="External"/><Relationship Id="rId10" Type="http://schemas.openxmlformats.org/officeDocument/2006/relationships/hyperlink" Target="https://www.ocr.org.uk/Images/207306-specification-accredited-gcse-geography-a-j383.pdf" TargetMode="External"/><Relationship Id="rId4" Type="http://schemas.openxmlformats.org/officeDocument/2006/relationships/hyperlink" Target="https://youtu.be/0nEg81XX0MY" TargetMode="External"/><Relationship Id="rId9" Type="http://schemas.openxmlformats.org/officeDocument/2006/relationships/hyperlink" Target="https://www.eduqas.co.uk/qualifications/geography-gcse-b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454871" TargetMode="External"/><Relationship Id="rId2" Type="http://schemas.openxmlformats.org/officeDocument/2006/relationships/hyperlink" Target="https://en.wikipedia.org/wiki/Kummakivi#/media/File:Kummakivi_balancing_rock_in_Ruokolahti,_Finland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eograph.org.uk/photo/2859762" TargetMode="External"/><Relationship Id="rId5" Type="http://schemas.openxmlformats.org/officeDocument/2006/relationships/hyperlink" Target="https://en.wikipedia.org/wiki/Storm_beach#/media/File:Storm_Beach_-_geograph.org.uk_-_1370159.jpg" TargetMode="External"/><Relationship Id="rId4" Type="http://schemas.openxmlformats.org/officeDocument/2006/relationships/hyperlink" Target="https://www.geograph.org.uk/photo/167351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youtu.be/c1LePreHLY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BsR7297Wq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youtu.be/lFh8u7xmzr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youtu.be/1qqisIOixV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Figure-A51-The-Hjulstrom-Sundborg-diagram-Earle-2014_fig2_33574105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youtu.be/PkYDZsmMu5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41168"/>
            <a:ext cx="9144000" cy="1392560"/>
          </a:xfrm>
        </p:spPr>
        <p:txBody>
          <a:bodyPr>
            <a:normAutofit/>
          </a:bodyPr>
          <a:lstStyle/>
          <a:p>
            <a:r>
              <a:rPr lang="en-GB" sz="4000" b="1" dirty="0"/>
              <a:t>Physical processes – erosion, transportation and deposition</a:t>
            </a:r>
          </a:p>
        </p:txBody>
      </p:sp>
    </p:spTree>
    <p:extLst>
      <p:ext uri="{BB962C8B-B14F-4D97-AF65-F5344CB8AC3E}">
        <p14:creationId xmlns:p14="http://schemas.microsoft.com/office/powerpoint/2010/main" val="3530805346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94590"/>
            <a:ext cx="8038868" cy="812774"/>
          </a:xfrm>
        </p:spPr>
        <p:txBody>
          <a:bodyPr>
            <a:normAutofit fontScale="92500" lnSpcReduction="20000"/>
          </a:bodyPr>
          <a:lstStyle/>
          <a:p>
            <a:pPr marL="109728" indent="0">
              <a:lnSpc>
                <a:spcPct val="118000"/>
              </a:lnSpc>
              <a:buNone/>
            </a:pPr>
            <a:r>
              <a:rPr lang="en-GB" sz="2400" dirty="0"/>
              <a:t>The </a:t>
            </a:r>
            <a:r>
              <a:rPr lang="en-GB" sz="2400" dirty="0" err="1"/>
              <a:t>Hjulstrom</a:t>
            </a:r>
            <a:r>
              <a:rPr lang="en-GB" sz="2400" dirty="0"/>
              <a:t> curve shows some interesting things about erosion, transportation and deposition.</a:t>
            </a:r>
          </a:p>
          <a:p>
            <a:pPr>
              <a:lnSpc>
                <a:spcPct val="118000"/>
              </a:lnSpc>
            </a:pPr>
            <a:endParaRPr lang="en-GB" sz="2400" dirty="0"/>
          </a:p>
          <a:p>
            <a:pPr>
              <a:lnSpc>
                <a:spcPct val="118000"/>
              </a:lnSpc>
            </a:pPr>
            <a:endParaRPr lang="en-GB" sz="2400" dirty="0"/>
          </a:p>
          <a:p>
            <a:pPr>
              <a:lnSpc>
                <a:spcPct val="118000"/>
              </a:lnSpc>
            </a:pPr>
            <a:endParaRPr lang="en-GB" sz="2400" dirty="0"/>
          </a:p>
          <a:p>
            <a:pPr>
              <a:lnSpc>
                <a:spcPct val="118000"/>
              </a:lnSpc>
            </a:pPr>
            <a:endParaRPr lang="en-GB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FF59C24-B0F3-584C-8128-17DD52FE3BDE}"/>
              </a:ext>
            </a:extLst>
          </p:cNvPr>
          <p:cNvSpPr txBox="1">
            <a:spLocks/>
          </p:cNvSpPr>
          <p:nvPr/>
        </p:nvSpPr>
        <p:spPr>
          <a:xfrm>
            <a:off x="343519" y="644722"/>
            <a:ext cx="8322116" cy="95236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GB" sz="3600" b="1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More </a:t>
            </a:r>
            <a:r>
              <a:rPr lang="en-GB" sz="3600" b="1" dirty="0" err="1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Hjulstromming</a:t>
            </a:r>
            <a:endParaRPr lang="en-GB" sz="3600" b="1" dirty="0">
              <a:solidFill>
                <a:srgbClr val="26377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7CE6819-6594-E345-99C3-522687F0E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19" y="2410437"/>
            <a:ext cx="5683344" cy="412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A3A404-8833-1547-A06C-C3126CC40166}"/>
              </a:ext>
            </a:extLst>
          </p:cNvPr>
          <p:cNvSpPr txBox="1"/>
          <p:nvPr/>
        </p:nvSpPr>
        <p:spPr>
          <a:xfrm>
            <a:off x="5992256" y="3469678"/>
            <a:ext cx="256985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6377C"/>
                </a:solidFill>
              </a:rPr>
              <a:t>Larger particles take more energy to erode and to transport.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C9AC59-AE2C-004E-A536-1DB468AF76EB}"/>
              </a:ext>
            </a:extLst>
          </p:cNvPr>
          <p:cNvSpPr txBox="1"/>
          <p:nvPr/>
        </p:nvSpPr>
        <p:spPr>
          <a:xfrm>
            <a:off x="5992256" y="4489151"/>
            <a:ext cx="256985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6377C"/>
                </a:solidFill>
              </a:rPr>
              <a:t>It only takes a small decrease in velocity for large particles to be deposited.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6363A3-78E6-7C4C-AD5D-CFDE18B98F92}"/>
              </a:ext>
            </a:extLst>
          </p:cNvPr>
          <p:cNvGrpSpPr/>
          <p:nvPr/>
        </p:nvGrpSpPr>
        <p:grpSpPr>
          <a:xfrm>
            <a:off x="5148064" y="2204864"/>
            <a:ext cx="3421015" cy="1200329"/>
            <a:chOff x="5148064" y="2204864"/>
            <a:chExt cx="3421015" cy="120032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55C3DF1-9B1D-A045-B117-F1AA746CDCB3}"/>
                </a:ext>
              </a:extLst>
            </p:cNvPr>
            <p:cNvSpPr txBox="1"/>
            <p:nvPr/>
          </p:nvSpPr>
          <p:spPr>
            <a:xfrm>
              <a:off x="5998679" y="2204864"/>
              <a:ext cx="2570400" cy="120032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26377C"/>
                  </a:solidFill>
                </a:rPr>
                <a:t>There is only a narrow gap between erosion and deposition for large particles.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39961FB-6323-2F44-845F-1995A1DC40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48064" y="2805028"/>
              <a:ext cx="850615" cy="28392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97553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07" y="1388259"/>
            <a:ext cx="4887415" cy="2146998"/>
          </a:xfrm>
        </p:spPr>
        <p:txBody>
          <a:bodyPr>
            <a:normAutofit/>
          </a:bodyPr>
          <a:lstStyle/>
          <a:p>
            <a:pPr>
              <a:lnSpc>
                <a:spcPct val="108000"/>
              </a:lnSpc>
            </a:pPr>
            <a:r>
              <a:rPr lang="en-GB" sz="2400" dirty="0">
                <a:solidFill>
                  <a:srgbClr val="002060"/>
                </a:solidFill>
              </a:rPr>
              <a:t>Levees are natural banks along a river channel.</a:t>
            </a:r>
          </a:p>
          <a:p>
            <a:pPr>
              <a:lnSpc>
                <a:spcPct val="108000"/>
              </a:lnSpc>
            </a:pPr>
            <a:r>
              <a:rPr lang="en-GB" sz="2400" dirty="0">
                <a:solidFill>
                  <a:srgbClr val="002060"/>
                </a:solidFill>
              </a:rPr>
              <a:t>They are formed by deposition during repeated floods.</a:t>
            </a:r>
          </a:p>
          <a:p>
            <a:pPr marL="109728" indent="0">
              <a:lnSpc>
                <a:spcPct val="108000"/>
              </a:lnSpc>
              <a:buNone/>
            </a:pPr>
            <a:endParaRPr lang="en-GB" sz="2400" dirty="0">
              <a:solidFill>
                <a:srgbClr val="002060"/>
              </a:solidFill>
            </a:endParaRPr>
          </a:p>
          <a:p>
            <a:pPr>
              <a:lnSpc>
                <a:spcPct val="108000"/>
              </a:lnSpc>
            </a:pPr>
            <a:endParaRPr lang="en-GB" sz="2400" dirty="0">
              <a:solidFill>
                <a:srgbClr val="002060"/>
              </a:solidFill>
            </a:endParaRPr>
          </a:p>
          <a:p>
            <a:pPr>
              <a:lnSpc>
                <a:spcPct val="108000"/>
              </a:lnSpc>
            </a:pPr>
            <a:endParaRPr lang="en-GB" sz="2400" dirty="0">
              <a:solidFill>
                <a:srgbClr val="002060"/>
              </a:solidFill>
            </a:endParaRPr>
          </a:p>
          <a:p>
            <a:pPr>
              <a:lnSpc>
                <a:spcPct val="108000"/>
              </a:lnSpc>
            </a:pP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FF59C24-B0F3-584C-8128-17DD52FE3BDE}"/>
              </a:ext>
            </a:extLst>
          </p:cNvPr>
          <p:cNvSpPr txBox="1">
            <a:spLocks/>
          </p:cNvSpPr>
          <p:nvPr/>
        </p:nvSpPr>
        <p:spPr>
          <a:xfrm>
            <a:off x="351249" y="597450"/>
            <a:ext cx="8604111" cy="95236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GB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Levees and the </a:t>
            </a:r>
            <a:r>
              <a:rPr lang="en-GB" sz="36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Hjulstrom</a:t>
            </a:r>
            <a:r>
              <a:rPr lang="en-GB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curve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50D7D7-260B-9E4B-9809-E002E961023D}"/>
              </a:ext>
            </a:extLst>
          </p:cNvPr>
          <p:cNvSpPr txBox="1"/>
          <p:nvPr/>
        </p:nvSpPr>
        <p:spPr>
          <a:xfrm>
            <a:off x="4567715" y="3812552"/>
            <a:ext cx="4147491" cy="2862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Activity</a:t>
            </a:r>
          </a:p>
          <a:p>
            <a:pPr marL="265113" indent="-265113"/>
            <a:r>
              <a:rPr lang="en-GB" dirty="0">
                <a:solidFill>
                  <a:srgbClr val="002060"/>
                </a:solidFill>
              </a:rPr>
              <a:t>a) Watch this video to find out more about levee formation.</a:t>
            </a:r>
          </a:p>
          <a:p>
            <a:pPr marL="265113" indent="-265113"/>
            <a:r>
              <a:rPr lang="en-GB" dirty="0">
                <a:solidFill>
                  <a:srgbClr val="002060"/>
                </a:solidFill>
              </a:rPr>
              <a:t>b) Use what you know about the </a:t>
            </a:r>
            <a:r>
              <a:rPr lang="en-GB" dirty="0" err="1">
                <a:solidFill>
                  <a:srgbClr val="002060"/>
                </a:solidFill>
              </a:rPr>
              <a:t>Hjulstrom</a:t>
            </a:r>
            <a:r>
              <a:rPr lang="en-GB" dirty="0">
                <a:solidFill>
                  <a:srgbClr val="002060"/>
                </a:solidFill>
              </a:rPr>
              <a:t> curve to explain why larger particles are deposited close to the river channel.</a:t>
            </a:r>
          </a:p>
          <a:p>
            <a:pPr marL="265113" indent="-265113"/>
            <a:r>
              <a:rPr lang="en-GB" dirty="0">
                <a:solidFill>
                  <a:srgbClr val="002060"/>
                </a:solidFill>
              </a:rPr>
              <a:t>c) What do you think happens to smaller particles during a river flood?</a:t>
            </a:r>
          </a:p>
        </p:txBody>
      </p:sp>
      <p:pic>
        <p:nvPicPr>
          <p:cNvPr id="4" name="Picture 3" descr="A screenshot of a cell phon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CEDE8485-17AD-2D4B-BD64-4CB347EB67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5" t="23650" r="11937" b="26017"/>
          <a:stretch/>
        </p:blipFill>
        <p:spPr>
          <a:xfrm>
            <a:off x="424509" y="3993794"/>
            <a:ext cx="3528392" cy="1966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Left Arrow 7">
            <a:extLst>
              <a:ext uri="{FF2B5EF4-FFF2-40B4-BE49-F238E27FC236}">
                <a16:creationId xmlns:a16="http://schemas.microsoft.com/office/drawing/2014/main" id="{3A096229-452F-0C4A-B326-31AD68370218}"/>
              </a:ext>
            </a:extLst>
          </p:cNvPr>
          <p:cNvSpPr/>
          <p:nvPr/>
        </p:nvSpPr>
        <p:spPr>
          <a:xfrm>
            <a:off x="3952901" y="4653136"/>
            <a:ext cx="619099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CFD46787-20F6-004C-8521-B2F20A74D72E}"/>
              </a:ext>
            </a:extLst>
          </p:cNvPr>
          <p:cNvSpPr/>
          <p:nvPr/>
        </p:nvSpPr>
        <p:spPr>
          <a:xfrm rot="10800000">
            <a:off x="5161657" y="1711159"/>
            <a:ext cx="619099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Levee on the north side of the River Stor">
            <a:extLst>
              <a:ext uri="{FF2B5EF4-FFF2-40B4-BE49-F238E27FC236}">
                <a16:creationId xmlns:a16="http://schemas.microsoft.com/office/drawing/2014/main" id="{09EBA41C-FD21-B540-AE78-3A819A2F4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850" y="1456029"/>
            <a:ext cx="2897356" cy="217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199330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FF59C24-B0F3-584C-8128-17DD52FE3BDE}"/>
              </a:ext>
            </a:extLst>
          </p:cNvPr>
          <p:cNvSpPr txBox="1">
            <a:spLocks/>
          </p:cNvSpPr>
          <p:nvPr/>
        </p:nvSpPr>
        <p:spPr>
          <a:xfrm>
            <a:off x="272548" y="652746"/>
            <a:ext cx="8604111" cy="95236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GB" sz="3600" b="1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Storm beaches and the </a:t>
            </a:r>
            <a:r>
              <a:rPr lang="en-GB" sz="3600" b="1" dirty="0" err="1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Hjulstrom</a:t>
            </a:r>
            <a:r>
              <a:rPr lang="en-GB" sz="3600" b="1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curve 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201C40BB-467A-8746-A3FD-CAAEC4AE7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979" y="2813940"/>
            <a:ext cx="5792192" cy="372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5257E6-90CB-734C-B23B-7FDB8AC802A1}"/>
              </a:ext>
            </a:extLst>
          </p:cNvPr>
          <p:cNvSpPr txBox="1"/>
          <p:nvPr/>
        </p:nvSpPr>
        <p:spPr>
          <a:xfrm>
            <a:off x="349344" y="2646091"/>
            <a:ext cx="2627784" cy="2585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Activity</a:t>
            </a:r>
          </a:p>
          <a:p>
            <a:r>
              <a:rPr lang="en-GB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 your </a:t>
            </a:r>
            <a:r>
              <a:rPr lang="en-GB" dirty="0" err="1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Hjulstrom</a:t>
            </a:r>
            <a:r>
              <a:rPr lang="en-GB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curve knowledge to explain the process that forms a storm beach.</a:t>
            </a:r>
          </a:p>
          <a:p>
            <a:endParaRPr lang="en-GB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Storm beaches are formed during powerful winter storms.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7E2325-3540-404F-8C65-55D7401B4ED7}"/>
              </a:ext>
            </a:extLst>
          </p:cNvPr>
          <p:cNvSpPr txBox="1"/>
          <p:nvPr/>
        </p:nvSpPr>
        <p:spPr>
          <a:xfrm>
            <a:off x="6265394" y="2646091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6377C"/>
                </a:solidFill>
              </a:rPr>
              <a:t>Big particles – pebbles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41C8A9-DA1D-484D-BB60-A3D99C50D92F}"/>
              </a:ext>
            </a:extLst>
          </p:cNvPr>
          <p:cNvSpPr txBox="1"/>
          <p:nvPr/>
        </p:nvSpPr>
        <p:spPr>
          <a:xfrm>
            <a:off x="5940152" y="5740323"/>
            <a:ext cx="175309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6377C"/>
                </a:solidFill>
              </a:rPr>
              <a:t>Storm beach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50F80CE-C582-614B-91E4-F79C97A18DE2}"/>
              </a:ext>
            </a:extLst>
          </p:cNvPr>
          <p:cNvCxnSpPr/>
          <p:nvPr/>
        </p:nvCxnSpPr>
        <p:spPr>
          <a:xfrm>
            <a:off x="6985474" y="3292422"/>
            <a:ext cx="0" cy="8562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57EFAF8-AAF2-E74E-89C0-34267528274D}"/>
              </a:ext>
            </a:extLst>
          </p:cNvPr>
          <p:cNvSpPr txBox="1"/>
          <p:nvPr/>
        </p:nvSpPr>
        <p:spPr>
          <a:xfrm>
            <a:off x="3256588" y="3212976"/>
            <a:ext cx="1718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6377C"/>
                </a:solidFill>
              </a:rPr>
              <a:t>Small particles – sand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37F6C1-4B30-2943-8741-C0EAE7F232D7}"/>
              </a:ext>
            </a:extLst>
          </p:cNvPr>
          <p:cNvCxnSpPr>
            <a:cxnSpLocks/>
          </p:cNvCxnSpPr>
          <p:nvPr/>
        </p:nvCxnSpPr>
        <p:spPr>
          <a:xfrm>
            <a:off x="3779912" y="3887102"/>
            <a:ext cx="0" cy="12466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2C8CBB5-1D30-B34F-A3A7-EF08B4094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341" y="1439617"/>
            <a:ext cx="8604111" cy="85085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8000"/>
              </a:lnSpc>
              <a:buNone/>
            </a:pPr>
            <a:r>
              <a:rPr lang="en-GB" sz="2400" dirty="0"/>
              <a:t>The </a:t>
            </a:r>
            <a:r>
              <a:rPr lang="en-GB" sz="2400" dirty="0" err="1"/>
              <a:t>Hjulstrom</a:t>
            </a:r>
            <a:r>
              <a:rPr lang="en-GB" sz="2400" dirty="0"/>
              <a:t> curve works for waves, wind and glaciers as well as river flow. </a:t>
            </a:r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039B9EE5-DFB9-3D41-BE2F-CEA600752AEF}"/>
              </a:ext>
            </a:extLst>
          </p:cNvPr>
          <p:cNvSpPr/>
          <p:nvPr/>
        </p:nvSpPr>
        <p:spPr>
          <a:xfrm rot="5749374">
            <a:off x="6015624" y="4452408"/>
            <a:ext cx="264956" cy="1708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A32FBF-52C4-5B45-85C9-7996ABD74EBE}"/>
              </a:ext>
            </a:extLst>
          </p:cNvPr>
          <p:cNvCxnSpPr>
            <a:cxnSpLocks/>
          </p:cNvCxnSpPr>
          <p:nvPr/>
        </p:nvCxnSpPr>
        <p:spPr>
          <a:xfrm flipH="1" flipV="1">
            <a:off x="4678343" y="4400649"/>
            <a:ext cx="1396732" cy="133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A9125D4-D2BE-A241-A2F8-6C1094C7CF51}"/>
              </a:ext>
            </a:extLst>
          </p:cNvPr>
          <p:cNvSpPr txBox="1"/>
          <p:nvPr/>
        </p:nvSpPr>
        <p:spPr>
          <a:xfrm>
            <a:off x="4786671" y="3661640"/>
            <a:ext cx="1753097" cy="64633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6377C"/>
                </a:solidFill>
              </a:rPr>
              <a:t>Direction of storm waves</a:t>
            </a:r>
          </a:p>
        </p:txBody>
      </p:sp>
    </p:spTree>
    <p:extLst>
      <p:ext uri="{BB962C8B-B14F-4D97-AF65-F5344CB8AC3E}">
        <p14:creationId xmlns:p14="http://schemas.microsoft.com/office/powerpoint/2010/main" val="2383256651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24" y="1536106"/>
            <a:ext cx="8038868" cy="812774"/>
          </a:xfrm>
        </p:spPr>
        <p:txBody>
          <a:bodyPr>
            <a:normAutofit fontScale="92500" lnSpcReduction="20000"/>
          </a:bodyPr>
          <a:lstStyle/>
          <a:p>
            <a:pPr marL="109728" indent="0">
              <a:lnSpc>
                <a:spcPct val="118000"/>
              </a:lnSpc>
              <a:buNone/>
            </a:pPr>
            <a:r>
              <a:rPr lang="en-GB" sz="2400" dirty="0">
                <a:solidFill>
                  <a:srgbClr val="002060"/>
                </a:solidFill>
              </a:rPr>
              <a:t>The </a:t>
            </a:r>
            <a:r>
              <a:rPr lang="en-GB" sz="2400" dirty="0" err="1">
                <a:solidFill>
                  <a:srgbClr val="002060"/>
                </a:solidFill>
              </a:rPr>
              <a:t>Hjulstrom</a:t>
            </a:r>
            <a:r>
              <a:rPr lang="en-GB" sz="2400" dirty="0">
                <a:solidFill>
                  <a:srgbClr val="002060"/>
                </a:solidFill>
              </a:rPr>
              <a:t> curve shows some interesting things about erosion, transportation and deposition.</a:t>
            </a:r>
          </a:p>
          <a:p>
            <a:pPr marL="109728" indent="0">
              <a:lnSpc>
                <a:spcPct val="118000"/>
              </a:lnSpc>
              <a:buNone/>
            </a:pPr>
            <a:endParaRPr lang="en-GB" sz="2400" dirty="0">
              <a:solidFill>
                <a:srgbClr val="002060"/>
              </a:solidFill>
            </a:endParaRPr>
          </a:p>
          <a:p>
            <a:pPr>
              <a:lnSpc>
                <a:spcPct val="118000"/>
              </a:lnSpc>
            </a:pPr>
            <a:endParaRPr lang="en-GB" sz="2400" dirty="0">
              <a:solidFill>
                <a:srgbClr val="002060"/>
              </a:solidFill>
            </a:endParaRPr>
          </a:p>
          <a:p>
            <a:pPr>
              <a:lnSpc>
                <a:spcPct val="118000"/>
              </a:lnSpc>
            </a:pPr>
            <a:endParaRPr lang="en-GB" sz="2400" dirty="0">
              <a:solidFill>
                <a:srgbClr val="002060"/>
              </a:solidFill>
            </a:endParaRPr>
          </a:p>
          <a:p>
            <a:pPr>
              <a:lnSpc>
                <a:spcPct val="118000"/>
              </a:lnSpc>
            </a:pP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FF59C24-B0F3-584C-8128-17DD52FE3BDE}"/>
              </a:ext>
            </a:extLst>
          </p:cNvPr>
          <p:cNvSpPr txBox="1">
            <a:spLocks/>
          </p:cNvSpPr>
          <p:nvPr/>
        </p:nvSpPr>
        <p:spPr>
          <a:xfrm>
            <a:off x="218496" y="667806"/>
            <a:ext cx="8604111" cy="95236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GB" sz="3600" b="1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Strange </a:t>
            </a:r>
            <a:r>
              <a:rPr lang="en-GB" sz="3600" b="1" dirty="0" err="1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Hjulstromming</a:t>
            </a:r>
            <a:endParaRPr lang="en-GB" sz="3600" b="1" dirty="0">
              <a:solidFill>
                <a:srgbClr val="26377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7CE6819-6594-E345-99C3-522687F0E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5683344" cy="412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A3A404-8833-1547-A06C-C3126CC40166}"/>
              </a:ext>
            </a:extLst>
          </p:cNvPr>
          <p:cNvSpPr txBox="1"/>
          <p:nvPr/>
        </p:nvSpPr>
        <p:spPr>
          <a:xfrm>
            <a:off x="5978328" y="3549786"/>
            <a:ext cx="2569856" cy="923330"/>
          </a:xfrm>
          <a:prstGeom prst="rect">
            <a:avLst/>
          </a:prstGeom>
          <a:ln>
            <a:solidFill>
              <a:srgbClr val="26377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6377C"/>
                </a:solidFill>
              </a:rPr>
              <a:t>It takes lots of energy to erode the very smallest particles.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8AE81E-F3F9-A343-B2C4-C7FE4D2321A1}"/>
              </a:ext>
            </a:extLst>
          </p:cNvPr>
          <p:cNvGrpSpPr/>
          <p:nvPr/>
        </p:nvGrpSpPr>
        <p:grpSpPr>
          <a:xfrm>
            <a:off x="2123728" y="2204864"/>
            <a:ext cx="6414636" cy="1512168"/>
            <a:chOff x="2123728" y="2204864"/>
            <a:chExt cx="6414636" cy="151216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55C3DF1-9B1D-A045-B117-F1AA746CDCB3}"/>
                </a:ext>
              </a:extLst>
            </p:cNvPr>
            <p:cNvSpPr txBox="1"/>
            <p:nvPr/>
          </p:nvSpPr>
          <p:spPr>
            <a:xfrm>
              <a:off x="5967964" y="2204864"/>
              <a:ext cx="2570400" cy="1200329"/>
            </a:xfrm>
            <a:prstGeom prst="rect">
              <a:avLst/>
            </a:prstGeom>
            <a:ln>
              <a:solidFill>
                <a:srgbClr val="26377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26377C"/>
                  </a:solidFill>
                </a:rPr>
                <a:t>Something strange happens to the erosion curve with very small particles, though.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39961FB-6323-2F44-845F-1995A1DC40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3728" y="2682127"/>
              <a:ext cx="3868528" cy="1034905"/>
            </a:xfrm>
            <a:prstGeom prst="straightConnector1">
              <a:avLst/>
            </a:prstGeom>
            <a:ln w="38100">
              <a:solidFill>
                <a:srgbClr val="26377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54DAC9E-AA2F-304B-8C02-9CF2E9217802}"/>
              </a:ext>
            </a:extLst>
          </p:cNvPr>
          <p:cNvGrpSpPr/>
          <p:nvPr/>
        </p:nvGrpSpPr>
        <p:grpSpPr>
          <a:xfrm>
            <a:off x="2123728" y="4617709"/>
            <a:ext cx="6417895" cy="1200329"/>
            <a:chOff x="2123728" y="4617709"/>
            <a:chExt cx="6417895" cy="120032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C9AC59-AE2C-004E-A536-1DB468AF76EB}"/>
                </a:ext>
              </a:extLst>
            </p:cNvPr>
            <p:cNvSpPr txBox="1"/>
            <p:nvPr/>
          </p:nvSpPr>
          <p:spPr>
            <a:xfrm>
              <a:off x="5971767" y="4617709"/>
              <a:ext cx="2569856" cy="1200329"/>
            </a:xfrm>
            <a:prstGeom prst="rect">
              <a:avLst/>
            </a:prstGeom>
            <a:ln>
              <a:solidFill>
                <a:srgbClr val="26377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26377C"/>
                  </a:solidFill>
                </a:rPr>
                <a:t>But when they are eroded, it takes very little energy to transport them.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1A7F66F-2879-884D-8A35-649EFDA779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3728" y="5217873"/>
              <a:ext cx="3848040" cy="443375"/>
            </a:xfrm>
            <a:prstGeom prst="straightConnector1">
              <a:avLst/>
            </a:prstGeom>
            <a:ln w="38100">
              <a:solidFill>
                <a:srgbClr val="26377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F065687-A9D0-2D4C-82A3-7BC7B38ECC99}"/>
              </a:ext>
            </a:extLst>
          </p:cNvPr>
          <p:cNvGrpSpPr/>
          <p:nvPr/>
        </p:nvGrpSpPr>
        <p:grpSpPr>
          <a:xfrm>
            <a:off x="395536" y="3573016"/>
            <a:ext cx="1780209" cy="2865906"/>
            <a:chOff x="343519" y="3549786"/>
            <a:chExt cx="1780209" cy="286590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28CE19-A9FB-624C-B9D7-E379D2D1B356}"/>
                </a:ext>
              </a:extLst>
            </p:cNvPr>
            <p:cNvSpPr txBox="1"/>
            <p:nvPr/>
          </p:nvSpPr>
          <p:spPr>
            <a:xfrm>
              <a:off x="343519" y="4107368"/>
              <a:ext cx="1780209" cy="2308324"/>
            </a:xfrm>
            <a:prstGeom prst="rect">
              <a:avLst/>
            </a:prstGeom>
            <a:ln>
              <a:solidFill>
                <a:srgbClr val="26377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26377C"/>
                  </a:solidFill>
                </a:rPr>
                <a:t>On this part of the erosion curve, the bigger particles are, the less energy is needed to erode them!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57A70A2-4C78-B548-A2E5-ACC88CA90960}"/>
                </a:ext>
              </a:extLst>
            </p:cNvPr>
            <p:cNvCxnSpPr>
              <a:cxnSpLocks/>
              <a:stCxn id="17" idx="0"/>
            </p:cNvCxnSpPr>
            <p:nvPr/>
          </p:nvCxnSpPr>
          <p:spPr>
            <a:xfrm flipV="1">
              <a:off x="1233624" y="3549786"/>
              <a:ext cx="314040" cy="557582"/>
            </a:xfrm>
            <a:prstGeom prst="straightConnector1">
              <a:avLst/>
            </a:prstGeom>
            <a:ln w="38100">
              <a:solidFill>
                <a:srgbClr val="26377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84826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761" y="1436664"/>
            <a:ext cx="4482521" cy="51606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8000"/>
              </a:lnSpc>
            </a:pPr>
            <a:r>
              <a:rPr lang="en-GB" sz="2400" dirty="0"/>
              <a:t>The strange erosion effect is caused by very small clay particles sticking together.</a:t>
            </a:r>
          </a:p>
          <a:p>
            <a:pPr>
              <a:lnSpc>
                <a:spcPct val="118000"/>
              </a:lnSpc>
            </a:pPr>
            <a:r>
              <a:rPr lang="en-GB" sz="2400" dirty="0"/>
              <a:t>It takes a lot of energy to break the particles away from the river bed.</a:t>
            </a:r>
          </a:p>
          <a:p>
            <a:pPr>
              <a:lnSpc>
                <a:spcPct val="118000"/>
              </a:lnSpc>
            </a:pPr>
            <a:r>
              <a:rPr lang="en-GB" sz="2400" dirty="0"/>
              <a:t>This process of pulling the particles away from each other is called </a:t>
            </a:r>
            <a:r>
              <a:rPr lang="en-GB" sz="2400" b="1" dirty="0">
                <a:solidFill>
                  <a:srgbClr val="002060"/>
                </a:solidFill>
                <a:hlinkClick r:id="rId3" action="ppaction://hlinksldjump"/>
              </a:rPr>
              <a:t>entrainment</a:t>
            </a:r>
            <a:r>
              <a:rPr lang="en-GB" sz="2400" b="1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18000"/>
              </a:lnSpc>
            </a:pPr>
            <a:r>
              <a:rPr lang="en-GB" sz="2400" dirty="0"/>
              <a:t>But once the particles are separated, they have such small mass that it takes very little energy to transport them.</a:t>
            </a:r>
          </a:p>
          <a:p>
            <a:pPr marL="109728" indent="0">
              <a:lnSpc>
                <a:spcPct val="118000"/>
              </a:lnSpc>
              <a:buNone/>
            </a:pPr>
            <a:endParaRPr lang="en-GB" sz="2400" dirty="0"/>
          </a:p>
          <a:p>
            <a:pPr>
              <a:lnSpc>
                <a:spcPct val="118000"/>
              </a:lnSpc>
            </a:pPr>
            <a:endParaRPr lang="en-GB" sz="2400" dirty="0">
              <a:solidFill>
                <a:srgbClr val="002060"/>
              </a:solidFill>
            </a:endParaRPr>
          </a:p>
          <a:p>
            <a:pPr>
              <a:lnSpc>
                <a:spcPct val="118000"/>
              </a:lnSpc>
            </a:pPr>
            <a:endParaRPr lang="en-GB" sz="2400" dirty="0">
              <a:solidFill>
                <a:srgbClr val="002060"/>
              </a:solidFill>
            </a:endParaRPr>
          </a:p>
          <a:p>
            <a:pPr>
              <a:lnSpc>
                <a:spcPct val="118000"/>
              </a:lnSpc>
            </a:pP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FF59C24-B0F3-584C-8128-17DD52FE3BDE}"/>
              </a:ext>
            </a:extLst>
          </p:cNvPr>
          <p:cNvSpPr txBox="1">
            <a:spLocks/>
          </p:cNvSpPr>
          <p:nvPr/>
        </p:nvSpPr>
        <p:spPr>
          <a:xfrm>
            <a:off x="303128" y="484297"/>
            <a:ext cx="8604111" cy="95236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GB" sz="3600" b="1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Entrainment</a:t>
            </a:r>
          </a:p>
        </p:txBody>
      </p:sp>
      <p:pic>
        <p:nvPicPr>
          <p:cNvPr id="10242" name="Picture 2" descr="Mud flats in the River Medway © David Kemp cc-by-sa/2.0 ...">
            <a:extLst>
              <a:ext uri="{FF2B5EF4-FFF2-40B4-BE49-F238E27FC236}">
                <a16:creationId xmlns:a16="http://schemas.microsoft.com/office/drawing/2014/main" id="{43DD0963-C6A4-3F48-99A3-2774A99C4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639" y="666768"/>
            <a:ext cx="4158207" cy="281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90E12FA8-C98B-EA46-8166-E8D3FC323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889" y="3573016"/>
            <a:ext cx="4187958" cy="314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D5C31A-2191-3442-BAFA-C631624BEB3B}"/>
              </a:ext>
            </a:extLst>
          </p:cNvPr>
          <p:cNvSpPr txBox="1"/>
          <p:nvPr/>
        </p:nvSpPr>
        <p:spPr>
          <a:xfrm>
            <a:off x="4922860" y="676825"/>
            <a:ext cx="414698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6377C"/>
                </a:solidFill>
              </a:rPr>
              <a:t>Why is mud surprisingly hard to erode?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BDCC35-F7BE-A94A-942C-C43A6FB51085}"/>
              </a:ext>
            </a:extLst>
          </p:cNvPr>
          <p:cNvSpPr txBox="1"/>
          <p:nvPr/>
        </p:nvSpPr>
        <p:spPr>
          <a:xfrm>
            <a:off x="4881889" y="3502469"/>
            <a:ext cx="4147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6377C"/>
                </a:solidFill>
              </a:rPr>
              <a:t>Why are many rivers muddy brown?</a:t>
            </a:r>
          </a:p>
        </p:txBody>
      </p:sp>
    </p:spTree>
    <p:extLst>
      <p:ext uri="{BB962C8B-B14F-4D97-AF65-F5344CB8AC3E}">
        <p14:creationId xmlns:p14="http://schemas.microsoft.com/office/powerpoint/2010/main" val="238224961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E3B93-9AFF-004C-83EB-278E53E9F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3274"/>
            <a:ext cx="8229600" cy="1066800"/>
          </a:xfrm>
        </p:spPr>
        <p:txBody>
          <a:bodyPr/>
          <a:lstStyle/>
          <a:p>
            <a:r>
              <a:rPr lang="en-US" dirty="0"/>
              <a:t>Sand dunes</a:t>
            </a:r>
          </a:p>
        </p:txBody>
      </p:sp>
      <p:pic>
        <p:nvPicPr>
          <p:cNvPr id="15362" name="Picture 2" descr="Sand Dunes | Sand dunes near the point where Libya, Tunisia,… | Flickr">
            <a:extLst>
              <a:ext uri="{FF2B5EF4-FFF2-40B4-BE49-F238E27FC236}">
                <a16:creationId xmlns:a16="http://schemas.microsoft.com/office/drawing/2014/main" id="{854BDEC3-10CC-E14B-B421-6BFAB50F4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39" y="951935"/>
            <a:ext cx="3479158" cy="260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8" descr="A screenshot of a computer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B59F6E7F-BB7B-FE43-B6B9-9F3CDB62E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" t="25888" r="10473" b="17775"/>
          <a:stretch/>
        </p:blipFill>
        <p:spPr>
          <a:xfrm>
            <a:off x="5680502" y="3920838"/>
            <a:ext cx="3168353" cy="1831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7E6AC1B-C2A2-B543-B31C-96EED2A39506}"/>
              </a:ext>
            </a:extLst>
          </p:cNvPr>
          <p:cNvSpPr txBox="1">
            <a:spLocks/>
          </p:cNvSpPr>
          <p:nvPr/>
        </p:nvSpPr>
        <p:spPr>
          <a:xfrm>
            <a:off x="323528" y="1340768"/>
            <a:ext cx="4505741" cy="18317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rgbClr val="243D9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08000"/>
              </a:lnSpc>
              <a:buFont typeface="Georgia"/>
              <a:buNone/>
            </a:pPr>
            <a:r>
              <a:rPr lang="en-GB" sz="2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Sand dunes are landforms made of sand that are formed by wind erosion, transportation and deposition.</a:t>
            </a:r>
          </a:p>
          <a:p>
            <a:pPr marL="109728" indent="0">
              <a:lnSpc>
                <a:spcPct val="108000"/>
              </a:lnSpc>
              <a:buFont typeface="Georgia"/>
              <a:buNone/>
            </a:pPr>
            <a:endParaRPr lang="en-GB" sz="240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8000"/>
              </a:lnSpc>
            </a:pPr>
            <a:endParaRPr lang="en-GB" sz="240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8000"/>
              </a:lnSpc>
            </a:pPr>
            <a:endParaRPr lang="en-GB" sz="240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8000"/>
              </a:lnSpc>
            </a:pPr>
            <a:endParaRPr lang="en-GB" sz="240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49CEB6-116D-D248-8215-8B2BB3467CBE}"/>
              </a:ext>
            </a:extLst>
          </p:cNvPr>
          <p:cNvSpPr txBox="1"/>
          <p:nvPr/>
        </p:nvSpPr>
        <p:spPr>
          <a:xfrm>
            <a:off x="455115" y="3080856"/>
            <a:ext cx="4752527" cy="35116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8000"/>
              </a:lnSpc>
              <a:spcBef>
                <a:spcPts val="300"/>
              </a:spcBef>
            </a:pPr>
            <a:r>
              <a:rPr lang="en-GB" b="1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Activity</a:t>
            </a:r>
          </a:p>
          <a:p>
            <a:pPr>
              <a:lnSpc>
                <a:spcPct val="108000"/>
              </a:lnSpc>
              <a:spcBef>
                <a:spcPts val="300"/>
              </a:spcBef>
            </a:pPr>
            <a:r>
              <a:rPr lang="en-GB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Watch this short clip about how sand dunes are formed.</a:t>
            </a:r>
          </a:p>
          <a:p>
            <a:pPr marL="342900" indent="-342900">
              <a:lnSpc>
                <a:spcPct val="108000"/>
              </a:lnSpc>
              <a:spcBef>
                <a:spcPts val="300"/>
              </a:spcBef>
              <a:buAutoNum type="alphaLcParenR"/>
            </a:pPr>
            <a:r>
              <a:rPr lang="en-GB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Using this </a:t>
            </a:r>
            <a:r>
              <a:rPr lang="en-GB" dirty="0" err="1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Hjulstrom</a:t>
            </a:r>
            <a:r>
              <a:rPr lang="en-GB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curve</a:t>
            </a:r>
            <a:r>
              <a:rPr lang="en-GB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say what flow velocity is needed for sand grains 1mm in size to be entrained (eroded).</a:t>
            </a:r>
          </a:p>
          <a:p>
            <a:pPr marL="342900" indent="-342900">
              <a:lnSpc>
                <a:spcPct val="108000"/>
              </a:lnSpc>
              <a:spcBef>
                <a:spcPts val="300"/>
              </a:spcBef>
              <a:buAutoNum type="alphaLcParenR"/>
            </a:pPr>
            <a:r>
              <a:rPr lang="en-GB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 what flow velocity will they be deposited?</a:t>
            </a:r>
          </a:p>
          <a:p>
            <a:pPr marL="342900" indent="-342900">
              <a:lnSpc>
                <a:spcPct val="108000"/>
              </a:lnSpc>
              <a:spcBef>
                <a:spcPts val="300"/>
              </a:spcBef>
              <a:buAutoNum type="alphaLcParenR"/>
            </a:pPr>
            <a:r>
              <a:rPr lang="en-GB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Why don’t we have mud dunes? Use your </a:t>
            </a:r>
            <a:r>
              <a:rPr lang="en-GB" dirty="0" err="1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Hjulstrom</a:t>
            </a:r>
            <a:r>
              <a:rPr lang="en-GB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curve knowledge to suggest a reason.</a:t>
            </a:r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F689F7CD-EFA7-4440-8C6E-A97E56414972}"/>
              </a:ext>
            </a:extLst>
          </p:cNvPr>
          <p:cNvSpPr/>
          <p:nvPr/>
        </p:nvSpPr>
        <p:spPr>
          <a:xfrm rot="10800000">
            <a:off x="5194358" y="3952932"/>
            <a:ext cx="619099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12236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3013A-A0F5-477F-B3B4-21A2C2F8C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05" y="609324"/>
            <a:ext cx="8229600" cy="1066800"/>
          </a:xfrm>
        </p:spPr>
        <p:txBody>
          <a:bodyPr>
            <a:normAutofit/>
          </a:bodyPr>
          <a:lstStyle/>
          <a:p>
            <a:r>
              <a:rPr lang="en-GB" sz="3600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DDB97-4EB7-4FDA-A049-48DEA45A5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984" y="1604116"/>
            <a:ext cx="7647380" cy="5065244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Processes work to produce a result.</a:t>
            </a:r>
          </a:p>
          <a:p>
            <a:r>
              <a:rPr lang="en-GB" sz="2400" dirty="0"/>
              <a:t>Processes depend on energy – kinetic and potential.</a:t>
            </a:r>
          </a:p>
          <a:p>
            <a:r>
              <a:rPr lang="en-GB" sz="2400" dirty="0"/>
              <a:t>The </a:t>
            </a:r>
            <a:r>
              <a:rPr lang="en-GB" sz="2400" dirty="0" err="1"/>
              <a:t>Hjulstrom</a:t>
            </a:r>
            <a:r>
              <a:rPr lang="en-GB" sz="2400" dirty="0"/>
              <a:t> curve shows that the bigger particles are, the more energy they need to be transported.</a:t>
            </a:r>
          </a:p>
          <a:p>
            <a:r>
              <a:rPr lang="en-GB" sz="2400" dirty="0"/>
              <a:t>That helps us explain levee landforms and also storm beaches.</a:t>
            </a:r>
          </a:p>
          <a:p>
            <a:r>
              <a:rPr lang="en-GB" sz="2400" dirty="0"/>
              <a:t>That is true for erosion, too, for particles the size of a grain of sand upwards.</a:t>
            </a:r>
          </a:p>
          <a:p>
            <a:r>
              <a:rPr lang="en-GB" sz="2400" dirty="0"/>
              <a:t>But the stickiness of the smallest particles means less energy is needed to erode bigger particles than smaller ones – strange!</a:t>
            </a:r>
          </a:p>
          <a:p>
            <a:r>
              <a:rPr lang="en-GB" sz="2400" dirty="0"/>
              <a:t>That could be a reason why we have sand dunes, but not mud dunes!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44350123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8DAA-2DDB-FB4F-AD24-0C71147A6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3" y="447328"/>
            <a:ext cx="8229600" cy="1066800"/>
          </a:xfrm>
        </p:spPr>
        <p:txBody>
          <a:bodyPr/>
          <a:lstStyle/>
          <a:p>
            <a:r>
              <a:rPr lang="en-US" dirty="0"/>
              <a:t>Glossary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9920E-8AA3-4248-9F85-DFAD0E25C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46778"/>
            <a:ext cx="8229600" cy="532258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8000"/>
              </a:lnSpc>
            </a:pPr>
            <a:r>
              <a:rPr lang="en-GB" sz="3800" b="1" dirty="0">
                <a:solidFill>
                  <a:srgbClr val="002060"/>
                </a:solidFill>
              </a:rPr>
              <a:t>Deposition:</a:t>
            </a:r>
            <a:r>
              <a:rPr lang="en-GB" sz="3800" dirty="0">
                <a:solidFill>
                  <a:srgbClr val="002060"/>
                </a:solidFill>
              </a:rPr>
              <a:t> the process of dropping material. </a:t>
            </a:r>
          </a:p>
          <a:p>
            <a:pPr>
              <a:lnSpc>
                <a:spcPct val="128000"/>
              </a:lnSpc>
            </a:pPr>
            <a:r>
              <a:rPr lang="en-GB" sz="3800" b="1" dirty="0">
                <a:solidFill>
                  <a:srgbClr val="002060"/>
                </a:solidFill>
              </a:rPr>
              <a:t>Energy: </a:t>
            </a:r>
            <a:r>
              <a:rPr lang="en-GB" sz="3800" dirty="0">
                <a:solidFill>
                  <a:srgbClr val="002060"/>
                </a:solidFill>
              </a:rPr>
              <a:t>this is the capacity for doing work.</a:t>
            </a:r>
          </a:p>
          <a:p>
            <a:pPr>
              <a:lnSpc>
                <a:spcPct val="128000"/>
              </a:lnSpc>
            </a:pPr>
            <a:r>
              <a:rPr lang="en-GB" sz="3800" b="1" dirty="0">
                <a:solidFill>
                  <a:srgbClr val="002060"/>
                </a:solidFill>
              </a:rPr>
              <a:t>Entrainment:</a:t>
            </a:r>
            <a:r>
              <a:rPr lang="en-GB" sz="3800" dirty="0">
                <a:solidFill>
                  <a:srgbClr val="002060"/>
                </a:solidFill>
              </a:rPr>
              <a:t> when a fluid picks up sediment.</a:t>
            </a:r>
          </a:p>
          <a:p>
            <a:pPr>
              <a:lnSpc>
                <a:spcPct val="128000"/>
              </a:lnSpc>
            </a:pPr>
            <a:r>
              <a:rPr lang="en-GB" sz="3800" b="1" dirty="0">
                <a:solidFill>
                  <a:srgbClr val="002060"/>
                </a:solidFill>
              </a:rPr>
              <a:t>Erosion:</a:t>
            </a:r>
            <a:r>
              <a:rPr lang="en-GB" sz="3800" dirty="0">
                <a:solidFill>
                  <a:srgbClr val="002060"/>
                </a:solidFill>
              </a:rPr>
              <a:t> the process in which worn-away material is transported away by flows of wind, water, ice.</a:t>
            </a:r>
          </a:p>
          <a:p>
            <a:pPr>
              <a:lnSpc>
                <a:spcPct val="128000"/>
              </a:lnSpc>
            </a:pPr>
            <a:r>
              <a:rPr lang="en-GB" sz="3800" b="1" dirty="0">
                <a:solidFill>
                  <a:srgbClr val="002060"/>
                </a:solidFill>
              </a:rPr>
              <a:t>Gravitational potential energy: </a:t>
            </a:r>
            <a:r>
              <a:rPr lang="en-GB" sz="3800" dirty="0">
                <a:solidFill>
                  <a:srgbClr val="002060"/>
                </a:solidFill>
              </a:rPr>
              <a:t>potential energy that comes from being higher than a zero level, e.g. sea level. </a:t>
            </a:r>
          </a:p>
          <a:p>
            <a:pPr>
              <a:lnSpc>
                <a:spcPct val="128000"/>
              </a:lnSpc>
            </a:pPr>
            <a:r>
              <a:rPr lang="en-GB" sz="3800" b="1" dirty="0">
                <a:solidFill>
                  <a:srgbClr val="002060"/>
                </a:solidFill>
              </a:rPr>
              <a:t>Kinetic energy: </a:t>
            </a:r>
            <a:r>
              <a:rPr lang="en-GB" sz="3800" dirty="0">
                <a:solidFill>
                  <a:srgbClr val="002060"/>
                </a:solidFill>
              </a:rPr>
              <a:t>energy because of motion.</a:t>
            </a:r>
          </a:p>
          <a:p>
            <a:pPr>
              <a:lnSpc>
                <a:spcPct val="128000"/>
              </a:lnSpc>
            </a:pPr>
            <a:r>
              <a:rPr lang="en-GB" sz="3800" b="1" dirty="0">
                <a:solidFill>
                  <a:srgbClr val="002060"/>
                </a:solidFill>
              </a:rPr>
              <a:t>Landforms: </a:t>
            </a:r>
            <a:r>
              <a:rPr lang="en-GB" sz="3800" dirty="0">
                <a:solidFill>
                  <a:srgbClr val="002060"/>
                </a:solidFill>
              </a:rPr>
              <a:t>these are features of the Earth’s surface.</a:t>
            </a:r>
          </a:p>
          <a:p>
            <a:pPr>
              <a:lnSpc>
                <a:spcPct val="128000"/>
              </a:lnSpc>
            </a:pPr>
            <a:r>
              <a:rPr lang="en-GB" sz="3800" b="1" dirty="0">
                <a:solidFill>
                  <a:srgbClr val="002060"/>
                </a:solidFill>
              </a:rPr>
              <a:t>Mass:</a:t>
            </a:r>
            <a:r>
              <a:rPr lang="en-GB" sz="3800" dirty="0">
                <a:solidFill>
                  <a:srgbClr val="002060"/>
                </a:solidFill>
              </a:rPr>
              <a:t> the amount of matter something contains. </a:t>
            </a:r>
          </a:p>
          <a:p>
            <a:pPr>
              <a:lnSpc>
                <a:spcPct val="128000"/>
              </a:lnSpc>
            </a:pPr>
            <a:r>
              <a:rPr lang="en-GB" sz="3800" b="1" dirty="0">
                <a:solidFill>
                  <a:srgbClr val="002060"/>
                </a:solidFill>
              </a:rPr>
              <a:t>Potential energy: </a:t>
            </a:r>
            <a:r>
              <a:rPr lang="en-GB" sz="3800" dirty="0">
                <a:solidFill>
                  <a:srgbClr val="002060"/>
                </a:solidFill>
              </a:rPr>
              <a:t>energy stored because of something’s position (e.g. a coiled spring).</a:t>
            </a:r>
          </a:p>
          <a:p>
            <a:pPr>
              <a:lnSpc>
                <a:spcPct val="128000"/>
              </a:lnSpc>
            </a:pPr>
            <a:r>
              <a:rPr lang="en-GB" sz="3800" b="1" dirty="0">
                <a:solidFill>
                  <a:srgbClr val="002060"/>
                </a:solidFill>
              </a:rPr>
              <a:t>Process:</a:t>
            </a:r>
            <a:r>
              <a:rPr lang="en-GB" sz="3800" dirty="0">
                <a:solidFill>
                  <a:srgbClr val="002060"/>
                </a:solidFill>
              </a:rPr>
              <a:t> an action or series of actions that has/have a particular result.</a:t>
            </a:r>
          </a:p>
          <a:p>
            <a:pPr>
              <a:lnSpc>
                <a:spcPct val="128000"/>
              </a:lnSpc>
            </a:pPr>
            <a:r>
              <a:rPr lang="en-GB" sz="3800" b="1" dirty="0">
                <a:solidFill>
                  <a:srgbClr val="002060"/>
                </a:solidFill>
              </a:rPr>
              <a:t>Sea level: </a:t>
            </a:r>
            <a:r>
              <a:rPr lang="en-GB" sz="3800" dirty="0">
                <a:solidFill>
                  <a:srgbClr val="002060"/>
                </a:solidFill>
              </a:rPr>
              <a:t>the level of the sea’s surface.</a:t>
            </a:r>
          </a:p>
          <a:p>
            <a:pPr>
              <a:lnSpc>
                <a:spcPct val="128000"/>
              </a:lnSpc>
            </a:pPr>
            <a:r>
              <a:rPr lang="en-GB" sz="3800" b="1" dirty="0">
                <a:solidFill>
                  <a:srgbClr val="002060"/>
                </a:solidFill>
              </a:rPr>
              <a:t>Sediment:</a:t>
            </a:r>
            <a:r>
              <a:rPr lang="en-GB" sz="3800" dirty="0">
                <a:solidFill>
                  <a:srgbClr val="002060"/>
                </a:solidFill>
              </a:rPr>
              <a:t> material broken down by weathering or erosion. </a:t>
            </a:r>
          </a:p>
          <a:p>
            <a:pPr>
              <a:lnSpc>
                <a:spcPct val="128000"/>
              </a:lnSpc>
            </a:pPr>
            <a:r>
              <a:rPr lang="en-GB" sz="3800" b="1" dirty="0">
                <a:solidFill>
                  <a:srgbClr val="002060"/>
                </a:solidFill>
              </a:rPr>
              <a:t>Transportation:</a:t>
            </a:r>
            <a:r>
              <a:rPr lang="en-GB" sz="3800" dirty="0">
                <a:solidFill>
                  <a:srgbClr val="002060"/>
                </a:solidFill>
              </a:rPr>
              <a:t> the process of carrying material.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5" name="Action Button: Back or Previous 4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F4DB0CA6-3B1D-0E49-BCAA-34088612FA34}"/>
              </a:ext>
            </a:extLst>
          </p:cNvPr>
          <p:cNvSpPr/>
          <p:nvPr/>
        </p:nvSpPr>
        <p:spPr>
          <a:xfrm>
            <a:off x="7812360" y="692696"/>
            <a:ext cx="576064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49700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595" y="555123"/>
            <a:ext cx="8229600" cy="877993"/>
          </a:xfrm>
        </p:spPr>
        <p:txBody>
          <a:bodyPr/>
          <a:lstStyle/>
          <a:p>
            <a:r>
              <a:rPr lang="en-GB" b="1" dirty="0"/>
              <a:t>Links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595" y="1113235"/>
            <a:ext cx="4040188" cy="639762"/>
          </a:xfrm>
        </p:spPr>
        <p:txBody>
          <a:bodyPr>
            <a:normAutofit/>
          </a:bodyPr>
          <a:lstStyle/>
          <a:p>
            <a:r>
              <a:rPr lang="en-GB" dirty="0"/>
              <a:t>Awarding bodies: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032" y="1113235"/>
            <a:ext cx="4041775" cy="639762"/>
          </a:xfrm>
        </p:spPr>
        <p:txBody>
          <a:bodyPr/>
          <a:lstStyle/>
          <a:p>
            <a:r>
              <a:rPr lang="en-GB" dirty="0"/>
              <a:t>Find out more: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1393" y="1802633"/>
            <a:ext cx="3511802" cy="4392488"/>
          </a:xfrm>
        </p:spPr>
        <p:txBody>
          <a:bodyPr>
            <a:normAutofit/>
          </a:bodyPr>
          <a:lstStyle/>
          <a:p>
            <a:r>
              <a:rPr lang="en-GB" sz="2000" dirty="0"/>
              <a:t>A </a:t>
            </a:r>
            <a:r>
              <a:rPr lang="en-GB" sz="2000" dirty="0" err="1">
                <a:hlinkClick r:id="rId2"/>
              </a:rPr>
              <a:t>ShowMe</a:t>
            </a:r>
            <a:r>
              <a:rPr lang="en-GB" sz="2000" dirty="0">
                <a:hlinkClick r:id="rId2"/>
              </a:rPr>
              <a:t> video </a:t>
            </a:r>
            <a:r>
              <a:rPr lang="en-GB" sz="2000" dirty="0"/>
              <a:t>explaining the </a:t>
            </a:r>
            <a:r>
              <a:rPr lang="en-GB" sz="2000" dirty="0" err="1"/>
              <a:t>Hjulstrom</a:t>
            </a:r>
            <a:r>
              <a:rPr lang="en-GB" sz="2000" dirty="0"/>
              <a:t> curve.</a:t>
            </a:r>
          </a:p>
          <a:p>
            <a:r>
              <a:rPr lang="en-GB" sz="2000" dirty="0"/>
              <a:t>Find out more about </a:t>
            </a:r>
            <a:r>
              <a:rPr lang="en-GB" sz="2000" dirty="0" err="1"/>
              <a:t>erratics</a:t>
            </a:r>
            <a:r>
              <a:rPr lang="en-GB" sz="2000" dirty="0"/>
              <a:t> (slide 4) </a:t>
            </a:r>
            <a:r>
              <a:rPr lang="en-GB" sz="2000" dirty="0">
                <a:hlinkClick r:id="rId3"/>
              </a:rPr>
              <a:t>here</a:t>
            </a:r>
            <a:r>
              <a:rPr lang="en-GB" sz="2000" dirty="0"/>
              <a:t>. </a:t>
            </a:r>
          </a:p>
          <a:p>
            <a:r>
              <a:rPr lang="en-GB" sz="2000" dirty="0"/>
              <a:t>Glaciers are great for processes – this clip shows processes working together to achieve a </a:t>
            </a:r>
            <a:r>
              <a:rPr lang="en-GB" sz="2000" dirty="0">
                <a:hlinkClick r:id="rId4"/>
              </a:rPr>
              <a:t>glacial mass balance</a:t>
            </a:r>
            <a:r>
              <a:rPr lang="en-GB" sz="2000" dirty="0"/>
              <a:t>.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9262B63D-331F-0045-AB04-3B211F5BA1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1712255"/>
              </p:ext>
            </p:extLst>
          </p:nvPr>
        </p:nvGraphicFramePr>
        <p:xfrm>
          <a:off x="483312" y="1807889"/>
          <a:ext cx="4176464" cy="437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Topic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hlinkClick r:id="rId5"/>
                        </a:rPr>
                        <a:t>AQA</a:t>
                      </a:r>
                      <a:endParaRPr lang="en-GB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26377C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3.1.3.2, 3.1.3.3, 3.1.3.4 Coastal, river, glacial landscapes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hlinkClick r:id="rId6"/>
                        </a:rPr>
                        <a:t>Edexcel</a:t>
                      </a:r>
                      <a:r>
                        <a:rPr lang="en-GB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hlinkClick r:id="rId6"/>
                        </a:rPr>
                        <a:t>  A</a:t>
                      </a:r>
                      <a:endParaRPr lang="en-GB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26377C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1: The changing landscape of the UK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hlinkClick r:id="rId7"/>
                        </a:rPr>
                        <a:t>Edexcel</a:t>
                      </a:r>
                      <a:r>
                        <a:rPr lang="en-GB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hlinkClick r:id="rId7"/>
                        </a:rPr>
                        <a:t> B</a:t>
                      </a:r>
                      <a:endParaRPr lang="en-GB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26377C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4: The UK’s evolving physical landscape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hlinkClick r:id="rId8"/>
                        </a:rPr>
                        <a:t>Eduqas</a:t>
                      </a:r>
                      <a:r>
                        <a:rPr lang="en-GB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hlinkClick r:id="rId8"/>
                        </a:rPr>
                        <a:t> A</a:t>
                      </a:r>
                      <a:endParaRPr lang="en-GB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26377C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1: Landscapes and physical processes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hlinkClick r:id="rId9"/>
                        </a:rPr>
                        <a:t>Eduqas B</a:t>
                      </a:r>
                      <a:endParaRPr lang="en-GB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26377C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2.1: Shaping the landscape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hlinkClick r:id="rId10"/>
                        </a:rPr>
                        <a:t>OCR A</a:t>
                      </a:r>
                      <a:endParaRPr lang="en-GB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26377C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1.1 Landscapes of the UK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hlinkClick r:id="rId11"/>
                        </a:rPr>
                        <a:t>OCR B</a:t>
                      </a:r>
                      <a:endParaRPr lang="en-GB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26377C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 Distinctive landscapes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hlinkClick r:id="rId12"/>
                        </a:rPr>
                        <a:t>WJEC</a:t>
                      </a:r>
                      <a:endParaRPr lang="en-GB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26377C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1: Landscapes and physical processes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31983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52797-5DD7-4E33-A163-0E5B93187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87" y="476672"/>
            <a:ext cx="8229600" cy="1066800"/>
          </a:xfrm>
        </p:spPr>
        <p:txBody>
          <a:bodyPr/>
          <a:lstStyle/>
          <a:p>
            <a:r>
              <a:rPr lang="en-GB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FE4DF-8D8F-4532-84F9-5CF2D06E3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426" y="1313178"/>
            <a:ext cx="8496944" cy="50681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/>
              <a:t>This presentation has been written by Rob Bircher, an </a:t>
            </a:r>
            <a:r>
              <a:rPr lang="en-GB" sz="2000"/>
              <a:t>experienced author</a:t>
            </a:r>
            <a:r>
              <a:rPr lang="en-GB" sz="2000" dirty="0"/>
              <a:t>, publisher and secretary of the Worcester Branch of the GA.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Figures</a:t>
            </a:r>
          </a:p>
          <a:p>
            <a:pPr marL="342900" indent="-342900">
              <a:lnSpc>
                <a:spcPct val="128000"/>
              </a:lnSpc>
            </a:pPr>
            <a:r>
              <a:rPr lang="en-GB" sz="2000" b="1" dirty="0"/>
              <a:t>Slide 4: </a:t>
            </a:r>
            <a:r>
              <a:rPr lang="en-GB" sz="2000" dirty="0"/>
              <a:t>Photo source: </a:t>
            </a:r>
            <a:r>
              <a:rPr lang="en-GB" sz="2000" dirty="0">
                <a:hlinkClick r:id="rId2"/>
              </a:rPr>
              <a:t>https://en.wikipedia.org/wiki/Kummakivi#/media/File:Kummakivi_balancing_rock_in_Ruokolahti,_Finland.jpg</a:t>
            </a:r>
            <a:r>
              <a:rPr lang="en-GB" sz="2000" dirty="0"/>
              <a:t> by </a:t>
            </a:r>
            <a:r>
              <a:rPr lang="en-GB" sz="2000" dirty="0" err="1"/>
              <a:t>Kotivalo</a:t>
            </a:r>
            <a:endParaRPr lang="en-GB" sz="2000" dirty="0"/>
          </a:p>
          <a:p>
            <a:pPr marL="342900" indent="-342900">
              <a:lnSpc>
                <a:spcPct val="128000"/>
              </a:lnSpc>
            </a:pPr>
            <a:r>
              <a:rPr lang="en-GB" sz="2000" b="1" dirty="0"/>
              <a:t>Slide 9: </a:t>
            </a:r>
            <a:r>
              <a:rPr lang="en-GB" sz="2000" dirty="0"/>
              <a:t>Photo source: </a:t>
            </a:r>
            <a:r>
              <a:rPr lang="en-GB" sz="2000" dirty="0">
                <a:hlinkClick r:id="rId3"/>
              </a:rPr>
              <a:t>https://pxhere.com/en/photo/454871</a:t>
            </a:r>
            <a:r>
              <a:rPr lang="en-GB" sz="2000" dirty="0"/>
              <a:t> </a:t>
            </a:r>
          </a:p>
          <a:p>
            <a:pPr marL="342900" indent="-342900">
              <a:lnSpc>
                <a:spcPct val="128000"/>
              </a:lnSpc>
            </a:pPr>
            <a:r>
              <a:rPr lang="en-GB" sz="2000" b="1" dirty="0"/>
              <a:t>Slide 11</a:t>
            </a:r>
            <a:r>
              <a:rPr lang="en-GB" sz="2000" dirty="0"/>
              <a:t>: Photo source: </a:t>
            </a:r>
            <a:r>
              <a:rPr lang="en-GB" sz="2000" dirty="0">
                <a:hlinkClick r:id="rId4"/>
              </a:rPr>
              <a:t>https://www.geograph.org.uk/photo/1673513</a:t>
            </a:r>
            <a:r>
              <a:rPr lang="en-GB" sz="2000" dirty="0"/>
              <a:t> </a:t>
            </a:r>
          </a:p>
          <a:p>
            <a:pPr marL="342900" indent="-342900">
              <a:lnSpc>
                <a:spcPct val="128000"/>
              </a:lnSpc>
            </a:pPr>
            <a:r>
              <a:rPr lang="en-GB" sz="2000" b="1" dirty="0"/>
              <a:t>Slide 12: </a:t>
            </a:r>
            <a:r>
              <a:rPr lang="en-GB" sz="2000" dirty="0"/>
              <a:t>Photo source:  </a:t>
            </a:r>
            <a:r>
              <a:rPr lang="en-GB" sz="2000" dirty="0">
                <a:hlinkClick r:id="rId5"/>
              </a:rPr>
              <a:t>https://en.wikipedia.org/wiki/Storm_beach#/media/File:Storm_Beach_-_geograph.org.uk_-_1370159.jpg</a:t>
            </a:r>
            <a:r>
              <a:rPr lang="en-GB" sz="2000" dirty="0"/>
              <a:t> </a:t>
            </a:r>
          </a:p>
          <a:p>
            <a:pPr marL="342900" indent="-342900">
              <a:lnSpc>
                <a:spcPct val="128000"/>
              </a:lnSpc>
            </a:pPr>
            <a:r>
              <a:rPr lang="en-GB" sz="2000" b="1" dirty="0"/>
              <a:t>Slide 14</a:t>
            </a:r>
            <a:r>
              <a:rPr lang="en-GB" sz="2000" dirty="0"/>
              <a:t>: </a:t>
            </a:r>
            <a:r>
              <a:rPr lang="fr-FR" sz="2000" dirty="0"/>
              <a:t>Photos source: </a:t>
            </a:r>
            <a:r>
              <a:rPr lang="fr-FR" sz="2000" dirty="0">
                <a:hlinkClick r:id="rId6"/>
              </a:rPr>
              <a:t>https://www.geograph.org.uk/photo/2859762</a:t>
            </a:r>
            <a:r>
              <a:rPr lang="fr-FR" sz="2000" dirty="0"/>
              <a:t> </a:t>
            </a:r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337085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3013A-A0F5-477F-B3B4-21A2C2F8C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DDB97-4EB7-4FDA-A049-48DEA45A5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2400" dirty="0"/>
              <a:t>You’ll need a notepad on which to make notes as you go along, or you could make notes, paste images, etc. on your device.</a:t>
            </a:r>
          </a:p>
          <a:p>
            <a:pPr marL="109728" indent="0">
              <a:lnSpc>
                <a:spcPct val="108000"/>
              </a:lnSpc>
              <a:spcBef>
                <a:spcPts val="0"/>
              </a:spcBef>
              <a:buNone/>
            </a:pPr>
            <a:endParaRPr lang="en-GB" sz="2400" dirty="0"/>
          </a:p>
          <a:p>
            <a:pPr marL="109728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2400" dirty="0"/>
              <a:t>You can view these slides:</a:t>
            </a:r>
          </a:p>
          <a:p>
            <a:pPr lvl="0">
              <a:lnSpc>
                <a:spcPct val="108000"/>
              </a:lnSpc>
              <a:spcBef>
                <a:spcPts val="0"/>
              </a:spcBef>
            </a:pPr>
            <a:r>
              <a:rPr lang="en-GB" sz="2400" dirty="0"/>
              <a:t>as a slide-show for any animations and to follow links</a:t>
            </a:r>
          </a:p>
          <a:p>
            <a:pPr lvl="0">
              <a:lnSpc>
                <a:spcPct val="108000"/>
              </a:lnSpc>
              <a:spcBef>
                <a:spcPts val="0"/>
              </a:spcBef>
            </a:pPr>
            <a:r>
              <a:rPr lang="en-GB" sz="2400" dirty="0"/>
              <a:t>in ‘normal’ view if you want to add call-outs or extra slides to make notes, paste images, answer questions.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endParaRPr lang="en-GB" sz="2400" b="1" dirty="0">
              <a:solidFill>
                <a:srgbClr val="FF0000"/>
              </a:solidFill>
            </a:endParaRPr>
          </a:p>
          <a:p>
            <a:pPr>
              <a:lnSpc>
                <a:spcPct val="108000"/>
              </a:lnSpc>
              <a:spcBef>
                <a:spcPts val="0"/>
              </a:spcBef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874277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24" y="1268760"/>
            <a:ext cx="5446580" cy="5252891"/>
          </a:xfrm>
        </p:spPr>
        <p:txBody>
          <a:bodyPr>
            <a:normAutofit fontScale="92500"/>
          </a:bodyPr>
          <a:lstStyle/>
          <a:p>
            <a:pPr>
              <a:lnSpc>
                <a:spcPct val="118000"/>
              </a:lnSpc>
            </a:pPr>
            <a:r>
              <a:rPr lang="en-GB" sz="2400" dirty="0"/>
              <a:t>In geography we talk about river processes, glacial processes, coastal processes – but what do we mean by processes?</a:t>
            </a:r>
          </a:p>
          <a:p>
            <a:pPr>
              <a:lnSpc>
                <a:spcPct val="118000"/>
              </a:lnSpc>
            </a:pPr>
            <a:r>
              <a:rPr lang="en-GB" sz="2400" dirty="0"/>
              <a:t>A </a:t>
            </a:r>
            <a:r>
              <a:rPr lang="en-GB" sz="2400" b="1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process</a:t>
            </a:r>
            <a:r>
              <a:rPr lang="en-GB" sz="2400" dirty="0"/>
              <a:t> is an action or series of actions that have a particular result.</a:t>
            </a:r>
          </a:p>
          <a:p>
            <a:pPr>
              <a:lnSpc>
                <a:spcPct val="118000"/>
              </a:lnSpc>
            </a:pPr>
            <a:r>
              <a:rPr lang="en-GB" sz="2400" dirty="0"/>
              <a:t>A food processor, for example, processes fruit chunks into a tasty smoothie.</a:t>
            </a:r>
          </a:p>
          <a:p>
            <a:pPr>
              <a:lnSpc>
                <a:spcPct val="118000"/>
              </a:lnSpc>
            </a:pPr>
            <a:r>
              <a:rPr lang="en-GB" sz="2400" dirty="0"/>
              <a:t>A teacher, for another example, might say, ‘You can’t learn all of GCSE geography in one lesson. It’s a process.’</a:t>
            </a:r>
          </a:p>
          <a:p>
            <a:pPr>
              <a:lnSpc>
                <a:spcPct val="118000"/>
              </a:lnSpc>
            </a:pPr>
            <a:endParaRPr lang="en-GB" sz="2400" dirty="0"/>
          </a:p>
          <a:p>
            <a:pPr>
              <a:lnSpc>
                <a:spcPct val="118000"/>
              </a:lnSpc>
            </a:pPr>
            <a:endParaRPr lang="en-GB" sz="2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28C0A8-1B74-774E-B18E-3F5D76B5C5AC}"/>
              </a:ext>
            </a:extLst>
          </p:cNvPr>
          <p:cNvSpPr txBox="1">
            <a:spLocks/>
          </p:cNvSpPr>
          <p:nvPr/>
        </p:nvSpPr>
        <p:spPr>
          <a:xfrm>
            <a:off x="179512" y="509768"/>
            <a:ext cx="7772400" cy="95236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GB" sz="3600" b="1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are processes?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0143B7-9508-5D44-B2F3-238AABC568A6}"/>
              </a:ext>
            </a:extLst>
          </p:cNvPr>
          <p:cNvSpPr txBox="1"/>
          <p:nvPr/>
        </p:nvSpPr>
        <p:spPr>
          <a:xfrm>
            <a:off x="5724128" y="1412776"/>
            <a:ext cx="2976795" cy="230832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Resource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dirty="0">
                <a:hlinkClick r:id="rId4"/>
              </a:rPr>
              <a:t>How tomato ketchup is made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51E136-85EA-1447-8807-0A4FD0A95114}"/>
              </a:ext>
            </a:extLst>
          </p:cNvPr>
          <p:cNvSpPr txBox="1"/>
          <p:nvPr/>
        </p:nvSpPr>
        <p:spPr>
          <a:xfrm>
            <a:off x="5724128" y="3933056"/>
            <a:ext cx="2997555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Activity</a:t>
            </a:r>
          </a:p>
          <a:p>
            <a:r>
              <a:rPr lang="en-GB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Watch this video about the ketchup-making process. </a:t>
            </a:r>
          </a:p>
          <a:p>
            <a:endParaRPr lang="en-GB" sz="120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Make a list of the verbs you hear, such as squeeze, weigh, transport, put, pack.</a:t>
            </a:r>
          </a:p>
        </p:txBody>
      </p:sp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D3D70E54-F73B-9A42-A7E1-46A3D109C9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25524" r="43197" b="35508"/>
          <a:stretch/>
        </p:blipFill>
        <p:spPr>
          <a:xfrm>
            <a:off x="6012160" y="1797915"/>
            <a:ext cx="1584176" cy="1211447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25" y="1743782"/>
            <a:ext cx="4187284" cy="4709554"/>
          </a:xfrm>
        </p:spPr>
        <p:txBody>
          <a:bodyPr>
            <a:normAutofit/>
          </a:bodyPr>
          <a:lstStyle/>
          <a:p>
            <a:pPr>
              <a:lnSpc>
                <a:spcPct val="118000"/>
              </a:lnSpc>
            </a:pPr>
            <a:r>
              <a:rPr lang="en-GB" sz="2400" dirty="0"/>
              <a:t>Geography involves a lot of questions. Two good ones are:</a:t>
            </a:r>
          </a:p>
          <a:p>
            <a:pPr lvl="1">
              <a:lnSpc>
                <a:spcPct val="118000"/>
              </a:lnSpc>
            </a:pPr>
            <a:r>
              <a:rPr lang="en-GB" sz="2200" dirty="0">
                <a:solidFill>
                  <a:srgbClr val="26377C"/>
                </a:solidFill>
              </a:rPr>
              <a:t>Why is that thing like that?</a:t>
            </a:r>
          </a:p>
          <a:p>
            <a:pPr lvl="1">
              <a:lnSpc>
                <a:spcPct val="118000"/>
              </a:lnSpc>
            </a:pPr>
            <a:r>
              <a:rPr lang="en-GB" sz="2200" dirty="0">
                <a:solidFill>
                  <a:srgbClr val="26377C"/>
                </a:solidFill>
              </a:rPr>
              <a:t>Why is that thing there and not somewhere else?</a:t>
            </a:r>
          </a:p>
          <a:p>
            <a:pPr>
              <a:lnSpc>
                <a:spcPct val="118000"/>
              </a:lnSpc>
            </a:pPr>
            <a:r>
              <a:rPr lang="en-GB" sz="2400" dirty="0"/>
              <a:t>The answers to these excellent questions are often to do with processes.</a:t>
            </a:r>
          </a:p>
          <a:p>
            <a:pPr>
              <a:lnSpc>
                <a:spcPct val="118000"/>
              </a:lnSpc>
            </a:pPr>
            <a:endParaRPr lang="en-GB" sz="2400" dirty="0"/>
          </a:p>
          <a:p>
            <a:pPr>
              <a:lnSpc>
                <a:spcPct val="118000"/>
              </a:lnSpc>
            </a:pPr>
            <a:endParaRPr lang="en-GB" sz="2400" dirty="0"/>
          </a:p>
          <a:p>
            <a:pPr>
              <a:lnSpc>
                <a:spcPct val="118000"/>
              </a:lnSpc>
            </a:pPr>
            <a:endParaRPr lang="en-GB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FF59C24-B0F3-584C-8128-17DD52FE3BDE}"/>
              </a:ext>
            </a:extLst>
          </p:cNvPr>
          <p:cNvSpPr txBox="1">
            <a:spLocks/>
          </p:cNvSpPr>
          <p:nvPr/>
        </p:nvSpPr>
        <p:spPr>
          <a:xfrm>
            <a:off x="211730" y="624972"/>
            <a:ext cx="8604111" cy="95236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GB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Why is it like that?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62E4E49-30BF-1F48-B9F4-412C7C7BEA25}"/>
              </a:ext>
            </a:extLst>
          </p:cNvPr>
          <p:cNvGrpSpPr/>
          <p:nvPr/>
        </p:nvGrpSpPr>
        <p:grpSpPr>
          <a:xfrm>
            <a:off x="4548911" y="980728"/>
            <a:ext cx="4383359" cy="4522242"/>
            <a:chOff x="4678329" y="898304"/>
            <a:chExt cx="4383359" cy="4522242"/>
          </a:xfrm>
        </p:grpSpPr>
        <p:pic>
          <p:nvPicPr>
            <p:cNvPr id="1026" name="Picture 2">
              <a:hlinkClick r:id="rId3"/>
              <a:extLst>
                <a:ext uri="{FF2B5EF4-FFF2-40B4-BE49-F238E27FC236}">
                  <a16:creationId xmlns:a16="http://schemas.microsoft.com/office/drawing/2014/main" id="{78B7BB42-1414-4B47-AF0E-B1E3DA6C82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1514" y="1746711"/>
              <a:ext cx="3711972" cy="300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608820C-11FC-8246-98D5-7060E7013500}"/>
                </a:ext>
              </a:extLst>
            </p:cNvPr>
            <p:cNvSpPr txBox="1"/>
            <p:nvPr/>
          </p:nvSpPr>
          <p:spPr>
            <a:xfrm>
              <a:off x="5674596" y="898304"/>
              <a:ext cx="1728192" cy="369332"/>
            </a:xfrm>
            <a:prstGeom prst="rect">
              <a:avLst/>
            </a:prstGeom>
            <a:ln>
              <a:solidFill>
                <a:srgbClr val="26377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26377C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What is it?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8AFB578-7159-4F4E-8611-E648F0CCC2D9}"/>
                </a:ext>
              </a:extLst>
            </p:cNvPr>
            <p:cNvSpPr txBox="1"/>
            <p:nvPr/>
          </p:nvSpPr>
          <p:spPr>
            <a:xfrm>
              <a:off x="7333496" y="1465023"/>
              <a:ext cx="1728192" cy="369332"/>
            </a:xfrm>
            <a:prstGeom prst="rect">
              <a:avLst/>
            </a:prstGeom>
            <a:ln>
              <a:solidFill>
                <a:srgbClr val="26377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26377C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Is it a fake?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55A9EF-9500-6D4B-A84C-DE039E98EB2B}"/>
                </a:ext>
              </a:extLst>
            </p:cNvPr>
            <p:cNvSpPr txBox="1"/>
            <p:nvPr/>
          </p:nvSpPr>
          <p:spPr>
            <a:xfrm>
              <a:off x="4726723" y="4519355"/>
              <a:ext cx="1728192" cy="369332"/>
            </a:xfrm>
            <a:prstGeom prst="rect">
              <a:avLst/>
            </a:prstGeom>
            <a:ln>
              <a:solidFill>
                <a:srgbClr val="26377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26377C"/>
                  </a:solidFill>
                </a:rPr>
                <a:t>How big is it?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88FE192-A863-F94F-8C20-F4D11BF2A40E}"/>
                </a:ext>
              </a:extLst>
            </p:cNvPr>
            <p:cNvSpPr txBox="1"/>
            <p:nvPr/>
          </p:nvSpPr>
          <p:spPr>
            <a:xfrm>
              <a:off x="5078082" y="3899376"/>
              <a:ext cx="648071" cy="369332"/>
            </a:xfrm>
            <a:prstGeom prst="rect">
              <a:avLst/>
            </a:prstGeom>
            <a:ln>
              <a:solidFill>
                <a:srgbClr val="26377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26377C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Dog</a:t>
              </a:r>
            </a:p>
          </p:txBody>
        </p:sp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A79DA6F8-8AE9-924E-BE7A-863A5F5E53E8}"/>
                </a:ext>
              </a:extLst>
            </p:cNvPr>
            <p:cNvSpPr/>
            <p:nvPr/>
          </p:nvSpPr>
          <p:spPr>
            <a:xfrm>
              <a:off x="5642853" y="3976030"/>
              <a:ext cx="250101" cy="216024"/>
            </a:xfrm>
            <a:prstGeom prst="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6A8DF56-2D57-F740-8BFB-CEF4DCC1CBFD}"/>
                </a:ext>
              </a:extLst>
            </p:cNvPr>
            <p:cNvSpPr txBox="1"/>
            <p:nvPr/>
          </p:nvSpPr>
          <p:spPr>
            <a:xfrm>
              <a:off x="7570671" y="4565522"/>
              <a:ext cx="1407717" cy="646331"/>
            </a:xfrm>
            <a:prstGeom prst="rect">
              <a:avLst/>
            </a:prstGeom>
            <a:ln>
              <a:solidFill>
                <a:srgbClr val="26377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26377C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Can you move it?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6BDDA6-3A15-6B49-BC29-61E6F1180B06}"/>
                </a:ext>
              </a:extLst>
            </p:cNvPr>
            <p:cNvSpPr txBox="1"/>
            <p:nvPr/>
          </p:nvSpPr>
          <p:spPr>
            <a:xfrm>
              <a:off x="4678329" y="1462173"/>
              <a:ext cx="2363059" cy="369332"/>
            </a:xfrm>
            <a:prstGeom prst="rect">
              <a:avLst/>
            </a:prstGeom>
            <a:ln>
              <a:solidFill>
                <a:srgbClr val="26377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26377C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How did it get there?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063B6B1-6B75-894E-9066-ADFC05408867}"/>
                </a:ext>
              </a:extLst>
            </p:cNvPr>
            <p:cNvSpPr txBox="1"/>
            <p:nvPr/>
          </p:nvSpPr>
          <p:spPr>
            <a:xfrm>
              <a:off x="5760016" y="5051214"/>
              <a:ext cx="1728192" cy="369332"/>
            </a:xfrm>
            <a:prstGeom prst="rect">
              <a:avLst/>
            </a:prstGeom>
            <a:ln>
              <a:solidFill>
                <a:srgbClr val="26377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26377C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Where is it?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AE294FD-B955-DD40-8719-B6F7B6D9FBAC}"/>
              </a:ext>
            </a:extLst>
          </p:cNvPr>
          <p:cNvSpPr txBox="1"/>
          <p:nvPr/>
        </p:nvSpPr>
        <p:spPr>
          <a:xfrm>
            <a:off x="4548911" y="5633953"/>
            <a:ext cx="3383685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Activity</a:t>
            </a:r>
          </a:p>
          <a:p>
            <a:r>
              <a:rPr lang="en-GB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do you think this rock ended up here?</a:t>
            </a:r>
          </a:p>
        </p:txBody>
      </p:sp>
    </p:spTree>
    <p:extLst>
      <p:ext uri="{BB962C8B-B14F-4D97-AF65-F5344CB8AC3E}">
        <p14:creationId xmlns:p14="http://schemas.microsoft.com/office/powerpoint/2010/main" val="221232860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24" y="1743782"/>
            <a:ext cx="5374571" cy="4709554"/>
          </a:xfrm>
        </p:spPr>
        <p:txBody>
          <a:bodyPr>
            <a:normAutofit lnSpcReduction="10000"/>
          </a:bodyPr>
          <a:lstStyle/>
          <a:p>
            <a:pPr>
              <a:lnSpc>
                <a:spcPct val="118000"/>
              </a:lnSpc>
            </a:pPr>
            <a:r>
              <a:rPr lang="en-GB" sz="2400" dirty="0">
                <a:solidFill>
                  <a:srgbClr val="002060"/>
                </a:solidFill>
              </a:rPr>
              <a:t>Coastal landscapes, river landscapes and glacial landscapes are all shaped by processes.</a:t>
            </a:r>
          </a:p>
          <a:p>
            <a:pPr>
              <a:lnSpc>
                <a:spcPct val="118000"/>
              </a:lnSpc>
            </a:pPr>
            <a:r>
              <a:rPr lang="en-GB" sz="2400" dirty="0">
                <a:solidFill>
                  <a:srgbClr val="002060"/>
                </a:solidFill>
              </a:rPr>
              <a:t>Three processes are always important: </a:t>
            </a:r>
            <a:r>
              <a:rPr lang="en-GB" sz="2400" b="1" dirty="0">
                <a:solidFill>
                  <a:srgbClr val="002060"/>
                </a:solidFill>
                <a:hlinkClick r:id="rId3" action="ppaction://hlinksldjump"/>
              </a:rPr>
              <a:t>erosion</a:t>
            </a:r>
            <a:r>
              <a:rPr lang="en-GB" sz="2400" dirty="0">
                <a:solidFill>
                  <a:srgbClr val="002060"/>
                </a:solidFill>
              </a:rPr>
              <a:t>, </a:t>
            </a:r>
            <a:r>
              <a:rPr lang="en-GB" sz="2400" b="1" dirty="0">
                <a:solidFill>
                  <a:srgbClr val="002060"/>
                </a:solidFill>
                <a:hlinkClick r:id="rId3" action="ppaction://hlinksldjump"/>
              </a:rPr>
              <a:t>transportation</a:t>
            </a:r>
            <a:r>
              <a:rPr lang="en-GB" sz="2400" dirty="0">
                <a:solidFill>
                  <a:srgbClr val="002060"/>
                </a:solidFill>
              </a:rPr>
              <a:t> and </a:t>
            </a:r>
            <a:r>
              <a:rPr lang="en-GB" sz="2400" b="1" dirty="0">
                <a:solidFill>
                  <a:srgbClr val="002060"/>
                </a:solidFill>
                <a:hlinkClick r:id="rId3" action="ppaction://hlinksldjump"/>
              </a:rPr>
              <a:t>deposition</a:t>
            </a:r>
            <a:r>
              <a:rPr lang="en-GB" sz="2400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18000"/>
              </a:lnSpc>
            </a:pPr>
            <a:r>
              <a:rPr lang="en-GB" sz="2400" dirty="0">
                <a:solidFill>
                  <a:srgbClr val="002060"/>
                </a:solidFill>
              </a:rPr>
              <a:t>They are processes because they have results. Some </a:t>
            </a:r>
            <a:r>
              <a:rPr lang="en-GB" sz="2400" b="1" dirty="0">
                <a:solidFill>
                  <a:srgbClr val="002060"/>
                </a:solidFill>
                <a:hlinkClick r:id="rId3" action="ppaction://hlinksldjump"/>
              </a:rPr>
              <a:t>landforms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dirty="0">
                <a:solidFill>
                  <a:srgbClr val="002060"/>
                </a:solidFill>
              </a:rPr>
              <a:t>result from erosion, for example. Some result from deposition. Some (e.g. river meanders) are from both!</a:t>
            </a:r>
          </a:p>
          <a:p>
            <a:pPr>
              <a:lnSpc>
                <a:spcPct val="118000"/>
              </a:lnSpc>
            </a:pPr>
            <a:endParaRPr lang="en-GB" sz="2400" dirty="0">
              <a:solidFill>
                <a:srgbClr val="002060"/>
              </a:solidFill>
            </a:endParaRPr>
          </a:p>
          <a:p>
            <a:pPr>
              <a:lnSpc>
                <a:spcPct val="118000"/>
              </a:lnSpc>
            </a:pPr>
            <a:endParaRPr lang="en-GB" sz="2400" dirty="0">
              <a:solidFill>
                <a:srgbClr val="002060"/>
              </a:solidFill>
            </a:endParaRPr>
          </a:p>
          <a:p>
            <a:pPr>
              <a:lnSpc>
                <a:spcPct val="118000"/>
              </a:lnSpc>
            </a:pPr>
            <a:endParaRPr lang="en-GB" sz="2400" dirty="0">
              <a:solidFill>
                <a:srgbClr val="002060"/>
              </a:solidFill>
            </a:endParaRPr>
          </a:p>
          <a:p>
            <a:pPr>
              <a:lnSpc>
                <a:spcPct val="118000"/>
              </a:lnSpc>
            </a:pP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FF59C24-B0F3-584C-8128-17DD52FE3BDE}"/>
              </a:ext>
            </a:extLst>
          </p:cNvPr>
          <p:cNvSpPr txBox="1">
            <a:spLocks/>
          </p:cNvSpPr>
          <p:nvPr/>
        </p:nvSpPr>
        <p:spPr>
          <a:xfrm>
            <a:off x="351248" y="669574"/>
            <a:ext cx="8604111" cy="95236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GB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Three processes</a:t>
            </a:r>
          </a:p>
        </p:txBody>
      </p:sp>
      <p:pic>
        <p:nvPicPr>
          <p:cNvPr id="20" name="Picture 19" descr="A screenshot of a computer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6F981890-A176-E141-B410-5A757D3054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t="24300" r="36613" b="20629"/>
          <a:stretch/>
        </p:blipFill>
        <p:spPr>
          <a:xfrm>
            <a:off x="5580112" y="1652319"/>
            <a:ext cx="2996616" cy="17833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1E415F2-C2B5-7049-AAEA-A0EB7F79B2CF}"/>
              </a:ext>
            </a:extLst>
          </p:cNvPr>
          <p:cNvSpPr txBox="1"/>
          <p:nvPr/>
        </p:nvSpPr>
        <p:spPr>
          <a:xfrm>
            <a:off x="5606360" y="3572903"/>
            <a:ext cx="2996616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Activity</a:t>
            </a:r>
          </a:p>
          <a:p>
            <a:r>
              <a:rPr lang="en-GB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Watch this short clip of water and sediment. </a:t>
            </a:r>
          </a:p>
          <a:p>
            <a:pPr marL="342900" indent="-342900">
              <a:buAutoNum type="alphaLcParenR"/>
            </a:pPr>
            <a:r>
              <a:rPr lang="en-GB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Describe what you see happening (use process terms e.g. erosion).</a:t>
            </a:r>
          </a:p>
          <a:p>
            <a:pPr marL="342900" indent="-342900">
              <a:buAutoNum type="alphaLcParenR"/>
            </a:pPr>
            <a:r>
              <a:rPr lang="en-GB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Try explaining </a:t>
            </a:r>
            <a:r>
              <a:rPr lang="en-GB" i="1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why</a:t>
            </a:r>
            <a:r>
              <a:rPr lang="en-GB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it is happening.</a:t>
            </a:r>
          </a:p>
        </p:txBody>
      </p:sp>
      <p:sp>
        <p:nvSpPr>
          <p:cNvPr id="24" name="Left Arrow 23">
            <a:extLst>
              <a:ext uri="{FF2B5EF4-FFF2-40B4-BE49-F238E27FC236}">
                <a16:creationId xmlns:a16="http://schemas.microsoft.com/office/drawing/2014/main" id="{E48EA62C-C264-9F4B-98AA-E53A9E548171}"/>
              </a:ext>
            </a:extLst>
          </p:cNvPr>
          <p:cNvSpPr/>
          <p:nvPr/>
        </p:nvSpPr>
        <p:spPr>
          <a:xfrm rot="5400000">
            <a:off x="7387865" y="3231639"/>
            <a:ext cx="322790" cy="3378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9474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670" y="1497518"/>
            <a:ext cx="5226313" cy="5137528"/>
          </a:xfrm>
        </p:spPr>
        <p:txBody>
          <a:bodyPr>
            <a:normAutofit lnSpcReduction="10000"/>
          </a:bodyPr>
          <a:lstStyle/>
          <a:p>
            <a:pPr>
              <a:lnSpc>
                <a:spcPct val="108000"/>
              </a:lnSpc>
            </a:pPr>
            <a:r>
              <a:rPr lang="en-GB" sz="2400" dirty="0">
                <a:solidFill>
                  <a:srgbClr val="002060"/>
                </a:solidFill>
              </a:rPr>
              <a:t>Physical processes depend on </a:t>
            </a:r>
            <a:r>
              <a:rPr lang="en-GB" sz="2400" b="1" dirty="0">
                <a:solidFill>
                  <a:srgbClr val="002060"/>
                </a:solidFill>
                <a:hlinkClick r:id="rId3" action="ppaction://hlinksldjump"/>
              </a:rPr>
              <a:t>energy</a:t>
            </a:r>
            <a:r>
              <a:rPr lang="en-GB" sz="2400" dirty="0">
                <a:solidFill>
                  <a:srgbClr val="002060"/>
                </a:solidFill>
              </a:rPr>
              <a:t>. </a:t>
            </a:r>
          </a:p>
          <a:p>
            <a:pPr>
              <a:lnSpc>
                <a:spcPct val="108000"/>
              </a:lnSpc>
            </a:pPr>
            <a:r>
              <a:rPr lang="en-GB" sz="2400" dirty="0">
                <a:solidFill>
                  <a:srgbClr val="002060"/>
                </a:solidFill>
              </a:rPr>
              <a:t>For example, if a river has enough energy, it will erode </a:t>
            </a:r>
            <a:r>
              <a:rPr lang="en-GB" sz="2400" b="1" dirty="0">
                <a:solidFill>
                  <a:srgbClr val="002060"/>
                </a:solidFill>
                <a:hlinkClick r:id="rId3" action="ppaction://hlinksldjump"/>
              </a:rPr>
              <a:t>sediment</a:t>
            </a:r>
            <a:r>
              <a:rPr lang="en-GB" sz="2400" dirty="0">
                <a:solidFill>
                  <a:srgbClr val="002060"/>
                </a:solidFill>
              </a:rPr>
              <a:t>. If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it loses energy, it will stop transporting sediment, and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deposit it.</a:t>
            </a:r>
          </a:p>
          <a:p>
            <a:pPr>
              <a:lnSpc>
                <a:spcPct val="108000"/>
              </a:lnSpc>
            </a:pPr>
            <a:r>
              <a:rPr lang="en-GB" sz="2400" dirty="0">
                <a:solidFill>
                  <a:srgbClr val="002060"/>
                </a:solidFill>
              </a:rPr>
              <a:t>For example, a glacier has a lot of energy for erosion because of its enormous </a:t>
            </a:r>
            <a:r>
              <a:rPr lang="en-GB" sz="2400" b="1" dirty="0">
                <a:solidFill>
                  <a:srgbClr val="002060"/>
                </a:solidFill>
                <a:hlinkClick r:id="rId3" action="ppaction://hlinksldjump"/>
              </a:rPr>
              <a:t>mass</a:t>
            </a:r>
            <a:r>
              <a:rPr lang="en-GB" sz="2400" dirty="0">
                <a:solidFill>
                  <a:srgbClr val="002060"/>
                </a:solidFill>
              </a:rPr>
              <a:t>. </a:t>
            </a:r>
          </a:p>
          <a:p>
            <a:pPr>
              <a:lnSpc>
                <a:spcPct val="108000"/>
              </a:lnSpc>
            </a:pPr>
            <a:r>
              <a:rPr lang="en-GB" sz="2400" dirty="0">
                <a:solidFill>
                  <a:srgbClr val="002060"/>
                </a:solidFill>
              </a:rPr>
              <a:t>And a destructive wave powered by a winter storm has a lot of energy for erosion.</a:t>
            </a:r>
          </a:p>
          <a:p>
            <a:pPr>
              <a:lnSpc>
                <a:spcPct val="118000"/>
              </a:lnSpc>
            </a:pPr>
            <a:endParaRPr lang="en-GB" sz="2400" dirty="0">
              <a:solidFill>
                <a:srgbClr val="002060"/>
              </a:solidFill>
            </a:endParaRPr>
          </a:p>
          <a:p>
            <a:pPr>
              <a:lnSpc>
                <a:spcPct val="118000"/>
              </a:lnSpc>
            </a:pPr>
            <a:endParaRPr lang="en-GB" sz="2400" dirty="0">
              <a:solidFill>
                <a:srgbClr val="002060"/>
              </a:solidFill>
            </a:endParaRPr>
          </a:p>
          <a:p>
            <a:pPr>
              <a:lnSpc>
                <a:spcPct val="118000"/>
              </a:lnSpc>
            </a:pPr>
            <a:endParaRPr lang="en-GB" sz="2400" dirty="0">
              <a:solidFill>
                <a:srgbClr val="002060"/>
              </a:solidFill>
            </a:endParaRPr>
          </a:p>
          <a:p>
            <a:pPr>
              <a:lnSpc>
                <a:spcPct val="118000"/>
              </a:lnSpc>
            </a:pPr>
            <a:endParaRPr lang="en-GB" sz="2400" dirty="0">
              <a:solidFill>
                <a:srgbClr val="002060"/>
              </a:solidFill>
            </a:endParaRPr>
          </a:p>
          <a:p>
            <a:pPr>
              <a:lnSpc>
                <a:spcPct val="118000"/>
              </a:lnSpc>
            </a:pP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FF59C24-B0F3-584C-8128-17DD52FE3BDE}"/>
              </a:ext>
            </a:extLst>
          </p:cNvPr>
          <p:cNvSpPr txBox="1">
            <a:spLocks/>
          </p:cNvSpPr>
          <p:nvPr/>
        </p:nvSpPr>
        <p:spPr>
          <a:xfrm>
            <a:off x="174670" y="545151"/>
            <a:ext cx="8604111" cy="95236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GB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Energy and processes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E415F2-C2B5-7049-AAEA-A0EB7F79B2CF}"/>
              </a:ext>
            </a:extLst>
          </p:cNvPr>
          <p:cNvSpPr txBox="1"/>
          <p:nvPr/>
        </p:nvSpPr>
        <p:spPr>
          <a:xfrm>
            <a:off x="5579274" y="3131716"/>
            <a:ext cx="3375247" cy="3416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Activity</a:t>
            </a:r>
          </a:p>
          <a:p>
            <a:r>
              <a:rPr lang="en-GB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Watch this short clip about energy. </a:t>
            </a:r>
          </a:p>
          <a:p>
            <a:pPr marL="342900" indent="-342900">
              <a:buAutoNum type="alphaLcParenR"/>
            </a:pPr>
            <a:r>
              <a:rPr lang="en-GB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is </a:t>
            </a:r>
            <a:r>
              <a:rPr lang="en-GB" b="1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kinetic energy</a:t>
            </a:r>
            <a:r>
              <a:rPr lang="en-GB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en-GB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is </a:t>
            </a:r>
            <a:r>
              <a:rPr lang="en-GB" b="1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potential energy</a:t>
            </a:r>
            <a:r>
              <a:rPr lang="en-GB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en-GB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kind of energy does moving water have?</a:t>
            </a:r>
          </a:p>
          <a:p>
            <a:pPr marL="342900" indent="-342900">
              <a:buAutoNum type="alphaLcParenR"/>
            </a:pPr>
            <a:r>
              <a:rPr lang="en-GB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Why might water high up in the mountains have more </a:t>
            </a:r>
            <a:r>
              <a:rPr lang="en-GB" b="1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gravitational potential energy </a:t>
            </a:r>
            <a:r>
              <a:rPr lang="en-GB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 water close to </a:t>
            </a:r>
            <a:r>
              <a:rPr lang="en-GB" b="1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sea level</a:t>
            </a:r>
            <a:r>
              <a:rPr lang="en-GB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12" name="Picture 11" descr="A screenshot of a computer scree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182853BB-F677-394A-B7E4-63800B3EE4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5" t="23650" r="11937" b="24800"/>
          <a:stretch/>
        </p:blipFill>
        <p:spPr>
          <a:xfrm>
            <a:off x="5579275" y="980728"/>
            <a:ext cx="3375247" cy="1926844"/>
          </a:xfrm>
          <a:prstGeom prst="rect">
            <a:avLst/>
          </a:prstGeom>
        </p:spPr>
      </p:pic>
      <p:sp>
        <p:nvSpPr>
          <p:cNvPr id="18" name="Left Arrow 17">
            <a:extLst>
              <a:ext uri="{FF2B5EF4-FFF2-40B4-BE49-F238E27FC236}">
                <a16:creationId xmlns:a16="http://schemas.microsoft.com/office/drawing/2014/main" id="{0D9A6EE0-D546-A24A-97F4-3462E59BE791}"/>
              </a:ext>
            </a:extLst>
          </p:cNvPr>
          <p:cNvSpPr/>
          <p:nvPr/>
        </p:nvSpPr>
        <p:spPr>
          <a:xfrm rot="5400000">
            <a:off x="8399071" y="2921013"/>
            <a:ext cx="371028" cy="3883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7988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23" y="1536106"/>
            <a:ext cx="5508103" cy="5061246"/>
          </a:xfrm>
        </p:spPr>
        <p:txBody>
          <a:bodyPr>
            <a:normAutofit lnSpcReduction="10000"/>
          </a:bodyPr>
          <a:lstStyle/>
          <a:p>
            <a:pPr>
              <a:lnSpc>
                <a:spcPct val="108000"/>
              </a:lnSpc>
            </a:pPr>
            <a:r>
              <a:rPr lang="en-GB" sz="2400" dirty="0"/>
              <a:t>Filip </a:t>
            </a:r>
            <a:r>
              <a:rPr lang="en-GB" sz="2400" dirty="0" err="1"/>
              <a:t>Hjulstrom</a:t>
            </a:r>
            <a:r>
              <a:rPr lang="en-GB" sz="2400" dirty="0"/>
              <a:t> was a Swedish geographer. He walked past a river on his way to work every day, so every day (being a geographer) he took a sample of water from the river and tested how much sediment the river was transporting.</a:t>
            </a:r>
          </a:p>
          <a:p>
            <a:pPr>
              <a:lnSpc>
                <a:spcPct val="108000"/>
              </a:lnSpc>
            </a:pPr>
            <a:r>
              <a:rPr lang="en-GB" sz="2400" dirty="0"/>
              <a:t>He measured what river speed (velocity) was necessary for the water to erode different kinds of sediment.</a:t>
            </a:r>
          </a:p>
          <a:p>
            <a:pPr>
              <a:lnSpc>
                <a:spcPct val="108000"/>
              </a:lnSpc>
            </a:pPr>
            <a:r>
              <a:rPr lang="en-GB" sz="2400" dirty="0"/>
              <a:t>He plotted his results in a graph called the </a:t>
            </a:r>
            <a:r>
              <a:rPr lang="en-GB" sz="2400" dirty="0" err="1"/>
              <a:t>Hjulstrom</a:t>
            </a:r>
            <a:r>
              <a:rPr lang="en-GB" sz="2400" dirty="0"/>
              <a:t> curve.</a:t>
            </a:r>
          </a:p>
          <a:p>
            <a:pPr>
              <a:lnSpc>
                <a:spcPct val="108000"/>
              </a:lnSpc>
            </a:pPr>
            <a:endParaRPr lang="en-GB" sz="2400" dirty="0"/>
          </a:p>
          <a:p>
            <a:pPr>
              <a:lnSpc>
                <a:spcPct val="108000"/>
              </a:lnSpc>
            </a:pPr>
            <a:endParaRPr lang="en-GB" sz="2400" dirty="0"/>
          </a:p>
          <a:p>
            <a:pPr>
              <a:lnSpc>
                <a:spcPct val="108000"/>
              </a:lnSpc>
            </a:pPr>
            <a:endParaRPr lang="en-GB" sz="2400" dirty="0"/>
          </a:p>
          <a:p>
            <a:pPr>
              <a:lnSpc>
                <a:spcPct val="108000"/>
              </a:lnSpc>
            </a:pP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089DC7-57BA-451F-9950-B58F77AC3CFF}"/>
              </a:ext>
            </a:extLst>
          </p:cNvPr>
          <p:cNvSpPr txBox="1"/>
          <p:nvPr/>
        </p:nvSpPr>
        <p:spPr>
          <a:xfrm flipH="1">
            <a:off x="0" y="6597352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© Geographical Association, 2020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FF59C24-B0F3-584C-8128-17DD52FE3BDE}"/>
              </a:ext>
            </a:extLst>
          </p:cNvPr>
          <p:cNvSpPr txBox="1">
            <a:spLocks/>
          </p:cNvSpPr>
          <p:nvPr/>
        </p:nvSpPr>
        <p:spPr>
          <a:xfrm>
            <a:off x="168644" y="634026"/>
            <a:ext cx="8604111" cy="95236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GB" sz="3600" b="1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</a:t>
            </a:r>
            <a:r>
              <a:rPr lang="en-GB" sz="3600" b="1" dirty="0" err="1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Hjulstrom</a:t>
            </a:r>
            <a:r>
              <a:rPr lang="en-GB" sz="3600" b="1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curve </a:t>
            </a:r>
          </a:p>
        </p:txBody>
      </p:sp>
      <p:pic>
        <p:nvPicPr>
          <p:cNvPr id="4098" name="Picture 2">
            <a:hlinkClick r:id="rId3"/>
            <a:extLst>
              <a:ext uri="{FF2B5EF4-FFF2-40B4-BE49-F238E27FC236}">
                <a16:creationId xmlns:a16="http://schemas.microsoft.com/office/drawing/2014/main" id="{57CE6819-6594-E345-99C3-522687F0E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627" y="1557356"/>
            <a:ext cx="3405729" cy="247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1F051B-E164-B44E-B8BE-2396E39BC3F4}"/>
              </a:ext>
            </a:extLst>
          </p:cNvPr>
          <p:cNvSpPr txBox="1"/>
          <p:nvPr/>
        </p:nvSpPr>
        <p:spPr>
          <a:xfrm>
            <a:off x="5796136" y="4029465"/>
            <a:ext cx="3159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Click on the diagram to see a bigger (and more </a:t>
            </a:r>
            <a:r>
              <a:rPr lang="en-US" dirty="0" err="1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colourful</a:t>
            </a:r>
            <a:r>
              <a:rPr lang="en-US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version.</a:t>
            </a:r>
          </a:p>
        </p:txBody>
      </p:sp>
      <p:pic>
        <p:nvPicPr>
          <p:cNvPr id="7" name="Picture 2">
            <a:hlinkClick r:id="rId3"/>
            <a:extLst>
              <a:ext uri="{FF2B5EF4-FFF2-40B4-BE49-F238E27FC236}">
                <a16:creationId xmlns:a16="http://schemas.microsoft.com/office/drawing/2014/main" id="{CD3D6B87-EBFA-4C07-B5C1-85805EB96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627" y="1604807"/>
            <a:ext cx="3405729" cy="247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09995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55" y="1402097"/>
            <a:ext cx="8038868" cy="812774"/>
          </a:xfrm>
        </p:spPr>
        <p:txBody>
          <a:bodyPr>
            <a:normAutofit fontScale="92500" lnSpcReduction="20000"/>
          </a:bodyPr>
          <a:lstStyle/>
          <a:p>
            <a:pPr marL="109728" indent="0">
              <a:lnSpc>
                <a:spcPct val="118000"/>
              </a:lnSpc>
              <a:buNone/>
            </a:pPr>
            <a:r>
              <a:rPr lang="en-GB" sz="2400" dirty="0">
                <a:solidFill>
                  <a:srgbClr val="002060"/>
                </a:solidFill>
              </a:rPr>
              <a:t>The </a:t>
            </a:r>
            <a:r>
              <a:rPr lang="en-GB" sz="2400" dirty="0" err="1">
                <a:solidFill>
                  <a:srgbClr val="002060"/>
                </a:solidFill>
              </a:rPr>
              <a:t>Hjulstrom</a:t>
            </a:r>
            <a:r>
              <a:rPr lang="en-GB" sz="2400" dirty="0">
                <a:solidFill>
                  <a:srgbClr val="002060"/>
                </a:solidFill>
              </a:rPr>
              <a:t> curve shows some interesting things about erosion, transportation and deposition.</a:t>
            </a:r>
          </a:p>
          <a:p>
            <a:pPr marL="109728" indent="0">
              <a:lnSpc>
                <a:spcPct val="118000"/>
              </a:lnSpc>
              <a:buNone/>
            </a:pPr>
            <a:endParaRPr lang="en-GB" sz="2400" dirty="0">
              <a:solidFill>
                <a:srgbClr val="002060"/>
              </a:solidFill>
            </a:endParaRPr>
          </a:p>
          <a:p>
            <a:pPr>
              <a:lnSpc>
                <a:spcPct val="118000"/>
              </a:lnSpc>
            </a:pPr>
            <a:endParaRPr lang="en-GB" sz="2400" dirty="0">
              <a:solidFill>
                <a:srgbClr val="002060"/>
              </a:solidFill>
            </a:endParaRPr>
          </a:p>
          <a:p>
            <a:pPr>
              <a:lnSpc>
                <a:spcPct val="118000"/>
              </a:lnSpc>
            </a:pPr>
            <a:endParaRPr lang="en-GB" sz="2400" dirty="0">
              <a:solidFill>
                <a:srgbClr val="002060"/>
              </a:solidFill>
            </a:endParaRPr>
          </a:p>
          <a:p>
            <a:pPr>
              <a:lnSpc>
                <a:spcPct val="118000"/>
              </a:lnSpc>
            </a:pP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FF59C24-B0F3-584C-8128-17DD52FE3BDE}"/>
              </a:ext>
            </a:extLst>
          </p:cNvPr>
          <p:cNvSpPr txBox="1">
            <a:spLocks/>
          </p:cNvSpPr>
          <p:nvPr/>
        </p:nvSpPr>
        <p:spPr>
          <a:xfrm>
            <a:off x="52855" y="581842"/>
            <a:ext cx="8604111" cy="95236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88900"/>
            <a:r>
              <a:rPr lang="en-GB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cool curve for processes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7CE6819-6594-E345-99C3-522687F0E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19" y="2410437"/>
            <a:ext cx="5683344" cy="412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5C3DF1-9B1D-A045-B117-F1AA746CDCB3}"/>
              </a:ext>
            </a:extLst>
          </p:cNvPr>
          <p:cNvSpPr txBox="1"/>
          <p:nvPr/>
        </p:nvSpPr>
        <p:spPr>
          <a:xfrm>
            <a:off x="5998679" y="2204864"/>
            <a:ext cx="2605769" cy="923330"/>
          </a:xfrm>
          <a:prstGeom prst="rect">
            <a:avLst/>
          </a:prstGeom>
          <a:ln>
            <a:solidFill>
              <a:srgbClr val="26377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6377C"/>
                </a:solidFill>
              </a:rPr>
              <a:t>The x-axis is sediment size: from tiny particles to big boulders.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A3A404-8833-1547-A06C-C3126CC40166}"/>
              </a:ext>
            </a:extLst>
          </p:cNvPr>
          <p:cNvSpPr txBox="1"/>
          <p:nvPr/>
        </p:nvSpPr>
        <p:spPr>
          <a:xfrm>
            <a:off x="6002544" y="3244334"/>
            <a:ext cx="2569856" cy="923330"/>
          </a:xfrm>
          <a:prstGeom prst="rect">
            <a:avLst/>
          </a:prstGeom>
          <a:ln>
            <a:solidFill>
              <a:srgbClr val="26377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6377C"/>
                </a:solidFill>
              </a:rPr>
              <a:t>The y-axis is velocity: how fast the water is flowing (its energy).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C47837-6C72-6844-A899-8FFFD32DBBA6}"/>
              </a:ext>
            </a:extLst>
          </p:cNvPr>
          <p:cNvGrpSpPr/>
          <p:nvPr/>
        </p:nvGrpSpPr>
        <p:grpSpPr>
          <a:xfrm>
            <a:off x="3779912" y="4167664"/>
            <a:ext cx="4788623" cy="1593468"/>
            <a:chOff x="3779912" y="4167664"/>
            <a:chExt cx="4788623" cy="159346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C9AC59-AE2C-004E-A536-1DB468AF76EB}"/>
                </a:ext>
              </a:extLst>
            </p:cNvPr>
            <p:cNvSpPr txBox="1"/>
            <p:nvPr/>
          </p:nvSpPr>
          <p:spPr>
            <a:xfrm>
              <a:off x="5998679" y="4283804"/>
              <a:ext cx="2569856" cy="1477328"/>
            </a:xfrm>
            <a:prstGeom prst="rect">
              <a:avLst/>
            </a:prstGeom>
            <a:ln>
              <a:solidFill>
                <a:srgbClr val="26377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26377C"/>
                  </a:solidFill>
                </a:rPr>
                <a:t>This line shows that as particle size increases, it takes more energy for the water to transport it. 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39961FB-6323-2F44-845F-1995A1DC40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79912" y="4167664"/>
              <a:ext cx="2218768" cy="854804"/>
            </a:xfrm>
            <a:prstGeom prst="straightConnector1">
              <a:avLst/>
            </a:prstGeom>
            <a:ln w="38100">
              <a:solidFill>
                <a:srgbClr val="26377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2858FC0-28D2-DC47-84C7-FBB4F5E2C159}"/>
              </a:ext>
            </a:extLst>
          </p:cNvPr>
          <p:cNvGrpSpPr/>
          <p:nvPr/>
        </p:nvGrpSpPr>
        <p:grpSpPr>
          <a:xfrm>
            <a:off x="1900262" y="2272873"/>
            <a:ext cx="3103785" cy="1521109"/>
            <a:chOff x="1900262" y="2272873"/>
            <a:chExt cx="3103785" cy="152110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973F90-3FCC-ED46-8930-B1C5092BA34E}"/>
                </a:ext>
              </a:extLst>
            </p:cNvPr>
            <p:cNvSpPr txBox="1"/>
            <p:nvPr/>
          </p:nvSpPr>
          <p:spPr>
            <a:xfrm>
              <a:off x="1900262" y="2272873"/>
              <a:ext cx="3103785" cy="923330"/>
            </a:xfrm>
            <a:prstGeom prst="rect">
              <a:avLst/>
            </a:prstGeom>
            <a:ln>
              <a:solidFill>
                <a:srgbClr val="26377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26377C"/>
                  </a:solidFill>
                </a:rPr>
                <a:t>This line shows the velocity at which the different sized particles get eroded. 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C3B06C2-4610-8D49-BDCB-A83863D383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47864" y="3215412"/>
              <a:ext cx="73230" cy="578570"/>
            </a:xfrm>
            <a:prstGeom prst="straightConnector1">
              <a:avLst/>
            </a:prstGeom>
            <a:ln w="38100">
              <a:solidFill>
                <a:srgbClr val="26377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93802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2" y="1215345"/>
            <a:ext cx="7764325" cy="1062454"/>
          </a:xfrm>
        </p:spPr>
        <p:txBody>
          <a:bodyPr>
            <a:normAutofit fontScale="77500" lnSpcReduction="20000"/>
          </a:bodyPr>
          <a:lstStyle/>
          <a:p>
            <a:pPr marL="109728" indent="0">
              <a:lnSpc>
                <a:spcPct val="128000"/>
              </a:lnSpc>
              <a:buNone/>
            </a:pPr>
            <a:r>
              <a:rPr lang="en-GB" sz="2400" dirty="0"/>
              <a:t>What the </a:t>
            </a:r>
            <a:r>
              <a:rPr lang="en-GB" sz="2400" dirty="0" err="1"/>
              <a:t>Hjulstrom</a:t>
            </a:r>
            <a:r>
              <a:rPr lang="en-GB" sz="2400" dirty="0"/>
              <a:t> curve shows about transportation isn’t that amazing. It takes less energy to transport small things (less mass) than big things (more mass).</a:t>
            </a:r>
          </a:p>
          <a:p>
            <a:pPr marL="109728" indent="0">
              <a:lnSpc>
                <a:spcPct val="128000"/>
              </a:lnSpc>
              <a:buNone/>
            </a:pPr>
            <a:endParaRPr lang="en-GB" sz="2400" dirty="0"/>
          </a:p>
          <a:p>
            <a:pPr>
              <a:lnSpc>
                <a:spcPct val="128000"/>
              </a:lnSpc>
            </a:pPr>
            <a:endParaRPr lang="en-GB" sz="2400" dirty="0"/>
          </a:p>
          <a:p>
            <a:pPr>
              <a:lnSpc>
                <a:spcPct val="128000"/>
              </a:lnSpc>
            </a:pPr>
            <a:endParaRPr lang="en-GB" sz="2400" dirty="0"/>
          </a:p>
          <a:p>
            <a:pPr>
              <a:lnSpc>
                <a:spcPct val="128000"/>
              </a:lnSpc>
            </a:pPr>
            <a:endParaRPr lang="en-GB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FF59C24-B0F3-584C-8128-17DD52FE3BDE}"/>
              </a:ext>
            </a:extLst>
          </p:cNvPr>
          <p:cNvSpPr txBox="1">
            <a:spLocks/>
          </p:cNvSpPr>
          <p:nvPr/>
        </p:nvSpPr>
        <p:spPr>
          <a:xfrm>
            <a:off x="269944" y="404850"/>
            <a:ext cx="8604111" cy="95236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GB" sz="3600" b="1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Transportation – no big surprise?</a:t>
            </a:r>
          </a:p>
        </p:txBody>
      </p:sp>
      <p:pic>
        <p:nvPicPr>
          <p:cNvPr id="6146" name="Picture 2" descr="landscape, water, nature, forest, outdoor, rock, creek, wilderness, mountain, river, stone, pond, wild, stream, natural, rapid, material, body of water, geology, boulder, water feature, watercourse, bedrock, stream bed, landform, rock in stream">
            <a:extLst>
              <a:ext uri="{FF2B5EF4-FFF2-40B4-BE49-F238E27FC236}">
                <a16:creationId xmlns:a16="http://schemas.microsoft.com/office/drawing/2014/main" id="{3A6D1186-D15E-AE47-BCE8-E34B0C3BE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41" y="2277799"/>
            <a:ext cx="5797710" cy="386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50D7D7-260B-9E4B-9809-E002E961023D}"/>
              </a:ext>
            </a:extLst>
          </p:cNvPr>
          <p:cNvSpPr txBox="1"/>
          <p:nvPr/>
        </p:nvSpPr>
        <p:spPr>
          <a:xfrm>
            <a:off x="6417082" y="2277799"/>
            <a:ext cx="2504454" cy="2585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77C"/>
                </a:solidFill>
              </a:rPr>
              <a:t>Activity</a:t>
            </a:r>
          </a:p>
          <a:p>
            <a:pPr marL="342900" indent="-342900">
              <a:buAutoNum type="alphaLcParenR"/>
            </a:pPr>
            <a:r>
              <a:rPr lang="en-GB" dirty="0">
                <a:solidFill>
                  <a:srgbClr val="26377C"/>
                </a:solidFill>
              </a:rPr>
              <a:t>How do you think these boulders got here?</a:t>
            </a:r>
          </a:p>
          <a:p>
            <a:pPr marL="342900" indent="-342900">
              <a:buAutoNum type="alphaLcParenR"/>
            </a:pPr>
            <a:r>
              <a:rPr lang="en-GB" dirty="0">
                <a:solidFill>
                  <a:srgbClr val="26377C"/>
                </a:solidFill>
              </a:rPr>
              <a:t>What would need to happen to the river for it to transport them again?</a:t>
            </a:r>
          </a:p>
        </p:txBody>
      </p:sp>
      <p:pic>
        <p:nvPicPr>
          <p:cNvPr id="7" name="Picture 6" descr="A screenshot of a computer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67BDC3D3-7EAE-9A41-9CA8-D4512F6931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0" t="23650" r="11936" b="26017"/>
          <a:stretch/>
        </p:blipFill>
        <p:spPr>
          <a:xfrm>
            <a:off x="6417082" y="5083750"/>
            <a:ext cx="2428158" cy="1369399"/>
          </a:xfrm>
          <a:prstGeom prst="rect">
            <a:avLst/>
          </a:prstGeom>
        </p:spPr>
      </p:pic>
      <p:sp>
        <p:nvSpPr>
          <p:cNvPr id="2" name="Left Arrow 17">
            <a:extLst>
              <a:ext uri="{FF2B5EF4-FFF2-40B4-BE49-F238E27FC236}">
                <a16:creationId xmlns:a16="http://schemas.microsoft.com/office/drawing/2014/main" id="{F47738A9-C646-4092-9C71-FAEA6B67CA52}"/>
              </a:ext>
            </a:extLst>
          </p:cNvPr>
          <p:cNvSpPr/>
          <p:nvPr/>
        </p:nvSpPr>
        <p:spPr>
          <a:xfrm rot="16200000">
            <a:off x="8109074" y="4854440"/>
            <a:ext cx="371028" cy="3883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47691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 presentation template">
  <a:themeElements>
    <a:clrScheme name="Custom 1">
      <a:dk1>
        <a:srgbClr val="352B84"/>
      </a:dk1>
      <a:lt1>
        <a:sysClr val="window" lastClr="FFFFFF"/>
      </a:lt1>
      <a:dk2>
        <a:srgbClr val="1F3D91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780</TotalTime>
  <Words>1876</Words>
  <Application>Microsoft Office PowerPoint</Application>
  <PresentationFormat>On-screen Show (4:3)</PresentationFormat>
  <Paragraphs>209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Georgia</vt:lpstr>
      <vt:lpstr>Lato</vt:lpstr>
      <vt:lpstr>Wingdings 2</vt:lpstr>
      <vt:lpstr>GA presentation template</vt:lpstr>
      <vt:lpstr>PowerPoint Presentation</vt:lpstr>
      <vt:lpstr>Getting started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Sand dunes</vt:lpstr>
      <vt:lpstr>Summary</vt:lpstr>
      <vt:lpstr>Glossary</vt:lpstr>
      <vt:lpstr>Links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rmcateer</dc:creator>
  <cp:lastModifiedBy>Elaine Anderson</cp:lastModifiedBy>
  <cp:revision>62</cp:revision>
  <dcterms:created xsi:type="dcterms:W3CDTF">2014-10-30T10:42:22Z</dcterms:created>
  <dcterms:modified xsi:type="dcterms:W3CDTF">2020-09-07T15:18:48Z</dcterms:modified>
</cp:coreProperties>
</file>