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handoutMasterIdLst>
    <p:handoutMasterId r:id="rId29"/>
  </p:handoutMasterIdLst>
  <p:sldIdLst>
    <p:sldId id="428" r:id="rId2"/>
    <p:sldId id="429" r:id="rId3"/>
    <p:sldId id="482" r:id="rId4"/>
    <p:sldId id="480" r:id="rId5"/>
    <p:sldId id="484" r:id="rId6"/>
    <p:sldId id="481" r:id="rId7"/>
    <p:sldId id="463" r:id="rId8"/>
    <p:sldId id="467" r:id="rId9"/>
    <p:sldId id="479" r:id="rId10"/>
    <p:sldId id="468" r:id="rId11"/>
    <p:sldId id="477" r:id="rId12"/>
    <p:sldId id="486" r:id="rId13"/>
    <p:sldId id="469" r:id="rId14"/>
    <p:sldId id="466" r:id="rId15"/>
    <p:sldId id="465" r:id="rId16"/>
    <p:sldId id="470" r:id="rId17"/>
    <p:sldId id="472" r:id="rId18"/>
    <p:sldId id="473" r:id="rId19"/>
    <p:sldId id="474" r:id="rId20"/>
    <p:sldId id="475" r:id="rId21"/>
    <p:sldId id="476" r:id="rId22"/>
    <p:sldId id="478" r:id="rId23"/>
    <p:sldId id="487" r:id="rId24"/>
    <p:sldId id="461" r:id="rId25"/>
    <p:sldId id="450" r:id="rId26"/>
    <p:sldId id="488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" initials="J" lastIdx="3" clrIdx="0"/>
  <p:cmAuthor id="1" name="Jenny" initials="J" lastIdx="6" clrIdx="1">
    <p:extLst>
      <p:ext uri="{19B8F6BF-5375-455C-9EA6-DF929625EA0E}">
        <p15:presenceInfo xmlns:p15="http://schemas.microsoft.com/office/powerpoint/2012/main" userId="Jen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6377C"/>
    <a:srgbClr val="26377D"/>
    <a:srgbClr val="167C3F"/>
    <a:srgbClr val="26367D"/>
    <a:srgbClr val="3DB4E6"/>
    <a:srgbClr val="5CC1EA"/>
    <a:srgbClr val="B48086"/>
    <a:srgbClr val="B4CE44"/>
    <a:srgbClr val="243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81" d="100"/>
          <a:sy n="81" d="100"/>
        </p:scale>
        <p:origin x="1498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00ADE-1FDC-4D87-BA9F-0B0CD7758589}" type="datetimeFigureOut">
              <a:rPr lang="en-GB" smtClean="0"/>
              <a:pPr/>
              <a:t>19/01/2022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291B9-7D8A-4E1F-A76C-F1023F0086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5T13:09:04.243"/>
    </inkml:context>
    <inkml:brush xml:id="br0">
      <inkml:brushProperty name="width" value="0.2" units="cm"/>
      <inkml:brushProperty name="height" value="0.2" units="cm"/>
      <inkml:brushProperty name="color" value="#FF0066"/>
      <inkml:brushProperty name="ignorePressure" value="1"/>
    </inkml:brush>
  </inkml:definitions>
  <inkml:trace contextRef="#ctx0" brushRef="#br0">0 0,'20'2,"0"0,1 1,30 10,-40-10,9 2,0 1,-1 1,1 0,-1 2,0 0,-1 1,0 1,0 1,-1 0,-1 1,-1 1,0 0,0 2,19 25,-12-8,37 58,-55-81,2 0,0 0,0 0,1-1,0 0,0 0,1-1,16 12,-3-4,1 0,1-3,1 0,-1-1,2-1,0-2,0 0,36 6,-10-3,-7-1,0-2,2-2,46 1,-72-6,-1-1,0 2,1 0,-1 1,0 1,0 1,-1 0,0 2,0 0,16 12,77 48,-68-39,82 40,5-19,-95-37,62 18,-1-1,-59-14,60 35,-29-18,-53-28,-1 2,1-1,-2 2,1 0,-1 1,0 1,17 14,4 13,2-2,1-1,47 31,-73-58,0-2,1 1,-1 0,1-2,0 0,1 0,-1-1,17 2,10-1,54-2,-9 1,-75-3,-1 0,1 0,-1 2,0 0,0-1,0 2,0-1,0 0,-1 2,1 0,0 0,-1 0,0 0,0 1,6 6,34 39,65 90,-87-103,-21-29,0 0,1 0,1-1,0 1,-1-2,2 2,-1-2,1 1,0-2,0 1,10 5,23 11,2-4,58 21,-74-31,-1 0,35 19,-49-21,1 0,-2 1,0 0,1 1,-1 0,-1 1,10 11,-5-3,24 27,-34-40,0 0,0-1,0 0,1-1,-1 1,0-1,0 1,1-1,6 1,9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44747-CDB7-4F98-827F-A214E0B4E219}" type="datetimeFigureOut">
              <a:rPr lang="en-GB" smtClean="0"/>
              <a:pPr/>
              <a:t>19/01/2022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9001A-258F-4C21-BFC1-1432480F8C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16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41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DB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7812360" cy="648072"/>
          </a:xfrm>
        </p:spPr>
        <p:txBody>
          <a:bodyPr>
            <a:normAutofit/>
          </a:bodyPr>
          <a:lstStyle>
            <a:lvl1pPr marL="442913" indent="0" algn="l">
              <a:buNone/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ctr"/>
            <a:endParaRPr lang="en-GB" b="1" dirty="0">
              <a:solidFill>
                <a:srgbClr val="243D9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C7DD3-57ED-4B77-8ED1-8C9D1761F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7"/>
          <a:stretch/>
        </p:blipFill>
        <p:spPr>
          <a:xfrm>
            <a:off x="4788024" y="0"/>
            <a:ext cx="4355976" cy="5079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829D30-31FD-48B4-B358-5B263B36C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5"/>
          <a:stretch/>
        </p:blipFill>
        <p:spPr>
          <a:xfrm>
            <a:off x="417" y="25734"/>
            <a:ext cx="3076339" cy="50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1216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6377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6366F-2D8B-470B-AAB3-86DD10C6F178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2022</a:t>
            </a:r>
          </a:p>
        </p:txBody>
      </p:sp>
    </p:spTree>
    <p:extLst>
      <p:ext uri="{BB962C8B-B14F-4D97-AF65-F5344CB8AC3E}">
        <p14:creationId xmlns:p14="http://schemas.microsoft.com/office/powerpoint/2010/main" val="203999930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>
            <a:lvl1pPr>
              <a:defRPr>
                <a:solidFill>
                  <a:srgbClr val="26377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6377C"/>
                </a:solidFill>
              </a:defRPr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89154-FF80-415D-9B30-8DB1D4C026A4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2021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>
            <a:lvl1pPr>
              <a:defRPr>
                <a:solidFill>
                  <a:srgbClr val="26377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6377C"/>
                </a:solidFill>
              </a:defRPr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85847-F2C0-4428-AA50-59C6DE6A2518}"/>
              </a:ext>
            </a:extLst>
          </p:cNvPr>
          <p:cNvSpPr txBox="1"/>
          <p:nvPr userDrawn="1"/>
        </p:nvSpPr>
        <p:spPr>
          <a:xfrm flipH="1">
            <a:off x="0" y="6597352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377C"/>
                </a:solidFill>
              </a:rPr>
              <a:t>© Geographical Association, 2022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7E-A7D0-4213-A95F-88F0680C7011}" type="datetimeFigureOut">
              <a:rPr lang="en-GB" smtClean="0"/>
              <a:pPr/>
              <a:t>19/01/2022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62CD-E6A4-48B0-8740-9FCE98EC98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4263B0-049F-4F99-B5AE-A623A5C0977E}"/>
              </a:ext>
            </a:extLst>
          </p:cNvPr>
          <p:cNvSpPr txBox="1"/>
          <p:nvPr userDrawn="1"/>
        </p:nvSpPr>
        <p:spPr>
          <a:xfrm flipH="1">
            <a:off x="-3894" y="6581001"/>
            <a:ext cx="262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 Geographical Association, 2022</a:t>
            </a:r>
          </a:p>
        </p:txBody>
      </p:sp>
    </p:spTree>
    <p:extLst>
      <p:ext uri="{BB962C8B-B14F-4D97-AF65-F5344CB8AC3E}">
        <p14:creationId xmlns:p14="http://schemas.microsoft.com/office/powerpoint/2010/main" val="103033770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5CC1EA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26377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5CC1EA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5CC1EA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5CC1EA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7297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06B60-73E5-4CF0-939D-1B44CEA32C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16463" y="5612916"/>
            <a:ext cx="1230167" cy="12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0" r:id="rId3"/>
    <p:sldLayoutId id="2147483771" r:id="rId4"/>
    <p:sldLayoutId id="2147483776" r:id="rId5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rgbClr val="243D9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videos/where-do-people-liv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pminder.org/videos/gapcast-5-bangladesh-miracle/" TargetMode="External"/><Relationship Id="rId4" Type="http://schemas.openxmlformats.org/officeDocument/2006/relationships/hyperlink" Target="https://vimeo.com/7987880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apminder.org/videos/the-rapid-growth-of-the-world-population-when-will-it-slow-down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ulationpyramid.net/bangladesh/2019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ulationpyramid.net/japan/2019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OLFPktj3E" TargetMode="External"/><Relationship Id="rId2" Type="http://schemas.openxmlformats.org/officeDocument/2006/relationships/hyperlink" Target="https://www.nytimes.com/2019/08/03/world/asia/japan-single-women-marria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imeforgeography.co.uk/videos_list/climate-change/human-causes-quaternary-climate-change/" TargetMode="External"/><Relationship Id="rId13" Type="http://schemas.openxmlformats.org/officeDocument/2006/relationships/hyperlink" Target="https://www.wjec.co.uk/media/mlyil2jr/wjec-gcse-geography-spec-from-2016-e.pdf" TargetMode="External"/><Relationship Id="rId3" Type="http://schemas.openxmlformats.org/officeDocument/2006/relationships/hyperlink" Target="https://www.populationpyramid.net/world/2019/" TargetMode="External"/><Relationship Id="rId7" Type="http://schemas.openxmlformats.org/officeDocument/2006/relationships/hyperlink" Target="https://www.un.org/en/global-issues/population" TargetMode="External"/><Relationship Id="rId12" Type="http://schemas.openxmlformats.org/officeDocument/2006/relationships/hyperlink" Target="https://www.eduqas.co.uk/qualifications/geography-gcse-a/" TargetMode="External"/><Relationship Id="rId17" Type="http://schemas.openxmlformats.org/officeDocument/2006/relationships/hyperlink" Target="https://ccea.org.uk/" TargetMode="External"/><Relationship Id="rId2" Type="http://schemas.openxmlformats.org/officeDocument/2006/relationships/hyperlink" Target="https://www.bbc.co.uk/bitesize/guides/zkg82hv/revision/1" TargetMode="External"/><Relationship Id="rId16" Type="http://schemas.openxmlformats.org/officeDocument/2006/relationships/hyperlink" Target="https://www.ocr.org.uk/Images/207307-specification-accredited-gcse-geography-b-j384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ed.com/talks/hans_rosling_global_population_growth_box_by_box?language=en" TargetMode="External"/><Relationship Id="rId11" Type="http://schemas.openxmlformats.org/officeDocument/2006/relationships/hyperlink" Target="https://qualifications.pearson.com/content/dam/pdf/GCSE/Geography-B/2016/specification-and-sample-assessments/Specification_GCSE_L1-L2_Geography_B.pdf" TargetMode="External"/><Relationship Id="rId5" Type="http://schemas.openxmlformats.org/officeDocument/2006/relationships/hyperlink" Target="https://www.youtube.com/watch?v=YAsnQXbGdrw" TargetMode="External"/><Relationship Id="rId15" Type="http://schemas.openxmlformats.org/officeDocument/2006/relationships/hyperlink" Target="https://www.ocr.org.uk/Images/207306-specification-accredited-gcse-geography-a-j383.pdf" TargetMode="External"/><Relationship Id="rId10" Type="http://schemas.openxmlformats.org/officeDocument/2006/relationships/hyperlink" Target="https://qualifications.pearson.com/content/dam/pdf/GCSE/Geography-A/2016/specification-and-sample-assessments/Geography_A_Issue3%20GCSE%20(9-1)%20Specification.pdf" TargetMode="External"/><Relationship Id="rId4" Type="http://schemas.openxmlformats.org/officeDocument/2006/relationships/hyperlink" Target="https://vimeo.com/315251195" TargetMode="External"/><Relationship Id="rId9" Type="http://schemas.openxmlformats.org/officeDocument/2006/relationships/hyperlink" Target="https://filestore.aqa.org.uk/resources/geography/specifications/AQA-8035-SP-2016.PDF" TargetMode="External"/><Relationship Id="rId14" Type="http://schemas.openxmlformats.org/officeDocument/2006/relationships/hyperlink" Target="https://www.eduqas.co.uk/qualifications/geography-gcse-b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pminder.org/" TargetMode="External"/><Relationship Id="rId3" Type="http://schemas.openxmlformats.org/officeDocument/2006/relationships/hyperlink" Target="https://www.flickr.com/photos/54545503@N04/48009145056" TargetMode="External"/><Relationship Id="rId7" Type="http://schemas.openxmlformats.org/officeDocument/2006/relationships/hyperlink" Target="https://population.un.org/wpp/Graphs/DemographicProfiles/Line/9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United_Nations_geographical_subregions.png" TargetMode="External"/><Relationship Id="rId5" Type="http://schemas.openxmlformats.org/officeDocument/2006/relationships/hyperlink" Target="https://openclipart.org/detail/233063/compass-rose-2" TargetMode="External"/><Relationship Id="rId4" Type="http://schemas.openxmlformats.org/officeDocument/2006/relationships/hyperlink" Target="https://upload.wikimedia.org/wikipedia/en/9/99/BlankMap-World-Continents-Coloured.png" TargetMode="External"/><Relationship Id="rId9" Type="http://schemas.openxmlformats.org/officeDocument/2006/relationships/hyperlink" Target="https://data.worldbank.org/indicator/SP.POP.GROW?view=ma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K_population_pyramid_(2018).jpg" TargetMode="External"/><Relationship Id="rId7" Type="http://schemas.openxmlformats.org/officeDocument/2006/relationships/hyperlink" Target="https://en.wikipedia.org/wiki/Demographic_transition" TargetMode="External"/><Relationship Id="rId2" Type="http://schemas.openxmlformats.org/officeDocument/2006/relationships/hyperlink" Target="https://commons.wikimedia.org/wiki/File:Bangladesh_Map_Flag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busyprinting/4673278409" TargetMode="External"/><Relationship Id="rId5" Type="http://schemas.openxmlformats.org/officeDocument/2006/relationships/hyperlink" Target="https://commons.wikimedia.org/wiki/File:Japan-population-pyramid-2017.svg" TargetMode="External"/><Relationship Id="rId4" Type="http://schemas.openxmlformats.org/officeDocument/2006/relationships/hyperlink" Target="https://en.wikipedia.org/wiki/Demographics_of_Bangladesh#/media/File:Bangladesh_single_age_population_pyramid_2020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4545503@N04/48009145056/in/photostream/" TargetMode="Externa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apminder.org/videos/how-did-the-world-population-change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SP.POP.GROW?view=map" TargetMode="Externa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9144000" cy="1392560"/>
          </a:xfrm>
        </p:spPr>
        <p:txBody>
          <a:bodyPr>
            <a:normAutofit/>
          </a:bodyPr>
          <a:lstStyle/>
          <a:p>
            <a:r>
              <a:rPr lang="en-GB" sz="4000" b="1" dirty="0"/>
              <a:t>Population change</a:t>
            </a:r>
          </a:p>
        </p:txBody>
      </p:sp>
    </p:spTree>
    <p:extLst>
      <p:ext uri="{BB962C8B-B14F-4D97-AF65-F5344CB8AC3E}">
        <p14:creationId xmlns:p14="http://schemas.microsoft.com/office/powerpoint/2010/main" val="353080534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DD4A4A-484A-4E9B-B2D8-030A070E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2978"/>
            <a:ext cx="8229600" cy="910244"/>
          </a:xfrm>
        </p:spPr>
        <p:txBody>
          <a:bodyPr>
            <a:normAutofit/>
          </a:bodyPr>
          <a:lstStyle/>
          <a:p>
            <a:r>
              <a:rPr lang="en-GB" sz="3600" b="1" dirty="0"/>
              <a:t>How does population grow?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A67272-CB89-450A-99D3-2E4C858AE773}"/>
              </a:ext>
            </a:extLst>
          </p:cNvPr>
          <p:cNvGrpSpPr/>
          <p:nvPr/>
        </p:nvGrpSpPr>
        <p:grpSpPr>
          <a:xfrm>
            <a:off x="277964" y="1356844"/>
            <a:ext cx="5872985" cy="4502811"/>
            <a:chOff x="494545" y="604854"/>
            <a:chExt cx="7279220" cy="561212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B3DE794-4C52-4EF8-822B-A029831C4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545" y="860650"/>
              <a:ext cx="7178583" cy="535632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B5DBAA-A800-4706-9AA9-A2ABF17091FA}"/>
                </a:ext>
              </a:extLst>
            </p:cNvPr>
            <p:cNvSpPr txBox="1"/>
            <p:nvPr/>
          </p:nvSpPr>
          <p:spPr>
            <a:xfrm>
              <a:off x="5745151" y="2161767"/>
              <a:ext cx="1654920" cy="10550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GB" sz="1600" dirty="0">
                  <a:solidFill>
                    <a:srgbClr val="001326"/>
                  </a:solidFill>
                  <a:latin typeface="Lato" panose="020F0502020204030203"/>
                </a:rPr>
                <a:t>Level of bathwater = Population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2A642EE-3EB4-48D0-B162-D5074147BE27}"/>
                    </a:ext>
                  </a:extLst>
                </p14:cNvPr>
                <p14:cNvContentPartPr/>
                <p14:nvPr/>
              </p14:nvContentPartPr>
              <p14:xfrm>
                <a:off x="3987374" y="3252070"/>
                <a:ext cx="1654920" cy="896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62A642EE-3EB4-48D0-B162-D5074147BE27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942767" y="3207205"/>
                  <a:ext cx="1743688" cy="985681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453E6F8-FC4A-4A7B-AD73-E84F4FD9B2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7034" y="3300457"/>
              <a:ext cx="659876" cy="47026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B6454-7AB6-4AA6-AEA6-92ABFE0B42BE}"/>
                </a:ext>
              </a:extLst>
            </p:cNvPr>
            <p:cNvSpPr txBox="1"/>
            <p:nvPr/>
          </p:nvSpPr>
          <p:spPr>
            <a:xfrm>
              <a:off x="6213832" y="4743189"/>
              <a:ext cx="1559933" cy="72801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GB" sz="1600" dirty="0">
                  <a:solidFill>
                    <a:srgbClr val="001326"/>
                  </a:solidFill>
                  <a:latin typeface="Lato" panose="020F0502020204030203"/>
                </a:rPr>
                <a:t>The bath = a country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FDA605D-18EB-4280-A793-A0CA567091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8692" y="4891270"/>
              <a:ext cx="765141" cy="5632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0D9C1A3A-2B9B-4AC0-A4B7-42F33ED325E7}"/>
                </a:ext>
              </a:extLst>
            </p:cNvPr>
            <p:cNvSpPr/>
            <p:nvPr/>
          </p:nvSpPr>
          <p:spPr>
            <a:xfrm>
              <a:off x="1541596" y="2149723"/>
              <a:ext cx="395927" cy="1150734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384E6336-3559-4B4E-A0E5-C157F825DC8F}"/>
                </a:ext>
              </a:extLst>
            </p:cNvPr>
            <p:cNvSpPr/>
            <p:nvPr/>
          </p:nvSpPr>
          <p:spPr>
            <a:xfrm rot="2523723">
              <a:off x="2091364" y="5066164"/>
              <a:ext cx="395927" cy="1150734"/>
            </a:xfrm>
            <a:prstGeom prst="downArrow">
              <a:avLst/>
            </a:prstGeom>
            <a:solidFill>
              <a:srgbClr val="FF99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FFFF8E-4EED-4FD1-AEA0-1F02BC664456}"/>
                </a:ext>
              </a:extLst>
            </p:cNvPr>
            <p:cNvSpPr txBox="1"/>
            <p:nvPr/>
          </p:nvSpPr>
          <p:spPr>
            <a:xfrm>
              <a:off x="3337087" y="604854"/>
              <a:ext cx="2876745" cy="7288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001326"/>
                  </a:solidFill>
                  <a:latin typeface="Lato" panose="020F0502020204030203"/>
                </a:rPr>
                <a:t>Births</a:t>
              </a:r>
              <a:r>
                <a:rPr lang="en-GB" sz="1600" dirty="0">
                  <a:solidFill>
                    <a:srgbClr val="001326"/>
                  </a:solidFill>
                  <a:latin typeface="Lato" panose="020F0502020204030203"/>
                </a:rPr>
                <a:t> </a:t>
              </a:r>
              <a:r>
                <a:rPr lang="en-GB" sz="1600" b="1" dirty="0">
                  <a:solidFill>
                    <a:srgbClr val="00B050"/>
                  </a:solidFill>
                  <a:latin typeface="Lato" panose="020F0502020204030203"/>
                </a:rPr>
                <a:t>add people </a:t>
              </a:r>
              <a:r>
                <a:rPr lang="en-GB" sz="1600" dirty="0">
                  <a:solidFill>
                    <a:srgbClr val="001326"/>
                  </a:solidFill>
                  <a:latin typeface="Lato" panose="020F0502020204030203"/>
                </a:rPr>
                <a:t>to a country’s population.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A989FC-68D0-44D7-9A9D-412F7EC5BF01}"/>
              </a:ext>
            </a:extLst>
          </p:cNvPr>
          <p:cNvSpPr txBox="1"/>
          <p:nvPr/>
        </p:nvSpPr>
        <p:spPr>
          <a:xfrm>
            <a:off x="1442181" y="2673127"/>
            <a:ext cx="392958" cy="846498"/>
          </a:xfrm>
          <a:prstGeom prst="rect">
            <a:avLst/>
          </a:prstGeom>
          <a:solidFill>
            <a:srgbClr val="92D050">
              <a:alpha val="53000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8EB11D-ACFD-4481-A34F-A946A459F46D}"/>
              </a:ext>
            </a:extLst>
          </p:cNvPr>
          <p:cNvSpPr txBox="1"/>
          <p:nvPr/>
        </p:nvSpPr>
        <p:spPr>
          <a:xfrm rot="3613885">
            <a:off x="870920" y="5078908"/>
            <a:ext cx="432616" cy="846498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F079B9-CD0E-4C7A-A627-D2F9B5A41EAF}"/>
              </a:ext>
            </a:extLst>
          </p:cNvPr>
          <p:cNvSpPr txBox="1"/>
          <p:nvPr/>
        </p:nvSpPr>
        <p:spPr>
          <a:xfrm>
            <a:off x="1987506" y="5606090"/>
            <a:ext cx="277411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1326"/>
                </a:solidFill>
                <a:latin typeface="Lato" panose="020F0502020204030203"/>
              </a:rPr>
              <a:t>Deaths</a:t>
            </a:r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Lato" panose="020F0502020204030203"/>
              </a:rPr>
              <a:t>remove people </a:t>
            </a:r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from a country’s population. </a:t>
            </a:r>
          </a:p>
        </p:txBody>
      </p:sp>
      <p:sp>
        <p:nvSpPr>
          <p:cNvPr id="38" name="Content Placeholder 7">
            <a:extLst>
              <a:ext uri="{FF2B5EF4-FFF2-40B4-BE49-F238E27FC236}">
                <a16:creationId xmlns:a16="http://schemas.microsoft.com/office/drawing/2014/main" id="{08452CE2-9744-42D6-8221-4F383890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68" y="1562078"/>
            <a:ext cx="3094300" cy="3847207"/>
          </a:xfrm>
          <a:noFill/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1800" dirty="0"/>
              <a:t>Population increases when births are higher than deaths. </a:t>
            </a:r>
          </a:p>
          <a:p>
            <a:r>
              <a:rPr lang="en-GB" sz="1800" dirty="0"/>
              <a:t>The population is shown by the </a:t>
            </a:r>
            <a:r>
              <a:rPr lang="en-GB" sz="1800" b="1" dirty="0"/>
              <a:t>bathwater level</a:t>
            </a:r>
            <a:r>
              <a:rPr lang="en-GB" sz="1800" dirty="0"/>
              <a:t>.</a:t>
            </a:r>
          </a:p>
          <a:p>
            <a:r>
              <a:rPr lang="en-GB" sz="1800" dirty="0"/>
              <a:t>The </a:t>
            </a:r>
            <a:r>
              <a:rPr lang="en-GB" sz="1800" b="1" dirty="0"/>
              <a:t>bath</a:t>
            </a:r>
            <a:r>
              <a:rPr lang="en-GB" sz="1800" dirty="0"/>
              <a:t> represents a country or planet.</a:t>
            </a:r>
          </a:p>
          <a:p>
            <a:r>
              <a:rPr lang="en-GB" sz="1800" dirty="0"/>
              <a:t>Population growth initially </a:t>
            </a:r>
            <a:r>
              <a:rPr lang="en-GB" sz="1800" b="1" dirty="0"/>
              <a:t>speeds up </a:t>
            </a:r>
            <a:r>
              <a:rPr lang="en-GB" sz="1800" dirty="0"/>
              <a:t>when </a:t>
            </a:r>
            <a:r>
              <a:rPr lang="en-GB" sz="1800" b="1" dirty="0"/>
              <a:t>deaths decrease</a:t>
            </a:r>
            <a:r>
              <a:rPr lang="en-GB" sz="1800" dirty="0"/>
              <a:t>.</a:t>
            </a:r>
          </a:p>
          <a:p>
            <a:r>
              <a:rPr lang="en-GB" sz="1800" dirty="0"/>
              <a:t>Population growth eventually</a:t>
            </a:r>
            <a:r>
              <a:rPr lang="en-GB" sz="1800" b="1" dirty="0"/>
              <a:t> slows </a:t>
            </a:r>
            <a:r>
              <a:rPr lang="en-GB" sz="1800" dirty="0"/>
              <a:t>when </a:t>
            </a:r>
            <a:r>
              <a:rPr lang="en-GB" sz="1800" b="1" dirty="0"/>
              <a:t>births decrease.  </a:t>
            </a:r>
          </a:p>
        </p:txBody>
      </p:sp>
      <p:sp>
        <p:nvSpPr>
          <p:cNvPr id="17" name="Action Button: Back or Previous 1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4DB0CA6-3B1D-0E49-BCAA-34088612FA34}"/>
              </a:ext>
            </a:extLst>
          </p:cNvPr>
          <p:cNvSpPr/>
          <p:nvPr/>
        </p:nvSpPr>
        <p:spPr>
          <a:xfrm rot="10800000">
            <a:off x="8172400" y="692696"/>
            <a:ext cx="504056" cy="57598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2011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DD4A4A-484A-4E9B-B2D8-030A070E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547686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/>
              <a:t>Calculating population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75381-0D54-4F7A-B229-8771612D384E}"/>
              </a:ext>
            </a:extLst>
          </p:cNvPr>
          <p:cNvSpPr txBox="1"/>
          <p:nvPr/>
        </p:nvSpPr>
        <p:spPr>
          <a:xfrm>
            <a:off x="5148064" y="3933056"/>
            <a:ext cx="324036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/>
              </a:rPr>
              <a:t>Activity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Calculate the natural change figure for Bangladesh and Japan.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Interpret what this data means in terms of natural increase or decrease.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3562E4F-7601-4F11-A2E4-02FAD1B10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12" y="1412776"/>
            <a:ext cx="8250288" cy="2362185"/>
          </a:xfr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2000" dirty="0"/>
              <a:t>Natural change refers to the population change resulting from differences between births and deaths. </a:t>
            </a:r>
          </a:p>
          <a:p>
            <a:r>
              <a:rPr lang="en-GB" sz="2000" b="1" dirty="0"/>
              <a:t>Natural change = birth rate − death rate.</a:t>
            </a:r>
          </a:p>
          <a:p>
            <a:r>
              <a:rPr lang="en-GB" sz="2000" b="1" dirty="0">
                <a:hlinkClick r:id="rId2" action="ppaction://hlinksldjump"/>
              </a:rPr>
              <a:t>Natural increase</a:t>
            </a:r>
            <a:r>
              <a:rPr lang="en-GB" sz="2000" b="1" dirty="0"/>
              <a:t> </a:t>
            </a:r>
            <a:r>
              <a:rPr lang="en-GB" sz="2000" dirty="0"/>
              <a:t>is when the population </a:t>
            </a:r>
            <a:r>
              <a:rPr lang="en-GB" sz="2000" b="1" dirty="0">
                <a:solidFill>
                  <a:srgbClr val="00B050"/>
                </a:solidFill>
              </a:rPr>
              <a:t>grows</a:t>
            </a:r>
            <a:r>
              <a:rPr lang="en-GB" sz="2000" dirty="0"/>
              <a:t> and occurs when births are higher than deaths. It is shown as a </a:t>
            </a:r>
            <a:r>
              <a:rPr lang="en-GB" sz="2000" dirty="0">
                <a:solidFill>
                  <a:srgbClr val="00B050"/>
                </a:solidFill>
              </a:rPr>
              <a:t>positive</a:t>
            </a:r>
            <a:r>
              <a:rPr lang="en-GB" sz="2000" dirty="0"/>
              <a:t> figure.</a:t>
            </a:r>
          </a:p>
          <a:p>
            <a:r>
              <a:rPr lang="en-GB" sz="2000" b="1" dirty="0">
                <a:hlinkClick r:id="rId2" action="ppaction://hlinksldjump"/>
              </a:rPr>
              <a:t>Natural decrease</a:t>
            </a:r>
            <a:r>
              <a:rPr lang="en-GB" sz="2000" b="1" dirty="0"/>
              <a:t> </a:t>
            </a:r>
            <a:r>
              <a:rPr lang="en-GB" sz="2000" dirty="0"/>
              <a:t>is when the population </a:t>
            </a:r>
            <a:r>
              <a:rPr lang="en-GB" sz="2000" b="1" dirty="0">
                <a:solidFill>
                  <a:srgbClr val="FF0000"/>
                </a:solidFill>
              </a:rPr>
              <a:t>shrinks</a:t>
            </a:r>
            <a:r>
              <a:rPr lang="en-GB" sz="2000" dirty="0"/>
              <a:t> and occurs when deaths are higher than births. It is shown as a </a:t>
            </a:r>
            <a:r>
              <a:rPr lang="en-GB" sz="2000" dirty="0">
                <a:solidFill>
                  <a:srgbClr val="FF0000"/>
                </a:solidFill>
              </a:rPr>
              <a:t>negative</a:t>
            </a:r>
            <a:r>
              <a:rPr lang="en-GB" sz="2000" dirty="0"/>
              <a:t> figure.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2BE4F82-4077-4860-9586-98CF0830B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72132"/>
              </p:ext>
            </p:extLst>
          </p:nvPr>
        </p:nvGraphicFramePr>
        <p:xfrm>
          <a:off x="467544" y="3933056"/>
          <a:ext cx="453650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03">
                  <a:extLst>
                    <a:ext uri="{9D8B030D-6E8A-4147-A177-3AD203B41FA5}">
                      <a16:colId xmlns:a16="http://schemas.microsoft.com/office/drawing/2014/main" val="505611433"/>
                    </a:ext>
                  </a:extLst>
                </a:gridCol>
                <a:gridCol w="921571">
                  <a:extLst>
                    <a:ext uri="{9D8B030D-6E8A-4147-A177-3AD203B41FA5}">
                      <a16:colId xmlns:a16="http://schemas.microsoft.com/office/drawing/2014/main" val="670704857"/>
                    </a:ext>
                  </a:extLst>
                </a:gridCol>
                <a:gridCol w="858194">
                  <a:extLst>
                    <a:ext uri="{9D8B030D-6E8A-4147-A177-3AD203B41FA5}">
                      <a16:colId xmlns:a16="http://schemas.microsoft.com/office/drawing/2014/main" val="97161594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292793437"/>
                    </a:ext>
                  </a:extLst>
                </a:gridCol>
              </a:tblGrid>
              <a:tr h="60620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Birth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Death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Natural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80165"/>
                  </a:ext>
                </a:extLst>
              </a:tr>
              <a:tr h="606204">
                <a:tc>
                  <a:txBody>
                    <a:bodyPr/>
                    <a:lstStyle/>
                    <a:p>
                      <a:r>
                        <a:rPr lang="en-GB" dirty="0"/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00B050"/>
                          </a:solidFill>
                        </a:rPr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756431"/>
                  </a:ext>
                </a:extLst>
              </a:tr>
              <a:tr h="351213">
                <a:tc>
                  <a:txBody>
                    <a:bodyPr/>
                    <a:lstStyle/>
                    <a:p>
                      <a:r>
                        <a:rPr lang="en-GB" dirty="0"/>
                        <a:t>Bangladesh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875418"/>
                  </a:ext>
                </a:extLst>
              </a:tr>
              <a:tr h="351213">
                <a:tc>
                  <a:txBody>
                    <a:bodyPr/>
                    <a:lstStyle/>
                    <a:p>
                      <a:r>
                        <a:rPr lang="en-GB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539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24376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A729-8E11-453E-97ED-CA5264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en-GB" dirty="0"/>
              <a:t>Trends in world birth and death rates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3DD7E2-A91B-4869-8505-5164DF1C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5"/>
            <a:ext cx="5328592" cy="72007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000" b="1" dirty="0"/>
              <a:t>Birth and death rates </a:t>
            </a:r>
            <a:r>
              <a:rPr lang="en-GB" sz="2000" dirty="0"/>
              <a:t>are projected to dramatically change from 1960 to 2100.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3CA53-FE57-4A67-932D-E423FCE34D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5960871" cy="4096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E8897-0985-4A15-AED1-5BCDFCF79353}"/>
              </a:ext>
            </a:extLst>
          </p:cNvPr>
          <p:cNvSpPr txBox="1"/>
          <p:nvPr/>
        </p:nvSpPr>
        <p:spPr>
          <a:xfrm>
            <a:off x="6156176" y="1556792"/>
            <a:ext cx="2736304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/>
              </a:rPr>
              <a:t>Activity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Work out the rate of </a:t>
            </a:r>
            <a:r>
              <a:rPr lang="en-GB" b="1" dirty="0">
                <a:solidFill>
                  <a:srgbClr val="26367D"/>
                </a:solidFill>
                <a:latin typeface="Lato"/>
              </a:rPr>
              <a:t>natural increase (NI) </a:t>
            </a:r>
            <a:r>
              <a:rPr lang="en-GB" dirty="0">
                <a:solidFill>
                  <a:srgbClr val="26367D"/>
                </a:solidFill>
                <a:latin typeface="Lato"/>
              </a:rPr>
              <a:t>in 1960 and 2050. </a:t>
            </a:r>
            <a:br>
              <a:rPr lang="en-GB" dirty="0">
                <a:solidFill>
                  <a:srgbClr val="26367D"/>
                </a:solidFill>
                <a:latin typeface="Lato"/>
              </a:rPr>
            </a:br>
            <a:r>
              <a:rPr lang="en-GB" dirty="0">
                <a:solidFill>
                  <a:srgbClr val="26367D"/>
                </a:solidFill>
                <a:latin typeface="Lato"/>
              </a:rPr>
              <a:t>(NI = BR − DR) 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Explain how you can tell that natural increase is projected to be almost zero by 2100. 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You might want to refer to the bath diagram and the previous slides.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C24C2FA-456A-43E1-8F5E-C20CA060F3BE}"/>
              </a:ext>
            </a:extLst>
          </p:cNvPr>
          <p:cNvSpPr/>
          <p:nvPr/>
        </p:nvSpPr>
        <p:spPr>
          <a:xfrm>
            <a:off x="714375" y="2551585"/>
            <a:ext cx="3592040" cy="2820515"/>
          </a:xfrm>
          <a:custGeom>
            <a:avLst/>
            <a:gdLst>
              <a:gd name="connsiteX0" fmla="*/ 85725 w 3592040"/>
              <a:gd name="connsiteY0" fmla="*/ 0 h 2819400"/>
              <a:gd name="connsiteX1" fmla="*/ 85725 w 3592040"/>
              <a:gd name="connsiteY1" fmla="*/ 0 h 2819400"/>
              <a:gd name="connsiteX2" fmla="*/ 104775 w 3592040"/>
              <a:gd name="connsiteY2" fmla="*/ 85725 h 2819400"/>
              <a:gd name="connsiteX3" fmla="*/ 142875 w 3592040"/>
              <a:gd name="connsiteY3" fmla="*/ 123825 h 2819400"/>
              <a:gd name="connsiteX4" fmla="*/ 257175 w 3592040"/>
              <a:gd name="connsiteY4" fmla="*/ 200025 h 2819400"/>
              <a:gd name="connsiteX5" fmla="*/ 285750 w 3592040"/>
              <a:gd name="connsiteY5" fmla="*/ 219075 h 2819400"/>
              <a:gd name="connsiteX6" fmla="*/ 361950 w 3592040"/>
              <a:gd name="connsiteY6" fmla="*/ 238125 h 2819400"/>
              <a:gd name="connsiteX7" fmla="*/ 400050 w 3592040"/>
              <a:gd name="connsiteY7" fmla="*/ 247650 h 2819400"/>
              <a:gd name="connsiteX8" fmla="*/ 485775 w 3592040"/>
              <a:gd name="connsiteY8" fmla="*/ 228600 h 2819400"/>
              <a:gd name="connsiteX9" fmla="*/ 533400 w 3592040"/>
              <a:gd name="connsiteY9" fmla="*/ 247650 h 2819400"/>
              <a:gd name="connsiteX10" fmla="*/ 638175 w 3592040"/>
              <a:gd name="connsiteY10" fmla="*/ 342900 h 2819400"/>
              <a:gd name="connsiteX11" fmla="*/ 666750 w 3592040"/>
              <a:gd name="connsiteY11" fmla="*/ 371475 h 2819400"/>
              <a:gd name="connsiteX12" fmla="*/ 695325 w 3592040"/>
              <a:gd name="connsiteY12" fmla="*/ 400050 h 2819400"/>
              <a:gd name="connsiteX13" fmla="*/ 742950 w 3592040"/>
              <a:gd name="connsiteY13" fmla="*/ 485775 h 2819400"/>
              <a:gd name="connsiteX14" fmla="*/ 790575 w 3592040"/>
              <a:gd name="connsiteY14" fmla="*/ 571500 h 2819400"/>
              <a:gd name="connsiteX15" fmla="*/ 828675 w 3592040"/>
              <a:gd name="connsiteY15" fmla="*/ 628650 h 2819400"/>
              <a:gd name="connsiteX16" fmla="*/ 847725 w 3592040"/>
              <a:gd name="connsiteY16" fmla="*/ 666750 h 2819400"/>
              <a:gd name="connsiteX17" fmla="*/ 866775 w 3592040"/>
              <a:gd name="connsiteY17" fmla="*/ 695325 h 2819400"/>
              <a:gd name="connsiteX18" fmla="*/ 885825 w 3592040"/>
              <a:gd name="connsiteY18" fmla="*/ 742950 h 2819400"/>
              <a:gd name="connsiteX19" fmla="*/ 914400 w 3592040"/>
              <a:gd name="connsiteY19" fmla="*/ 781050 h 2819400"/>
              <a:gd name="connsiteX20" fmla="*/ 952500 w 3592040"/>
              <a:gd name="connsiteY20" fmla="*/ 847725 h 2819400"/>
              <a:gd name="connsiteX21" fmla="*/ 990600 w 3592040"/>
              <a:gd name="connsiteY21" fmla="*/ 876300 h 2819400"/>
              <a:gd name="connsiteX22" fmla="*/ 1066800 w 3592040"/>
              <a:gd name="connsiteY22" fmla="*/ 895350 h 2819400"/>
              <a:gd name="connsiteX23" fmla="*/ 1104900 w 3592040"/>
              <a:gd name="connsiteY23" fmla="*/ 914400 h 2819400"/>
              <a:gd name="connsiteX24" fmla="*/ 1333500 w 3592040"/>
              <a:gd name="connsiteY24" fmla="*/ 933450 h 2819400"/>
              <a:gd name="connsiteX25" fmla="*/ 1371600 w 3592040"/>
              <a:gd name="connsiteY25" fmla="*/ 942975 h 2819400"/>
              <a:gd name="connsiteX26" fmla="*/ 1381125 w 3592040"/>
              <a:gd name="connsiteY26" fmla="*/ 981075 h 2819400"/>
              <a:gd name="connsiteX27" fmla="*/ 1400175 w 3592040"/>
              <a:gd name="connsiteY27" fmla="*/ 1019175 h 2819400"/>
              <a:gd name="connsiteX28" fmla="*/ 1419225 w 3592040"/>
              <a:gd name="connsiteY28" fmla="*/ 1095375 h 2819400"/>
              <a:gd name="connsiteX29" fmla="*/ 1428750 w 3592040"/>
              <a:gd name="connsiteY29" fmla="*/ 1133475 h 2819400"/>
              <a:gd name="connsiteX30" fmla="*/ 1476375 w 3592040"/>
              <a:gd name="connsiteY30" fmla="*/ 1238250 h 2819400"/>
              <a:gd name="connsiteX31" fmla="*/ 1533525 w 3592040"/>
              <a:gd name="connsiteY31" fmla="*/ 1362075 h 2819400"/>
              <a:gd name="connsiteX32" fmla="*/ 1552575 w 3592040"/>
              <a:gd name="connsiteY32" fmla="*/ 1390650 h 2819400"/>
              <a:gd name="connsiteX33" fmla="*/ 1590675 w 3592040"/>
              <a:gd name="connsiteY33" fmla="*/ 1419225 h 2819400"/>
              <a:gd name="connsiteX34" fmla="*/ 1638300 w 3592040"/>
              <a:gd name="connsiteY34" fmla="*/ 1457325 h 2819400"/>
              <a:gd name="connsiteX35" fmla="*/ 1724025 w 3592040"/>
              <a:gd name="connsiteY35" fmla="*/ 1514475 h 2819400"/>
              <a:gd name="connsiteX36" fmla="*/ 1800225 w 3592040"/>
              <a:gd name="connsiteY36" fmla="*/ 1562100 h 2819400"/>
              <a:gd name="connsiteX37" fmla="*/ 1828800 w 3592040"/>
              <a:gd name="connsiteY37" fmla="*/ 1571625 h 2819400"/>
              <a:gd name="connsiteX38" fmla="*/ 1885950 w 3592040"/>
              <a:gd name="connsiteY38" fmla="*/ 1600200 h 2819400"/>
              <a:gd name="connsiteX39" fmla="*/ 1952625 w 3592040"/>
              <a:gd name="connsiteY39" fmla="*/ 1647825 h 2819400"/>
              <a:gd name="connsiteX40" fmla="*/ 2000250 w 3592040"/>
              <a:gd name="connsiteY40" fmla="*/ 1666875 h 2819400"/>
              <a:gd name="connsiteX41" fmla="*/ 2085975 w 3592040"/>
              <a:gd name="connsiteY41" fmla="*/ 1733550 h 2819400"/>
              <a:gd name="connsiteX42" fmla="*/ 2152650 w 3592040"/>
              <a:gd name="connsiteY42" fmla="*/ 1762125 h 2819400"/>
              <a:gd name="connsiteX43" fmla="*/ 2200275 w 3592040"/>
              <a:gd name="connsiteY43" fmla="*/ 1781175 h 2819400"/>
              <a:gd name="connsiteX44" fmla="*/ 2238375 w 3592040"/>
              <a:gd name="connsiteY44" fmla="*/ 1809750 h 2819400"/>
              <a:gd name="connsiteX45" fmla="*/ 2333625 w 3592040"/>
              <a:gd name="connsiteY45" fmla="*/ 1857375 h 2819400"/>
              <a:gd name="connsiteX46" fmla="*/ 2381250 w 3592040"/>
              <a:gd name="connsiteY46" fmla="*/ 1876425 h 2819400"/>
              <a:gd name="connsiteX47" fmla="*/ 2409825 w 3592040"/>
              <a:gd name="connsiteY47" fmla="*/ 1895475 h 2819400"/>
              <a:gd name="connsiteX48" fmla="*/ 2505075 w 3592040"/>
              <a:gd name="connsiteY48" fmla="*/ 1924050 h 2819400"/>
              <a:gd name="connsiteX49" fmla="*/ 2600325 w 3592040"/>
              <a:gd name="connsiteY49" fmla="*/ 1971675 h 2819400"/>
              <a:gd name="connsiteX50" fmla="*/ 2647950 w 3592040"/>
              <a:gd name="connsiteY50" fmla="*/ 2000250 h 2819400"/>
              <a:gd name="connsiteX51" fmla="*/ 2705100 w 3592040"/>
              <a:gd name="connsiteY51" fmla="*/ 2009775 h 2819400"/>
              <a:gd name="connsiteX52" fmla="*/ 2847975 w 3592040"/>
              <a:gd name="connsiteY52" fmla="*/ 2019300 h 2819400"/>
              <a:gd name="connsiteX53" fmla="*/ 2886075 w 3592040"/>
              <a:gd name="connsiteY53" fmla="*/ 2038350 h 2819400"/>
              <a:gd name="connsiteX54" fmla="*/ 2952750 w 3592040"/>
              <a:gd name="connsiteY54" fmla="*/ 2066925 h 2819400"/>
              <a:gd name="connsiteX55" fmla="*/ 3000375 w 3592040"/>
              <a:gd name="connsiteY55" fmla="*/ 2095500 h 2819400"/>
              <a:gd name="connsiteX56" fmla="*/ 3057525 w 3592040"/>
              <a:gd name="connsiteY56" fmla="*/ 2133600 h 2819400"/>
              <a:gd name="connsiteX57" fmla="*/ 3086100 w 3592040"/>
              <a:gd name="connsiteY57" fmla="*/ 2143125 h 2819400"/>
              <a:gd name="connsiteX58" fmla="*/ 3152775 w 3592040"/>
              <a:gd name="connsiteY58" fmla="*/ 2171700 h 2819400"/>
              <a:gd name="connsiteX59" fmla="*/ 3286125 w 3592040"/>
              <a:gd name="connsiteY59" fmla="*/ 2200275 h 2819400"/>
              <a:gd name="connsiteX60" fmla="*/ 3314700 w 3592040"/>
              <a:gd name="connsiteY60" fmla="*/ 2219325 h 2819400"/>
              <a:gd name="connsiteX61" fmla="*/ 3390900 w 3592040"/>
              <a:gd name="connsiteY61" fmla="*/ 2238375 h 2819400"/>
              <a:gd name="connsiteX62" fmla="*/ 3476625 w 3592040"/>
              <a:gd name="connsiteY62" fmla="*/ 2266950 h 2819400"/>
              <a:gd name="connsiteX63" fmla="*/ 3505200 w 3592040"/>
              <a:gd name="connsiteY63" fmla="*/ 2276475 h 2819400"/>
              <a:gd name="connsiteX64" fmla="*/ 3552825 w 3592040"/>
              <a:gd name="connsiteY64" fmla="*/ 2286000 h 2819400"/>
              <a:gd name="connsiteX65" fmla="*/ 3571875 w 3592040"/>
              <a:gd name="connsiteY65" fmla="*/ 2447925 h 2819400"/>
              <a:gd name="connsiteX66" fmla="*/ 3581400 w 3592040"/>
              <a:gd name="connsiteY66" fmla="*/ 2495550 h 2819400"/>
              <a:gd name="connsiteX67" fmla="*/ 3571875 w 3592040"/>
              <a:gd name="connsiteY67" fmla="*/ 2647950 h 2819400"/>
              <a:gd name="connsiteX68" fmla="*/ 3362325 w 3592040"/>
              <a:gd name="connsiteY68" fmla="*/ 2657475 h 2819400"/>
              <a:gd name="connsiteX69" fmla="*/ 3267075 w 3592040"/>
              <a:gd name="connsiteY69" fmla="*/ 2676525 h 2819400"/>
              <a:gd name="connsiteX70" fmla="*/ 3143250 w 3592040"/>
              <a:gd name="connsiteY70" fmla="*/ 2695575 h 2819400"/>
              <a:gd name="connsiteX71" fmla="*/ 3086100 w 3592040"/>
              <a:gd name="connsiteY71" fmla="*/ 2714625 h 2819400"/>
              <a:gd name="connsiteX72" fmla="*/ 2943225 w 3592040"/>
              <a:gd name="connsiteY72" fmla="*/ 2733675 h 2819400"/>
              <a:gd name="connsiteX73" fmla="*/ 2819400 w 3592040"/>
              <a:gd name="connsiteY73" fmla="*/ 2762250 h 2819400"/>
              <a:gd name="connsiteX74" fmla="*/ 2781300 w 3592040"/>
              <a:gd name="connsiteY74" fmla="*/ 2771775 h 2819400"/>
              <a:gd name="connsiteX75" fmla="*/ 2676525 w 3592040"/>
              <a:gd name="connsiteY75" fmla="*/ 2800350 h 2819400"/>
              <a:gd name="connsiteX76" fmla="*/ 2647950 w 3592040"/>
              <a:gd name="connsiteY76" fmla="*/ 2809875 h 2819400"/>
              <a:gd name="connsiteX77" fmla="*/ 2552700 w 3592040"/>
              <a:gd name="connsiteY77" fmla="*/ 2819400 h 2819400"/>
              <a:gd name="connsiteX78" fmla="*/ 1952625 w 3592040"/>
              <a:gd name="connsiteY78" fmla="*/ 2809875 h 2819400"/>
              <a:gd name="connsiteX79" fmla="*/ 1905000 w 3592040"/>
              <a:gd name="connsiteY79" fmla="*/ 2800350 h 2819400"/>
              <a:gd name="connsiteX80" fmla="*/ 1847850 w 3592040"/>
              <a:gd name="connsiteY80" fmla="*/ 2790825 h 2819400"/>
              <a:gd name="connsiteX81" fmla="*/ 1790700 w 3592040"/>
              <a:gd name="connsiteY81" fmla="*/ 2771775 h 2819400"/>
              <a:gd name="connsiteX82" fmla="*/ 1685925 w 3592040"/>
              <a:gd name="connsiteY82" fmla="*/ 2752725 h 2819400"/>
              <a:gd name="connsiteX83" fmla="*/ 1647825 w 3592040"/>
              <a:gd name="connsiteY83" fmla="*/ 2733675 h 2819400"/>
              <a:gd name="connsiteX84" fmla="*/ 1543050 w 3592040"/>
              <a:gd name="connsiteY84" fmla="*/ 2724150 h 2819400"/>
              <a:gd name="connsiteX85" fmla="*/ 1447800 w 3592040"/>
              <a:gd name="connsiteY85" fmla="*/ 2714625 h 2819400"/>
              <a:gd name="connsiteX86" fmla="*/ 1419225 w 3592040"/>
              <a:gd name="connsiteY86" fmla="*/ 2705100 h 2819400"/>
              <a:gd name="connsiteX87" fmla="*/ 1371600 w 3592040"/>
              <a:gd name="connsiteY87" fmla="*/ 2695575 h 2819400"/>
              <a:gd name="connsiteX88" fmla="*/ 1333500 w 3592040"/>
              <a:gd name="connsiteY88" fmla="*/ 2676525 h 2819400"/>
              <a:gd name="connsiteX89" fmla="*/ 1295400 w 3592040"/>
              <a:gd name="connsiteY89" fmla="*/ 2667000 h 2819400"/>
              <a:gd name="connsiteX90" fmla="*/ 1200150 w 3592040"/>
              <a:gd name="connsiteY90" fmla="*/ 2647950 h 2819400"/>
              <a:gd name="connsiteX91" fmla="*/ 1123950 w 3592040"/>
              <a:gd name="connsiteY91" fmla="*/ 2619375 h 2819400"/>
              <a:gd name="connsiteX92" fmla="*/ 1085850 w 3592040"/>
              <a:gd name="connsiteY92" fmla="*/ 2600325 h 2819400"/>
              <a:gd name="connsiteX93" fmla="*/ 1019175 w 3592040"/>
              <a:gd name="connsiteY93" fmla="*/ 2590800 h 2819400"/>
              <a:gd name="connsiteX94" fmla="*/ 933450 w 3592040"/>
              <a:gd name="connsiteY94" fmla="*/ 2524125 h 2819400"/>
              <a:gd name="connsiteX95" fmla="*/ 904875 w 3592040"/>
              <a:gd name="connsiteY95" fmla="*/ 2505075 h 2819400"/>
              <a:gd name="connsiteX96" fmla="*/ 866775 w 3592040"/>
              <a:gd name="connsiteY96" fmla="*/ 2476500 h 2819400"/>
              <a:gd name="connsiteX97" fmla="*/ 857250 w 3592040"/>
              <a:gd name="connsiteY97" fmla="*/ 2447925 h 2819400"/>
              <a:gd name="connsiteX98" fmla="*/ 762000 w 3592040"/>
              <a:gd name="connsiteY98" fmla="*/ 2381250 h 2819400"/>
              <a:gd name="connsiteX99" fmla="*/ 704850 w 3592040"/>
              <a:gd name="connsiteY99" fmla="*/ 2305050 h 2819400"/>
              <a:gd name="connsiteX100" fmla="*/ 685800 w 3592040"/>
              <a:gd name="connsiteY100" fmla="*/ 2276475 h 2819400"/>
              <a:gd name="connsiteX101" fmla="*/ 619125 w 3592040"/>
              <a:gd name="connsiteY101" fmla="*/ 2209800 h 2819400"/>
              <a:gd name="connsiteX102" fmla="*/ 571500 w 3592040"/>
              <a:gd name="connsiteY102" fmla="*/ 2124075 h 2819400"/>
              <a:gd name="connsiteX103" fmla="*/ 552450 w 3592040"/>
              <a:gd name="connsiteY103" fmla="*/ 2085975 h 2819400"/>
              <a:gd name="connsiteX104" fmla="*/ 523875 w 3592040"/>
              <a:gd name="connsiteY104" fmla="*/ 2066925 h 2819400"/>
              <a:gd name="connsiteX105" fmla="*/ 495300 w 3592040"/>
              <a:gd name="connsiteY105" fmla="*/ 2028825 h 2819400"/>
              <a:gd name="connsiteX106" fmla="*/ 390525 w 3592040"/>
              <a:gd name="connsiteY106" fmla="*/ 1952625 h 2819400"/>
              <a:gd name="connsiteX107" fmla="*/ 314325 w 3592040"/>
              <a:gd name="connsiteY107" fmla="*/ 1895475 h 2819400"/>
              <a:gd name="connsiteX108" fmla="*/ 276225 w 3592040"/>
              <a:gd name="connsiteY108" fmla="*/ 1876425 h 2819400"/>
              <a:gd name="connsiteX109" fmla="*/ 238125 w 3592040"/>
              <a:gd name="connsiteY109" fmla="*/ 1847850 h 2819400"/>
              <a:gd name="connsiteX110" fmla="*/ 190500 w 3592040"/>
              <a:gd name="connsiteY110" fmla="*/ 1790700 h 2819400"/>
              <a:gd name="connsiteX111" fmla="*/ 152400 w 3592040"/>
              <a:gd name="connsiteY111" fmla="*/ 1771650 h 2819400"/>
              <a:gd name="connsiteX112" fmla="*/ 133350 w 3592040"/>
              <a:gd name="connsiteY112" fmla="*/ 1743075 h 2819400"/>
              <a:gd name="connsiteX113" fmla="*/ 47625 w 3592040"/>
              <a:gd name="connsiteY113" fmla="*/ 1685925 h 2819400"/>
              <a:gd name="connsiteX114" fmla="*/ 28575 w 3592040"/>
              <a:gd name="connsiteY114" fmla="*/ 1666875 h 2819400"/>
              <a:gd name="connsiteX115" fmla="*/ 0 w 3592040"/>
              <a:gd name="connsiteY115" fmla="*/ 19050 h 2819400"/>
              <a:gd name="connsiteX116" fmla="*/ 85725 w 3592040"/>
              <a:gd name="connsiteY116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592040" h="2819400">
                <a:moveTo>
                  <a:pt x="85725" y="0"/>
                </a:moveTo>
                <a:lnTo>
                  <a:pt x="85725" y="0"/>
                </a:lnTo>
                <a:cubicBezTo>
                  <a:pt x="92075" y="28575"/>
                  <a:pt x="92508" y="59147"/>
                  <a:pt x="104775" y="85725"/>
                </a:cubicBezTo>
                <a:cubicBezTo>
                  <a:pt x="112301" y="102032"/>
                  <a:pt x="129164" y="112224"/>
                  <a:pt x="142875" y="123825"/>
                </a:cubicBezTo>
                <a:cubicBezTo>
                  <a:pt x="327252" y="279837"/>
                  <a:pt x="169094" y="155984"/>
                  <a:pt x="257175" y="200025"/>
                </a:cubicBezTo>
                <a:cubicBezTo>
                  <a:pt x="267414" y="205145"/>
                  <a:pt x="274992" y="215163"/>
                  <a:pt x="285750" y="219075"/>
                </a:cubicBezTo>
                <a:cubicBezTo>
                  <a:pt x="310355" y="228022"/>
                  <a:pt x="336550" y="231775"/>
                  <a:pt x="361950" y="238125"/>
                </a:cubicBezTo>
                <a:lnTo>
                  <a:pt x="400050" y="247650"/>
                </a:lnTo>
                <a:cubicBezTo>
                  <a:pt x="425782" y="239073"/>
                  <a:pt x="459433" y="226205"/>
                  <a:pt x="485775" y="228600"/>
                </a:cubicBezTo>
                <a:cubicBezTo>
                  <a:pt x="502803" y="230148"/>
                  <a:pt x="518739" y="238853"/>
                  <a:pt x="533400" y="247650"/>
                </a:cubicBezTo>
                <a:cubicBezTo>
                  <a:pt x="567731" y="268249"/>
                  <a:pt x="612144" y="316869"/>
                  <a:pt x="638175" y="342900"/>
                </a:cubicBezTo>
                <a:lnTo>
                  <a:pt x="666750" y="371475"/>
                </a:lnTo>
                <a:lnTo>
                  <a:pt x="695325" y="400050"/>
                </a:lnTo>
                <a:cubicBezTo>
                  <a:pt x="727242" y="479842"/>
                  <a:pt x="697644" y="417816"/>
                  <a:pt x="742950" y="485775"/>
                </a:cubicBezTo>
                <a:cubicBezTo>
                  <a:pt x="814216" y="592674"/>
                  <a:pt x="736106" y="480718"/>
                  <a:pt x="790575" y="571500"/>
                </a:cubicBezTo>
                <a:cubicBezTo>
                  <a:pt x="802355" y="591133"/>
                  <a:pt x="816895" y="609017"/>
                  <a:pt x="828675" y="628650"/>
                </a:cubicBezTo>
                <a:cubicBezTo>
                  <a:pt x="835980" y="640826"/>
                  <a:pt x="840680" y="654422"/>
                  <a:pt x="847725" y="666750"/>
                </a:cubicBezTo>
                <a:cubicBezTo>
                  <a:pt x="853405" y="676689"/>
                  <a:pt x="861655" y="685086"/>
                  <a:pt x="866775" y="695325"/>
                </a:cubicBezTo>
                <a:cubicBezTo>
                  <a:pt x="874421" y="710618"/>
                  <a:pt x="877522" y="728004"/>
                  <a:pt x="885825" y="742950"/>
                </a:cubicBezTo>
                <a:cubicBezTo>
                  <a:pt x="893535" y="756827"/>
                  <a:pt x="905986" y="767588"/>
                  <a:pt x="914400" y="781050"/>
                </a:cubicBezTo>
                <a:cubicBezTo>
                  <a:pt x="926851" y="800972"/>
                  <a:pt x="935022" y="830247"/>
                  <a:pt x="952500" y="847725"/>
                </a:cubicBezTo>
                <a:cubicBezTo>
                  <a:pt x="963725" y="858950"/>
                  <a:pt x="976817" y="868424"/>
                  <a:pt x="990600" y="876300"/>
                </a:cubicBezTo>
                <a:cubicBezTo>
                  <a:pt x="1006371" y="885312"/>
                  <a:pt x="1054741" y="892938"/>
                  <a:pt x="1066800" y="895350"/>
                </a:cubicBezTo>
                <a:cubicBezTo>
                  <a:pt x="1079500" y="901700"/>
                  <a:pt x="1091430" y="909910"/>
                  <a:pt x="1104900" y="914400"/>
                </a:cubicBezTo>
                <a:cubicBezTo>
                  <a:pt x="1161002" y="933101"/>
                  <a:pt x="1325757" y="933042"/>
                  <a:pt x="1333500" y="933450"/>
                </a:cubicBezTo>
                <a:cubicBezTo>
                  <a:pt x="1346200" y="936625"/>
                  <a:pt x="1362343" y="933718"/>
                  <a:pt x="1371600" y="942975"/>
                </a:cubicBezTo>
                <a:cubicBezTo>
                  <a:pt x="1380857" y="952232"/>
                  <a:pt x="1376528" y="968818"/>
                  <a:pt x="1381125" y="981075"/>
                </a:cubicBezTo>
                <a:cubicBezTo>
                  <a:pt x="1386111" y="994370"/>
                  <a:pt x="1393825" y="1006475"/>
                  <a:pt x="1400175" y="1019175"/>
                </a:cubicBezTo>
                <a:cubicBezTo>
                  <a:pt x="1419540" y="1116001"/>
                  <a:pt x="1399699" y="1027034"/>
                  <a:pt x="1419225" y="1095375"/>
                </a:cubicBezTo>
                <a:cubicBezTo>
                  <a:pt x="1422821" y="1107962"/>
                  <a:pt x="1423888" y="1121320"/>
                  <a:pt x="1428750" y="1133475"/>
                </a:cubicBezTo>
                <a:cubicBezTo>
                  <a:pt x="1503831" y="1321176"/>
                  <a:pt x="1418220" y="1078323"/>
                  <a:pt x="1476375" y="1238250"/>
                </a:cubicBezTo>
                <a:cubicBezTo>
                  <a:pt x="1506884" y="1322149"/>
                  <a:pt x="1481174" y="1274824"/>
                  <a:pt x="1533525" y="1362075"/>
                </a:cubicBezTo>
                <a:cubicBezTo>
                  <a:pt x="1539415" y="1371891"/>
                  <a:pt x="1544480" y="1382555"/>
                  <a:pt x="1552575" y="1390650"/>
                </a:cubicBezTo>
                <a:cubicBezTo>
                  <a:pt x="1563800" y="1401875"/>
                  <a:pt x="1579450" y="1408000"/>
                  <a:pt x="1590675" y="1419225"/>
                </a:cubicBezTo>
                <a:cubicBezTo>
                  <a:pt x="1633759" y="1462309"/>
                  <a:pt x="1582670" y="1438782"/>
                  <a:pt x="1638300" y="1457325"/>
                </a:cubicBezTo>
                <a:cubicBezTo>
                  <a:pt x="1728007" y="1529091"/>
                  <a:pt x="1646094" y="1469015"/>
                  <a:pt x="1724025" y="1514475"/>
                </a:cubicBezTo>
                <a:cubicBezTo>
                  <a:pt x="1749898" y="1529567"/>
                  <a:pt x="1773929" y="1547757"/>
                  <a:pt x="1800225" y="1562100"/>
                </a:cubicBezTo>
                <a:cubicBezTo>
                  <a:pt x="1809039" y="1566908"/>
                  <a:pt x="1819820" y="1567135"/>
                  <a:pt x="1828800" y="1571625"/>
                </a:cubicBezTo>
                <a:cubicBezTo>
                  <a:pt x="1902658" y="1608554"/>
                  <a:pt x="1814126" y="1576259"/>
                  <a:pt x="1885950" y="1600200"/>
                </a:cubicBezTo>
                <a:cubicBezTo>
                  <a:pt x="1894579" y="1606672"/>
                  <a:pt x="1938697" y="1640861"/>
                  <a:pt x="1952625" y="1647825"/>
                </a:cubicBezTo>
                <a:cubicBezTo>
                  <a:pt x="1967918" y="1655471"/>
                  <a:pt x="1984375" y="1660525"/>
                  <a:pt x="2000250" y="1666875"/>
                </a:cubicBezTo>
                <a:cubicBezTo>
                  <a:pt x="2024905" y="1691530"/>
                  <a:pt x="2051796" y="1722157"/>
                  <a:pt x="2085975" y="1733550"/>
                </a:cubicBezTo>
                <a:cubicBezTo>
                  <a:pt x="2144666" y="1753114"/>
                  <a:pt x="2082030" y="1730738"/>
                  <a:pt x="2152650" y="1762125"/>
                </a:cubicBezTo>
                <a:cubicBezTo>
                  <a:pt x="2168274" y="1769069"/>
                  <a:pt x="2185329" y="1772872"/>
                  <a:pt x="2200275" y="1781175"/>
                </a:cubicBezTo>
                <a:cubicBezTo>
                  <a:pt x="2214152" y="1788885"/>
                  <a:pt x="2224592" y="1801874"/>
                  <a:pt x="2238375" y="1809750"/>
                </a:cubicBezTo>
                <a:cubicBezTo>
                  <a:pt x="2269196" y="1827362"/>
                  <a:pt x="2300666" y="1844192"/>
                  <a:pt x="2333625" y="1857375"/>
                </a:cubicBezTo>
                <a:cubicBezTo>
                  <a:pt x="2349500" y="1863725"/>
                  <a:pt x="2365957" y="1868779"/>
                  <a:pt x="2381250" y="1876425"/>
                </a:cubicBezTo>
                <a:cubicBezTo>
                  <a:pt x="2391489" y="1881545"/>
                  <a:pt x="2399586" y="1890355"/>
                  <a:pt x="2409825" y="1895475"/>
                </a:cubicBezTo>
                <a:cubicBezTo>
                  <a:pt x="2451596" y="1916360"/>
                  <a:pt x="2460460" y="1915127"/>
                  <a:pt x="2505075" y="1924050"/>
                </a:cubicBezTo>
                <a:cubicBezTo>
                  <a:pt x="2573117" y="1969412"/>
                  <a:pt x="2540013" y="1956597"/>
                  <a:pt x="2600325" y="1971675"/>
                </a:cubicBezTo>
                <a:cubicBezTo>
                  <a:pt x="2616200" y="1981200"/>
                  <a:pt x="2630551" y="1993923"/>
                  <a:pt x="2647950" y="2000250"/>
                </a:cubicBezTo>
                <a:cubicBezTo>
                  <a:pt x="2666100" y="2006850"/>
                  <a:pt x="2685874" y="2007944"/>
                  <a:pt x="2705100" y="2009775"/>
                </a:cubicBezTo>
                <a:cubicBezTo>
                  <a:pt x="2752616" y="2014300"/>
                  <a:pt x="2800350" y="2016125"/>
                  <a:pt x="2847975" y="2019300"/>
                </a:cubicBezTo>
                <a:cubicBezTo>
                  <a:pt x="2860675" y="2025650"/>
                  <a:pt x="2873024" y="2032757"/>
                  <a:pt x="2886075" y="2038350"/>
                </a:cubicBezTo>
                <a:cubicBezTo>
                  <a:pt x="2945090" y="2063642"/>
                  <a:pt x="2881671" y="2027437"/>
                  <a:pt x="2952750" y="2066925"/>
                </a:cubicBezTo>
                <a:cubicBezTo>
                  <a:pt x="2968934" y="2075916"/>
                  <a:pt x="2984756" y="2085561"/>
                  <a:pt x="3000375" y="2095500"/>
                </a:cubicBezTo>
                <a:cubicBezTo>
                  <a:pt x="3019691" y="2107792"/>
                  <a:pt x="3035805" y="2126360"/>
                  <a:pt x="3057525" y="2133600"/>
                </a:cubicBezTo>
                <a:cubicBezTo>
                  <a:pt x="3067050" y="2136775"/>
                  <a:pt x="3077120" y="2138635"/>
                  <a:pt x="3086100" y="2143125"/>
                </a:cubicBezTo>
                <a:cubicBezTo>
                  <a:pt x="3151879" y="2176014"/>
                  <a:pt x="3073481" y="2151876"/>
                  <a:pt x="3152775" y="2171700"/>
                </a:cubicBezTo>
                <a:cubicBezTo>
                  <a:pt x="3220872" y="2217098"/>
                  <a:pt x="3138265" y="2168591"/>
                  <a:pt x="3286125" y="2200275"/>
                </a:cubicBezTo>
                <a:cubicBezTo>
                  <a:pt x="3297319" y="2202674"/>
                  <a:pt x="3303942" y="2215413"/>
                  <a:pt x="3314700" y="2219325"/>
                </a:cubicBezTo>
                <a:cubicBezTo>
                  <a:pt x="3339305" y="2228272"/>
                  <a:pt x="3365782" y="2230987"/>
                  <a:pt x="3390900" y="2238375"/>
                </a:cubicBezTo>
                <a:cubicBezTo>
                  <a:pt x="3419797" y="2246874"/>
                  <a:pt x="3448050" y="2257425"/>
                  <a:pt x="3476625" y="2266950"/>
                </a:cubicBezTo>
                <a:cubicBezTo>
                  <a:pt x="3486150" y="2270125"/>
                  <a:pt x="3495355" y="2274506"/>
                  <a:pt x="3505200" y="2276475"/>
                </a:cubicBezTo>
                <a:lnTo>
                  <a:pt x="3552825" y="2286000"/>
                </a:lnTo>
                <a:cubicBezTo>
                  <a:pt x="3578039" y="2361643"/>
                  <a:pt x="3554545" y="2283292"/>
                  <a:pt x="3571875" y="2447925"/>
                </a:cubicBezTo>
                <a:cubicBezTo>
                  <a:pt x="3573570" y="2464025"/>
                  <a:pt x="3578225" y="2479675"/>
                  <a:pt x="3581400" y="2495550"/>
                </a:cubicBezTo>
                <a:cubicBezTo>
                  <a:pt x="3578225" y="2546350"/>
                  <a:pt x="3612807" y="2617696"/>
                  <a:pt x="3571875" y="2647950"/>
                </a:cubicBezTo>
                <a:cubicBezTo>
                  <a:pt x="3515645" y="2689511"/>
                  <a:pt x="3431942" y="2650948"/>
                  <a:pt x="3362325" y="2657475"/>
                </a:cubicBezTo>
                <a:cubicBezTo>
                  <a:pt x="3330088" y="2660497"/>
                  <a:pt x="3299013" y="2671202"/>
                  <a:pt x="3267075" y="2676525"/>
                </a:cubicBezTo>
                <a:cubicBezTo>
                  <a:pt x="3187780" y="2689741"/>
                  <a:pt x="3229044" y="2683319"/>
                  <a:pt x="3143250" y="2695575"/>
                </a:cubicBezTo>
                <a:cubicBezTo>
                  <a:pt x="3124200" y="2701925"/>
                  <a:pt x="3105581" y="2709755"/>
                  <a:pt x="3086100" y="2714625"/>
                </a:cubicBezTo>
                <a:cubicBezTo>
                  <a:pt x="3051896" y="2723176"/>
                  <a:pt x="2971766" y="2730504"/>
                  <a:pt x="2943225" y="2733675"/>
                </a:cubicBezTo>
                <a:cubicBezTo>
                  <a:pt x="2857148" y="2755194"/>
                  <a:pt x="2961684" y="2729415"/>
                  <a:pt x="2819400" y="2762250"/>
                </a:cubicBezTo>
                <a:cubicBezTo>
                  <a:pt x="2806644" y="2765194"/>
                  <a:pt x="2793719" y="2767635"/>
                  <a:pt x="2781300" y="2771775"/>
                </a:cubicBezTo>
                <a:cubicBezTo>
                  <a:pt x="2643646" y="2817660"/>
                  <a:pt x="2831977" y="2765805"/>
                  <a:pt x="2676525" y="2800350"/>
                </a:cubicBezTo>
                <a:cubicBezTo>
                  <a:pt x="2666724" y="2802528"/>
                  <a:pt x="2657873" y="2808348"/>
                  <a:pt x="2647950" y="2809875"/>
                </a:cubicBezTo>
                <a:cubicBezTo>
                  <a:pt x="2616413" y="2814727"/>
                  <a:pt x="2584450" y="2816225"/>
                  <a:pt x="2552700" y="2819400"/>
                </a:cubicBezTo>
                <a:lnTo>
                  <a:pt x="1952625" y="2809875"/>
                </a:lnTo>
                <a:cubicBezTo>
                  <a:pt x="1936443" y="2809399"/>
                  <a:pt x="1920928" y="2803246"/>
                  <a:pt x="1905000" y="2800350"/>
                </a:cubicBezTo>
                <a:cubicBezTo>
                  <a:pt x="1885999" y="2796895"/>
                  <a:pt x="1866586" y="2795509"/>
                  <a:pt x="1847850" y="2790825"/>
                </a:cubicBezTo>
                <a:cubicBezTo>
                  <a:pt x="1828369" y="2785955"/>
                  <a:pt x="1810391" y="2775713"/>
                  <a:pt x="1790700" y="2771775"/>
                </a:cubicBezTo>
                <a:cubicBezTo>
                  <a:pt x="1724137" y="2758462"/>
                  <a:pt x="1759044" y="2764912"/>
                  <a:pt x="1685925" y="2752725"/>
                </a:cubicBezTo>
                <a:cubicBezTo>
                  <a:pt x="1673225" y="2746375"/>
                  <a:pt x="1661748" y="2736460"/>
                  <a:pt x="1647825" y="2733675"/>
                </a:cubicBezTo>
                <a:cubicBezTo>
                  <a:pt x="1613437" y="2726797"/>
                  <a:pt x="1577961" y="2727475"/>
                  <a:pt x="1543050" y="2724150"/>
                </a:cubicBezTo>
                <a:lnTo>
                  <a:pt x="1447800" y="2714625"/>
                </a:lnTo>
                <a:cubicBezTo>
                  <a:pt x="1438275" y="2711450"/>
                  <a:pt x="1428965" y="2707535"/>
                  <a:pt x="1419225" y="2705100"/>
                </a:cubicBezTo>
                <a:cubicBezTo>
                  <a:pt x="1403519" y="2701173"/>
                  <a:pt x="1386959" y="2700695"/>
                  <a:pt x="1371600" y="2695575"/>
                </a:cubicBezTo>
                <a:cubicBezTo>
                  <a:pt x="1358130" y="2691085"/>
                  <a:pt x="1346795" y="2681511"/>
                  <a:pt x="1333500" y="2676525"/>
                </a:cubicBezTo>
                <a:cubicBezTo>
                  <a:pt x="1321243" y="2671928"/>
                  <a:pt x="1307987" y="2670596"/>
                  <a:pt x="1295400" y="2667000"/>
                </a:cubicBezTo>
                <a:cubicBezTo>
                  <a:pt x="1228902" y="2648001"/>
                  <a:pt x="1313938" y="2664205"/>
                  <a:pt x="1200150" y="2647950"/>
                </a:cubicBezTo>
                <a:cubicBezTo>
                  <a:pt x="1168731" y="2637477"/>
                  <a:pt x="1158118" y="2634561"/>
                  <a:pt x="1123950" y="2619375"/>
                </a:cubicBezTo>
                <a:cubicBezTo>
                  <a:pt x="1110975" y="2613608"/>
                  <a:pt x="1099549" y="2604061"/>
                  <a:pt x="1085850" y="2600325"/>
                </a:cubicBezTo>
                <a:cubicBezTo>
                  <a:pt x="1064190" y="2594418"/>
                  <a:pt x="1041400" y="2593975"/>
                  <a:pt x="1019175" y="2590800"/>
                </a:cubicBezTo>
                <a:cubicBezTo>
                  <a:pt x="874732" y="2494505"/>
                  <a:pt x="1022979" y="2598732"/>
                  <a:pt x="933450" y="2524125"/>
                </a:cubicBezTo>
                <a:cubicBezTo>
                  <a:pt x="924656" y="2516796"/>
                  <a:pt x="914190" y="2511729"/>
                  <a:pt x="904875" y="2505075"/>
                </a:cubicBezTo>
                <a:cubicBezTo>
                  <a:pt x="891957" y="2495848"/>
                  <a:pt x="879475" y="2486025"/>
                  <a:pt x="866775" y="2476500"/>
                </a:cubicBezTo>
                <a:cubicBezTo>
                  <a:pt x="863600" y="2466975"/>
                  <a:pt x="863274" y="2455957"/>
                  <a:pt x="857250" y="2447925"/>
                </a:cubicBezTo>
                <a:cubicBezTo>
                  <a:pt x="818862" y="2396741"/>
                  <a:pt x="814228" y="2402141"/>
                  <a:pt x="762000" y="2381250"/>
                </a:cubicBezTo>
                <a:cubicBezTo>
                  <a:pt x="727306" y="2311862"/>
                  <a:pt x="762618" y="2372446"/>
                  <a:pt x="704850" y="2305050"/>
                </a:cubicBezTo>
                <a:cubicBezTo>
                  <a:pt x="697400" y="2296358"/>
                  <a:pt x="693458" y="2284984"/>
                  <a:pt x="685800" y="2276475"/>
                </a:cubicBezTo>
                <a:cubicBezTo>
                  <a:pt x="664774" y="2253113"/>
                  <a:pt x="619125" y="2209800"/>
                  <a:pt x="619125" y="2209800"/>
                </a:cubicBezTo>
                <a:cubicBezTo>
                  <a:pt x="599966" y="2152323"/>
                  <a:pt x="620628" y="2205955"/>
                  <a:pt x="571500" y="2124075"/>
                </a:cubicBezTo>
                <a:cubicBezTo>
                  <a:pt x="564195" y="2111899"/>
                  <a:pt x="561540" y="2096883"/>
                  <a:pt x="552450" y="2085975"/>
                </a:cubicBezTo>
                <a:cubicBezTo>
                  <a:pt x="545121" y="2077181"/>
                  <a:pt x="531970" y="2075020"/>
                  <a:pt x="523875" y="2066925"/>
                </a:cubicBezTo>
                <a:cubicBezTo>
                  <a:pt x="512650" y="2055700"/>
                  <a:pt x="506525" y="2040050"/>
                  <a:pt x="495300" y="2028825"/>
                </a:cubicBezTo>
                <a:cubicBezTo>
                  <a:pt x="434906" y="1968431"/>
                  <a:pt x="451218" y="1994643"/>
                  <a:pt x="390525" y="1952625"/>
                </a:cubicBezTo>
                <a:cubicBezTo>
                  <a:pt x="364420" y="1934553"/>
                  <a:pt x="342723" y="1909674"/>
                  <a:pt x="314325" y="1895475"/>
                </a:cubicBezTo>
                <a:cubicBezTo>
                  <a:pt x="301625" y="1889125"/>
                  <a:pt x="288266" y="1883950"/>
                  <a:pt x="276225" y="1876425"/>
                </a:cubicBezTo>
                <a:cubicBezTo>
                  <a:pt x="262763" y="1868011"/>
                  <a:pt x="249350" y="1859075"/>
                  <a:pt x="238125" y="1847850"/>
                </a:cubicBezTo>
                <a:cubicBezTo>
                  <a:pt x="196353" y="1806078"/>
                  <a:pt x="245115" y="1829710"/>
                  <a:pt x="190500" y="1790700"/>
                </a:cubicBezTo>
                <a:cubicBezTo>
                  <a:pt x="178946" y="1782447"/>
                  <a:pt x="165100" y="1778000"/>
                  <a:pt x="152400" y="1771650"/>
                </a:cubicBezTo>
                <a:cubicBezTo>
                  <a:pt x="146050" y="1762125"/>
                  <a:pt x="142210" y="1750324"/>
                  <a:pt x="133350" y="1743075"/>
                </a:cubicBezTo>
                <a:cubicBezTo>
                  <a:pt x="106770" y="1721328"/>
                  <a:pt x="71909" y="1710209"/>
                  <a:pt x="47625" y="1685925"/>
                </a:cubicBezTo>
                <a:lnTo>
                  <a:pt x="28575" y="1666875"/>
                </a:lnTo>
                <a:lnTo>
                  <a:pt x="0" y="19050"/>
                </a:lnTo>
                <a:lnTo>
                  <a:pt x="85725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sz="1100" dirty="0"/>
          </a:p>
          <a:p>
            <a:pPr lvl="2"/>
            <a:r>
              <a:rPr lang="en-GB" dirty="0"/>
              <a:t>Natural </a:t>
            </a:r>
          </a:p>
          <a:p>
            <a:pPr lvl="2"/>
            <a:r>
              <a:rPr lang="en-GB" dirty="0"/>
              <a:t>increase</a:t>
            </a:r>
          </a:p>
        </p:txBody>
      </p:sp>
      <p:sp>
        <p:nvSpPr>
          <p:cNvPr id="6" name="Left-Right Arrow Callout 5"/>
          <p:cNvSpPr/>
          <p:nvPr/>
        </p:nvSpPr>
        <p:spPr>
          <a:xfrm rot="16200000">
            <a:off x="35496" y="3284984"/>
            <a:ext cx="1656184" cy="360040"/>
          </a:xfrm>
          <a:prstGeom prst="leftRightArrowCallout">
            <a:avLst>
              <a:gd name="adj1" fmla="val 25000"/>
              <a:gd name="adj2" fmla="val 50000"/>
              <a:gd name="adj3" fmla="val 25000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/>
              <a:t>N.I.</a:t>
            </a:r>
          </a:p>
        </p:txBody>
      </p:sp>
    </p:spTree>
    <p:extLst>
      <p:ext uri="{BB962C8B-B14F-4D97-AF65-F5344CB8AC3E}">
        <p14:creationId xmlns:p14="http://schemas.microsoft.com/office/powerpoint/2010/main" val="5498674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A729-8E11-453E-97ED-CA5264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en-GB" dirty="0"/>
              <a:t>Where do 7 billion people live?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3DD7E2-A91B-4869-8505-5164DF1C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81" y="1340767"/>
            <a:ext cx="5809684" cy="1969597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GB" sz="2000" dirty="0"/>
              <a:t>This map shows the distribution (spread) of the world’s population. </a:t>
            </a:r>
          </a:p>
          <a:p>
            <a:r>
              <a:rPr lang="en-GB" sz="2000" dirty="0"/>
              <a:t>One person symbol represents 1 billion people. </a:t>
            </a:r>
          </a:p>
          <a:p>
            <a:r>
              <a:rPr lang="en-GB" sz="2000" dirty="0"/>
              <a:t>Gapminder’s Hans Rosling said the ‘population pin code’ of the world was 1114 but this will change to 1145 by 2100.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E8897-0985-4A15-AED1-5BCDFCF79353}"/>
              </a:ext>
            </a:extLst>
          </p:cNvPr>
          <p:cNvSpPr txBox="1"/>
          <p:nvPr/>
        </p:nvSpPr>
        <p:spPr>
          <a:xfrm>
            <a:off x="6266884" y="1475782"/>
            <a:ext cx="2697604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/>
              </a:rPr>
              <a:t>Activity</a:t>
            </a:r>
          </a:p>
          <a:p>
            <a:pPr marL="111600" lvl="0"/>
            <a:r>
              <a:rPr lang="en-GB" dirty="0">
                <a:solidFill>
                  <a:srgbClr val="26367D"/>
                </a:solidFill>
                <a:latin typeface="Lato"/>
              </a:rPr>
              <a:t>Watch th</a:t>
            </a:r>
            <a:r>
              <a:rPr lang="en-GB" dirty="0">
                <a:solidFill>
                  <a:srgbClr val="002060"/>
                </a:solidFill>
                <a:latin typeface="Lato"/>
              </a:rPr>
              <a:t>is</a:t>
            </a:r>
            <a:r>
              <a:rPr lang="en-GB" dirty="0">
                <a:solidFill>
                  <a:srgbClr val="67AFBD"/>
                </a:solidFill>
                <a:latin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>
                <a:solidFill>
                  <a:srgbClr val="26377C"/>
                </a:solidFill>
                <a:latin typeface="Lato"/>
                <a:hlinkClick r:id="rId3"/>
              </a:rPr>
              <a:t>Gapminder video</a:t>
            </a:r>
            <a:r>
              <a:rPr lang="en-GB" dirty="0">
                <a:solidFill>
                  <a:srgbClr val="002060"/>
                </a:solidFill>
                <a:latin typeface="Lato"/>
              </a:rPr>
              <a:t>.</a:t>
            </a:r>
            <a:endParaRPr lang="en-GB" dirty="0">
              <a:solidFill>
                <a:srgbClr val="26377C"/>
              </a:solidFill>
              <a:latin typeface="Lato"/>
            </a:endParaRP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Describe the spatial pattern of the world’s population.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Describe where the additional 4 billion people will be added by 2100.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260148-7D5A-4D30-82DF-00D370A8D90D}"/>
              </a:ext>
            </a:extLst>
          </p:cNvPr>
          <p:cNvGrpSpPr/>
          <p:nvPr/>
        </p:nvGrpSpPr>
        <p:grpSpPr>
          <a:xfrm>
            <a:off x="378081" y="3493286"/>
            <a:ext cx="5652120" cy="2960050"/>
            <a:chOff x="357204" y="2150515"/>
            <a:chExt cx="5652120" cy="2960050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13B24CBF-772E-4F94-865F-D0AF90F0F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204" y="2204864"/>
              <a:ext cx="5652120" cy="29057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36F485-94AF-46BC-BA2F-FF6189E0B03A}"/>
                </a:ext>
              </a:extLst>
            </p:cNvPr>
            <p:cNvSpPr txBox="1"/>
            <p:nvPr/>
          </p:nvSpPr>
          <p:spPr>
            <a:xfrm>
              <a:off x="617806" y="3562435"/>
              <a:ext cx="1429722" cy="30919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GB" sz="1600" dirty="0">
                  <a:solidFill>
                    <a:srgbClr val="001326"/>
                  </a:solidFill>
                  <a:latin typeface="Lato" panose="020F0502020204030203"/>
                </a:rPr>
                <a:t>The Americas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579880-628E-421E-9C63-AC7282FA008B}"/>
                </a:ext>
              </a:extLst>
            </p:cNvPr>
            <p:cNvSpPr txBox="1"/>
            <p:nvPr/>
          </p:nvSpPr>
          <p:spPr>
            <a:xfrm>
              <a:off x="2627784" y="3605553"/>
              <a:ext cx="783704" cy="2796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>
                  <a:solidFill>
                    <a:srgbClr val="001326"/>
                  </a:solidFill>
                  <a:latin typeface="Lato" panose="020F0502020204030203"/>
                </a:rPr>
                <a:t>Africa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EC1050-C619-4B90-B2D7-3840607561FD}"/>
                </a:ext>
              </a:extLst>
            </p:cNvPr>
            <p:cNvSpPr txBox="1"/>
            <p:nvPr/>
          </p:nvSpPr>
          <p:spPr>
            <a:xfrm>
              <a:off x="4716016" y="2995334"/>
              <a:ext cx="1008112" cy="558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GB" sz="1600" dirty="0">
                  <a:solidFill>
                    <a:srgbClr val="001326"/>
                  </a:solidFill>
                  <a:latin typeface="Lato" panose="020F0502020204030203"/>
                </a:rPr>
                <a:t>Asia and Oceania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6DF8B4-42B4-47BD-A2AA-1AD32463B823}"/>
                </a:ext>
              </a:extLst>
            </p:cNvPr>
            <p:cNvSpPr txBox="1"/>
            <p:nvPr/>
          </p:nvSpPr>
          <p:spPr>
            <a:xfrm>
              <a:off x="2843808" y="2150515"/>
              <a:ext cx="837672" cy="2796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>
                  <a:solidFill>
                    <a:srgbClr val="001326"/>
                  </a:solidFill>
                  <a:latin typeface="Lato" panose="020F0502020204030203"/>
                </a:rPr>
                <a:t>Europe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15527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A729-8E11-453E-97ED-CA5264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401"/>
            <a:ext cx="8229600" cy="1066800"/>
          </a:xfrm>
        </p:spPr>
        <p:txBody>
          <a:bodyPr/>
          <a:lstStyle/>
          <a:p>
            <a:r>
              <a:rPr lang="en-GB" dirty="0"/>
              <a:t>Increasing world life expectancy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3DD7E2-A91B-4869-8505-5164DF1C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52" y="1484784"/>
            <a:ext cx="2952328" cy="3454792"/>
          </a:xfrm>
        </p:spPr>
        <p:txBody>
          <a:bodyPr wrap="square">
            <a:spAutoFit/>
          </a:bodyPr>
          <a:lstStyle/>
          <a:p>
            <a:r>
              <a:rPr lang="en-GB" sz="1800" dirty="0"/>
              <a:t>World </a:t>
            </a:r>
            <a:r>
              <a:rPr lang="en-GB" sz="1800" dirty="0">
                <a:hlinkClick r:id="rId2" action="ppaction://hlinksldjump"/>
              </a:rPr>
              <a:t>life expectancy</a:t>
            </a:r>
            <a:r>
              <a:rPr lang="en-GB" sz="1800" dirty="0"/>
              <a:t> is projected to increase from 57 years in 1970 to 83 years by 2100.</a:t>
            </a:r>
          </a:p>
          <a:p>
            <a:r>
              <a:rPr lang="en-GB" sz="1800" b="1" dirty="0"/>
              <a:t>Increased life expectancy </a:t>
            </a:r>
            <a:r>
              <a:rPr lang="en-GB" sz="1800" dirty="0"/>
              <a:t>is caused by better incomes, leading to better diet, sanitation and healthcare, which results in </a:t>
            </a:r>
            <a:r>
              <a:rPr lang="en-GB" sz="1800" b="1" dirty="0"/>
              <a:t>lower death rates.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F302FC-FF33-4B35-B512-CEC8A95E77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08" y="1268760"/>
            <a:ext cx="5857144" cy="4019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E14E19-6A23-4C64-8819-9583CB7BA9B2}"/>
              </a:ext>
            </a:extLst>
          </p:cNvPr>
          <p:cNvSpPr txBox="1"/>
          <p:nvPr/>
        </p:nvSpPr>
        <p:spPr>
          <a:xfrm>
            <a:off x="457200" y="5373216"/>
            <a:ext cx="627504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/>
              </a:rPr>
              <a:t>Activities </a:t>
            </a:r>
          </a:p>
          <a:p>
            <a:r>
              <a:rPr lang="en-GB" dirty="0">
                <a:solidFill>
                  <a:srgbClr val="26367D"/>
                </a:solidFill>
                <a:latin typeface="Lato"/>
              </a:rPr>
              <a:t>Use data from the line graph to describe:</a:t>
            </a:r>
          </a:p>
          <a:p>
            <a:pPr marL="3973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how life expectancy has changed</a:t>
            </a:r>
          </a:p>
          <a:p>
            <a:pPr marL="3973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how life expectancy is predicted to change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391903430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A729-8E11-453E-97ED-CA5264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0366"/>
            <a:ext cx="8229600" cy="1066800"/>
          </a:xfrm>
        </p:spPr>
        <p:txBody>
          <a:bodyPr/>
          <a:lstStyle/>
          <a:p>
            <a:r>
              <a:rPr lang="en-GB" dirty="0"/>
              <a:t>Decreasing world child mortality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3DD7E2-A91B-4869-8505-5164DF1C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1361911"/>
          </a:xfrm>
        </p:spPr>
        <p:txBody>
          <a:bodyPr wrap="square">
            <a:spAutoFit/>
          </a:bodyPr>
          <a:lstStyle/>
          <a:p>
            <a:r>
              <a:rPr lang="en-GB" sz="2000" dirty="0"/>
              <a:t>World</a:t>
            </a:r>
            <a:r>
              <a:rPr lang="en-GB" sz="2000" b="1" dirty="0"/>
              <a:t> </a:t>
            </a:r>
            <a:r>
              <a:rPr lang="en-GB" sz="2000" dirty="0">
                <a:hlinkClick r:id="rId2" action="ppaction://hlinksldjump"/>
              </a:rPr>
              <a:t>child (under 5) mortality</a:t>
            </a:r>
            <a:r>
              <a:rPr lang="en-GB" sz="2000" dirty="0"/>
              <a:t> is projected to decrease from 156 per 1000 in 1970 to 12 per 1000 by 2100. </a:t>
            </a:r>
          </a:p>
          <a:p>
            <a:r>
              <a:rPr lang="en-GB" sz="2000" dirty="0"/>
              <a:t>Women have fewer children when they have access to contraception and feel confident that their children are less likely to die from diseases.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69122-C1CD-4560-A490-0D7E624096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863" y="2630670"/>
            <a:ext cx="5306806" cy="3700503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100EAD3-8B0B-4A97-B88F-0AF3F91AD681}"/>
              </a:ext>
            </a:extLst>
          </p:cNvPr>
          <p:cNvSpPr txBox="1">
            <a:spLocks/>
          </p:cNvSpPr>
          <p:nvPr/>
        </p:nvSpPr>
        <p:spPr>
          <a:xfrm>
            <a:off x="5797954" y="2664371"/>
            <a:ext cx="3104769" cy="351634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Improved female education (more girls go to school) means they have higher aspirations, and as women will choose to have fewer babies.</a:t>
            </a:r>
          </a:p>
          <a:p>
            <a:r>
              <a:rPr lang="en-GB" sz="2000" dirty="0"/>
              <a:t>Decreased child mortality therefore leads to </a:t>
            </a:r>
            <a:r>
              <a:rPr lang="en-GB" sz="2000" b="1" dirty="0"/>
              <a:t>lower birth rates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29464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A729-8E11-453E-97ED-CA5264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0366"/>
            <a:ext cx="8229600" cy="1066800"/>
          </a:xfrm>
        </p:spPr>
        <p:txBody>
          <a:bodyPr/>
          <a:lstStyle/>
          <a:p>
            <a:r>
              <a:rPr lang="en-GB" dirty="0"/>
              <a:t>Population change in Bangladesh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3DD7E2-A91B-4869-8505-5164DF1C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85" y="1461722"/>
            <a:ext cx="6201115" cy="2939266"/>
          </a:xfrm>
        </p:spPr>
        <p:txBody>
          <a:bodyPr wrap="square">
            <a:spAutoFit/>
          </a:bodyPr>
          <a:lstStyle/>
          <a:p>
            <a:r>
              <a:rPr lang="en-GB" sz="2000" dirty="0"/>
              <a:t>Bangladesh is a middle-income country in South Asia. It has the 8</a:t>
            </a:r>
            <a:r>
              <a:rPr lang="en-GB" sz="2000" baseline="30000" dirty="0"/>
              <a:t>th</a:t>
            </a:r>
            <a:r>
              <a:rPr lang="en-GB" sz="2000" dirty="0"/>
              <a:t> largest population of any country with 164 million people, and has one of the highest population densities of any country.  </a:t>
            </a:r>
          </a:p>
          <a:p>
            <a:r>
              <a:rPr lang="en-GB" sz="2000" dirty="0"/>
              <a:t>In 1962, 25% of Bangladeshi children sadly died before the age of five. Women had an average of 6.7 babies each.</a:t>
            </a:r>
          </a:p>
          <a:p>
            <a:r>
              <a:rPr lang="en-GB" sz="2000" dirty="0"/>
              <a:t>By 2020 child mortality has decreased to less than 3% and women had only 2.0 babies each.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5BFE91-D1C2-4065-A552-A5C046B28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30" y="1461722"/>
            <a:ext cx="2683612" cy="369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EE54ED-7C8D-42F9-AE99-3602F6931C36}"/>
              </a:ext>
            </a:extLst>
          </p:cNvPr>
          <p:cNvSpPr txBox="1"/>
          <p:nvPr/>
        </p:nvSpPr>
        <p:spPr>
          <a:xfrm>
            <a:off x="467544" y="4725144"/>
            <a:ext cx="7460763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67D"/>
                </a:solidFill>
                <a:latin typeface="Lato"/>
              </a:rPr>
              <a:t>Activity</a:t>
            </a:r>
          </a:p>
          <a:p>
            <a:pPr marL="111600" lvl="0"/>
            <a:r>
              <a:rPr lang="en-GB" dirty="0">
                <a:solidFill>
                  <a:srgbClr val="26367D"/>
                </a:solidFill>
                <a:latin typeface="Lato"/>
              </a:rPr>
              <a:t>Watch </a:t>
            </a:r>
            <a:r>
              <a:rPr lang="en-GB" dirty="0">
                <a:solidFill>
                  <a:srgbClr val="26367D"/>
                </a:solidFill>
                <a:latin typeface="Lato"/>
                <a:hlinkClick r:id="rId4"/>
              </a:rPr>
              <a:t>Gapminder video 1 </a:t>
            </a:r>
            <a:r>
              <a:rPr lang="en-GB" dirty="0">
                <a:solidFill>
                  <a:srgbClr val="26367D"/>
                </a:solidFill>
                <a:latin typeface="Lato"/>
              </a:rPr>
              <a:t>04:29 - 07:16 mins and 14:59 - 23:15 mins.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Explain how Bangladesh reduced its birth and death rates.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b="1" dirty="0">
                <a:solidFill>
                  <a:srgbClr val="26367D"/>
                </a:solidFill>
                <a:latin typeface="Lato"/>
              </a:rPr>
              <a:t>Challenge</a:t>
            </a:r>
            <a:r>
              <a:rPr lang="en-GB" dirty="0">
                <a:solidFill>
                  <a:srgbClr val="26367D"/>
                </a:solidFill>
                <a:latin typeface="Lato"/>
              </a:rPr>
              <a:t>: </a:t>
            </a:r>
            <a:r>
              <a:rPr lang="en-GB" dirty="0">
                <a:solidFill>
                  <a:srgbClr val="002060"/>
                </a:solidFill>
                <a:latin typeface="Lato"/>
              </a:rPr>
              <a:t>Watch </a:t>
            </a:r>
            <a:r>
              <a:rPr lang="en-GB" dirty="0">
                <a:solidFill>
                  <a:srgbClr val="002060"/>
                </a:solidFill>
                <a:latin typeface="Lato"/>
                <a:hlinkClick r:id="rId5"/>
              </a:rPr>
              <a:t>Gapminder video 2</a:t>
            </a:r>
            <a:r>
              <a:rPr lang="en-GB" dirty="0">
                <a:solidFill>
                  <a:srgbClr val="26367D"/>
                </a:solidFill>
                <a:latin typeface="Lato"/>
              </a:rPr>
              <a:t>. What does this video show you about how the size of the development gap between rich and poor countries has changed over time? </a:t>
            </a:r>
          </a:p>
        </p:txBody>
      </p:sp>
    </p:spTree>
    <p:extLst>
      <p:ext uri="{BB962C8B-B14F-4D97-AF65-F5344CB8AC3E}">
        <p14:creationId xmlns:p14="http://schemas.microsoft.com/office/powerpoint/2010/main" val="105135525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A729-8E11-453E-97ED-CA5264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6298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/>
              <a:t>If births are so low why will the world’s population still grow?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7F894CD-E0E9-4578-90C2-368D03C78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059" t="5917" r="6413"/>
          <a:stretch/>
        </p:blipFill>
        <p:spPr>
          <a:xfrm>
            <a:off x="530089" y="3674169"/>
            <a:ext cx="2376264" cy="28768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C4518D-DDC2-4E3B-BA0C-A271BABF6812}"/>
              </a:ext>
            </a:extLst>
          </p:cNvPr>
          <p:cNvSpPr txBox="1"/>
          <p:nvPr/>
        </p:nvSpPr>
        <p:spPr>
          <a:xfrm>
            <a:off x="6263232" y="1988840"/>
            <a:ext cx="2664296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67D"/>
                </a:solidFill>
                <a:latin typeface="Lato"/>
              </a:rPr>
              <a:t>Activity</a:t>
            </a:r>
          </a:p>
          <a:p>
            <a:pPr marL="111600" lvl="0"/>
            <a:r>
              <a:rPr lang="en-GB" dirty="0">
                <a:solidFill>
                  <a:srgbClr val="26367D"/>
                </a:solidFill>
                <a:latin typeface="Lato"/>
              </a:rPr>
              <a:t>Watch this </a:t>
            </a:r>
            <a:r>
              <a:rPr lang="en-GB" dirty="0">
                <a:solidFill>
                  <a:srgbClr val="26367D"/>
                </a:solidFill>
                <a:latin typeface="Lato"/>
                <a:hlinkClick r:id="rId2"/>
              </a:rPr>
              <a:t>Gapminder video</a:t>
            </a:r>
            <a:endParaRPr lang="en-GB" dirty="0">
              <a:solidFill>
                <a:srgbClr val="26367D"/>
              </a:solidFill>
              <a:latin typeface="Lato"/>
            </a:endParaRP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Explain why 4 billion people will still be added to world’s population, despite global births being so low.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3DD7E2-A91B-4869-8505-5164DF1C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73" y="1844824"/>
            <a:ext cx="5886011" cy="1977464"/>
          </a:xfrm>
        </p:spPr>
        <p:txBody>
          <a:bodyPr wrap="square">
            <a:spAutoFit/>
          </a:bodyPr>
          <a:lstStyle/>
          <a:p>
            <a:r>
              <a:rPr lang="en-GB" sz="2000" dirty="0"/>
              <a:t>Bangladesh’s decreasing birth rate is typical of many middle- and some low-income countries.</a:t>
            </a:r>
          </a:p>
          <a:p>
            <a:r>
              <a:rPr lang="en-GB" sz="2000" dirty="0"/>
              <a:t>World births have never been as low as they are today. In 2021 the </a:t>
            </a:r>
            <a:r>
              <a:rPr lang="en-GB" sz="2000" dirty="0">
                <a:hlinkClick r:id="rId4" action="ppaction://hlinksldjump"/>
              </a:rPr>
              <a:t>fertility rate</a:t>
            </a:r>
            <a:r>
              <a:rPr lang="en-GB" sz="2000" dirty="0"/>
              <a:t> is 2.5 babies per woman, but we are still expected to add another 4 billion to world’s human population. </a:t>
            </a:r>
          </a:p>
        </p:txBody>
      </p:sp>
    </p:spTree>
    <p:extLst>
      <p:ext uri="{BB962C8B-B14F-4D97-AF65-F5344CB8AC3E}">
        <p14:creationId xmlns:p14="http://schemas.microsoft.com/office/powerpoint/2010/main" val="13523560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A729-8E11-453E-97ED-CA5264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14" y="404664"/>
            <a:ext cx="8229600" cy="864096"/>
          </a:xfrm>
        </p:spPr>
        <p:txBody>
          <a:bodyPr>
            <a:normAutofit/>
          </a:bodyPr>
          <a:lstStyle/>
          <a:p>
            <a:r>
              <a:rPr lang="en-GB" dirty="0"/>
              <a:t>The UK’s population pyramid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3DD7E2-A91B-4869-8505-5164DF1C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96752"/>
            <a:ext cx="8352928" cy="1631216"/>
          </a:xfr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2000" b="1" dirty="0"/>
              <a:t>Population pyramids </a:t>
            </a:r>
            <a:r>
              <a:rPr lang="en-GB" sz="2000" dirty="0"/>
              <a:t>are graphs that show the population structure of a country, as seen in the video on the previous slide. Each row shows the amount or proportion of the population in 5-year age categories. The graph below shows the </a:t>
            </a:r>
            <a:r>
              <a:rPr lang="en-GB" sz="2000" b="1" dirty="0"/>
              <a:t>United Kingdom’s </a:t>
            </a:r>
            <a:r>
              <a:rPr lang="en-GB" sz="2000" dirty="0"/>
              <a:t>population pyramid. Its shape shows that the UK’s population is growing slowly.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EB2B67-51A8-4810-AFB0-CD80F60B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50" y="2850244"/>
            <a:ext cx="5481555" cy="381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DE4B5C-F7AA-4D92-9BDE-77405C9E2B96}"/>
              </a:ext>
            </a:extLst>
          </p:cNvPr>
          <p:cNvSpPr txBox="1"/>
          <p:nvPr/>
        </p:nvSpPr>
        <p:spPr>
          <a:xfrm>
            <a:off x="6217785" y="3106265"/>
            <a:ext cx="237626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A </a:t>
            </a:r>
            <a:r>
              <a:rPr lang="en-GB" sz="1600" b="1" dirty="0">
                <a:solidFill>
                  <a:srgbClr val="001326"/>
                </a:solidFill>
                <a:latin typeface="Lato" panose="020F0502020204030203"/>
              </a:rPr>
              <a:t>wide top </a:t>
            </a:r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shows a long life expectancy and a low death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B9C56-0AB0-49B7-A965-2391861BBFFE}"/>
              </a:ext>
            </a:extLst>
          </p:cNvPr>
          <p:cNvSpPr txBox="1"/>
          <p:nvPr/>
        </p:nvSpPr>
        <p:spPr>
          <a:xfrm>
            <a:off x="6226502" y="5333900"/>
            <a:ext cx="216192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A </a:t>
            </a:r>
            <a:r>
              <a:rPr lang="en-GB" sz="1600" b="1" dirty="0">
                <a:solidFill>
                  <a:srgbClr val="001326"/>
                </a:solidFill>
                <a:latin typeface="Lato" panose="020F0502020204030203"/>
              </a:rPr>
              <a:t>narrow base </a:t>
            </a:r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shows a  low birth 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F7C0F-C9A2-4C8B-897E-FE4DFBE229F4}"/>
              </a:ext>
            </a:extLst>
          </p:cNvPr>
          <p:cNvSpPr txBox="1"/>
          <p:nvPr/>
        </p:nvSpPr>
        <p:spPr>
          <a:xfrm>
            <a:off x="6226502" y="4096972"/>
            <a:ext cx="242621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b="1" dirty="0">
                <a:solidFill>
                  <a:srgbClr val="001326"/>
                </a:solidFill>
                <a:latin typeface="Lato" panose="020F0502020204030203"/>
              </a:rPr>
              <a:t>Straight sides </a:t>
            </a:r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show a low death rate - people don’t start dying until the age of 60-64 years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561821B-3B2C-4EE4-879B-7B8387206E5D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932040" y="5626288"/>
            <a:ext cx="1294462" cy="11672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A7366A-BD68-4773-AA77-791A9F091CF3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041980" y="4635581"/>
            <a:ext cx="1184522" cy="40910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0433B7-B6D4-4B11-86D2-DED7E4AE263A}"/>
              </a:ext>
            </a:extLst>
          </p:cNvPr>
          <p:cNvCxnSpPr>
            <a:cxnSpLocks/>
          </p:cNvCxnSpPr>
          <p:nvPr/>
        </p:nvCxnSpPr>
        <p:spPr>
          <a:xfrm flipH="1">
            <a:off x="4321898" y="3478086"/>
            <a:ext cx="1847831" cy="32900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25123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F1BEBB1-1938-491E-88F8-DECB5473F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9" y="2103360"/>
            <a:ext cx="3804184" cy="30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5A729-8E11-453E-97ED-CA5264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5" y="334822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/>
              <a:t>Bangladesh’s population pyramid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3DD7E2-A91B-4869-8505-5164DF1C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54" y="1118425"/>
            <a:ext cx="8337847" cy="1015663"/>
          </a:xfr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2000" dirty="0"/>
              <a:t>The shape of </a:t>
            </a:r>
            <a:r>
              <a:rPr lang="en-GB" sz="2000" b="1" dirty="0"/>
              <a:t>Bangladesh’s </a:t>
            </a:r>
            <a:r>
              <a:rPr lang="en-GB" sz="2000" dirty="0"/>
              <a:t>population pyramid is very different to the UK’s and this indicates that life is very different. Bangladesh’s population is growing rapidly.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E4B5C-F7AA-4D92-9BDE-77405C9E2B96}"/>
              </a:ext>
            </a:extLst>
          </p:cNvPr>
          <p:cNvSpPr txBox="1"/>
          <p:nvPr/>
        </p:nvSpPr>
        <p:spPr>
          <a:xfrm>
            <a:off x="5292080" y="2130005"/>
            <a:ext cx="309634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A </a:t>
            </a:r>
            <a:r>
              <a:rPr lang="en-GB" sz="1600" b="1" dirty="0">
                <a:solidFill>
                  <a:srgbClr val="001326"/>
                </a:solidFill>
                <a:latin typeface="Lato" panose="020F0502020204030203"/>
              </a:rPr>
              <a:t>narrow top </a:t>
            </a:r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shows a short life expectancy and high death rate, so a low number of elderly people in the population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B9C56-0AB0-49B7-A965-2391861BBFFE}"/>
              </a:ext>
            </a:extLst>
          </p:cNvPr>
          <p:cNvSpPr txBox="1"/>
          <p:nvPr/>
        </p:nvSpPr>
        <p:spPr>
          <a:xfrm>
            <a:off x="5292080" y="4460838"/>
            <a:ext cx="309634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A </a:t>
            </a:r>
            <a:r>
              <a:rPr lang="en-GB" sz="1600" b="1" dirty="0">
                <a:solidFill>
                  <a:srgbClr val="001326"/>
                </a:solidFill>
                <a:latin typeface="Lato" panose="020F0502020204030203"/>
              </a:rPr>
              <a:t>narrow base </a:t>
            </a:r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shows a  low birth 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F7C0F-C9A2-4C8B-897E-FE4DFBE229F4}"/>
              </a:ext>
            </a:extLst>
          </p:cNvPr>
          <p:cNvSpPr txBox="1"/>
          <p:nvPr/>
        </p:nvSpPr>
        <p:spPr>
          <a:xfrm>
            <a:off x="5292080" y="3418532"/>
            <a:ext cx="309634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A </a:t>
            </a:r>
            <a:r>
              <a:rPr lang="en-GB" sz="1600" b="1" dirty="0">
                <a:solidFill>
                  <a:srgbClr val="001326"/>
                </a:solidFill>
                <a:latin typeface="Lato" panose="020F0502020204030203"/>
              </a:rPr>
              <a:t>pyramid shape </a:t>
            </a:r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shows a historically high death rate from 25 years upwards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561821B-3B2C-4EE4-879B-7B8387206E5D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887924" y="4753226"/>
            <a:ext cx="1404156" cy="13966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A7366A-BD68-4773-AA77-791A9F091CF3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722708" y="3834031"/>
            <a:ext cx="1569372" cy="2890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0433B7-B6D4-4B11-86D2-DED7E4AE263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699792" y="2668614"/>
            <a:ext cx="2592288" cy="1123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D9683D9-AC44-4B12-91DA-E0410C2EA69A}"/>
              </a:ext>
            </a:extLst>
          </p:cNvPr>
          <p:cNvSpPr txBox="1"/>
          <p:nvPr/>
        </p:nvSpPr>
        <p:spPr>
          <a:xfrm>
            <a:off x="228376" y="5157192"/>
            <a:ext cx="7768583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67D"/>
                </a:solidFill>
                <a:latin typeface="Lato"/>
              </a:rPr>
              <a:t>Activity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Describe how </a:t>
            </a:r>
            <a:r>
              <a:rPr lang="en-GB" dirty="0">
                <a:solidFill>
                  <a:srgbClr val="26367D"/>
                </a:solidFill>
                <a:latin typeface="Lato"/>
                <a:hlinkClick r:id="rId3"/>
              </a:rPr>
              <a:t>Bangladesh’s population pyramid </a:t>
            </a:r>
            <a:r>
              <a:rPr lang="en-GB" dirty="0">
                <a:solidFill>
                  <a:srgbClr val="26367D"/>
                </a:solidFill>
                <a:latin typeface="Lato"/>
              </a:rPr>
              <a:t>will change in the future.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b="1" dirty="0">
                <a:solidFill>
                  <a:srgbClr val="26367D"/>
                </a:solidFill>
                <a:latin typeface="Lato"/>
              </a:rPr>
              <a:t>Challenge</a:t>
            </a:r>
            <a:r>
              <a:rPr lang="en-GB" dirty="0">
                <a:solidFill>
                  <a:srgbClr val="26367D"/>
                </a:solidFill>
                <a:latin typeface="Lato"/>
              </a:rPr>
              <a:t>: Suggest what these changes indicates about future changes to birth rates, death rates and life expectancy.</a:t>
            </a:r>
          </a:p>
        </p:txBody>
      </p:sp>
    </p:spTree>
    <p:extLst>
      <p:ext uri="{BB962C8B-B14F-4D97-AF65-F5344CB8AC3E}">
        <p14:creationId xmlns:p14="http://schemas.microsoft.com/office/powerpoint/2010/main" val="11436851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013A-A0F5-477F-B3B4-21A2C2F8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DDB97-4EB7-4FDA-A049-48DEA45A5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/>
              <a:t>You’ll need a notepad on which to make notes as you go along, or you could make notes, paste images, etc. on your device.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/>
              <a:t>You can view these slides:</a:t>
            </a:r>
          </a:p>
          <a:p>
            <a:pPr lvl="0"/>
            <a:r>
              <a:rPr lang="en-GB" sz="2400" dirty="0"/>
              <a:t>as a slide-show for any animations and to follow links</a:t>
            </a:r>
          </a:p>
          <a:p>
            <a:pPr lvl="0"/>
            <a:r>
              <a:rPr lang="en-GB" sz="2400" dirty="0"/>
              <a:t>in ‘normal’ view if you want to add call-outs or extra slides to make notes, paste images or answer questions.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74277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5A87F41-3E75-4CAC-91A5-10BEA9477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6" y="1988101"/>
            <a:ext cx="4505989" cy="30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5A729-8E11-453E-97ED-CA5264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04664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/>
              <a:t>Japan’s population pyramid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3DD7E2-A91B-4869-8505-5164DF1C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7" y="1208205"/>
            <a:ext cx="8337847" cy="707886"/>
          </a:xfr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2000" dirty="0"/>
              <a:t>The shape of </a:t>
            </a:r>
            <a:r>
              <a:rPr lang="en-GB" sz="2000" b="1" dirty="0"/>
              <a:t>Japan’s </a:t>
            </a:r>
            <a:r>
              <a:rPr lang="en-GB" sz="2000" dirty="0"/>
              <a:t>population pyramid is very different to the UK’s and Bangladesh. Japan’s population is shrinking and ageing.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E4B5C-F7AA-4D92-9BDE-77405C9E2B96}"/>
              </a:ext>
            </a:extLst>
          </p:cNvPr>
          <p:cNvSpPr txBox="1"/>
          <p:nvPr/>
        </p:nvSpPr>
        <p:spPr>
          <a:xfrm>
            <a:off x="5360508" y="1988101"/>
            <a:ext cx="2905466" cy="8294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A </a:t>
            </a:r>
            <a:r>
              <a:rPr lang="en-GB" sz="1600" b="1" dirty="0">
                <a:solidFill>
                  <a:srgbClr val="001326"/>
                </a:solidFill>
                <a:latin typeface="Lato" panose="020F0502020204030203"/>
              </a:rPr>
              <a:t>very wide top </a:t>
            </a:r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shows a long life expectancy and low death 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B9C56-0AB0-49B7-A965-2391861BBFFE}"/>
              </a:ext>
            </a:extLst>
          </p:cNvPr>
          <p:cNvSpPr txBox="1"/>
          <p:nvPr/>
        </p:nvSpPr>
        <p:spPr>
          <a:xfrm>
            <a:off x="5360508" y="3985574"/>
            <a:ext cx="2905466" cy="845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Lato" panose="020F0502020204030203"/>
              </a:rPr>
              <a:t>A </a:t>
            </a:r>
            <a:r>
              <a:rPr lang="en-GB" sz="1600" b="1" dirty="0">
                <a:solidFill>
                  <a:srgbClr val="000000"/>
                </a:solidFill>
                <a:latin typeface="Lato" panose="020F0502020204030203"/>
              </a:rPr>
              <a:t>narrow base </a:t>
            </a:r>
            <a:r>
              <a:rPr lang="en-GB" sz="1600" dirty="0">
                <a:solidFill>
                  <a:srgbClr val="000000"/>
                </a:solidFill>
                <a:latin typeface="Lato" panose="020F0502020204030203"/>
              </a:rPr>
              <a:t>shows a very low birth rate and few young people in the population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F7C0F-C9A2-4C8B-897E-FE4DFBE229F4}"/>
              </a:ext>
            </a:extLst>
          </p:cNvPr>
          <p:cNvSpPr txBox="1"/>
          <p:nvPr/>
        </p:nvSpPr>
        <p:spPr>
          <a:xfrm>
            <a:off x="5360508" y="2986048"/>
            <a:ext cx="290546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A </a:t>
            </a:r>
            <a:r>
              <a:rPr lang="en-GB" sz="1600" b="1" dirty="0">
                <a:solidFill>
                  <a:srgbClr val="001326"/>
                </a:solidFill>
                <a:latin typeface="Lato" panose="020F0502020204030203"/>
              </a:rPr>
              <a:t>top-heavy shape </a:t>
            </a:r>
            <a:r>
              <a:rPr lang="en-GB" sz="1600" dirty="0">
                <a:solidFill>
                  <a:srgbClr val="001326"/>
                </a:solidFill>
                <a:latin typeface="Lato" panose="020F0502020204030203"/>
              </a:rPr>
              <a:t>shows a low death rate and an ageing population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561821B-3B2C-4EE4-879B-7B8387206E5D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956352" y="4408520"/>
            <a:ext cx="1404156" cy="13221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A7366A-BD68-4773-AA77-791A9F091CF3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280388" y="3297526"/>
            <a:ext cx="1080120" cy="10402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0433B7-B6D4-4B11-86D2-DED7E4AE263A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488300" y="2402810"/>
            <a:ext cx="1872208" cy="16671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D9683D9-AC44-4B12-91DA-E0410C2EA69A}"/>
              </a:ext>
            </a:extLst>
          </p:cNvPr>
          <p:cNvSpPr txBox="1"/>
          <p:nvPr/>
        </p:nvSpPr>
        <p:spPr>
          <a:xfrm>
            <a:off x="263365" y="5216440"/>
            <a:ext cx="776501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67D"/>
                </a:solidFill>
                <a:latin typeface="Lato"/>
              </a:rPr>
              <a:t>Activity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Click on this link to investigate </a:t>
            </a:r>
            <a:r>
              <a:rPr lang="en-GB" dirty="0">
                <a:solidFill>
                  <a:srgbClr val="26377C"/>
                </a:solidFill>
                <a:latin typeface="Lato"/>
                <a:hlinkClick r:id="rId3"/>
              </a:rPr>
              <a:t>Japan’s population pyramid</a:t>
            </a:r>
            <a:r>
              <a:rPr lang="en-GB" dirty="0">
                <a:solidFill>
                  <a:srgbClr val="26367D"/>
                </a:solidFill>
                <a:latin typeface="Lato"/>
              </a:rPr>
              <a:t>.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b="1" dirty="0">
                <a:solidFill>
                  <a:srgbClr val="26367D"/>
                </a:solidFill>
                <a:latin typeface="Lato"/>
              </a:rPr>
              <a:t>Challenge</a:t>
            </a:r>
            <a:r>
              <a:rPr lang="en-GB" dirty="0">
                <a:solidFill>
                  <a:srgbClr val="26367D"/>
                </a:solidFill>
                <a:latin typeface="Lato"/>
              </a:rPr>
              <a:t>: Suggest why Japan’s population will experience natural decrease in the future. You may want to look back at the </a:t>
            </a:r>
            <a:r>
              <a:rPr lang="en-GB" dirty="0">
                <a:solidFill>
                  <a:srgbClr val="26377C"/>
                </a:solidFill>
                <a:latin typeface="Lato"/>
                <a:hlinkClick r:id="rId4" action="ppaction://hlinksldjump"/>
              </a:rPr>
              <a:t>bath diagram</a:t>
            </a:r>
            <a:r>
              <a:rPr lang="en-GB" dirty="0">
                <a:solidFill>
                  <a:srgbClr val="26367D"/>
                </a:solidFill>
                <a:latin typeface="La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03666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A729-8E11-453E-97ED-CA5264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04664"/>
            <a:ext cx="8229600" cy="1066800"/>
          </a:xfrm>
        </p:spPr>
        <p:txBody>
          <a:bodyPr>
            <a:normAutofit/>
          </a:bodyPr>
          <a:lstStyle/>
          <a:p>
            <a:r>
              <a:rPr lang="en-GB" dirty="0"/>
              <a:t>The rise of single women in Japan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3DD7E2-A91B-4869-8505-5164DF1C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3528391" cy="1938992"/>
          </a:xfr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2000" dirty="0"/>
              <a:t>Many women in East Asia are choosing not to get married and instead pursue </a:t>
            </a:r>
            <a:br>
              <a:rPr lang="en-GB" sz="2000" dirty="0"/>
            </a:br>
            <a:r>
              <a:rPr lang="en-GB" sz="2000" dirty="0"/>
              <a:t>a single life, remaining childless (without having children).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683D9-AC44-4B12-91DA-E0410C2EA69A}"/>
              </a:ext>
            </a:extLst>
          </p:cNvPr>
          <p:cNvSpPr txBox="1"/>
          <p:nvPr/>
        </p:nvSpPr>
        <p:spPr>
          <a:xfrm>
            <a:off x="403075" y="4581128"/>
            <a:ext cx="7625309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67D"/>
                </a:solidFill>
                <a:latin typeface="Lato"/>
              </a:rPr>
              <a:t>Activity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Click on this link to read more about </a:t>
            </a:r>
            <a:r>
              <a:rPr lang="en-GB" dirty="0">
                <a:solidFill>
                  <a:srgbClr val="26377C"/>
                </a:solidFill>
                <a:latin typeface="Lato"/>
                <a:hlinkClick r:id="rId2"/>
              </a:rPr>
              <a:t>changing gender norms</a:t>
            </a:r>
            <a:r>
              <a:rPr lang="en-GB" dirty="0">
                <a:solidFill>
                  <a:srgbClr val="26377C"/>
                </a:solidFill>
                <a:latin typeface="Lato"/>
              </a:rPr>
              <a:t> </a:t>
            </a:r>
            <a:r>
              <a:rPr lang="en-GB" dirty="0">
                <a:solidFill>
                  <a:srgbClr val="26367D"/>
                </a:solidFill>
                <a:latin typeface="Lato"/>
              </a:rPr>
              <a:t>in Japan.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Watch this </a:t>
            </a:r>
            <a:r>
              <a:rPr lang="en-GB" dirty="0">
                <a:solidFill>
                  <a:srgbClr val="26367D"/>
                </a:solidFill>
                <a:latin typeface="Lato"/>
                <a:hlinkClick r:id="rId3"/>
              </a:rPr>
              <a:t>YouTube video</a:t>
            </a:r>
            <a:r>
              <a:rPr lang="en-GB" dirty="0">
                <a:solidFill>
                  <a:srgbClr val="26367D"/>
                </a:solidFill>
                <a:latin typeface="Lato"/>
              </a:rPr>
              <a:t> explaining what life is like for Japanese women.</a:t>
            </a:r>
          </a:p>
          <a:p>
            <a:pPr marL="36720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Explain how women’s lives are changing in Japan.</a:t>
            </a:r>
          </a:p>
          <a:p>
            <a:pPr marL="367200" indent="-255600">
              <a:buFont typeface="Arial" pitchFamily="34" charset="0"/>
              <a:buChar char="•"/>
            </a:pPr>
            <a:r>
              <a:rPr lang="en-GB" b="1" dirty="0">
                <a:solidFill>
                  <a:srgbClr val="26367D"/>
                </a:solidFill>
                <a:latin typeface="Lato"/>
              </a:rPr>
              <a:t>Challenge</a:t>
            </a:r>
            <a:r>
              <a:rPr lang="en-GB" dirty="0">
                <a:solidFill>
                  <a:srgbClr val="26367D"/>
                </a:solidFill>
                <a:latin typeface="Lato"/>
              </a:rPr>
              <a:t>: How will these changes lead to an ageing population?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3B724-D62F-4F20-A5E4-EBD907B371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5" y="1484784"/>
            <a:ext cx="4320479" cy="289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1140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A729-8E11-453E-97ED-CA5264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3" y="404663"/>
            <a:ext cx="8229600" cy="920781"/>
          </a:xfrm>
        </p:spPr>
        <p:txBody>
          <a:bodyPr>
            <a:normAutofit/>
          </a:bodyPr>
          <a:lstStyle/>
          <a:p>
            <a:r>
              <a:rPr lang="en-GB" dirty="0"/>
              <a:t>Demographic Transition Model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3DD7E2-A91B-4869-8505-5164DF1C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17" y="1208205"/>
            <a:ext cx="8580128" cy="1669688"/>
          </a:xfr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2000" dirty="0"/>
              <a:t>The </a:t>
            </a:r>
            <a:r>
              <a:rPr lang="en-GB" sz="2000" dirty="0">
                <a:hlinkClick r:id="rId2" action="ppaction://hlinksldjump"/>
              </a:rPr>
              <a:t>demographic transition model </a:t>
            </a:r>
            <a:r>
              <a:rPr lang="en-GB" sz="2000" dirty="0"/>
              <a:t>is a theory of how the population of a country changes - it was created by Warren Thompson in 1929. Over time Thompson predicted that countries would move through stages. Today Bangladesh is in stage 3, the UK is in stage 4 and Japan is in stage 5.</a:t>
            </a:r>
          </a:p>
          <a:p>
            <a:pPr marL="109728" indent="0">
              <a:buNone/>
            </a:pP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9683D9-AC44-4B12-91DA-E0410C2EA69A}"/>
              </a:ext>
            </a:extLst>
          </p:cNvPr>
          <p:cNvSpPr txBox="1"/>
          <p:nvPr/>
        </p:nvSpPr>
        <p:spPr>
          <a:xfrm>
            <a:off x="6342821" y="2702699"/>
            <a:ext cx="2538177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67D"/>
                </a:solidFill>
                <a:latin typeface="Lato"/>
              </a:rPr>
              <a:t>Activity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b="1" dirty="0">
                <a:solidFill>
                  <a:srgbClr val="26367D"/>
                </a:solidFill>
                <a:latin typeface="Lato"/>
              </a:rPr>
              <a:t>Describe</a:t>
            </a:r>
            <a:r>
              <a:rPr lang="en-GB" dirty="0">
                <a:solidFill>
                  <a:srgbClr val="26367D"/>
                </a:solidFill>
                <a:latin typeface="Lato"/>
              </a:rPr>
              <a:t> how the total population of a country (the bathwater level in the bath diagram) changes over time.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b="1" dirty="0">
                <a:solidFill>
                  <a:srgbClr val="26367D"/>
                </a:solidFill>
                <a:latin typeface="Lato"/>
              </a:rPr>
              <a:t>Suggest reasons </a:t>
            </a:r>
            <a:r>
              <a:rPr lang="en-GB" dirty="0">
                <a:solidFill>
                  <a:srgbClr val="26367D"/>
                </a:solidFill>
                <a:latin typeface="Lato"/>
              </a:rPr>
              <a:t>for these changes.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B2C5A8-761F-47AA-A5BF-F3B47C19DAE9}"/>
              </a:ext>
            </a:extLst>
          </p:cNvPr>
          <p:cNvGrpSpPr/>
          <p:nvPr/>
        </p:nvGrpSpPr>
        <p:grpSpPr>
          <a:xfrm>
            <a:off x="358933" y="2702699"/>
            <a:ext cx="5581219" cy="3796913"/>
            <a:chOff x="2875436" y="2276872"/>
            <a:chExt cx="6048672" cy="4077114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F34B5DD0-752F-453D-AC1E-CE36E2260F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34" b="3365"/>
            <a:stretch/>
          </p:blipFill>
          <p:spPr bwMode="auto">
            <a:xfrm>
              <a:off x="2875436" y="2305093"/>
              <a:ext cx="6048672" cy="404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F1EA7B-0052-4841-AD78-52BE16C4834C}"/>
                </a:ext>
              </a:extLst>
            </p:cNvPr>
            <p:cNvSpPr txBox="1"/>
            <p:nvPr/>
          </p:nvSpPr>
          <p:spPr>
            <a:xfrm>
              <a:off x="7884368" y="2276872"/>
              <a:ext cx="1039740" cy="21965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1156A6-2B2E-435E-A560-97D84E7F708E}"/>
                </a:ext>
              </a:extLst>
            </p:cNvPr>
            <p:cNvSpPr txBox="1"/>
            <p:nvPr/>
          </p:nvSpPr>
          <p:spPr>
            <a:xfrm>
              <a:off x="7956376" y="5517232"/>
              <a:ext cx="967732" cy="7647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FC5D689-921D-4FF9-9758-A3074EE19983}"/>
                </a:ext>
              </a:extLst>
            </p:cNvPr>
            <p:cNvSpPr/>
            <p:nvPr/>
          </p:nvSpPr>
          <p:spPr>
            <a:xfrm>
              <a:off x="7863840" y="2493264"/>
              <a:ext cx="880872" cy="94488"/>
            </a:xfrm>
            <a:custGeom>
              <a:avLst/>
              <a:gdLst>
                <a:gd name="connsiteX0" fmla="*/ 0 w 880872"/>
                <a:gd name="connsiteY0" fmla="*/ 0 h 94488"/>
                <a:gd name="connsiteX1" fmla="*/ 82296 w 880872"/>
                <a:gd name="connsiteY1" fmla="*/ 6096 h 94488"/>
                <a:gd name="connsiteX2" fmla="*/ 115824 w 880872"/>
                <a:gd name="connsiteY2" fmla="*/ 9144 h 94488"/>
                <a:gd name="connsiteX3" fmla="*/ 167640 w 880872"/>
                <a:gd name="connsiteY3" fmla="*/ 18288 h 94488"/>
                <a:gd name="connsiteX4" fmla="*/ 426720 w 880872"/>
                <a:gd name="connsiteY4" fmla="*/ 24384 h 94488"/>
                <a:gd name="connsiteX5" fmla="*/ 499872 w 880872"/>
                <a:gd name="connsiteY5" fmla="*/ 30480 h 94488"/>
                <a:gd name="connsiteX6" fmla="*/ 512064 w 880872"/>
                <a:gd name="connsiteY6" fmla="*/ 36576 h 94488"/>
                <a:gd name="connsiteX7" fmla="*/ 539496 w 880872"/>
                <a:gd name="connsiteY7" fmla="*/ 42672 h 94488"/>
                <a:gd name="connsiteX8" fmla="*/ 548640 w 880872"/>
                <a:gd name="connsiteY8" fmla="*/ 45720 h 94488"/>
                <a:gd name="connsiteX9" fmla="*/ 576072 w 880872"/>
                <a:gd name="connsiteY9" fmla="*/ 48768 h 94488"/>
                <a:gd name="connsiteX10" fmla="*/ 658368 w 880872"/>
                <a:gd name="connsiteY10" fmla="*/ 57912 h 94488"/>
                <a:gd name="connsiteX11" fmla="*/ 676656 w 880872"/>
                <a:gd name="connsiteY11" fmla="*/ 60960 h 94488"/>
                <a:gd name="connsiteX12" fmla="*/ 728472 w 880872"/>
                <a:gd name="connsiteY12" fmla="*/ 67056 h 94488"/>
                <a:gd name="connsiteX13" fmla="*/ 740664 w 880872"/>
                <a:gd name="connsiteY13" fmla="*/ 70104 h 94488"/>
                <a:gd name="connsiteX14" fmla="*/ 758952 w 880872"/>
                <a:gd name="connsiteY14" fmla="*/ 76200 h 94488"/>
                <a:gd name="connsiteX15" fmla="*/ 801624 w 880872"/>
                <a:gd name="connsiteY15" fmla="*/ 82296 h 94488"/>
                <a:gd name="connsiteX16" fmla="*/ 810768 w 880872"/>
                <a:gd name="connsiteY16" fmla="*/ 85344 h 94488"/>
                <a:gd name="connsiteX17" fmla="*/ 871728 w 880872"/>
                <a:gd name="connsiteY17" fmla="*/ 91440 h 94488"/>
                <a:gd name="connsiteX18" fmla="*/ 880872 w 880872"/>
                <a:gd name="connsiteY18" fmla="*/ 94488 h 9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0872" h="94488">
                  <a:moveTo>
                    <a:pt x="0" y="0"/>
                  </a:moveTo>
                  <a:cubicBezTo>
                    <a:pt x="38998" y="7800"/>
                    <a:pt x="2214" y="1243"/>
                    <a:pt x="82296" y="6096"/>
                  </a:cubicBezTo>
                  <a:cubicBezTo>
                    <a:pt x="93498" y="6775"/>
                    <a:pt x="104648" y="8128"/>
                    <a:pt x="115824" y="9144"/>
                  </a:cubicBezTo>
                  <a:cubicBezTo>
                    <a:pt x="137971" y="16526"/>
                    <a:pt x="124595" y="12673"/>
                    <a:pt x="167640" y="18288"/>
                  </a:cubicBezTo>
                  <a:cubicBezTo>
                    <a:pt x="254656" y="29638"/>
                    <a:pt x="329957" y="23111"/>
                    <a:pt x="426720" y="24384"/>
                  </a:cubicBezTo>
                  <a:cubicBezTo>
                    <a:pt x="466698" y="34378"/>
                    <a:pt x="395642" y="17451"/>
                    <a:pt x="499872" y="30480"/>
                  </a:cubicBezTo>
                  <a:cubicBezTo>
                    <a:pt x="504381" y="31044"/>
                    <a:pt x="507810" y="34981"/>
                    <a:pt x="512064" y="36576"/>
                  </a:cubicBezTo>
                  <a:cubicBezTo>
                    <a:pt x="518322" y="38923"/>
                    <a:pt x="533702" y="41224"/>
                    <a:pt x="539496" y="42672"/>
                  </a:cubicBezTo>
                  <a:cubicBezTo>
                    <a:pt x="542613" y="43451"/>
                    <a:pt x="545471" y="45192"/>
                    <a:pt x="548640" y="45720"/>
                  </a:cubicBezTo>
                  <a:cubicBezTo>
                    <a:pt x="557715" y="47233"/>
                    <a:pt x="566964" y="47467"/>
                    <a:pt x="576072" y="48768"/>
                  </a:cubicBezTo>
                  <a:cubicBezTo>
                    <a:pt x="643852" y="58451"/>
                    <a:pt x="580373" y="52712"/>
                    <a:pt x="658368" y="57912"/>
                  </a:cubicBezTo>
                  <a:cubicBezTo>
                    <a:pt x="664464" y="58928"/>
                    <a:pt x="670530" y="60143"/>
                    <a:pt x="676656" y="60960"/>
                  </a:cubicBezTo>
                  <a:cubicBezTo>
                    <a:pt x="688893" y="62592"/>
                    <a:pt x="715736" y="64933"/>
                    <a:pt x="728472" y="67056"/>
                  </a:cubicBezTo>
                  <a:cubicBezTo>
                    <a:pt x="732604" y="67745"/>
                    <a:pt x="736652" y="68900"/>
                    <a:pt x="740664" y="70104"/>
                  </a:cubicBezTo>
                  <a:cubicBezTo>
                    <a:pt x="746819" y="71950"/>
                    <a:pt x="752591" y="75291"/>
                    <a:pt x="758952" y="76200"/>
                  </a:cubicBezTo>
                  <a:lnTo>
                    <a:pt x="801624" y="82296"/>
                  </a:lnTo>
                  <a:cubicBezTo>
                    <a:pt x="804672" y="83312"/>
                    <a:pt x="807651" y="84565"/>
                    <a:pt x="810768" y="85344"/>
                  </a:cubicBezTo>
                  <a:cubicBezTo>
                    <a:pt x="832744" y="90838"/>
                    <a:pt x="845136" y="89667"/>
                    <a:pt x="871728" y="91440"/>
                  </a:cubicBezTo>
                  <a:lnTo>
                    <a:pt x="880872" y="94488"/>
                  </a:lnTo>
                </a:path>
              </a:pathLst>
            </a:custGeom>
            <a:noFill/>
            <a:ln w="1270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6EAE2E-DE8D-42E2-9156-2516049DCE15}"/>
                </a:ext>
              </a:extLst>
            </p:cNvPr>
            <p:cNvCxnSpPr/>
            <p:nvPr/>
          </p:nvCxnSpPr>
          <p:spPr>
            <a:xfrm>
              <a:off x="7884368" y="4077072"/>
              <a:ext cx="1008112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497326-EF23-4009-95C1-D6D010DEFDA4}"/>
                </a:ext>
              </a:extLst>
            </p:cNvPr>
            <p:cNvSpPr/>
            <p:nvPr/>
          </p:nvSpPr>
          <p:spPr>
            <a:xfrm>
              <a:off x="7876032" y="4087368"/>
              <a:ext cx="1014984" cy="82296"/>
            </a:xfrm>
            <a:custGeom>
              <a:avLst/>
              <a:gdLst>
                <a:gd name="connsiteX0" fmla="*/ 0 w 1014984"/>
                <a:gd name="connsiteY0" fmla="*/ 0 h 82296"/>
                <a:gd name="connsiteX1" fmla="*/ 15240 w 1014984"/>
                <a:gd name="connsiteY1" fmla="*/ 3048 h 82296"/>
                <a:gd name="connsiteX2" fmla="*/ 42672 w 1014984"/>
                <a:gd name="connsiteY2" fmla="*/ 12192 h 82296"/>
                <a:gd name="connsiteX3" fmla="*/ 60960 w 1014984"/>
                <a:gd name="connsiteY3" fmla="*/ 18288 h 82296"/>
                <a:gd name="connsiteX4" fmla="*/ 91440 w 1014984"/>
                <a:gd name="connsiteY4" fmla="*/ 24384 h 82296"/>
                <a:gd name="connsiteX5" fmla="*/ 100584 w 1014984"/>
                <a:gd name="connsiteY5" fmla="*/ 27432 h 82296"/>
                <a:gd name="connsiteX6" fmla="*/ 137160 w 1014984"/>
                <a:gd name="connsiteY6" fmla="*/ 30480 h 82296"/>
                <a:gd name="connsiteX7" fmla="*/ 188976 w 1014984"/>
                <a:gd name="connsiteY7" fmla="*/ 39624 h 82296"/>
                <a:gd name="connsiteX8" fmla="*/ 201168 w 1014984"/>
                <a:gd name="connsiteY8" fmla="*/ 42672 h 82296"/>
                <a:gd name="connsiteX9" fmla="*/ 210312 w 1014984"/>
                <a:gd name="connsiteY9" fmla="*/ 45720 h 82296"/>
                <a:gd name="connsiteX10" fmla="*/ 307848 w 1014984"/>
                <a:gd name="connsiteY10" fmla="*/ 48768 h 82296"/>
                <a:gd name="connsiteX11" fmla="*/ 566928 w 1014984"/>
                <a:gd name="connsiteY11" fmla="*/ 57912 h 82296"/>
                <a:gd name="connsiteX12" fmla="*/ 789432 w 1014984"/>
                <a:gd name="connsiteY12" fmla="*/ 64008 h 82296"/>
                <a:gd name="connsiteX13" fmla="*/ 847344 w 1014984"/>
                <a:gd name="connsiteY13" fmla="*/ 70104 h 82296"/>
                <a:gd name="connsiteX14" fmla="*/ 890016 w 1014984"/>
                <a:gd name="connsiteY14" fmla="*/ 76200 h 82296"/>
                <a:gd name="connsiteX15" fmla="*/ 911352 w 1014984"/>
                <a:gd name="connsiteY15" fmla="*/ 79248 h 82296"/>
                <a:gd name="connsiteX16" fmla="*/ 929640 w 1014984"/>
                <a:gd name="connsiteY16" fmla="*/ 82296 h 82296"/>
                <a:gd name="connsiteX17" fmla="*/ 1014984 w 1014984"/>
                <a:gd name="connsiteY17" fmla="*/ 79248 h 8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4984" h="82296">
                  <a:moveTo>
                    <a:pt x="0" y="0"/>
                  </a:moveTo>
                  <a:cubicBezTo>
                    <a:pt x="5080" y="1016"/>
                    <a:pt x="10242" y="1685"/>
                    <a:pt x="15240" y="3048"/>
                  </a:cubicBezTo>
                  <a:lnTo>
                    <a:pt x="42672" y="12192"/>
                  </a:lnTo>
                  <a:cubicBezTo>
                    <a:pt x="48768" y="14224"/>
                    <a:pt x="54659" y="17028"/>
                    <a:pt x="60960" y="18288"/>
                  </a:cubicBezTo>
                  <a:cubicBezTo>
                    <a:pt x="71120" y="20320"/>
                    <a:pt x="81610" y="21107"/>
                    <a:pt x="91440" y="24384"/>
                  </a:cubicBezTo>
                  <a:cubicBezTo>
                    <a:pt x="94488" y="25400"/>
                    <a:pt x="97399" y="27007"/>
                    <a:pt x="100584" y="27432"/>
                  </a:cubicBezTo>
                  <a:cubicBezTo>
                    <a:pt x="112711" y="29049"/>
                    <a:pt x="124968" y="29464"/>
                    <a:pt x="137160" y="30480"/>
                  </a:cubicBezTo>
                  <a:cubicBezTo>
                    <a:pt x="201473" y="44772"/>
                    <a:pt x="130038" y="29801"/>
                    <a:pt x="188976" y="39624"/>
                  </a:cubicBezTo>
                  <a:cubicBezTo>
                    <a:pt x="193108" y="40313"/>
                    <a:pt x="197140" y="41521"/>
                    <a:pt x="201168" y="42672"/>
                  </a:cubicBezTo>
                  <a:cubicBezTo>
                    <a:pt x="204257" y="43555"/>
                    <a:pt x="207104" y="45537"/>
                    <a:pt x="210312" y="45720"/>
                  </a:cubicBezTo>
                  <a:cubicBezTo>
                    <a:pt x="242787" y="47576"/>
                    <a:pt x="275336" y="47752"/>
                    <a:pt x="307848" y="48768"/>
                  </a:cubicBezTo>
                  <a:cubicBezTo>
                    <a:pt x="462362" y="59805"/>
                    <a:pt x="341531" y="52711"/>
                    <a:pt x="566928" y="57912"/>
                  </a:cubicBezTo>
                  <a:lnTo>
                    <a:pt x="789432" y="64008"/>
                  </a:lnTo>
                  <a:cubicBezTo>
                    <a:pt x="821043" y="70330"/>
                    <a:pt x="792933" y="65373"/>
                    <a:pt x="847344" y="70104"/>
                  </a:cubicBezTo>
                  <a:cubicBezTo>
                    <a:pt x="888070" y="73645"/>
                    <a:pt x="861168" y="71392"/>
                    <a:pt x="890016" y="76200"/>
                  </a:cubicBezTo>
                  <a:cubicBezTo>
                    <a:pt x="897102" y="77381"/>
                    <a:pt x="904251" y="78156"/>
                    <a:pt x="911352" y="79248"/>
                  </a:cubicBezTo>
                  <a:cubicBezTo>
                    <a:pt x="917460" y="80188"/>
                    <a:pt x="923544" y="81280"/>
                    <a:pt x="929640" y="82296"/>
                  </a:cubicBezTo>
                  <a:cubicBezTo>
                    <a:pt x="996683" y="78767"/>
                    <a:pt x="968221" y="79248"/>
                    <a:pt x="1014984" y="79248"/>
                  </a:cubicBezTo>
                </a:path>
              </a:pathLst>
            </a:custGeom>
            <a:noFill/>
            <a:ln w="12700">
              <a:solidFill>
                <a:srgbClr val="167C3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6C5548-D735-47A5-9224-DF1CD11AF18F}"/>
                </a:ext>
              </a:extLst>
            </p:cNvPr>
            <p:cNvSpPr txBox="1"/>
            <p:nvPr/>
          </p:nvSpPr>
          <p:spPr>
            <a:xfrm>
              <a:off x="7876032" y="4869160"/>
              <a:ext cx="584400" cy="159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0" tIns="36000" rIns="0" bIns="0" rtlCol="0">
              <a:spAutoFit/>
            </a:bodyPr>
            <a:lstStyle/>
            <a:p>
              <a:r>
                <a:rPr lang="en-GB" sz="800" dirty="0">
                  <a:solidFill>
                    <a:srgbClr val="000000"/>
                  </a:solidFill>
                  <a:latin typeface="Lato" panose="020F0502020204030203"/>
                  <a:cs typeface="Latha" panose="020B0502040204020203" pitchFamily="34" charset="0"/>
                </a:rPr>
                <a:t>Falling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2F0824-6474-427B-A805-37CB56AB8B0F}"/>
                </a:ext>
              </a:extLst>
            </p:cNvPr>
            <p:cNvSpPr txBox="1"/>
            <p:nvPr/>
          </p:nvSpPr>
          <p:spPr>
            <a:xfrm>
              <a:off x="7863840" y="5317158"/>
              <a:ext cx="967732" cy="159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0" tIns="36000" rIns="0" bIns="0" rtlCol="0">
              <a:spAutoFit/>
            </a:bodyPr>
            <a:lstStyle/>
            <a:p>
              <a:r>
                <a:rPr lang="en-GB" sz="800" dirty="0">
                  <a:solidFill>
                    <a:srgbClr val="000000"/>
                  </a:solidFill>
                  <a:latin typeface="Lato" panose="020F0502020204030203"/>
                  <a:cs typeface="Latha" panose="020B0502040204020203" pitchFamily="34" charset="0"/>
                </a:rPr>
                <a:t>Natural decrease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EE446F-A903-470B-B9D7-BEA901EF9E53}"/>
                </a:ext>
              </a:extLst>
            </p:cNvPr>
            <p:cNvSpPr txBox="1"/>
            <p:nvPr/>
          </p:nvSpPr>
          <p:spPr>
            <a:xfrm>
              <a:off x="7884368" y="5093159"/>
              <a:ext cx="967732" cy="159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36000" tIns="36000" rIns="0" bIns="0" rtlCol="0">
              <a:spAutoFit/>
            </a:bodyPr>
            <a:lstStyle/>
            <a:p>
              <a:r>
                <a:rPr lang="en-GB" sz="800" dirty="0">
                  <a:solidFill>
                    <a:srgbClr val="000000"/>
                  </a:solidFill>
                  <a:latin typeface="Lato" panose="020F0502020204030203"/>
                  <a:cs typeface="Latha" panose="020B0502040204020203" pitchFamily="34" charset="0"/>
                </a:rPr>
                <a:t>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40719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GB" b="1" dirty="0"/>
              <a:t>Links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4040188" cy="43204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From the awarding bodies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316" y="1412777"/>
            <a:ext cx="4041775" cy="43204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Find out more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056" y="1916832"/>
            <a:ext cx="3024336" cy="4378960"/>
          </a:xfrm>
          <a:solidFill>
            <a:schemeClr val="bg1"/>
          </a:solidFill>
          <a:ln>
            <a:solidFill>
              <a:srgbClr val="1F3D91"/>
            </a:solidFill>
          </a:ln>
        </p:spPr>
        <p:txBody>
          <a:bodyPr>
            <a:noAutofit/>
          </a:bodyPr>
          <a:lstStyle/>
          <a:p>
            <a:r>
              <a:rPr lang="en-GB" sz="1800" dirty="0">
                <a:hlinkClick r:id="rId2"/>
              </a:rPr>
              <a:t>BBC Bitesize</a:t>
            </a:r>
            <a:r>
              <a:rPr lang="en-GB" sz="1800" dirty="0"/>
              <a:t> has a summary of population for GCSE</a:t>
            </a:r>
          </a:p>
          <a:p>
            <a:r>
              <a:rPr lang="en-GB" sz="1800" dirty="0"/>
              <a:t>Interactive </a:t>
            </a:r>
            <a:r>
              <a:rPr lang="en-GB" sz="1800" dirty="0">
                <a:hlinkClick r:id="rId3"/>
              </a:rPr>
              <a:t>population pyramids</a:t>
            </a:r>
            <a:r>
              <a:rPr lang="en-GB" sz="1800" dirty="0"/>
              <a:t> worldwide</a:t>
            </a:r>
          </a:p>
          <a:p>
            <a:r>
              <a:rPr lang="en-GB" sz="1800" dirty="0"/>
              <a:t>Interactive DTMs from </a:t>
            </a:r>
            <a:r>
              <a:rPr lang="en-GB" sz="1800" dirty="0">
                <a:hlinkClick r:id="rId4"/>
              </a:rPr>
              <a:t>Harvard</a:t>
            </a:r>
            <a:r>
              <a:rPr lang="en-GB" sz="1800" dirty="0"/>
              <a:t> and </a:t>
            </a:r>
            <a:r>
              <a:rPr lang="en-GB" sz="1800" dirty="0">
                <a:hlinkClick r:id="rId5"/>
              </a:rPr>
              <a:t>geographer online</a:t>
            </a:r>
            <a:r>
              <a:rPr lang="en-GB" sz="1800" dirty="0"/>
              <a:t> – which has the best explanation?</a:t>
            </a:r>
          </a:p>
          <a:p>
            <a:pPr marL="111600" indent="0">
              <a:buNone/>
            </a:pPr>
            <a:r>
              <a:rPr lang="en-GB" sz="1800" dirty="0"/>
              <a:t>In more detail:</a:t>
            </a:r>
          </a:p>
          <a:p>
            <a:r>
              <a:rPr lang="en-GB" sz="1800" dirty="0">
                <a:hlinkClick r:id="rId6"/>
              </a:rPr>
              <a:t>Hans Rosling</a:t>
            </a:r>
            <a:r>
              <a:rPr lang="en-GB" sz="1800" dirty="0"/>
              <a:t> talks about population growth</a:t>
            </a:r>
          </a:p>
          <a:p>
            <a:r>
              <a:rPr lang="en-GB" sz="1800" dirty="0"/>
              <a:t>This UN </a:t>
            </a:r>
            <a:r>
              <a:rPr lang="en-GB" sz="1800" dirty="0">
                <a:hlinkClick r:id="rId7"/>
              </a:rPr>
              <a:t>webpage and video </a:t>
            </a:r>
            <a:r>
              <a:rPr lang="en-GB" sz="1800" dirty="0"/>
              <a:t>focuses on population growth.</a:t>
            </a:r>
          </a:p>
          <a:p>
            <a:endParaRPr lang="en-GB" sz="1800" dirty="0">
              <a:hlinkClick r:id="rId8"/>
            </a:endParaRPr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9262B63D-331F-0045-AB04-3B211F5BA1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3768625"/>
              </p:ext>
            </p:extLst>
          </p:nvPr>
        </p:nvGraphicFramePr>
        <p:xfrm>
          <a:off x="395536" y="1916832"/>
          <a:ext cx="4464496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9"/>
                        </a:rPr>
                        <a:t>AQA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1600" kern="12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3.4.1 Skills (and 3.2.3 Population and resources)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10"/>
                        </a:rPr>
                        <a:t>Edexcel A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4: Changing cities; 5: Global</a:t>
                      </a:r>
                      <a:r>
                        <a:rPr lang="en-GB" sz="1600" baseline="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development; 6: Resources; Skills.</a:t>
                      </a:r>
                      <a:endParaRPr lang="en-GB" sz="1600" dirty="0">
                        <a:solidFill>
                          <a:srgbClr val="26377C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11"/>
                        </a:rPr>
                        <a:t>Edexcel B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2: Development; 3:</a:t>
                      </a:r>
                      <a:r>
                        <a:rPr lang="en-GB" sz="1600" baseline="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Urbanising world; 5: UK; Skills</a:t>
                      </a:r>
                      <a:endParaRPr lang="en-GB" sz="1600" dirty="0">
                        <a:solidFill>
                          <a:srgbClr val="26377C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12"/>
                        </a:rPr>
                        <a:t>Eduqas A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13"/>
                        </a:rPr>
                        <a:t>WJEC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2.2/2.3: Urban change; 7: social development,</a:t>
                      </a:r>
                      <a:r>
                        <a:rPr lang="en-GB" sz="1600" baseline="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Skills</a:t>
                      </a:r>
                      <a:endParaRPr lang="en-GB" sz="1600" dirty="0">
                        <a:solidFill>
                          <a:srgbClr val="26377C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14"/>
                        </a:rPr>
                        <a:t>Eduqas B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1600" kern="12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1.1: Urbanisation;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15"/>
                        </a:rPr>
                        <a:t>OCR A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1.2: People of the UK; 2.2: People of the planet, 3: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16"/>
                        </a:rPr>
                        <a:t>OCR B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6: Dynamic development; 9: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hlinkClick r:id="rId17"/>
                        </a:rPr>
                        <a:t>CCEA</a:t>
                      </a:r>
                      <a:endParaRPr lang="en-GB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2A:</a:t>
                      </a:r>
                      <a:r>
                        <a:rPr lang="en-GB" sz="1600" baseline="0" dirty="0">
                          <a:solidFill>
                            <a:srgbClr val="26377C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Living in our world; 7.1: Skills</a:t>
                      </a:r>
                      <a:endParaRPr lang="en-GB" sz="1600" dirty="0">
                        <a:solidFill>
                          <a:srgbClr val="26377C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319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60212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0040-61BF-4C78-AEAA-EA928D0F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40" y="548680"/>
            <a:ext cx="8229600" cy="792088"/>
          </a:xfrm>
        </p:spPr>
        <p:txBody>
          <a:bodyPr/>
          <a:lstStyle/>
          <a:p>
            <a:r>
              <a:rPr lang="en-US" dirty="0"/>
              <a:t>Glossary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7F2BF-2F25-4CE1-A51C-9690A724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40" y="1628800"/>
            <a:ext cx="8661648" cy="4680520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b="1" dirty="0"/>
              <a:t>Child mortality: </a:t>
            </a:r>
            <a:r>
              <a:rPr lang="en-GB" sz="1800" dirty="0"/>
              <a:t>how many children under 5 die per 1000 live births.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b="1" dirty="0"/>
              <a:t>Choropleth map: </a:t>
            </a:r>
            <a:r>
              <a:rPr lang="en-GB" sz="1800" dirty="0"/>
              <a:t>a map where areas are shaded according to their numerical value.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b="1" dirty="0"/>
              <a:t>Demographic transition model: </a:t>
            </a:r>
            <a:r>
              <a:rPr lang="en-GB" sz="1800" dirty="0"/>
              <a:t>a theory of how population changes over time.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b="1" dirty="0"/>
              <a:t>Dot density map: </a:t>
            </a:r>
            <a:r>
              <a:rPr lang="en-GB" sz="1800" dirty="0"/>
              <a:t>a map where the density of the dots indicates population density.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b="1" dirty="0"/>
              <a:t>Fertility rate</a:t>
            </a:r>
            <a:r>
              <a:rPr lang="en-GB" sz="1800" dirty="0"/>
              <a:t>: the average number of babies per woman.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b="1" dirty="0"/>
              <a:t>Life expectancy</a:t>
            </a:r>
            <a:r>
              <a:rPr lang="en-GB" sz="1800" dirty="0"/>
              <a:t>: how many years a person is predicted to live from birth.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b="1" dirty="0"/>
              <a:t>Natural increase</a:t>
            </a:r>
            <a:r>
              <a:rPr lang="en-GB" sz="1800" dirty="0"/>
              <a:t>: when the birth rates is higher than the death rate.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b="1" dirty="0"/>
              <a:t>Natural decrease</a:t>
            </a:r>
            <a:r>
              <a:rPr lang="en-GB" sz="1800" dirty="0"/>
              <a:t>: when the death rate is higher than the birth rate.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b="1" dirty="0"/>
              <a:t>Population density: </a:t>
            </a:r>
            <a:r>
              <a:rPr lang="en-GB" sz="1800" dirty="0"/>
              <a:t>the number of people living in an area – usually people per square kilometre (km</a:t>
            </a:r>
            <a:r>
              <a:rPr lang="en-GB" sz="1800" baseline="30000" dirty="0"/>
              <a:t>2</a:t>
            </a:r>
            <a:r>
              <a:rPr lang="en-GB" sz="1800" dirty="0"/>
              <a:t>).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b="1" dirty="0"/>
              <a:t>Population pyramid</a:t>
            </a:r>
            <a:r>
              <a:rPr lang="en-GB" sz="1800" dirty="0"/>
              <a:t>: a graph showing the population structure of a country.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1800" b="1" dirty="0"/>
              <a:t>Spatial pattern</a:t>
            </a:r>
            <a:r>
              <a:rPr lang="en-GB" sz="1800" dirty="0"/>
              <a:t>: how data values vary from place to place on a map.</a:t>
            </a:r>
          </a:p>
        </p:txBody>
      </p:sp>
      <p:sp>
        <p:nvSpPr>
          <p:cNvPr id="4" name="Action Button: Back or Previous 3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4DB0CA6-3B1D-0E49-BCAA-34088612FA34}"/>
              </a:ext>
            </a:extLst>
          </p:cNvPr>
          <p:cNvSpPr/>
          <p:nvPr/>
        </p:nvSpPr>
        <p:spPr>
          <a:xfrm>
            <a:off x="7596336" y="764784"/>
            <a:ext cx="720000" cy="72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975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2797-5DD7-4E33-A163-0E5B9318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87" y="332656"/>
            <a:ext cx="8229600" cy="1066800"/>
          </a:xfrm>
        </p:spPr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E4DF-8D8F-4532-84F9-5CF2D06E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5763116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sz="2000" dirty="0"/>
              <a:t>This presentation has been written by </a:t>
            </a:r>
            <a:r>
              <a:rPr lang="en-US" sz="2000" dirty="0"/>
              <a:t>Garry Simmons, Head of Geography at Wilmington Grammar School for Girls, Dartford, Kent.</a:t>
            </a:r>
            <a:endParaRPr lang="en-GB" sz="2000" dirty="0"/>
          </a:p>
          <a:p>
            <a:pPr marL="0" indent="0">
              <a:buNone/>
            </a:pPr>
            <a:r>
              <a:rPr lang="en-GB" sz="1800" b="1" dirty="0"/>
              <a:t>Figures</a:t>
            </a:r>
          </a:p>
          <a:p>
            <a:pPr marL="342900" indent="-342900"/>
            <a:r>
              <a:rPr lang="en-GB" sz="1800" b="1" dirty="0"/>
              <a:t>Slide 3: </a:t>
            </a:r>
            <a:r>
              <a:rPr lang="en-GB" sz="1800" dirty="0"/>
              <a:t>Diagram source: </a:t>
            </a:r>
            <a:r>
              <a:rPr lang="en-GB" sz="1800" dirty="0">
                <a:hlinkClick r:id="rId3"/>
              </a:rPr>
              <a:t>https://www.flickr.com/photos/54545503@N04/48009145056</a:t>
            </a:r>
            <a:r>
              <a:rPr lang="en-GB" sz="1800" dirty="0"/>
              <a:t> </a:t>
            </a:r>
          </a:p>
          <a:p>
            <a:pPr marL="342900" indent="-342900"/>
            <a:r>
              <a:rPr lang="en-GB" sz="1800" b="1" dirty="0"/>
              <a:t>Slide 4: </a:t>
            </a:r>
            <a:r>
              <a:rPr lang="en-GB" sz="1800" dirty="0"/>
              <a:t>Diagram source: </a:t>
            </a:r>
            <a:r>
              <a:rPr lang="en-GB" sz="1800" dirty="0">
                <a:hlinkClick r:id="rId4"/>
              </a:rPr>
              <a:t>https://upload.wikimedia.org/wikipedia/en/9/99/BlankMap-World-Continents-Coloured.png</a:t>
            </a:r>
            <a:r>
              <a:rPr lang="en-GB" sz="1800" dirty="0"/>
              <a:t> </a:t>
            </a:r>
          </a:p>
          <a:p>
            <a:pPr marL="342900" indent="-342900"/>
            <a:r>
              <a:rPr lang="en-GB" sz="1800" b="1" dirty="0"/>
              <a:t>Slide 5:</a:t>
            </a:r>
            <a:r>
              <a:rPr lang="en-GB" sz="1800" dirty="0"/>
              <a:t> Diagram source: </a:t>
            </a:r>
            <a:r>
              <a:rPr lang="en-GB" sz="1800" dirty="0">
                <a:hlinkClick r:id="rId5"/>
              </a:rPr>
              <a:t>https://openclipart.org/detail/233063/compass-rose-2</a:t>
            </a:r>
            <a:r>
              <a:rPr lang="en-GB" sz="1800" dirty="0"/>
              <a:t> </a:t>
            </a:r>
          </a:p>
          <a:p>
            <a:pPr marL="342900" indent="-342900"/>
            <a:r>
              <a:rPr lang="en-GB" sz="1800" b="1" dirty="0"/>
              <a:t>Slide 6: </a:t>
            </a:r>
            <a:r>
              <a:rPr lang="en-GB" sz="1800" dirty="0"/>
              <a:t>Diagram source: </a:t>
            </a:r>
            <a:r>
              <a:rPr lang="en-GB" sz="1800" dirty="0">
                <a:hlinkClick r:id="rId6"/>
              </a:rPr>
              <a:t>https://commons.wikimedia.org/wiki/File:United_Nations_geographical_subregions.png</a:t>
            </a:r>
            <a:r>
              <a:rPr lang="en-GB" sz="1800" dirty="0"/>
              <a:t> </a:t>
            </a:r>
          </a:p>
          <a:p>
            <a:pPr marL="342900" indent="-342900"/>
            <a:r>
              <a:rPr lang="en-GB" sz="1800" b="1" dirty="0"/>
              <a:t>Slides 7, 12, 14 and 15: </a:t>
            </a:r>
            <a:r>
              <a:rPr lang="en-GB" sz="1800" dirty="0"/>
              <a:t>Diagram source:</a:t>
            </a:r>
            <a:r>
              <a:rPr lang="en-GB" sz="1800" b="1" dirty="0"/>
              <a:t> </a:t>
            </a:r>
            <a:r>
              <a:rPr lang="en-GB" sz="1800" dirty="0">
                <a:latin typeface="Lato" panose="020F0502020204030203"/>
                <a:hlinkClick r:id="rId7"/>
              </a:rPr>
              <a:t>https://population.un.org/wpp/Graphs/DemographicProfiles/Line/900</a:t>
            </a:r>
            <a:r>
              <a:rPr lang="en-GB" sz="1800" dirty="0">
                <a:latin typeface="Lato" panose="020F0502020204030203"/>
              </a:rPr>
              <a:t> </a:t>
            </a:r>
            <a:endParaRPr lang="en-GB" sz="1800" b="1" dirty="0"/>
          </a:p>
          <a:p>
            <a:pPr marL="342900" indent="-342900"/>
            <a:r>
              <a:rPr lang="en-GB" sz="1800" b="1" dirty="0">
                <a:latin typeface="Lato" panose="020F0502020204030203"/>
              </a:rPr>
              <a:t>Slides 8, 13 and 17</a:t>
            </a:r>
            <a:r>
              <a:rPr lang="en-GB" sz="1800" dirty="0">
                <a:latin typeface="Lato" panose="020F0502020204030203"/>
              </a:rPr>
              <a:t>: Source of image: </a:t>
            </a:r>
            <a:r>
              <a:rPr lang="en-GB" sz="1800" b="0" u="none" strike="noStrike" dirty="0">
                <a:solidFill>
                  <a:srgbClr val="26377D"/>
                </a:solidFill>
                <a:effectLst/>
                <a:latin typeface="Lato" panose="020F0502020204030203"/>
              </a:rPr>
              <a:t>Free video from </a:t>
            </a:r>
            <a:r>
              <a:rPr lang="en-GB" sz="1800" b="0" u="sng" strike="noStrike" dirty="0">
                <a:solidFill>
                  <a:srgbClr val="1155CC"/>
                </a:solidFill>
                <a:effectLst/>
                <a:latin typeface="Lato" panose="020F0502020204030203"/>
                <a:hlinkClick r:id="rId8"/>
              </a:rPr>
              <a:t>www.gapminder.org</a:t>
            </a:r>
            <a:endParaRPr lang="en-GB" sz="1800" b="0" u="sng" strike="noStrike" dirty="0">
              <a:solidFill>
                <a:srgbClr val="1155CC"/>
              </a:solidFill>
              <a:effectLst/>
              <a:latin typeface="Lato" panose="020F0502020204030203"/>
            </a:endParaRPr>
          </a:p>
          <a:p>
            <a:pPr marL="342900" indent="-342900"/>
            <a:r>
              <a:rPr lang="en-GB" sz="1800" b="1" dirty="0"/>
              <a:t>Slide 9: </a:t>
            </a:r>
            <a:r>
              <a:rPr lang="en-GB" sz="1800" dirty="0"/>
              <a:t>Diagram source: </a:t>
            </a:r>
            <a:r>
              <a:rPr lang="en-GB" sz="1800" dirty="0">
                <a:hlinkClick r:id="rId9"/>
              </a:rPr>
              <a:t>https://data.worldbank.org/indicator/SP.POP.GROW?view=map</a:t>
            </a:r>
            <a:r>
              <a:rPr lang="en-GB" sz="1800" dirty="0"/>
              <a:t> </a:t>
            </a:r>
          </a:p>
          <a:p>
            <a:pPr marL="342900" indent="-342900"/>
            <a:endParaRPr lang="en-GB" sz="1800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83337085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E4DF-8D8F-4532-84F9-5CF2D06E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84150"/>
            <a:ext cx="8748464" cy="5309146"/>
          </a:xfrm>
        </p:spPr>
        <p:txBody>
          <a:bodyPr wrap="square">
            <a:spAutoFit/>
          </a:bodyPr>
          <a:lstStyle/>
          <a:p>
            <a:pPr marL="342900" indent="-342900"/>
            <a:r>
              <a:rPr lang="en-GB" sz="1800" b="1" dirty="0">
                <a:latin typeface="Lato" panose="020F0502020204030203"/>
              </a:rPr>
              <a:t>Slide 10: </a:t>
            </a:r>
            <a:r>
              <a:rPr lang="en-GB" sz="1800" dirty="0"/>
              <a:t>Diagram source: </a:t>
            </a:r>
            <a:r>
              <a:rPr lang="en-GB" sz="1800" dirty="0">
                <a:latin typeface="Lato" panose="020F0502020204030203"/>
              </a:rPr>
              <a:t>Geography Teachers toolkit: Moving Stories: Why is the population of the UK changing? (2008) J Widdowson, Geographical Association.</a:t>
            </a:r>
          </a:p>
          <a:p>
            <a:pPr marL="342900" indent="-342900"/>
            <a:r>
              <a:rPr lang="en-GB" sz="1800" b="1" dirty="0">
                <a:latin typeface="Lato" panose="020F0502020204030203"/>
              </a:rPr>
              <a:t>Slide 16: </a:t>
            </a:r>
            <a:r>
              <a:rPr lang="en-GB" sz="1800" dirty="0"/>
              <a:t>Diagram source: </a:t>
            </a:r>
            <a:r>
              <a:rPr lang="en-GB" sz="1800" dirty="0">
                <a:latin typeface="Lato" panose="020F0502020204030203"/>
                <a:hlinkClick r:id="rId2"/>
              </a:rPr>
              <a:t>https</a:t>
            </a:r>
            <a:r>
              <a:rPr lang="en-GB" sz="1800" dirty="0">
                <a:hlinkClick r:id="rId2"/>
              </a:rPr>
              <a:t>://commons.wikimedia.org/wiki/File:Bangladesh_Map_Flag.svg</a:t>
            </a:r>
            <a:r>
              <a:rPr lang="en-GB" sz="1800" dirty="0"/>
              <a:t> </a:t>
            </a:r>
          </a:p>
          <a:p>
            <a:pPr marL="342900" indent="-342900"/>
            <a:r>
              <a:rPr lang="en-GB" sz="1800" b="1" dirty="0"/>
              <a:t>Slide 18: </a:t>
            </a:r>
            <a:r>
              <a:rPr lang="en-GB" sz="1800" dirty="0"/>
              <a:t>Diagram source: </a:t>
            </a:r>
            <a:r>
              <a:rPr lang="en-GB" sz="1800" dirty="0">
                <a:hlinkClick r:id="rId3"/>
              </a:rPr>
              <a:t>https://commons.wikimedia.org/wiki/File:UK_population_pyramid_(2018).jpg</a:t>
            </a:r>
            <a:r>
              <a:rPr lang="en-GB" sz="1800" dirty="0"/>
              <a:t> </a:t>
            </a:r>
          </a:p>
          <a:p>
            <a:pPr marL="342900" indent="-342900"/>
            <a:r>
              <a:rPr lang="en-GB" sz="1800" b="1" dirty="0"/>
              <a:t>Slide 19: </a:t>
            </a:r>
            <a:r>
              <a:rPr lang="en-GB" sz="1800" dirty="0"/>
              <a:t>Diagram source: </a:t>
            </a:r>
            <a:r>
              <a:rPr lang="en-GB" sz="1800" dirty="0">
                <a:hlinkClick r:id="rId4"/>
              </a:rPr>
              <a:t>https://en.wikipedia.org/wiki/Demographics_of_Bangladesh#/media/File:Bangladesh_</a:t>
            </a:r>
            <a:br>
              <a:rPr lang="en-GB" sz="1800" dirty="0">
                <a:hlinkClick r:id="rId4"/>
              </a:rPr>
            </a:br>
            <a:r>
              <a:rPr lang="en-GB" sz="1800" dirty="0">
                <a:hlinkClick r:id="rId4"/>
              </a:rPr>
              <a:t>single_age_population_pyramid_2020.png</a:t>
            </a:r>
            <a:endParaRPr lang="en-GB" sz="1800" dirty="0"/>
          </a:p>
          <a:p>
            <a:pPr marL="342900" indent="-342900"/>
            <a:r>
              <a:rPr lang="en-GB" sz="1800" b="1" dirty="0"/>
              <a:t>Slide 20: </a:t>
            </a:r>
            <a:r>
              <a:rPr lang="en-GB" sz="1800" dirty="0"/>
              <a:t>Diagram source: </a:t>
            </a:r>
            <a:r>
              <a:rPr lang="en-GB" sz="1800" dirty="0">
                <a:hlinkClick r:id="rId5"/>
              </a:rPr>
              <a:t>https://commons.wikimedia.org/wiki/File:Japan-population-pyramid-2017.svg</a:t>
            </a:r>
            <a:r>
              <a:rPr lang="en-GB" sz="1800" dirty="0"/>
              <a:t>   </a:t>
            </a:r>
          </a:p>
          <a:p>
            <a:pPr marL="342900" indent="-342900"/>
            <a:r>
              <a:rPr lang="en-GB" sz="1800" b="1" dirty="0"/>
              <a:t>Slide 21: </a:t>
            </a:r>
            <a:r>
              <a:rPr lang="en-GB" sz="1800" dirty="0"/>
              <a:t>Photo source: </a:t>
            </a:r>
            <a:r>
              <a:rPr lang="en-GB" sz="1800" dirty="0">
                <a:hlinkClick r:id="rId6"/>
              </a:rPr>
              <a:t>https://www.flickr.com/photos/busyprinting/4673278409</a:t>
            </a:r>
            <a:r>
              <a:rPr lang="en-GB" sz="1800" dirty="0"/>
              <a:t> </a:t>
            </a:r>
          </a:p>
          <a:p>
            <a:pPr marL="342900" indent="-342900"/>
            <a:r>
              <a:rPr lang="en-GB" sz="1800" b="1" dirty="0"/>
              <a:t>Slide 22: </a:t>
            </a:r>
            <a:r>
              <a:rPr lang="en-GB" sz="1800" dirty="0"/>
              <a:t>Diagram source: </a:t>
            </a:r>
            <a:r>
              <a:rPr lang="en-GB" sz="1800" dirty="0">
                <a:hlinkClick r:id="rId7"/>
              </a:rPr>
              <a:t>https://en.wikipedia.org/wiki/Demographic_transition#/media/File:Demographic-TransitionOWID.png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99277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708120-9498-4DA0-9574-C65E51E3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/>
              <a:t>World population pattern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0B06F6-0225-4A6C-A568-1C954AFE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6048672" cy="2246769"/>
          </a:xfr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2000" dirty="0"/>
              <a:t>The map below is a dot density map, showing the </a:t>
            </a:r>
            <a:r>
              <a:rPr lang="en-GB" sz="2000" dirty="0">
                <a:hlinkClick r:id="rId2" action="ppaction://hlinksldjump"/>
              </a:rPr>
              <a:t>population density </a:t>
            </a:r>
            <a:r>
              <a:rPr lang="en-GB" sz="2000" dirty="0"/>
              <a:t>per pixel. Dot density maps are useful for showing detailed </a:t>
            </a:r>
            <a:r>
              <a:rPr lang="en-GB" sz="2000" dirty="0">
                <a:hlinkClick r:id="rId2" action="ppaction://hlinksldjump"/>
              </a:rPr>
              <a:t>spatial patterns</a:t>
            </a:r>
            <a:r>
              <a:rPr lang="en-GB" sz="2000" dirty="0"/>
              <a:t> like this.  Use the T-E-N technique when describing patterns: </a:t>
            </a:r>
            <a:r>
              <a:rPr lang="en-GB" sz="2000" b="1" dirty="0"/>
              <a:t>T</a:t>
            </a:r>
            <a:r>
              <a:rPr lang="en-GB" sz="2000" dirty="0"/>
              <a:t>rend: state the overall pattern; </a:t>
            </a:r>
            <a:r>
              <a:rPr lang="en-GB" sz="2000" b="1" dirty="0"/>
              <a:t>E</a:t>
            </a:r>
            <a:r>
              <a:rPr lang="en-GB" sz="2000" dirty="0"/>
              <a:t>vidence: extract data from the map; </a:t>
            </a:r>
            <a:r>
              <a:rPr lang="en-GB" sz="2000" b="1" dirty="0"/>
              <a:t>N</a:t>
            </a:r>
            <a:r>
              <a:rPr lang="en-GB" sz="2000" dirty="0"/>
              <a:t>otable: Quote anything interesting or unusual about the pattern.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DCFDF-C570-4FA2-AF40-E874316B7E01}"/>
              </a:ext>
            </a:extLst>
          </p:cNvPr>
          <p:cNvSpPr txBox="1"/>
          <p:nvPr/>
        </p:nvSpPr>
        <p:spPr>
          <a:xfrm>
            <a:off x="6403804" y="1412776"/>
            <a:ext cx="2592288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67D"/>
                </a:solidFill>
                <a:latin typeface="Lato"/>
              </a:rPr>
              <a:t>Activity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Click </a:t>
            </a:r>
            <a:r>
              <a:rPr lang="en-GB" dirty="0">
                <a:solidFill>
                  <a:srgbClr val="26377D"/>
                </a:solidFill>
                <a:latin typeface="Lato"/>
              </a:rPr>
              <a:t>on this </a:t>
            </a:r>
            <a:r>
              <a:rPr lang="en-GB" dirty="0">
                <a:solidFill>
                  <a:srgbClr val="26367D"/>
                </a:solidFill>
                <a:latin typeface="Lato"/>
              </a:rPr>
              <a:t>map </a:t>
            </a:r>
            <a:r>
              <a:rPr lang="en-GB" dirty="0">
                <a:solidFill>
                  <a:srgbClr val="26377D"/>
                </a:solidFill>
                <a:latin typeface="Lato"/>
              </a:rPr>
              <a:t> to </a:t>
            </a:r>
            <a:r>
              <a:rPr lang="en-GB" dirty="0">
                <a:solidFill>
                  <a:srgbClr val="26367D"/>
                </a:solidFill>
                <a:latin typeface="Lato"/>
              </a:rPr>
              <a:t>explore it in greater detail.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Describe the spatial pattern of population it shows.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Use the T-E-N approach, and the next three slides, to help add detail.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B9BAB042-40B8-48BB-BACB-476D7148EB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87537"/>
            <a:ext cx="5118089" cy="28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627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708120-9498-4DA0-9574-C65E51E3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/>
              <a:t>Continent names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0B06F6-0225-4A6C-A568-1C954AFE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373616" cy="1708160"/>
          </a:xfr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2000" dirty="0"/>
              <a:t>When describing spatial patterns you can refer to </a:t>
            </a:r>
            <a:r>
              <a:rPr lang="en-GB" sz="2000" b="1" dirty="0"/>
              <a:t>continent names. </a:t>
            </a:r>
            <a:r>
              <a:rPr lang="en-GB" sz="2000" dirty="0"/>
              <a:t>The world’s land masses are divided into seven continents, six of which are shown on the map. </a:t>
            </a:r>
          </a:p>
          <a:p>
            <a:pPr marL="109728" indent="0">
              <a:buNone/>
            </a:pPr>
            <a:r>
              <a:rPr lang="en-GB" sz="2000" dirty="0"/>
              <a:t>Example describing the overall </a:t>
            </a:r>
            <a:r>
              <a:rPr lang="en-GB" sz="2000" b="1" dirty="0">
                <a:highlight>
                  <a:srgbClr val="FFFF00"/>
                </a:highlight>
              </a:rPr>
              <a:t>T</a:t>
            </a:r>
            <a:r>
              <a:rPr lang="en-GB" sz="2000" dirty="0">
                <a:highlight>
                  <a:srgbClr val="FFFF00"/>
                </a:highlight>
              </a:rPr>
              <a:t>rend</a:t>
            </a:r>
            <a:r>
              <a:rPr lang="en-GB" sz="2000" dirty="0"/>
              <a:t> in the spatial pattern: </a:t>
            </a:r>
          </a:p>
          <a:p>
            <a:pPr marL="109728" indent="0">
              <a:buNone/>
            </a:pPr>
            <a:r>
              <a:rPr lang="en-GB" sz="2000" i="1" dirty="0"/>
              <a:t>‘Europe is the most densely populated continent’.</a:t>
            </a:r>
            <a:endParaRPr lang="en-GB" sz="32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765882-0700-48B7-8AB4-3821E99A924C}"/>
              </a:ext>
            </a:extLst>
          </p:cNvPr>
          <p:cNvGrpSpPr/>
          <p:nvPr/>
        </p:nvGrpSpPr>
        <p:grpSpPr>
          <a:xfrm>
            <a:off x="41124" y="3068960"/>
            <a:ext cx="8059268" cy="3456384"/>
            <a:chOff x="498514" y="2204864"/>
            <a:chExt cx="8052919" cy="3951788"/>
          </a:xfrm>
        </p:grpSpPr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43FFA7AD-218D-4B3B-A111-2867574B40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13" b="5222"/>
            <a:stretch/>
          </p:blipFill>
          <p:spPr bwMode="auto">
            <a:xfrm>
              <a:off x="498514" y="2204864"/>
              <a:ext cx="8052919" cy="371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4D6DBA-B4B8-42A9-A534-AA0C34AA8561}"/>
                </a:ext>
              </a:extLst>
            </p:cNvPr>
            <p:cNvSpPr txBox="1"/>
            <p:nvPr/>
          </p:nvSpPr>
          <p:spPr>
            <a:xfrm>
              <a:off x="592567" y="2967335"/>
              <a:ext cx="792088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1326"/>
                  </a:solidFill>
                  <a:latin typeface="Lato" panose="020F0502020204030203"/>
                </a:rPr>
                <a:t>North America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81EA9B-14CB-4172-9DD3-6C89EAD3B44F}"/>
                </a:ext>
              </a:extLst>
            </p:cNvPr>
            <p:cNvSpPr txBox="1"/>
            <p:nvPr/>
          </p:nvSpPr>
          <p:spPr>
            <a:xfrm>
              <a:off x="1475656" y="4653136"/>
              <a:ext cx="792088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1326"/>
                  </a:solidFill>
                  <a:latin typeface="Lato" panose="020F0502020204030203"/>
                </a:rPr>
                <a:t>South America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C6A23B-B9B4-43A7-89CD-32BDFDCB9187}"/>
                </a:ext>
              </a:extLst>
            </p:cNvPr>
            <p:cNvSpPr txBox="1"/>
            <p:nvPr/>
          </p:nvSpPr>
          <p:spPr>
            <a:xfrm>
              <a:off x="3995936" y="3921566"/>
              <a:ext cx="586408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1326"/>
                  </a:solidFill>
                  <a:latin typeface="Lato" panose="020F0502020204030203"/>
                </a:rPr>
                <a:t>Africa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35DBD9-7EAC-427A-B67B-C8EB7999513A}"/>
                </a:ext>
              </a:extLst>
            </p:cNvPr>
            <p:cNvSpPr txBox="1"/>
            <p:nvPr/>
          </p:nvSpPr>
          <p:spPr>
            <a:xfrm>
              <a:off x="4114292" y="2775089"/>
              <a:ext cx="792088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1326"/>
                  </a:solidFill>
                  <a:latin typeface="Lato" panose="020F0502020204030203"/>
                </a:rPr>
                <a:t>Europe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DA47DB-8BDC-4A67-8196-4C00396BAAF6}"/>
                </a:ext>
              </a:extLst>
            </p:cNvPr>
            <p:cNvSpPr txBox="1"/>
            <p:nvPr/>
          </p:nvSpPr>
          <p:spPr>
            <a:xfrm>
              <a:off x="5508104" y="2967335"/>
              <a:ext cx="576064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1326"/>
                  </a:solidFill>
                  <a:latin typeface="Lato" panose="020F0502020204030203"/>
                </a:rPr>
                <a:t>Asia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6283B7-BCDE-49C4-A8D9-551C96B97942}"/>
                </a:ext>
              </a:extLst>
            </p:cNvPr>
            <p:cNvSpPr txBox="1"/>
            <p:nvPr/>
          </p:nvSpPr>
          <p:spPr>
            <a:xfrm>
              <a:off x="7272300" y="4976301"/>
              <a:ext cx="792088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1326"/>
                  </a:solidFill>
                  <a:latin typeface="Lato" panose="020F0502020204030203"/>
                </a:rPr>
                <a:t>Oceania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C03247-5686-42B8-BA3F-0BEFD90D1395}"/>
                </a:ext>
              </a:extLst>
            </p:cNvPr>
            <p:cNvSpPr txBox="1"/>
            <p:nvPr/>
          </p:nvSpPr>
          <p:spPr>
            <a:xfrm>
              <a:off x="3990306" y="5879653"/>
              <a:ext cx="1008112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1326"/>
                  </a:solidFill>
                  <a:latin typeface="Lato" panose="020F0502020204030203"/>
                </a:rPr>
                <a:t>Antarctica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7B61A2A-CEC0-4493-9288-DC2E2D834062}"/>
              </a:ext>
            </a:extLst>
          </p:cNvPr>
          <p:cNvSpPr txBox="1"/>
          <p:nvPr/>
        </p:nvSpPr>
        <p:spPr>
          <a:xfrm>
            <a:off x="7452320" y="3140968"/>
            <a:ext cx="121011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T</a:t>
            </a:r>
            <a:r>
              <a:rPr lang="en-GB" dirty="0">
                <a:highlight>
                  <a:srgbClr val="FFFF00"/>
                </a:highlight>
              </a:rPr>
              <a:t>rend</a:t>
            </a:r>
          </a:p>
          <a:p>
            <a:r>
              <a:rPr lang="en-GB" b="1" dirty="0"/>
              <a:t>E</a:t>
            </a:r>
            <a:r>
              <a:rPr lang="en-GB" dirty="0"/>
              <a:t>vidence</a:t>
            </a:r>
          </a:p>
          <a:p>
            <a:r>
              <a:rPr lang="en-GB" b="1" dirty="0"/>
              <a:t>N</a:t>
            </a:r>
            <a:r>
              <a:rPr lang="en-GB" dirty="0"/>
              <a:t>otable</a:t>
            </a:r>
          </a:p>
        </p:txBody>
      </p:sp>
    </p:spTree>
    <p:extLst>
      <p:ext uri="{BB962C8B-B14F-4D97-AF65-F5344CB8AC3E}">
        <p14:creationId xmlns:p14="http://schemas.microsoft.com/office/powerpoint/2010/main" val="229614825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708120-9498-4DA0-9574-C65E51E3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/>
              <a:t>Evidence: Direction and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0B06F6-0225-4A6C-A568-1C954AFE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1708160"/>
          </a:xfr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2000" dirty="0"/>
              <a:t>Quoting evidence helps us to substantiate (add weight to) our statements. </a:t>
            </a:r>
            <a:r>
              <a:rPr lang="en-GB" sz="2000" b="1" dirty="0"/>
              <a:t>Direction </a:t>
            </a:r>
            <a:r>
              <a:rPr lang="en-GB" sz="2000" dirty="0"/>
              <a:t>is used to specify a particular part of a continent, country or region. A </a:t>
            </a:r>
            <a:r>
              <a:rPr lang="en-GB" sz="2000" b="1" dirty="0"/>
              <a:t>key </a:t>
            </a:r>
            <a:r>
              <a:rPr lang="en-GB" sz="2000" dirty="0"/>
              <a:t>shows the </a:t>
            </a:r>
            <a:r>
              <a:rPr lang="en-GB" sz="2000" b="1" dirty="0"/>
              <a:t>data value</a:t>
            </a:r>
            <a:r>
              <a:rPr lang="en-GB" sz="2000" dirty="0"/>
              <a:t> for a particular colour used on a map.</a:t>
            </a:r>
          </a:p>
          <a:p>
            <a:pPr marL="109728" indent="0">
              <a:buNone/>
            </a:pPr>
            <a:r>
              <a:rPr lang="en-GB" sz="2000" dirty="0"/>
              <a:t>Example of providing </a:t>
            </a:r>
            <a:r>
              <a:rPr lang="en-GB" sz="2000" b="1" dirty="0">
                <a:highlight>
                  <a:srgbClr val="00FFFF"/>
                </a:highlight>
              </a:rPr>
              <a:t>E</a:t>
            </a:r>
            <a:r>
              <a:rPr lang="en-GB" sz="2000" dirty="0">
                <a:highlight>
                  <a:srgbClr val="00FFFF"/>
                </a:highlight>
              </a:rPr>
              <a:t>vidence</a:t>
            </a:r>
            <a:r>
              <a:rPr lang="en-GB" sz="2000" dirty="0"/>
              <a:t> of the spatial pattern: </a:t>
            </a:r>
          </a:p>
          <a:p>
            <a:pPr marL="109728" indent="0">
              <a:buNone/>
            </a:pPr>
            <a:r>
              <a:rPr lang="en-GB" sz="2000" i="1" dirty="0"/>
              <a:t>‘Northwest Europe has large areas with 250–1,000 people per km</a:t>
            </a:r>
            <a:r>
              <a:rPr lang="en-GB" sz="2000" i="1" baseline="30000" dirty="0"/>
              <a:t>2</a:t>
            </a:r>
            <a:r>
              <a:rPr lang="en-GB" sz="2000" i="1" dirty="0"/>
              <a:t>.</a:t>
            </a:r>
            <a:endParaRPr lang="en-GB" sz="20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E75FE9E-2493-47DB-BB96-61B1BEFC4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54083"/>
            <a:ext cx="2784704" cy="27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047472-85D2-4364-A4F3-83D551A61C75}"/>
              </a:ext>
            </a:extLst>
          </p:cNvPr>
          <p:cNvSpPr txBox="1"/>
          <p:nvPr/>
        </p:nvSpPr>
        <p:spPr>
          <a:xfrm>
            <a:off x="7482417" y="3091315"/>
            <a:ext cx="121011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T</a:t>
            </a:r>
            <a:r>
              <a:rPr lang="en-GB" dirty="0"/>
              <a:t>rend</a:t>
            </a:r>
          </a:p>
          <a:p>
            <a:r>
              <a:rPr lang="en-GB" b="1" dirty="0">
                <a:highlight>
                  <a:srgbClr val="00FFFF"/>
                </a:highlight>
              </a:rPr>
              <a:t>E</a:t>
            </a:r>
            <a:r>
              <a:rPr lang="en-GB" dirty="0">
                <a:highlight>
                  <a:srgbClr val="00FFFF"/>
                </a:highlight>
              </a:rPr>
              <a:t>vidence</a:t>
            </a:r>
          </a:p>
          <a:p>
            <a:r>
              <a:rPr lang="en-GB" b="1" dirty="0"/>
              <a:t>N</a:t>
            </a:r>
            <a:r>
              <a:rPr lang="en-GB" dirty="0"/>
              <a:t>otable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37815B-A77E-454A-B2E4-FFF0323631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255293"/>
            <a:ext cx="3647339" cy="693884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E612DE6-EE22-498F-B8C3-72A16E9F23FE}"/>
              </a:ext>
            </a:extLst>
          </p:cNvPr>
          <p:cNvSpPr txBox="1">
            <a:spLocks/>
          </p:cNvSpPr>
          <p:nvPr/>
        </p:nvSpPr>
        <p:spPr>
          <a:xfrm>
            <a:off x="323528" y="5057307"/>
            <a:ext cx="1564944" cy="120032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GB" sz="1800" dirty="0"/>
              <a:t>Use a compass rose for </a:t>
            </a:r>
            <a:r>
              <a:rPr lang="en-GB" sz="1800" b="1" dirty="0"/>
              <a:t>directions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AF43E6D-7A47-4309-A096-5C0069DD9BB0}"/>
              </a:ext>
            </a:extLst>
          </p:cNvPr>
          <p:cNvSpPr txBox="1">
            <a:spLocks/>
          </p:cNvSpPr>
          <p:nvPr/>
        </p:nvSpPr>
        <p:spPr>
          <a:xfrm>
            <a:off x="5776566" y="5327410"/>
            <a:ext cx="1564944" cy="923330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GB" sz="1800" dirty="0"/>
              <a:t>Use the key to extract </a:t>
            </a:r>
            <a:r>
              <a:rPr lang="en-GB" sz="1800" b="1" dirty="0"/>
              <a:t>data values</a:t>
            </a:r>
          </a:p>
        </p:txBody>
      </p:sp>
    </p:spTree>
    <p:extLst>
      <p:ext uri="{BB962C8B-B14F-4D97-AF65-F5344CB8AC3E}">
        <p14:creationId xmlns:p14="http://schemas.microsoft.com/office/powerpoint/2010/main" val="119676958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708120-9498-4DA0-9574-C65E51E3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/>
              <a:t>Evidence: World region names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0B06F6-0225-4A6C-A568-1C954AFE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373616" cy="1708160"/>
          </a:xfr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2000" dirty="0"/>
              <a:t>Quoting </a:t>
            </a:r>
            <a:r>
              <a:rPr lang="en-GB" sz="2000" b="1" dirty="0"/>
              <a:t>world region names </a:t>
            </a:r>
            <a:r>
              <a:rPr lang="en-GB" sz="2000" dirty="0"/>
              <a:t>demonstrate thorough geographical knowledge. A world region is a large part of the world with similar characteristics. </a:t>
            </a:r>
          </a:p>
          <a:p>
            <a:pPr marL="109728" indent="0">
              <a:buNone/>
            </a:pPr>
            <a:r>
              <a:rPr lang="en-GB" sz="2000" dirty="0"/>
              <a:t>Example of describing something </a:t>
            </a:r>
            <a:r>
              <a:rPr lang="en-GB" sz="2000" b="1" dirty="0">
                <a:highlight>
                  <a:srgbClr val="FF00FF"/>
                </a:highlight>
              </a:rPr>
              <a:t>N</a:t>
            </a:r>
            <a:r>
              <a:rPr lang="en-GB" sz="2000" dirty="0">
                <a:highlight>
                  <a:srgbClr val="FF00FF"/>
                </a:highlight>
              </a:rPr>
              <a:t>otable</a:t>
            </a:r>
            <a:r>
              <a:rPr lang="en-GB" sz="2000" dirty="0"/>
              <a:t> in the spatial pattern:</a:t>
            </a:r>
          </a:p>
          <a:p>
            <a:pPr marL="109728" indent="0">
              <a:buNone/>
            </a:pPr>
            <a:r>
              <a:rPr lang="en-GB" sz="2000" i="1" dirty="0"/>
              <a:t>‘Southern Asia has the densest population of any world region.</a:t>
            </a:r>
            <a:endParaRPr lang="en-GB" sz="2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87B0B96-794D-4632-B924-3612E4CFE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092488"/>
            <a:ext cx="7416824" cy="34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87390D-23B9-4944-B9CD-DCF4E694A209}"/>
              </a:ext>
            </a:extLst>
          </p:cNvPr>
          <p:cNvSpPr txBox="1"/>
          <p:nvPr/>
        </p:nvSpPr>
        <p:spPr>
          <a:xfrm>
            <a:off x="7487031" y="3140968"/>
            <a:ext cx="121011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T</a:t>
            </a:r>
            <a:r>
              <a:rPr lang="en-GB" dirty="0"/>
              <a:t>rend</a:t>
            </a:r>
          </a:p>
          <a:p>
            <a:r>
              <a:rPr lang="en-GB" b="1" dirty="0"/>
              <a:t>E</a:t>
            </a:r>
            <a:r>
              <a:rPr lang="en-GB" dirty="0"/>
              <a:t>vidence</a:t>
            </a:r>
          </a:p>
          <a:p>
            <a:r>
              <a:rPr lang="en-GB" b="1" dirty="0">
                <a:highlight>
                  <a:srgbClr val="FF00FF"/>
                </a:highlight>
              </a:rPr>
              <a:t>N</a:t>
            </a:r>
            <a:r>
              <a:rPr lang="en-GB" dirty="0">
                <a:highlight>
                  <a:srgbClr val="FF00FF"/>
                </a:highlight>
              </a:rPr>
              <a:t>otable</a:t>
            </a:r>
          </a:p>
        </p:txBody>
      </p:sp>
    </p:spTree>
    <p:extLst>
      <p:ext uri="{BB962C8B-B14F-4D97-AF65-F5344CB8AC3E}">
        <p14:creationId xmlns:p14="http://schemas.microsoft.com/office/powerpoint/2010/main" val="170828553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A729-8E11-453E-97ED-CA5264B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8044"/>
            <a:ext cx="8229600" cy="1066800"/>
          </a:xfrm>
        </p:spPr>
        <p:txBody>
          <a:bodyPr/>
          <a:lstStyle/>
          <a:p>
            <a:r>
              <a:rPr lang="en-GB" dirty="0"/>
              <a:t>World population growth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3DD7E2-A91B-4869-8505-5164DF1C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0162"/>
            <a:ext cx="8438042" cy="1282774"/>
          </a:xfrm>
        </p:spPr>
        <p:txBody>
          <a:bodyPr>
            <a:normAutofit/>
          </a:bodyPr>
          <a:lstStyle/>
          <a:p>
            <a:r>
              <a:rPr lang="en-GB" sz="2000" dirty="0"/>
              <a:t>The </a:t>
            </a:r>
            <a:r>
              <a:rPr lang="en-GB" sz="2000" b="1" dirty="0"/>
              <a:t>world’s total population </a:t>
            </a:r>
            <a:r>
              <a:rPr lang="en-GB" sz="2000" dirty="0"/>
              <a:t>has been increasing steadily. </a:t>
            </a:r>
          </a:p>
          <a:p>
            <a:r>
              <a:rPr lang="en-GB" sz="2000" dirty="0"/>
              <a:t>In 1950 it was 2.5 billion.</a:t>
            </a:r>
          </a:p>
          <a:p>
            <a:r>
              <a:rPr lang="en-GB" sz="2000" dirty="0"/>
              <a:t>By 2100 it will projected to stabilise at 10.8 billion people.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80D964-9B34-459F-B5BA-22D930990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281"/>
          <a:stretch/>
        </p:blipFill>
        <p:spPr>
          <a:xfrm>
            <a:off x="107504" y="2780928"/>
            <a:ext cx="5904656" cy="3816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C387F-3160-4753-BC83-F54F29A364BD}"/>
              </a:ext>
            </a:extLst>
          </p:cNvPr>
          <p:cNvSpPr txBox="1"/>
          <p:nvPr/>
        </p:nvSpPr>
        <p:spPr>
          <a:xfrm>
            <a:off x="6175419" y="3064892"/>
            <a:ext cx="266944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/>
              </a:rPr>
              <a:t>Activities</a:t>
            </a:r>
          </a:p>
          <a:p>
            <a:pPr marL="111600" lvl="0"/>
            <a:r>
              <a:rPr lang="en-GB" dirty="0">
                <a:solidFill>
                  <a:srgbClr val="26367D"/>
                </a:solidFill>
                <a:latin typeface="Lato"/>
              </a:rPr>
              <a:t>Use the line graph to: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state the  population in 1975 and 2000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give the date when the population growth starts to slow down.</a:t>
            </a:r>
          </a:p>
        </p:txBody>
      </p:sp>
    </p:spTree>
    <p:extLst>
      <p:ext uri="{BB962C8B-B14F-4D97-AF65-F5344CB8AC3E}">
        <p14:creationId xmlns:p14="http://schemas.microsoft.com/office/powerpoint/2010/main" val="320598400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DD4A4A-484A-4E9B-B2D8-030A070E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World population growth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75381-0D54-4F7A-B229-8771612D384E}"/>
              </a:ext>
            </a:extLst>
          </p:cNvPr>
          <p:cNvSpPr txBox="1"/>
          <p:nvPr/>
        </p:nvSpPr>
        <p:spPr>
          <a:xfrm>
            <a:off x="5868144" y="2060848"/>
            <a:ext cx="2880320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/>
              </a:rPr>
              <a:t>Activity</a:t>
            </a:r>
          </a:p>
          <a:p>
            <a:pPr lvl="0"/>
            <a:r>
              <a:rPr lang="en-GB" dirty="0">
                <a:solidFill>
                  <a:srgbClr val="26367D"/>
                </a:solidFill>
                <a:latin typeface="Lato"/>
              </a:rPr>
              <a:t>Watch </a:t>
            </a:r>
            <a:r>
              <a:rPr lang="en-GB" dirty="0">
                <a:solidFill>
                  <a:srgbClr val="002060"/>
                </a:solidFill>
                <a:latin typeface="Lato"/>
              </a:rPr>
              <a:t>this </a:t>
            </a:r>
            <a:r>
              <a:rPr lang="en-GB" dirty="0">
                <a:solidFill>
                  <a:srgbClr val="002060"/>
                </a:solidFill>
                <a:latin typeface="Lato"/>
                <a:hlinkClick r:id="rId2"/>
              </a:rPr>
              <a:t>Gapminder video</a:t>
            </a:r>
            <a:r>
              <a:rPr lang="en-GB" dirty="0">
                <a:solidFill>
                  <a:srgbClr val="002060"/>
                </a:solidFill>
                <a:latin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dirty="0">
              <a:latin typeface="Lato"/>
            </a:endParaRP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Describe how and why the world’s population has changed.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You might start by thinking about which countries have fast- or slow-growing populations.</a:t>
            </a:r>
          </a:p>
        </p:txBody>
      </p:sp>
      <p:pic>
        <p:nvPicPr>
          <p:cNvPr id="12" name="Picture 11">
            <a:hlinkClick r:id="rId2"/>
            <a:extLst>
              <a:ext uri="{FF2B5EF4-FFF2-40B4-BE49-F238E27FC236}">
                <a16:creationId xmlns:a16="http://schemas.microsoft.com/office/drawing/2014/main" id="{97187D07-0857-4CEC-83CB-2521E65EAD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1489"/>
            <a:ext cx="5292080" cy="299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8116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708120-9498-4DA0-9574-C65E51E3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2255"/>
            <a:ext cx="8229600" cy="576064"/>
          </a:xfrm>
        </p:spPr>
        <p:txBody>
          <a:bodyPr>
            <a:noAutofit/>
          </a:bodyPr>
          <a:lstStyle/>
          <a:p>
            <a:r>
              <a:rPr lang="en-GB" dirty="0"/>
              <a:t>Pattern of annual population growth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0B06F6-0225-4A6C-A568-1C954AFE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5904656" cy="1938992"/>
          </a:xfr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GB" sz="2000" dirty="0"/>
              <a:t>The map below is a </a:t>
            </a:r>
            <a:r>
              <a:rPr lang="en-GB" sz="2000" dirty="0">
                <a:hlinkClick r:id="rId2" action="ppaction://hlinksldjump"/>
              </a:rPr>
              <a:t>choropleth map </a:t>
            </a:r>
            <a:r>
              <a:rPr lang="en-GB" sz="2000" dirty="0"/>
              <a:t>that shows the annual (yearly) population growth rate (in %) for each country. This type of choropleth maps uses shading to show an average value for an entire country, but doesn’t show variation within the areas.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DCFDF-C570-4FA2-AF40-E874316B7E01}"/>
              </a:ext>
            </a:extLst>
          </p:cNvPr>
          <p:cNvSpPr txBox="1"/>
          <p:nvPr/>
        </p:nvSpPr>
        <p:spPr>
          <a:xfrm>
            <a:off x="6130426" y="1484784"/>
            <a:ext cx="2664296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67D"/>
                </a:solidFill>
                <a:latin typeface="Lato"/>
              </a:rPr>
              <a:t>Activities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dirty="0">
                <a:solidFill>
                  <a:srgbClr val="26367D"/>
                </a:solidFill>
                <a:latin typeface="Lato"/>
              </a:rPr>
              <a:t>Click </a:t>
            </a:r>
            <a:r>
              <a:rPr lang="en-GB" dirty="0">
                <a:solidFill>
                  <a:srgbClr val="26377D"/>
                </a:solidFill>
                <a:latin typeface="Lato"/>
              </a:rPr>
              <a:t>on this </a:t>
            </a:r>
            <a:r>
              <a:rPr lang="en-GB" dirty="0">
                <a:solidFill>
                  <a:srgbClr val="26377D"/>
                </a:solidFill>
                <a:latin typeface="Lato"/>
                <a:hlinkClick r:id="rId3"/>
              </a:rPr>
              <a:t>link</a:t>
            </a:r>
            <a:r>
              <a:rPr lang="en-GB" dirty="0">
                <a:solidFill>
                  <a:srgbClr val="26377D"/>
                </a:solidFill>
                <a:latin typeface="Lato"/>
              </a:rPr>
              <a:t> to </a:t>
            </a:r>
            <a:r>
              <a:rPr lang="en-GB" dirty="0">
                <a:solidFill>
                  <a:srgbClr val="26367D"/>
                </a:solidFill>
                <a:latin typeface="Lato"/>
              </a:rPr>
              <a:t>explore this interactive map.</a:t>
            </a:r>
          </a:p>
          <a:p>
            <a:pPr marL="367200" lvl="0" indent="-255600">
              <a:buFont typeface="Arial" pitchFamily="34" charset="0"/>
              <a:buChar char="•"/>
            </a:pPr>
            <a:r>
              <a:rPr lang="en-GB" b="1" dirty="0">
                <a:solidFill>
                  <a:srgbClr val="26367D"/>
                </a:solidFill>
                <a:latin typeface="Lato"/>
              </a:rPr>
              <a:t>Describe the world pattern </a:t>
            </a:r>
            <a:r>
              <a:rPr lang="en-GB" dirty="0">
                <a:solidFill>
                  <a:srgbClr val="26367D"/>
                </a:solidFill>
                <a:latin typeface="Lato"/>
              </a:rPr>
              <a:t>of annual population growth rates. Refer to continent, compass rose directions and/ or world regions.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893133-D200-4798-BA8E-9636DF36BE16}"/>
              </a:ext>
            </a:extLst>
          </p:cNvPr>
          <p:cNvGrpSpPr/>
          <p:nvPr/>
        </p:nvGrpSpPr>
        <p:grpSpPr>
          <a:xfrm>
            <a:off x="539553" y="3342209"/>
            <a:ext cx="5112568" cy="2990154"/>
            <a:chOff x="467544" y="2852936"/>
            <a:chExt cx="5760641" cy="34460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8224C7-6AEA-489C-B33F-FE6D105F9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44" y="2852936"/>
              <a:ext cx="5760641" cy="34460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C4DB48-32A8-4FF0-A3FF-6963FF4A8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784" y="4745928"/>
              <a:ext cx="1338913" cy="1490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701928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 presentation template">
  <a:themeElements>
    <a:clrScheme name="Custom 1">
      <a:dk1>
        <a:srgbClr val="352B84"/>
      </a:dk1>
      <a:lt1>
        <a:sysClr val="window" lastClr="FFFFFF"/>
      </a:lt1>
      <a:dk2>
        <a:srgbClr val="1F3D91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2489</Words>
  <Application>Microsoft Office PowerPoint</Application>
  <PresentationFormat>On-screen Show (4:3)</PresentationFormat>
  <Paragraphs>239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Lato</vt:lpstr>
      <vt:lpstr>Wingdings 2</vt:lpstr>
      <vt:lpstr>GA presentation template</vt:lpstr>
      <vt:lpstr>PowerPoint Presentation</vt:lpstr>
      <vt:lpstr>Getting started</vt:lpstr>
      <vt:lpstr>World population pattern</vt:lpstr>
      <vt:lpstr>Continent names</vt:lpstr>
      <vt:lpstr>Evidence: Direction and data</vt:lpstr>
      <vt:lpstr>Evidence: World region names</vt:lpstr>
      <vt:lpstr>World population growth</vt:lpstr>
      <vt:lpstr>World population growth</vt:lpstr>
      <vt:lpstr>Pattern of annual population growth</vt:lpstr>
      <vt:lpstr>How does population grow?</vt:lpstr>
      <vt:lpstr>Calculating population change</vt:lpstr>
      <vt:lpstr>Trends in world birth and death rates</vt:lpstr>
      <vt:lpstr>Where do 7 billion people live?</vt:lpstr>
      <vt:lpstr>Increasing world life expectancy</vt:lpstr>
      <vt:lpstr>Decreasing world child mortality</vt:lpstr>
      <vt:lpstr>Population change in Bangladesh</vt:lpstr>
      <vt:lpstr>If births are so low why will the world’s population still grow?</vt:lpstr>
      <vt:lpstr>The UK’s population pyramid</vt:lpstr>
      <vt:lpstr>Bangladesh’s population pyramid</vt:lpstr>
      <vt:lpstr>Japan’s population pyramid</vt:lpstr>
      <vt:lpstr>The rise of single women in Japan</vt:lpstr>
      <vt:lpstr>Demographic Transition Model</vt:lpstr>
      <vt:lpstr>Links</vt:lpstr>
      <vt:lpstr>Glossary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rmcateer</dc:creator>
  <cp:lastModifiedBy>Anna Grandfield</cp:lastModifiedBy>
  <cp:revision>107</cp:revision>
  <dcterms:created xsi:type="dcterms:W3CDTF">2014-10-30T10:42:22Z</dcterms:created>
  <dcterms:modified xsi:type="dcterms:W3CDTF">2022-01-19T11:49:57Z</dcterms:modified>
</cp:coreProperties>
</file>