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428" r:id="rId2"/>
    <p:sldId id="429" r:id="rId3"/>
    <p:sldId id="453" r:id="rId4"/>
    <p:sldId id="431" r:id="rId5"/>
    <p:sldId id="454" r:id="rId6"/>
    <p:sldId id="432" r:id="rId7"/>
    <p:sldId id="455" r:id="rId8"/>
    <p:sldId id="433" r:id="rId9"/>
    <p:sldId id="434" r:id="rId10"/>
    <p:sldId id="456" r:id="rId11"/>
    <p:sldId id="435" r:id="rId12"/>
    <p:sldId id="445" r:id="rId13"/>
    <p:sldId id="441" r:id="rId14"/>
    <p:sldId id="260" r:id="rId15"/>
    <p:sldId id="438" r:id="rId16"/>
    <p:sldId id="447" r:id="rId17"/>
    <p:sldId id="442" r:id="rId18"/>
    <p:sldId id="439" r:id="rId19"/>
    <p:sldId id="457" r:id="rId20"/>
    <p:sldId id="446" r:id="rId21"/>
    <p:sldId id="443" r:id="rId22"/>
    <p:sldId id="450" r:id="rId23"/>
    <p:sldId id="4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E9E9ED"/>
    <a:srgbClr val="D1D1DA"/>
    <a:srgbClr val="26377D"/>
    <a:srgbClr val="26367D"/>
    <a:srgbClr val="3DB4E6"/>
    <a:srgbClr val="5CC1EA"/>
    <a:srgbClr val="B48086"/>
    <a:srgbClr val="B4CE44"/>
    <a:srgbClr val="243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0" autoAdjust="0"/>
  </p:normalViewPr>
  <p:slideViewPr>
    <p:cSldViewPr>
      <p:cViewPr varScale="1">
        <p:scale>
          <a:sx n="65" d="100"/>
          <a:sy n="65" d="100"/>
        </p:scale>
        <p:origin x="145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16/12/2020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2.slideshare.net/tudorgeog/uk-water-supply-and-demand?qid=36f081bf-a39b-493a-9eb3-840a8b5032ee&amp;v=&amp;b=&amp;from_search=1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bc.co.uk/news/uk-england-4913140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time_continue=274&amp;v=F6i40og_9GA&amp;feature=emb_logo"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oilassociation.org/organic-living/organic-heroes/meet-the-producers/martyn-bragg-shillingford-organic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bc.co.uk/teach/classclipsvideo/the-development-of-agribusiness-in-the-uk-z68qp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Source of image: </a:t>
            </a:r>
            <a:r>
              <a:rPr lang="en-US" sz="1200" i="1" dirty="0">
                <a:solidFill>
                  <a:srgbClr val="FF0000"/>
                </a:solidFill>
              </a:rPr>
              <a:t>GCSE Toolkit: Resource Management: Food, water, energy</a:t>
            </a:r>
            <a:r>
              <a:rPr lang="en-US" sz="1200" dirty="0">
                <a:solidFill>
                  <a:srgbClr val="FF0000"/>
                </a:solidFill>
              </a:rPr>
              <a:t> (2018) G. Pollard. Geographical Association. </a:t>
            </a:r>
            <a:endParaRPr lang="en-GB" sz="1200"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3</a:t>
            </a:fld>
            <a:endParaRPr lang="en-GB" dirty="0"/>
          </a:p>
        </p:txBody>
      </p:sp>
    </p:spTree>
    <p:extLst>
      <p:ext uri="{BB962C8B-B14F-4D97-AF65-F5344CB8AC3E}">
        <p14:creationId xmlns:p14="http://schemas.microsoft.com/office/powerpoint/2010/main" val="621723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err="1"/>
              <a:t>Map</a:t>
            </a:r>
            <a:r>
              <a:rPr lang="fr-FR" sz="1200" dirty="0"/>
              <a:t> source: </a:t>
            </a:r>
            <a:r>
              <a:rPr lang="fr-FR" sz="1200" dirty="0">
                <a:hlinkClick r:id="rId3"/>
              </a:rPr>
              <a:t>https://www2.slideshare.net/tudorgeog/uk-water-supply-and-demand?qid=36f081bf-a39b-493a-9eb3-840a8b5032ee&amp;v=&amp;b=&amp;from_search=12</a:t>
            </a:r>
            <a:r>
              <a:rPr lang="fr-FR" sz="1200" dirty="0"/>
              <a:t> </a:t>
            </a:r>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12</a:t>
            </a:fld>
            <a:endParaRPr lang="en-GB"/>
          </a:p>
        </p:txBody>
      </p:sp>
    </p:spTree>
    <p:extLst>
      <p:ext uri="{BB962C8B-B14F-4D97-AF65-F5344CB8AC3E}">
        <p14:creationId xmlns:p14="http://schemas.microsoft.com/office/powerpoint/2010/main" val="419766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latin typeface="Lato"/>
                <a:hlinkClick r:id="rId3"/>
              </a:rPr>
              <a:t>www.bbc.co.uk/news/uk-england-49131405</a:t>
            </a:r>
            <a:endParaRPr lang="en-GB" dirty="0">
              <a:latin typeface="Lato"/>
            </a:endParaRPr>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14</a:t>
            </a:fld>
            <a:endParaRPr lang="en-GB"/>
          </a:p>
        </p:txBody>
      </p:sp>
    </p:spTree>
    <p:extLst>
      <p:ext uri="{BB962C8B-B14F-4D97-AF65-F5344CB8AC3E}">
        <p14:creationId xmlns:p14="http://schemas.microsoft.com/office/powerpoint/2010/main" val="330632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15</a:t>
            </a:fld>
            <a:endParaRPr lang="en-GB"/>
          </a:p>
        </p:txBody>
      </p:sp>
    </p:spTree>
    <p:extLst>
      <p:ext uri="{BB962C8B-B14F-4D97-AF65-F5344CB8AC3E}">
        <p14:creationId xmlns:p14="http://schemas.microsoft.com/office/powerpoint/2010/main" val="138411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16</a:t>
            </a:fld>
            <a:endParaRPr lang="en-GB"/>
          </a:p>
        </p:txBody>
      </p:sp>
    </p:spTree>
    <p:extLst>
      <p:ext uri="{BB962C8B-B14F-4D97-AF65-F5344CB8AC3E}">
        <p14:creationId xmlns:p14="http://schemas.microsoft.com/office/powerpoint/2010/main" val="1384113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18</a:t>
            </a:fld>
            <a:endParaRPr lang="en-GB"/>
          </a:p>
        </p:txBody>
      </p:sp>
    </p:spTree>
    <p:extLst>
      <p:ext uri="{BB962C8B-B14F-4D97-AF65-F5344CB8AC3E}">
        <p14:creationId xmlns:p14="http://schemas.microsoft.com/office/powerpoint/2010/main" val="45119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https://friendsoftheearth.uk/climate-change/uk-fracking-map-where-could-fracking-happen add map link.</a:t>
            </a:r>
          </a:p>
        </p:txBody>
      </p:sp>
      <p:sp>
        <p:nvSpPr>
          <p:cNvPr id="4" name="Slide Number Placeholder 3"/>
          <p:cNvSpPr>
            <a:spLocks noGrp="1"/>
          </p:cNvSpPr>
          <p:nvPr>
            <p:ph type="sldNum" sz="quarter" idx="5"/>
          </p:nvPr>
        </p:nvSpPr>
        <p:spPr/>
        <p:txBody>
          <a:bodyPr/>
          <a:lstStyle/>
          <a:p>
            <a:fld id="{4399001A-258F-4C21-BFC1-1432480F8C34}" type="slidenum">
              <a:rPr lang="en-GB" smtClean="0"/>
              <a:pPr/>
              <a:t>19</a:t>
            </a:fld>
            <a:endParaRPr lang="en-GB"/>
          </a:p>
        </p:txBody>
      </p:sp>
    </p:spTree>
    <p:extLst>
      <p:ext uri="{BB962C8B-B14F-4D97-AF65-F5344CB8AC3E}">
        <p14:creationId xmlns:p14="http://schemas.microsoft.com/office/powerpoint/2010/main" val="304168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20</a:t>
            </a:fld>
            <a:endParaRPr lang="en-GB"/>
          </a:p>
        </p:txBody>
      </p:sp>
    </p:spTree>
    <p:extLst>
      <p:ext uri="{BB962C8B-B14F-4D97-AF65-F5344CB8AC3E}">
        <p14:creationId xmlns:p14="http://schemas.microsoft.com/office/powerpoint/2010/main" val="2257339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solidFill>
                  <a:srgbClr val="FF0000"/>
                </a:solidFill>
              </a:rPr>
              <a:t>Source of image: </a:t>
            </a:r>
            <a:r>
              <a:rPr lang="en-US" sz="1200" i="1" dirty="0">
                <a:solidFill>
                  <a:srgbClr val="FF0000"/>
                </a:solidFill>
              </a:rPr>
              <a:t>GCSE Toolkit: Resource Management: Food, water, energy</a:t>
            </a:r>
            <a:r>
              <a:rPr lang="en-US" sz="1200" dirty="0">
                <a:solidFill>
                  <a:srgbClr val="FF0000"/>
                </a:solidFill>
              </a:rPr>
              <a:t> (2018) G. Pollard. Geographical Association. </a:t>
            </a:r>
            <a:endParaRPr lang="en-GB"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5</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6</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7</a:t>
            </a:fld>
            <a:endParaRPr lang="en-GB" dirty="0"/>
          </a:p>
        </p:txBody>
      </p:sp>
    </p:spTree>
    <p:extLst>
      <p:ext uri="{BB962C8B-B14F-4D97-AF65-F5344CB8AC3E}">
        <p14:creationId xmlns:p14="http://schemas.microsoft.com/office/powerpoint/2010/main" val="291033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3"/>
              </a:rPr>
              <a:t>www.youtube.com/watch?time_continue=274&amp;v=F6i40og_9GA&amp;feature=emb_logo</a:t>
            </a:r>
            <a:endParaRPr lang="en-US" sz="1200" u="sng"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a:t>Soil association article : </a:t>
            </a:r>
            <a:endParaRPr lang="en-GB" sz="1200" dirty="0"/>
          </a:p>
          <a:p>
            <a:r>
              <a:rPr lang="en-GB" dirty="0">
                <a:hlinkClick r:id="rId4"/>
              </a:rPr>
              <a:t>https://www.soilassociation.org/organic-living/organic-heroes/meet-the-producers/martyn-bragg-shillingford-organics/</a:t>
            </a:r>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8</a:t>
            </a:fld>
            <a:endParaRPr lang="en-GB"/>
          </a:p>
        </p:txBody>
      </p:sp>
    </p:spTree>
    <p:extLst>
      <p:ext uri="{BB962C8B-B14F-4D97-AF65-F5344CB8AC3E}">
        <p14:creationId xmlns:p14="http://schemas.microsoft.com/office/powerpoint/2010/main" val="291033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3"/>
              </a:rPr>
              <a:t>www.bbc.co.uk/teach/classclipsvideo/the-development-of-agribusiness-in-the-uk-z68qp3</a:t>
            </a:r>
            <a:endParaRPr lang="en-GB" sz="1200" dirty="0"/>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9</a:t>
            </a:fld>
            <a:endParaRPr lang="en-GB"/>
          </a:p>
        </p:txBody>
      </p:sp>
    </p:spTree>
    <p:extLst>
      <p:ext uri="{BB962C8B-B14F-4D97-AF65-F5344CB8AC3E}">
        <p14:creationId xmlns:p14="http://schemas.microsoft.com/office/powerpoint/2010/main" val="291033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10</a:t>
            </a:fld>
            <a:endParaRPr lang="en-GB"/>
          </a:p>
        </p:txBody>
      </p:sp>
    </p:spTree>
    <p:extLst>
      <p:ext uri="{BB962C8B-B14F-4D97-AF65-F5344CB8AC3E}">
        <p14:creationId xmlns:p14="http://schemas.microsoft.com/office/powerpoint/2010/main" val="291033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11</a:t>
            </a:fld>
            <a:endParaRPr lang="en-GB"/>
          </a:p>
        </p:txBody>
      </p:sp>
    </p:spTree>
    <p:extLst>
      <p:ext uri="{BB962C8B-B14F-4D97-AF65-F5344CB8AC3E}">
        <p14:creationId xmlns:p14="http://schemas.microsoft.com/office/powerpoint/2010/main" val="2910335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DB4E6"/>
        </a:solidFill>
        <a:effectLst/>
      </p:bgPr>
    </p:bg>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251520" y="5373216"/>
            <a:ext cx="7812360" cy="648072"/>
          </a:xfrm>
        </p:spPr>
        <p:txBody>
          <a:bodyPr>
            <a:normAutofit/>
          </a:bodyPr>
          <a:lstStyle>
            <a:lvl1pPr marL="442913"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endParaRPr lang="en-GB" b="1" dirty="0">
              <a:solidFill>
                <a:srgbClr val="243D91"/>
              </a:solidFill>
            </a:endParaRPr>
          </a:p>
        </p:txBody>
      </p:sp>
      <p:pic>
        <p:nvPicPr>
          <p:cNvPr id="3" name="Picture 2">
            <a:extLst>
              <a:ext uri="{FF2B5EF4-FFF2-40B4-BE49-F238E27FC236}">
                <a16:creationId xmlns:a16="http://schemas.microsoft.com/office/drawing/2014/main" id="{330C7DD3-57ED-4B77-8ED1-8C9D1761F0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657"/>
          <a:stretch/>
        </p:blipFill>
        <p:spPr>
          <a:xfrm>
            <a:off x="4788024" y="0"/>
            <a:ext cx="4355976" cy="5079664"/>
          </a:xfrm>
          <a:prstGeom prst="rect">
            <a:avLst/>
          </a:prstGeom>
        </p:spPr>
      </p:pic>
      <p:pic>
        <p:nvPicPr>
          <p:cNvPr id="5" name="Picture 4">
            <a:extLst>
              <a:ext uri="{FF2B5EF4-FFF2-40B4-BE49-F238E27FC236}">
                <a16:creationId xmlns:a16="http://schemas.microsoft.com/office/drawing/2014/main" id="{8A829D30-31FD-48B4-B358-5B263B36C0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985"/>
          <a:stretch/>
        </p:blipFill>
        <p:spPr>
          <a:xfrm>
            <a:off x="417" y="25734"/>
            <a:ext cx="3076339" cy="5015656"/>
          </a:xfrm>
          <a:prstGeom prst="rect">
            <a:avLst/>
          </a:prstGeom>
        </p:spPr>
      </p:pic>
    </p:spTree>
    <p:extLst>
      <p:ext uri="{BB962C8B-B14F-4D97-AF65-F5344CB8AC3E}">
        <p14:creationId xmlns:p14="http://schemas.microsoft.com/office/powerpoint/2010/main" val="672912163"/>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D"/>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Box 3">
            <a:extLst>
              <a:ext uri="{FF2B5EF4-FFF2-40B4-BE49-F238E27FC236}">
                <a16:creationId xmlns:a16="http://schemas.microsoft.com/office/drawing/2014/main" id="{7726366F-2D8B-470B-AAB3-86DD10C6F17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latin typeface="Lato" panose="020F0502020204030203" pitchFamily="34" charset="0"/>
                <a:ea typeface="Lato" panose="020F0502020204030203" pitchFamily="34" charset="0"/>
                <a:cs typeface="Lato" panose="020F0502020204030203" pitchFamily="34" charset="0"/>
              </a:rPr>
              <a:t>© Geographical Association</a:t>
            </a:r>
            <a:r>
              <a:rPr lang="en-GB" sz="1200">
                <a:solidFill>
                  <a:srgbClr val="26377C"/>
                </a:solidFill>
                <a:latin typeface="Lato" panose="020F0502020204030203" pitchFamily="34" charset="0"/>
                <a:ea typeface="Lato" panose="020F0502020204030203" pitchFamily="34" charset="0"/>
                <a:cs typeface="Lato" panose="020F0502020204030203" pitchFamily="34" charset="0"/>
              </a:rPr>
              <a:t>, 2021</a:t>
            </a:r>
            <a:endParaRPr lang="en-GB" sz="1200"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3999930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14337E-A7D0-4213-A95F-88F0680C7011}" type="datetimeFigureOut">
              <a:rPr lang="en-GB" smtClean="0"/>
              <a:pPr/>
              <a:t>16/12/2020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6A62CD-E6A4-48B0-8740-9FCE98EC987B}" type="slidenum">
              <a:rPr lang="en-GB" smtClean="0"/>
              <a:pPr/>
              <a:t>‹#›</a:t>
            </a:fld>
            <a:endParaRPr lang="en-GB"/>
          </a:p>
        </p:txBody>
      </p:sp>
      <p:sp>
        <p:nvSpPr>
          <p:cNvPr id="9" name="TextBox 8">
            <a:extLst>
              <a:ext uri="{FF2B5EF4-FFF2-40B4-BE49-F238E27FC236}">
                <a16:creationId xmlns:a16="http://schemas.microsoft.com/office/drawing/2014/main" id="{52BBFD10-1906-409E-A16D-1E85DB07F870}"/>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2020</a:t>
            </a:r>
          </a:p>
        </p:txBody>
      </p:sp>
    </p:spTree>
    <p:extLst>
      <p:ext uri="{BB962C8B-B14F-4D97-AF65-F5344CB8AC3E}">
        <p14:creationId xmlns:p14="http://schemas.microsoft.com/office/powerpoint/2010/main" val="254398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16/12/2020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
        <p:nvSpPr>
          <p:cNvPr id="12" name="TextBox 11">
            <a:extLst>
              <a:ext uri="{FF2B5EF4-FFF2-40B4-BE49-F238E27FC236}">
                <a16:creationId xmlns:a16="http://schemas.microsoft.com/office/drawing/2014/main" id="{E8A3A30A-5357-4D81-B436-B542D91BC12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2020</a:t>
            </a:r>
          </a:p>
        </p:txBody>
      </p:sp>
    </p:spTree>
    <p:extLst>
      <p:ext uri="{BB962C8B-B14F-4D97-AF65-F5344CB8AC3E}">
        <p14:creationId xmlns:p14="http://schemas.microsoft.com/office/powerpoint/2010/main" val="103033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extBox 5">
            <a:extLst>
              <a:ext uri="{FF2B5EF4-FFF2-40B4-BE49-F238E27FC236}">
                <a16:creationId xmlns:a16="http://schemas.microsoft.com/office/drawing/2014/main" id="{3F789154-FF80-415D-9B30-8DB1D4C026A4}"/>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2020</a:t>
            </a:r>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extBox 5">
            <a:extLst>
              <a:ext uri="{FF2B5EF4-FFF2-40B4-BE49-F238E27FC236}">
                <a16:creationId xmlns:a16="http://schemas.microsoft.com/office/drawing/2014/main" id="{0ED85847-F2C0-4428-AA50-59C6DE6A2518}"/>
              </a:ext>
            </a:extLst>
          </p:cNvPr>
          <p:cNvSpPr txBox="1"/>
          <p:nvPr userDrawn="1"/>
        </p:nvSpPr>
        <p:spPr>
          <a:xfrm flipH="1">
            <a:off x="0" y="6597352"/>
            <a:ext cx="2627784" cy="276999"/>
          </a:xfrm>
          <a:prstGeom prst="rect">
            <a:avLst/>
          </a:prstGeom>
          <a:noFill/>
        </p:spPr>
        <p:txBody>
          <a:bodyPr wrap="square" rtlCol="0">
            <a:spAutoFit/>
          </a:bodyPr>
          <a:lstStyle/>
          <a:p>
            <a:r>
              <a:rPr lang="en-GB" sz="1200" dirty="0">
                <a:solidFill>
                  <a:srgbClr val="26377C"/>
                </a:solidFill>
              </a:rPr>
              <a:t>© Geographical Association, 2020</a:t>
            </a:r>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rgbClr val="5CC1EA"/>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5CC1E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3" name="Picture 2">
            <a:extLst>
              <a:ext uri="{FF2B5EF4-FFF2-40B4-BE49-F238E27FC236}">
                <a16:creationId xmlns:a16="http://schemas.microsoft.com/office/drawing/2014/main" id="{FF906B60-73E5-4CF0-939D-1B44CEA32C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6200000">
            <a:off x="7916463" y="5612916"/>
            <a:ext cx="1230167" cy="1260000"/>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78" r:id="rId4"/>
    <p:sldLayoutId id="2147483770" r:id="rId5"/>
    <p:sldLayoutId id="2147483771" r:id="rId6"/>
  </p:sldLayoutIdLst>
  <p:transition spd="slow" advClick="0"/>
  <p:txStyles>
    <p:titleStyle>
      <a:lvl1pPr algn="l" rtl="0" eaLnBrk="1" latinLnBrk="0" hangingPunct="1">
        <a:spcBef>
          <a:spcPct val="0"/>
        </a:spcBef>
        <a:buNone/>
        <a:defRPr kumimoji="0" sz="4000" kern="120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43D91"/>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guardian.com/environment/2019/mar/18/england-to-run-short-of-water-within-25-years-environment-agenc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hyperlink" Target="https://www.visitkielder.com/about-us/how-it-all-work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news/uk-england-4913140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heguardian.com/environment/2020/sep/17/rivers-in-england-fail-pollution-tests-due-to-sewage-and-chemicals"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time_continue=31&amp;v=YTnE0OQPTEo&amp;feature=emb_logo" TargetMode="External"/><Relationship Id="rId2" Type="http://schemas.openxmlformats.org/officeDocument/2006/relationships/hyperlink" Target="https://www.bbc.co.uk/bitesize/guides/zpp4jxs/revision/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bbc.co.uk/bitesize/guides/zpp4jxs/revision/2" TargetMode="External"/><Relationship Id="rId4" Type="http://schemas.openxmlformats.org/officeDocument/2006/relationships/hyperlink" Target="https://www.youtube.com/watch?time_continue=31&amp;v=YTnE0OQPTEo&amp;feature=emb_log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What%20is%20fracking%20and%20why%20is%20it%20controversi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friendsoftheearth.uk/climate-change/uk-fracking-map-where-could-fracking-happen" TargetMode="External"/><Relationship Id="rId4" Type="http://schemas.openxmlformats.org/officeDocument/2006/relationships/hyperlink" Target="https://www.theguardian.com/environment/2019/nov/02/fracking-banned-in-uk-as-government-makes-major-u-tur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ocr.org.uk/Images/207306-specification-accredited-gcse-geography-a-j383.pdf" TargetMode="External"/><Relationship Id="rId13" Type="http://schemas.openxmlformats.org/officeDocument/2006/relationships/hyperlink" Target="https://www.youtube.com/watch?v=FMU1AGjH5p8" TargetMode="External"/><Relationship Id="rId3" Type="http://schemas.openxmlformats.org/officeDocument/2006/relationships/hyperlink" Target="https://filestore.aqa.org.uk/resources/geography/specifications/AQA-8035-SP-2016.PDF" TargetMode="External"/><Relationship Id="rId7" Type="http://schemas.openxmlformats.org/officeDocument/2006/relationships/hyperlink" Target="https://www.eduqas.co.uk/qualifications/geography-gcse-b/" TargetMode="External"/><Relationship Id="rId12" Type="http://schemas.openxmlformats.org/officeDocument/2006/relationships/hyperlink" Target="https://www.bbc.co.uk/bitesize/guides/ztnm82p/revision/1" TargetMode="External"/><Relationship Id="rId17" Type="http://schemas.openxmlformats.org/officeDocument/2006/relationships/hyperlink" Target="https://timeforgeography.co.uk/videos_list/resource-management/food-surplus-security/" TargetMode="External"/><Relationship Id="rId2" Type="http://schemas.openxmlformats.org/officeDocument/2006/relationships/notesSlide" Target="../notesSlides/notesSlide16.xml"/><Relationship Id="rId16" Type="http://schemas.openxmlformats.org/officeDocument/2006/relationships/hyperlink" Target="https://timeforgeography.co.uk/videos_list/resource-management/challenges-achieving-water-security/" TargetMode="External"/><Relationship Id="rId1" Type="http://schemas.openxmlformats.org/officeDocument/2006/relationships/slideLayout" Target="../slideLayouts/slideLayout4.xml"/><Relationship Id="rId6" Type="http://schemas.openxmlformats.org/officeDocument/2006/relationships/hyperlink" Target="https://www.eduqas.co.uk/qualifications/geography-gcse-a/" TargetMode="External"/><Relationship Id="rId11" Type="http://schemas.openxmlformats.org/officeDocument/2006/relationships/hyperlink" Target="https://ccea.org.uk/downloads/docs/Specifications/GCSE/GCSE%20Geography%20(2017)/GCSE%20Geography%20(2017)-specification-Standard.pdf" TargetMode="External"/><Relationship Id="rId5" Type="http://schemas.openxmlformats.org/officeDocument/2006/relationships/hyperlink" Target="https://qualifications.pearson.com/content/dam/pdf/GCSE/Geography-B/2016/specification-and-sample-assessments/Specification_GCSE_L1-L2_Geography_B.pdf" TargetMode="External"/><Relationship Id="rId15" Type="http://schemas.openxmlformats.org/officeDocument/2006/relationships/hyperlink" Target="https://www.youtube.com/watch?time_continue=3&amp;v=e0rzaIqDhJY&amp;feature=emb_logo" TargetMode="External"/><Relationship Id="rId10" Type="http://schemas.openxmlformats.org/officeDocument/2006/relationships/hyperlink" Target="https://www.wjec.co.uk/media/mlyil2jr/wjec-gcse-geography-spec-from-2016-e.pdf" TargetMode="External"/><Relationship Id="rId4" Type="http://schemas.openxmlformats.org/officeDocument/2006/relationships/hyperlink" Target="https://qualifications.pearson.com/content/dam/pdf/GCSE/Geography-A/2016/specification-and-sample-assessments/Geography_A_Issue3%20GCSE%20(9-1)%20Specification.pdf" TargetMode="External"/><Relationship Id="rId9" Type="http://schemas.openxmlformats.org/officeDocument/2006/relationships/hyperlink" Target="https://www.ocr.org.uk/Images/207307-specification-accredited-gcse-geography-b-j384.pdf" TargetMode="External"/><Relationship Id="rId14" Type="http://schemas.openxmlformats.org/officeDocument/2006/relationships/hyperlink" Target="https://www.youtube.com/watch?v=cnZ9tYpkEf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2.slideshare.net/tudorgeog/uk-water-supply-and-demand?qid=36f081bf-a39b-493a-9eb3-840a8b5032ee&amp;v=&amp;b=&amp;from_search=1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2.bp.blogspot.com/_y9xAsqyTcFc/TMWz3xntboI/AAAAAAAAAA4/MamAsHcGHkg/s1600/uk+food+map.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bing.com/videos/search?q=uk+food+miles&amp;ru=/videos/search?q=uk+food+miles&amp;FORM=HDRSC3&amp;view=detail&amp;mid=3BF952DAEC4B1AE408853BF952DAEC4B1AE40885&amp;&amp;FORM=VDRVSR"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soilassociation.org/organic-living/organic-heroes/meet-the-producers/martyn-bragg-shillingford-organics/" TargetMode="External"/><Relationship Id="rId4" Type="http://schemas.openxmlformats.org/officeDocument/2006/relationships/hyperlink" Target="https://www.youtube.com/watch?time_continue=3&amp;v=w1af91M24Ig&amp;feature=emb_log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teach/class-clips-video/the-development-of-agribusiness-in-the-uk/z698qp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41168"/>
            <a:ext cx="9144000" cy="1392560"/>
          </a:xfrm>
        </p:spPr>
        <p:txBody>
          <a:bodyPr>
            <a:normAutofit/>
          </a:bodyPr>
          <a:lstStyle/>
          <a:p>
            <a:r>
              <a:rPr lang="en-GB" sz="4000" b="1" dirty="0"/>
              <a:t>Managing the UK’s resources</a:t>
            </a:r>
          </a:p>
        </p:txBody>
      </p:sp>
    </p:spTree>
    <p:extLst>
      <p:ext uri="{BB962C8B-B14F-4D97-AF65-F5344CB8AC3E}">
        <p14:creationId xmlns:p14="http://schemas.microsoft.com/office/powerpoint/2010/main" val="353080534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50319"/>
            <a:ext cx="7704856" cy="1015663"/>
          </a:xfrm>
        </p:spPr>
        <p:txBody>
          <a:bodyPr>
            <a:noAutofit/>
          </a:bodyPr>
          <a:lstStyle/>
          <a:p>
            <a:r>
              <a:rPr lang="en-US" sz="3600" b="1" dirty="0"/>
              <a:t>Managing the UK’s </a:t>
            </a:r>
            <a:r>
              <a:rPr lang="en-US" sz="3600" b="1" dirty="0">
                <a:solidFill>
                  <a:srgbClr val="26377C"/>
                </a:solidFill>
              </a:rPr>
              <a:t>water</a:t>
            </a:r>
            <a:r>
              <a:rPr lang="en-US" sz="3600" b="1" dirty="0">
                <a:solidFill>
                  <a:srgbClr val="FF0000"/>
                </a:solidFill>
              </a:rPr>
              <a:t> </a:t>
            </a:r>
            <a:r>
              <a:rPr lang="en-US" sz="3600" b="1" dirty="0"/>
              <a:t>resources: increasing demand</a:t>
            </a:r>
            <a:endParaRPr lang="en-GB" sz="3600" b="1" dirty="0"/>
          </a:p>
        </p:txBody>
      </p:sp>
      <p:sp>
        <p:nvSpPr>
          <p:cNvPr id="3" name="Content Placeholder 2"/>
          <p:cNvSpPr>
            <a:spLocks noGrp="1"/>
          </p:cNvSpPr>
          <p:nvPr>
            <p:ph idx="1"/>
          </p:nvPr>
        </p:nvSpPr>
        <p:spPr>
          <a:xfrm>
            <a:off x="395536" y="1985048"/>
            <a:ext cx="5540731" cy="4135189"/>
          </a:xfrm>
        </p:spPr>
        <p:txBody>
          <a:bodyPr>
            <a:noAutofit/>
          </a:bodyPr>
          <a:lstStyle/>
          <a:p>
            <a:r>
              <a:rPr lang="en-US" sz="2200" dirty="0"/>
              <a:t>As the UK population increases so does the demand on domestic water which is up 70% since 1970.</a:t>
            </a:r>
          </a:p>
          <a:p>
            <a:r>
              <a:rPr lang="en-US" sz="2200" dirty="0"/>
              <a:t>Farming uses water for irrigation. The effects of climate change and the demand for early crops have increased this demand. </a:t>
            </a:r>
          </a:p>
          <a:p>
            <a:r>
              <a:rPr lang="en-US" sz="2200" dirty="0"/>
              <a:t>Industry and energy production uses water in large amounts.</a:t>
            </a:r>
            <a:endParaRPr lang="en-GB" sz="2200" dirty="0"/>
          </a:p>
          <a:p>
            <a:r>
              <a:rPr lang="en-US" sz="2200" dirty="0"/>
              <a:t>Water demand increases as the UK’s wealth and high standard of living increases, e.g. for domestic appliances such as dishwashers</a:t>
            </a:r>
            <a:r>
              <a:rPr lang="en-GB" sz="2200" dirty="0"/>
              <a:t>.</a:t>
            </a:r>
            <a:endParaRPr lang="en-US" sz="2200" dirty="0"/>
          </a:p>
        </p:txBody>
      </p:sp>
      <p:sp>
        <p:nvSpPr>
          <p:cNvPr id="5" name="TextBox 4"/>
          <p:cNvSpPr txBox="1"/>
          <p:nvPr/>
        </p:nvSpPr>
        <p:spPr>
          <a:xfrm>
            <a:off x="6084168" y="2132856"/>
            <a:ext cx="2736304" cy="1323439"/>
          </a:xfrm>
          <a:prstGeom prst="rect">
            <a:avLst/>
          </a:prstGeom>
          <a:noFill/>
          <a:ln w="19050">
            <a:solidFill>
              <a:srgbClr val="00B050"/>
            </a:solidFill>
          </a:ln>
        </p:spPr>
        <p:txBody>
          <a:bodyPr wrap="square" rtlCol="0">
            <a:spAutoFit/>
          </a:bodyPr>
          <a:lstStyle/>
          <a:p>
            <a:r>
              <a:rPr lang="en-GB" sz="2000" b="1" dirty="0">
                <a:solidFill>
                  <a:srgbClr val="26377C"/>
                </a:solidFill>
                <a:latin typeface="Lato"/>
              </a:rPr>
              <a:t>Resource</a:t>
            </a:r>
          </a:p>
          <a:p>
            <a:r>
              <a:rPr lang="en-GB" sz="2000" dirty="0">
                <a:solidFill>
                  <a:srgbClr val="26377C"/>
                </a:solidFill>
                <a:latin typeface="Lato"/>
              </a:rPr>
              <a:t>Video</a:t>
            </a:r>
            <a:r>
              <a:rPr lang="en-GB" sz="2000" b="1" dirty="0">
                <a:solidFill>
                  <a:srgbClr val="26377C"/>
                </a:solidFill>
                <a:latin typeface="Lato"/>
              </a:rPr>
              <a:t>: </a:t>
            </a:r>
            <a:r>
              <a:rPr lang="en-GB" sz="2000" dirty="0">
                <a:hlinkClick r:id="rId3"/>
              </a:rPr>
              <a:t>England could run short of water within 25 years</a:t>
            </a:r>
            <a:endParaRPr lang="en-GB" dirty="0"/>
          </a:p>
        </p:txBody>
      </p:sp>
      <p:sp>
        <p:nvSpPr>
          <p:cNvPr id="4" name="TextBox 3"/>
          <p:cNvSpPr txBox="1"/>
          <p:nvPr/>
        </p:nvSpPr>
        <p:spPr>
          <a:xfrm>
            <a:off x="6084168" y="3802780"/>
            <a:ext cx="2772816" cy="1477328"/>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r>
              <a:rPr lang="en-US" dirty="0">
                <a:solidFill>
                  <a:srgbClr val="26377C"/>
                </a:solidFill>
                <a:latin typeface="Lato"/>
              </a:rPr>
              <a:t>Read the article and construct a mind map of UK water demand problems and solutions.</a:t>
            </a:r>
          </a:p>
        </p:txBody>
      </p:sp>
    </p:spTree>
    <p:extLst>
      <p:ext uri="{BB962C8B-B14F-4D97-AF65-F5344CB8AC3E}">
        <p14:creationId xmlns:p14="http://schemas.microsoft.com/office/powerpoint/2010/main" val="60866467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17" y="692696"/>
            <a:ext cx="8229600" cy="1066800"/>
          </a:xfrm>
        </p:spPr>
        <p:txBody>
          <a:bodyPr>
            <a:noAutofit/>
          </a:bodyPr>
          <a:lstStyle/>
          <a:p>
            <a:br>
              <a:rPr lang="en-US" dirty="0"/>
            </a:br>
            <a:br>
              <a:rPr lang="en-US" dirty="0"/>
            </a:br>
            <a:r>
              <a:rPr lang="en-US" dirty="0"/>
              <a:t>Managing the UK’s </a:t>
            </a:r>
            <a:r>
              <a:rPr lang="en-US" dirty="0">
                <a:solidFill>
                  <a:schemeClr val="tx2">
                    <a:lumMod val="75000"/>
                  </a:schemeClr>
                </a:solidFill>
              </a:rPr>
              <a:t>water</a:t>
            </a:r>
            <a:r>
              <a:rPr lang="en-US" dirty="0">
                <a:solidFill>
                  <a:srgbClr val="FF0000"/>
                </a:solidFill>
              </a:rPr>
              <a:t> </a:t>
            </a:r>
            <a:r>
              <a:rPr lang="en-US" dirty="0"/>
              <a:t>resources: demand and supply</a:t>
            </a:r>
            <a:br>
              <a:rPr lang="en-GB" dirty="0"/>
            </a:br>
            <a:br>
              <a:rPr lang="en-GB" dirty="0"/>
            </a:br>
            <a:endParaRPr lang="en-GB" b="1" dirty="0"/>
          </a:p>
        </p:txBody>
      </p:sp>
      <p:sp>
        <p:nvSpPr>
          <p:cNvPr id="3" name="Content Placeholder 2"/>
          <p:cNvSpPr>
            <a:spLocks noGrp="1"/>
          </p:cNvSpPr>
          <p:nvPr>
            <p:ph idx="1"/>
          </p:nvPr>
        </p:nvSpPr>
        <p:spPr>
          <a:xfrm>
            <a:off x="457200" y="2060848"/>
            <a:ext cx="8219256" cy="3029899"/>
          </a:xfrm>
        </p:spPr>
        <p:txBody>
          <a:bodyPr>
            <a:noAutofit/>
          </a:bodyPr>
          <a:lstStyle/>
          <a:p>
            <a:r>
              <a:rPr lang="en-US" sz="2400" dirty="0"/>
              <a:t>The UK currently has a water surplus – supply is greater than demand.</a:t>
            </a:r>
            <a:endParaRPr lang="en-GB" sz="2400" dirty="0"/>
          </a:p>
          <a:p>
            <a:r>
              <a:rPr lang="en-US" sz="2400" b="1" dirty="0"/>
              <a:t>BUT</a:t>
            </a:r>
            <a:r>
              <a:rPr lang="en-US" sz="2400" dirty="0"/>
              <a:t> the areas of highest population and highest demand are not the areas of greatest water supply.</a:t>
            </a:r>
            <a:endParaRPr lang="en-GB" sz="2400" dirty="0"/>
          </a:p>
          <a:p>
            <a:r>
              <a:rPr lang="en-US" sz="2400" dirty="0"/>
              <a:t>The north and west of the UK have a water surplus (high rainfall and sparse population).</a:t>
            </a:r>
            <a:endParaRPr lang="en-GB" sz="2400" dirty="0"/>
          </a:p>
          <a:p>
            <a:r>
              <a:rPr lang="en-US" sz="2400" dirty="0"/>
              <a:t>The south and east of the UK have a water deficit (a combination of low rainfall and high population). </a:t>
            </a:r>
          </a:p>
          <a:p>
            <a:r>
              <a:rPr lang="en-US" sz="2400" dirty="0"/>
              <a:t>Study the map on the following slide which explains this imbalance.</a:t>
            </a:r>
          </a:p>
          <a:p>
            <a:endParaRPr lang="en-GB" sz="2400" dirty="0"/>
          </a:p>
        </p:txBody>
      </p:sp>
    </p:spTree>
    <p:extLst>
      <p:ext uri="{BB962C8B-B14F-4D97-AF65-F5344CB8AC3E}">
        <p14:creationId xmlns:p14="http://schemas.microsoft.com/office/powerpoint/2010/main" val="207371548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6592-CE66-4AC7-87FF-477BA3C9DB42}"/>
              </a:ext>
            </a:extLst>
          </p:cNvPr>
          <p:cNvSpPr>
            <a:spLocks noGrp="1"/>
          </p:cNvSpPr>
          <p:nvPr>
            <p:ph type="title"/>
          </p:nvPr>
        </p:nvSpPr>
        <p:spPr>
          <a:xfrm>
            <a:off x="179512" y="620688"/>
            <a:ext cx="8229600" cy="1066800"/>
          </a:xfrm>
        </p:spPr>
        <p:txBody>
          <a:bodyPr>
            <a:normAutofit fontScale="90000"/>
          </a:bodyPr>
          <a:lstStyle/>
          <a:p>
            <a:r>
              <a:rPr lang="en-US" b="1" dirty="0"/>
              <a:t>Managing the UK’s water resources: demand and supply imbalance</a:t>
            </a:r>
            <a:endParaRPr lang="en-GB" b="1" dirty="0"/>
          </a:p>
        </p:txBody>
      </p:sp>
      <p:pic>
        <p:nvPicPr>
          <p:cNvPr id="4" name="Content Placeholder 3">
            <a:extLst>
              <a:ext uri="{FF2B5EF4-FFF2-40B4-BE49-F238E27FC236}">
                <a16:creationId xmlns:a16="http://schemas.microsoft.com/office/drawing/2014/main" id="{48DE7A14-9926-4906-9184-9857F4942356}"/>
              </a:ext>
            </a:extLst>
          </p:cNvPr>
          <p:cNvPicPr>
            <a:picLocks noGrp="1" noChangeAspect="1"/>
          </p:cNvPicPr>
          <p:nvPr>
            <p:ph idx="1"/>
          </p:nvPr>
        </p:nvPicPr>
        <p:blipFill rotWithShape="1">
          <a:blip r:embed="rId3" cstate="print"/>
          <a:srcRect l="3267" t="3048" r="4232" b="4071"/>
          <a:stretch/>
        </p:blipFill>
        <p:spPr>
          <a:xfrm>
            <a:off x="1359980" y="1687488"/>
            <a:ext cx="6424040" cy="4837856"/>
          </a:xfrm>
          <a:prstGeom prst="rect">
            <a:avLst/>
          </a:prstGeom>
        </p:spPr>
      </p:pic>
    </p:spTree>
    <p:extLst>
      <p:ext uri="{BB962C8B-B14F-4D97-AF65-F5344CB8AC3E}">
        <p14:creationId xmlns:p14="http://schemas.microsoft.com/office/powerpoint/2010/main" val="356964699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BBA9-3709-44E1-87E1-21CAC1AE9B02}"/>
              </a:ext>
            </a:extLst>
          </p:cNvPr>
          <p:cNvSpPr>
            <a:spLocks noGrp="1"/>
          </p:cNvSpPr>
          <p:nvPr>
            <p:ph type="title"/>
          </p:nvPr>
        </p:nvSpPr>
        <p:spPr>
          <a:xfrm>
            <a:off x="457200" y="692696"/>
            <a:ext cx="8229600" cy="1066800"/>
          </a:xfrm>
        </p:spPr>
        <p:txBody>
          <a:bodyPr>
            <a:noAutofit/>
          </a:bodyPr>
          <a:lstStyle/>
          <a:p>
            <a:r>
              <a:rPr lang="en-US" sz="3600" b="1" dirty="0"/>
              <a:t>Managing the UK’s water resources: increasing supply</a:t>
            </a:r>
            <a:endParaRPr lang="en-GB" sz="3600" b="1" dirty="0"/>
          </a:p>
        </p:txBody>
      </p:sp>
      <p:sp>
        <p:nvSpPr>
          <p:cNvPr id="3" name="Content Placeholder 2">
            <a:extLst>
              <a:ext uri="{FF2B5EF4-FFF2-40B4-BE49-F238E27FC236}">
                <a16:creationId xmlns:a16="http://schemas.microsoft.com/office/drawing/2014/main" id="{BABD3701-EDAF-4154-B5CA-1B208A4B11D8}"/>
              </a:ext>
            </a:extLst>
          </p:cNvPr>
          <p:cNvSpPr>
            <a:spLocks noGrp="1"/>
          </p:cNvSpPr>
          <p:nvPr>
            <p:ph idx="1"/>
          </p:nvPr>
        </p:nvSpPr>
        <p:spPr>
          <a:xfrm>
            <a:off x="457200" y="1844824"/>
            <a:ext cx="8219256" cy="4320480"/>
          </a:xfrm>
        </p:spPr>
        <p:txBody>
          <a:bodyPr>
            <a:normAutofit/>
          </a:bodyPr>
          <a:lstStyle/>
          <a:p>
            <a:pPr marL="265113" indent="-255588">
              <a:lnSpc>
                <a:spcPct val="108000"/>
              </a:lnSpc>
              <a:spcBef>
                <a:spcPts val="0"/>
              </a:spcBef>
            </a:pPr>
            <a:r>
              <a:rPr lang="en-US" sz="2400" dirty="0"/>
              <a:t>Water transfer – water moves from an area of surplus to an area of deficit e.g. Water from </a:t>
            </a:r>
            <a:r>
              <a:rPr lang="en-US" sz="2400" dirty="0" err="1">
                <a:hlinkClick r:id="rId2"/>
              </a:rPr>
              <a:t>Kielder</a:t>
            </a:r>
            <a:r>
              <a:rPr lang="en-US" sz="2400" dirty="0">
                <a:hlinkClick r:id="rId2"/>
              </a:rPr>
              <a:t> Water </a:t>
            </a:r>
            <a:r>
              <a:rPr lang="en-US" sz="2400" dirty="0"/>
              <a:t>reservoir travels to the cities of the north-east. Water travels by rivers, canals or pipes.</a:t>
            </a:r>
          </a:p>
          <a:p>
            <a:pPr marL="265113" indent="-255588">
              <a:lnSpc>
                <a:spcPct val="108000"/>
              </a:lnSpc>
              <a:spcBef>
                <a:spcPts val="0"/>
              </a:spcBef>
            </a:pPr>
            <a:r>
              <a:rPr lang="en-GB" sz="2400" dirty="0"/>
              <a:t>Plans for other water transfer projects were halted due to costs and environmental disruption.</a:t>
            </a:r>
          </a:p>
          <a:p>
            <a:pPr marL="265113" indent="-255588">
              <a:lnSpc>
                <a:spcPct val="108000"/>
              </a:lnSpc>
              <a:spcBef>
                <a:spcPts val="0"/>
              </a:spcBef>
            </a:pPr>
            <a:r>
              <a:rPr lang="en-GB" sz="2400" dirty="0"/>
              <a:t>Water can be </a:t>
            </a:r>
            <a:r>
              <a:rPr lang="en-GB" sz="2400" dirty="0">
                <a:hlinkClick r:id="rId3" action="ppaction://hlinksldjump"/>
              </a:rPr>
              <a:t>abstracted </a:t>
            </a:r>
            <a:r>
              <a:rPr lang="en-GB" sz="2400" dirty="0"/>
              <a:t>from groundwater stored in underground </a:t>
            </a:r>
            <a:r>
              <a:rPr lang="en-GB" sz="2400" dirty="0">
                <a:hlinkClick r:id="rId3" action="ppaction://hlinksldjump"/>
              </a:rPr>
              <a:t>aquifers</a:t>
            </a:r>
            <a:r>
              <a:rPr lang="en-GB" sz="2400" dirty="0"/>
              <a:t>.</a:t>
            </a:r>
          </a:p>
          <a:p>
            <a:pPr marL="265113" indent="-255588">
              <a:lnSpc>
                <a:spcPct val="108000"/>
              </a:lnSpc>
              <a:spcBef>
                <a:spcPts val="0"/>
              </a:spcBef>
            </a:pPr>
            <a:r>
              <a:rPr lang="en-GB" sz="2400" dirty="0"/>
              <a:t>‘Grey water’ from bathrooms and washing machines (but not</a:t>
            </a:r>
            <a:r>
              <a:rPr lang="en-US" sz="2400" dirty="0"/>
              <a:t> toilet outflows) </a:t>
            </a:r>
            <a:r>
              <a:rPr lang="en-GB" sz="2400" dirty="0"/>
              <a:t>can be used for irrigation.</a:t>
            </a:r>
          </a:p>
        </p:txBody>
      </p:sp>
    </p:spTree>
    <p:extLst>
      <p:ext uri="{BB962C8B-B14F-4D97-AF65-F5344CB8AC3E}">
        <p14:creationId xmlns:p14="http://schemas.microsoft.com/office/powerpoint/2010/main" val="193905919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864096"/>
          </a:xfrm>
        </p:spPr>
        <p:txBody>
          <a:bodyPr>
            <a:normAutofit/>
          </a:bodyPr>
          <a:lstStyle/>
          <a:p>
            <a:r>
              <a:rPr lang="en-US" dirty="0"/>
              <a:t>UK water quality</a:t>
            </a:r>
            <a:endParaRPr lang="en-GB" sz="3600" b="1" dirty="0"/>
          </a:p>
        </p:txBody>
      </p:sp>
      <p:sp>
        <p:nvSpPr>
          <p:cNvPr id="3" name="Subtitle 2"/>
          <p:cNvSpPr>
            <a:spLocks noGrp="1"/>
          </p:cNvSpPr>
          <p:nvPr>
            <p:ph idx="1"/>
          </p:nvPr>
        </p:nvSpPr>
        <p:spPr>
          <a:xfrm>
            <a:off x="467544" y="1479981"/>
            <a:ext cx="5472608" cy="4752528"/>
          </a:xfrm>
        </p:spPr>
        <p:txBody>
          <a:bodyPr>
            <a:noAutofit/>
          </a:bodyPr>
          <a:lstStyle/>
          <a:p>
            <a:pPr marL="255588" indent="-255588"/>
            <a:r>
              <a:rPr lang="en-US" sz="2200" dirty="0"/>
              <a:t>70% of the UK’s surface water is rated poor quality.</a:t>
            </a:r>
          </a:p>
          <a:p>
            <a:pPr marL="255588" indent="-255588"/>
            <a:r>
              <a:rPr lang="en-US" sz="2200" dirty="0"/>
              <a:t>Pollution from agrichemicals, industry, litter, energy production, and untreated sewage is washed into rivers. </a:t>
            </a:r>
          </a:p>
          <a:p>
            <a:pPr marL="255588" indent="-255588"/>
            <a:r>
              <a:rPr lang="en-US" sz="2200" dirty="0"/>
              <a:t>Ground water is polluted too.</a:t>
            </a:r>
            <a:endParaRPr lang="en-GB" sz="2200" dirty="0"/>
          </a:p>
          <a:p>
            <a:pPr marL="255588" indent="-255588"/>
            <a:r>
              <a:rPr lang="en-US" sz="2200" dirty="0"/>
              <a:t>Legislation is used to help control pollution.</a:t>
            </a:r>
          </a:p>
          <a:p>
            <a:pPr marL="255588" indent="-255588"/>
            <a:r>
              <a:rPr lang="en-US" sz="2200" dirty="0"/>
              <a:t>The Environment Agency samples water daily to monitor quality.</a:t>
            </a:r>
            <a:endParaRPr lang="en-GB" sz="2200" dirty="0"/>
          </a:p>
          <a:p>
            <a:pPr marL="255588" indent="-255588"/>
            <a:r>
              <a:rPr lang="en-US" sz="2200" dirty="0"/>
              <a:t>Water is filtered and chlorinated before re-use.</a:t>
            </a:r>
            <a:endParaRPr lang="en-GB" sz="2200" dirty="0"/>
          </a:p>
          <a:p>
            <a:pPr marL="109728" indent="0">
              <a:buNone/>
            </a:pPr>
            <a:endParaRPr lang="en-GB" sz="2200" dirty="0"/>
          </a:p>
        </p:txBody>
      </p:sp>
      <p:sp>
        <p:nvSpPr>
          <p:cNvPr id="8" name="TextBox 7"/>
          <p:cNvSpPr txBox="1"/>
          <p:nvPr/>
        </p:nvSpPr>
        <p:spPr>
          <a:xfrm>
            <a:off x="6119822" y="3495743"/>
            <a:ext cx="2664295" cy="2031325"/>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r>
              <a:rPr lang="en-US" dirty="0">
                <a:solidFill>
                  <a:srgbClr val="26377C"/>
                </a:solidFill>
                <a:latin typeface="Lato"/>
              </a:rPr>
              <a:t>Read the articles: </a:t>
            </a:r>
          </a:p>
          <a:p>
            <a:pPr marL="285750" indent="-285750">
              <a:buFont typeface="Arial" panose="020B0604020202020204" pitchFamily="34" charset="0"/>
              <a:buChar char="•"/>
            </a:pPr>
            <a:r>
              <a:rPr lang="en-US" dirty="0">
                <a:solidFill>
                  <a:srgbClr val="26377C"/>
                </a:solidFill>
                <a:latin typeface="Lato"/>
              </a:rPr>
              <a:t>what is your opinion of UK river water quality problems?</a:t>
            </a:r>
          </a:p>
          <a:p>
            <a:pPr marL="285750" indent="-285750">
              <a:buFont typeface="Arial" panose="020B0604020202020204" pitchFamily="34" charset="0"/>
              <a:buChar char="•"/>
            </a:pPr>
            <a:r>
              <a:rPr lang="en-US" dirty="0">
                <a:solidFill>
                  <a:srgbClr val="26377C"/>
                </a:solidFill>
                <a:latin typeface="Lato"/>
              </a:rPr>
              <a:t>what solutions are suggested?</a:t>
            </a:r>
            <a:endParaRPr lang="en-GB" dirty="0">
              <a:solidFill>
                <a:srgbClr val="26377C"/>
              </a:solidFill>
            </a:endParaRPr>
          </a:p>
        </p:txBody>
      </p:sp>
      <p:sp>
        <p:nvSpPr>
          <p:cNvPr id="9" name="TextBox 8"/>
          <p:cNvSpPr txBox="1"/>
          <p:nvPr/>
        </p:nvSpPr>
        <p:spPr>
          <a:xfrm>
            <a:off x="6119821" y="1392035"/>
            <a:ext cx="2664296" cy="1938992"/>
          </a:xfrm>
          <a:prstGeom prst="rect">
            <a:avLst/>
          </a:prstGeom>
          <a:noFill/>
          <a:ln w="19050">
            <a:solidFill>
              <a:srgbClr val="00B050"/>
            </a:solidFill>
          </a:ln>
        </p:spPr>
        <p:txBody>
          <a:bodyPr wrap="square" rtlCol="0">
            <a:spAutoFit/>
          </a:bodyPr>
          <a:lstStyle/>
          <a:p>
            <a:r>
              <a:rPr lang="en-GB" sz="2000" b="1" dirty="0">
                <a:solidFill>
                  <a:srgbClr val="26377C"/>
                </a:solidFill>
                <a:latin typeface="Lato" panose="020F0502020204030203" pitchFamily="34" charset="0"/>
                <a:ea typeface="Lato" panose="020F0502020204030203" pitchFamily="34" charset="0"/>
                <a:cs typeface="Lato" panose="020F0502020204030203" pitchFamily="34" charset="0"/>
              </a:rPr>
              <a:t>Resources</a:t>
            </a:r>
          </a:p>
          <a:p>
            <a:r>
              <a:rPr lang="en-GB" sz="2000" dirty="0">
                <a:solidFill>
                  <a:srgbClr val="26377C"/>
                </a:solidFill>
                <a:latin typeface="Lato"/>
              </a:rPr>
              <a:t>BBC</a:t>
            </a:r>
            <a:r>
              <a:rPr lang="en-GB" sz="2000" dirty="0">
                <a:latin typeface="Lato"/>
              </a:rPr>
              <a:t>: ‘</a:t>
            </a:r>
            <a:r>
              <a:rPr lang="en-GB" sz="2000" dirty="0">
                <a:latin typeface="Lato"/>
                <a:hlinkClick r:id="rId3"/>
              </a:rPr>
              <a:t>Rivers used as open sewers’</a:t>
            </a:r>
            <a:endParaRPr lang="en-GB" sz="2000" dirty="0">
              <a:latin typeface="Lato"/>
            </a:endParaRPr>
          </a:p>
          <a:p>
            <a:r>
              <a:rPr lang="en-GB" sz="2000" dirty="0">
                <a:solidFill>
                  <a:srgbClr val="26377C"/>
                </a:solidFill>
              </a:rPr>
              <a:t>The Guardian:</a:t>
            </a:r>
            <a:r>
              <a:rPr lang="en-GB" sz="2000" dirty="0"/>
              <a:t> </a:t>
            </a:r>
            <a:r>
              <a:rPr lang="en-GB" sz="2000" dirty="0">
                <a:hlinkClick r:id="rId4"/>
              </a:rPr>
              <a:t>Shocking state of English rivers.</a:t>
            </a:r>
            <a:endParaRPr lang="en-GB" sz="2000" dirty="0">
              <a:latin typeface="Lato"/>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36104"/>
          </a:xfrm>
        </p:spPr>
        <p:txBody>
          <a:bodyPr/>
          <a:lstStyle/>
          <a:p>
            <a:r>
              <a:rPr lang="en-US" dirty="0"/>
              <a:t>UK </a:t>
            </a:r>
            <a:r>
              <a:rPr lang="en-US" dirty="0">
                <a:solidFill>
                  <a:srgbClr val="26377C"/>
                </a:solidFill>
              </a:rPr>
              <a:t>energy</a:t>
            </a:r>
            <a:r>
              <a:rPr lang="en-US" dirty="0"/>
              <a:t> resources: supply</a:t>
            </a:r>
            <a:endParaRPr lang="en-GB" dirty="0"/>
          </a:p>
        </p:txBody>
      </p:sp>
      <p:sp>
        <p:nvSpPr>
          <p:cNvPr id="3" name="Content Placeholder 2"/>
          <p:cNvSpPr>
            <a:spLocks noGrp="1"/>
          </p:cNvSpPr>
          <p:nvPr>
            <p:ph idx="1"/>
          </p:nvPr>
        </p:nvSpPr>
        <p:spPr/>
        <p:txBody>
          <a:bodyPr>
            <a:normAutofit/>
          </a:bodyPr>
          <a:lstStyle/>
          <a:p>
            <a:pPr marL="0" indent="0">
              <a:buNone/>
            </a:pPr>
            <a:r>
              <a:rPr lang="en-US" sz="2400" dirty="0"/>
              <a:t>The UK’s sources of energy have changed.</a:t>
            </a:r>
          </a:p>
          <a:p>
            <a:r>
              <a:rPr lang="en-US" sz="2400" dirty="0"/>
              <a:t> In 1990 75% of UK energy came from non-renewable </a:t>
            </a:r>
            <a:r>
              <a:rPr lang="en-US" sz="2400" dirty="0">
                <a:hlinkClick r:id="rId3" action="ppaction://hlinksldjump"/>
              </a:rPr>
              <a:t>fossil fuels</a:t>
            </a:r>
            <a:r>
              <a:rPr lang="en-US" sz="2400" dirty="0"/>
              <a:t>.</a:t>
            </a:r>
          </a:p>
          <a:p>
            <a:pPr marL="0" indent="0">
              <a:buNone/>
            </a:pPr>
            <a:r>
              <a:rPr lang="en-US" sz="2400" dirty="0"/>
              <a:t>By 2019:</a:t>
            </a:r>
          </a:p>
          <a:p>
            <a:r>
              <a:rPr lang="en-US" sz="2400" dirty="0"/>
              <a:t>coal use had declined to 1% due to concerns over pollution and greenhouse gas emissions</a:t>
            </a:r>
          </a:p>
          <a:p>
            <a:r>
              <a:rPr lang="en-US" sz="2400" dirty="0"/>
              <a:t>40% of UK energy came from renewable sources and this will increase further</a:t>
            </a:r>
          </a:p>
          <a:p>
            <a:r>
              <a:rPr lang="en-US" sz="2400" dirty="0"/>
              <a:t>the UK imported more of its energy resources, increasing energy insecurity due to the dependence on foreign providers.</a:t>
            </a:r>
            <a:endParaRPr lang="en-GB" sz="2400" dirty="0"/>
          </a:p>
        </p:txBody>
      </p:sp>
    </p:spTree>
    <p:extLst>
      <p:ext uri="{BB962C8B-B14F-4D97-AF65-F5344CB8AC3E}">
        <p14:creationId xmlns:p14="http://schemas.microsoft.com/office/powerpoint/2010/main" val="117479629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64655"/>
            <a:ext cx="8229600" cy="598983"/>
          </a:xfrm>
        </p:spPr>
        <p:txBody>
          <a:bodyPr>
            <a:normAutofit/>
          </a:bodyPr>
          <a:lstStyle/>
          <a:p>
            <a:r>
              <a:rPr lang="en-US" sz="3200" dirty="0"/>
              <a:t>UK energy use and security</a:t>
            </a:r>
            <a:endParaRPr lang="en-GB" sz="3200" dirty="0"/>
          </a:p>
        </p:txBody>
      </p:sp>
      <p:graphicFrame>
        <p:nvGraphicFramePr>
          <p:cNvPr id="14" name="Table 14">
            <a:extLst>
              <a:ext uri="{FF2B5EF4-FFF2-40B4-BE49-F238E27FC236}">
                <a16:creationId xmlns:a16="http://schemas.microsoft.com/office/drawing/2014/main" id="{95B930B1-96C6-4360-8635-AC7CE19CE9F6}"/>
              </a:ext>
            </a:extLst>
          </p:cNvPr>
          <p:cNvGraphicFramePr>
            <a:graphicFrameLocks noGrp="1"/>
          </p:cNvGraphicFramePr>
          <p:nvPr>
            <p:extLst>
              <p:ext uri="{D42A27DB-BD31-4B8C-83A1-F6EECF244321}">
                <p14:modId xmlns:p14="http://schemas.microsoft.com/office/powerpoint/2010/main" val="310071848"/>
              </p:ext>
            </p:extLst>
          </p:nvPr>
        </p:nvGraphicFramePr>
        <p:xfrm>
          <a:off x="359532" y="1484523"/>
          <a:ext cx="8424936" cy="5012413"/>
        </p:xfrm>
        <a:graphic>
          <a:graphicData uri="http://schemas.openxmlformats.org/drawingml/2006/table">
            <a:tbl>
              <a:tblPr firstRow="1" bandRow="1">
                <a:tableStyleId>{5C22544A-7EE6-4342-B048-85BDC9FD1C3A}</a:tableStyleId>
              </a:tblPr>
              <a:tblGrid>
                <a:gridCol w="2363092">
                  <a:extLst>
                    <a:ext uri="{9D8B030D-6E8A-4147-A177-3AD203B41FA5}">
                      <a16:colId xmlns:a16="http://schemas.microsoft.com/office/drawing/2014/main" val="2524615070"/>
                    </a:ext>
                  </a:extLst>
                </a:gridCol>
                <a:gridCol w="6061844">
                  <a:extLst>
                    <a:ext uri="{9D8B030D-6E8A-4147-A177-3AD203B41FA5}">
                      <a16:colId xmlns:a16="http://schemas.microsoft.com/office/drawing/2014/main" val="2449617905"/>
                    </a:ext>
                  </a:extLst>
                </a:gridCol>
              </a:tblGrid>
              <a:tr h="648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spc="0" baseline="0" dirty="0">
                          <a:ln>
                            <a:noFill/>
                          </a:ln>
                          <a:solidFill>
                            <a:srgbClr val="26377C"/>
                          </a:solidFill>
                          <a:effectLst/>
                          <a:latin typeface="Lato" panose="020F0502020204030203" pitchFamily="34" charset="0"/>
                          <a:ea typeface="Lato" panose="020F0502020204030203" pitchFamily="34" charset="0"/>
                          <a:cs typeface="Lato" panose="020F0502020204030203" pitchFamily="34" charset="0"/>
                        </a:rPr>
                        <a:t>Nuclear</a:t>
                      </a:r>
                      <a:endParaRPr lang="en-GB" sz="2400" b="0" i="0" u="none" strike="noStrike" dirty="0">
                        <a:solidFill>
                          <a:srgbClr val="26377C"/>
                        </a:solidFill>
                        <a:effectLst/>
                        <a:latin typeface="Lato" panose="020F0502020204030203" pitchFamily="34" charset="0"/>
                        <a:ea typeface="Lato" panose="020F0502020204030203" pitchFamily="34" charset="0"/>
                        <a:cs typeface="Lato" panose="020F0502020204030203"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9E9ED"/>
                    </a:solidFill>
                  </a:tcPr>
                </a:tc>
                <a:tc>
                  <a:txBody>
                    <a:bodyPr/>
                    <a:lstStyle/>
                    <a:p>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rPr>
                        <a:t>A black/brown fossil fuel that is mined and then burnt to provide energy. Non-renewable.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9E9ED"/>
                    </a:solidFill>
                  </a:tcPr>
                </a:tc>
                <a:extLst>
                  <a:ext uri="{0D108BD9-81ED-4DB2-BD59-A6C34878D82A}">
                    <a16:rowId xmlns:a16="http://schemas.microsoft.com/office/drawing/2014/main" val="2640897125"/>
                  </a:ext>
                </a:extLst>
              </a:tr>
              <a:tr h="1132246">
                <a:tc>
                  <a:txBody>
                    <a:bodyPr/>
                    <a:lstStyle/>
                    <a:p>
                      <a:r>
                        <a:rPr lang="en-GB" sz="2400" b="0" i="0" u="none" strike="noStrike" spc="0" baseline="0" dirty="0">
                          <a:ln>
                            <a:noFill/>
                          </a:ln>
                          <a:solidFill>
                            <a:srgbClr val="26377C"/>
                          </a:solidFill>
                          <a:effectLst/>
                          <a:latin typeface="Lato" panose="020F0502020204030203" pitchFamily="34" charset="0"/>
                          <a:ea typeface="Lato" panose="020F0502020204030203" pitchFamily="34" charset="0"/>
                          <a:cs typeface="Lato" panose="020F0502020204030203" pitchFamily="34" charset="0"/>
                        </a:rPr>
                        <a:t>Hydro-electric</a:t>
                      </a:r>
                      <a:endParaRPr lang="en-GB" sz="2400" b="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nchor="ctr">
                    <a:lnT w="38100" cmpd="sng">
                      <a:noFill/>
                    </a:lnT>
                  </a:tcPr>
                </a:tc>
                <a:tc>
                  <a:txBody>
                    <a:bodyPr/>
                    <a:lstStyle/>
                    <a:p>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rPr>
                        <a:t>A fossil fuel trapped underground, for example methane. It gets trapped in rock formations and pipes are used to release it. Sometimes, it is released by hydraulic fracturing (‘fracking’). It can be burnt for heat or used to generate electricity. Non-renewable.</a:t>
                      </a:r>
                    </a:p>
                  </a:txBody>
                  <a:tcPr>
                    <a:lnT w="38100" cmpd="sng">
                      <a:noFill/>
                    </a:lnT>
                  </a:tcPr>
                </a:tc>
                <a:extLst>
                  <a:ext uri="{0D108BD9-81ED-4DB2-BD59-A6C34878D82A}">
                    <a16:rowId xmlns:a16="http://schemas.microsoft.com/office/drawing/2014/main" val="4186048009"/>
                  </a:ext>
                </a:extLst>
              </a:tr>
              <a:tr h="523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spc="0" baseline="0" dirty="0">
                          <a:ln>
                            <a:noFill/>
                          </a:ln>
                          <a:solidFill>
                            <a:srgbClr val="26377C"/>
                          </a:solidFill>
                          <a:effectLst/>
                          <a:latin typeface="Lato" panose="020F0502020204030203" pitchFamily="34" charset="0"/>
                          <a:ea typeface="Lato" panose="020F0502020204030203" pitchFamily="34" charset="0"/>
                          <a:cs typeface="Lato" panose="020F0502020204030203" pitchFamily="34" charset="0"/>
                        </a:rPr>
                        <a:t>Natural gas</a:t>
                      </a:r>
                      <a:endParaRPr lang="en-GB" sz="2400" b="0" i="0" u="none" strike="noStrike" dirty="0">
                        <a:solidFill>
                          <a:srgbClr val="26377C"/>
                        </a:solidFill>
                        <a:effectLst/>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rPr>
                        <a:t>This includes energy generated from the sun, wind, waves, tides and from biomass. Renewable.</a:t>
                      </a:r>
                    </a:p>
                  </a:txBody>
                  <a:tcPr/>
                </a:tc>
                <a:extLst>
                  <a:ext uri="{0D108BD9-81ED-4DB2-BD59-A6C34878D82A}">
                    <a16:rowId xmlns:a16="http://schemas.microsoft.com/office/drawing/2014/main" val="3325635572"/>
                  </a:ext>
                </a:extLst>
              </a:tr>
              <a:tr h="787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spc="0" baseline="0" dirty="0">
                          <a:ln>
                            <a:noFill/>
                          </a:ln>
                          <a:solidFill>
                            <a:srgbClr val="26377C"/>
                          </a:solidFill>
                          <a:effectLst/>
                          <a:latin typeface="Lato" panose="020F0502020204030203" pitchFamily="34" charset="0"/>
                          <a:ea typeface="Lato" panose="020F0502020204030203" pitchFamily="34" charset="0"/>
                          <a:cs typeface="Lato" panose="020F0502020204030203" pitchFamily="34" charset="0"/>
                        </a:rPr>
                        <a:t>Oil</a:t>
                      </a:r>
                      <a:endParaRPr lang="en-GB" sz="2400" b="0" i="0" u="none" strike="noStrike" dirty="0">
                        <a:solidFill>
                          <a:srgbClr val="26377C"/>
                        </a:solidFill>
                        <a:effectLst/>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Energy harnessed from water. Dams are built across a river and a controlled amount of water is forced through tunnels to</a:t>
                      </a:r>
                      <a:r>
                        <a:rPr lang="en-GB" sz="1600" b="0" baseline="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 turn </a:t>
                      </a:r>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turbines and generate</a:t>
                      </a:r>
                      <a:r>
                        <a:rPr lang="en-GB" sz="1600" b="0" baseline="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 </a:t>
                      </a:r>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electricity. Renewable.</a:t>
                      </a:r>
                    </a:p>
                  </a:txBody>
                  <a:tcPr marL="38695" marR="38695" marT="35719" marB="35719" anchor="ctr" horzOverflow="overflow"/>
                </a:tc>
                <a:extLst>
                  <a:ext uri="{0D108BD9-81ED-4DB2-BD59-A6C34878D82A}">
                    <a16:rowId xmlns:a16="http://schemas.microsoft.com/office/drawing/2014/main" val="2223824740"/>
                  </a:ext>
                </a:extLst>
              </a:tr>
              <a:tr h="787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spc="0" baseline="0" dirty="0">
                          <a:ln>
                            <a:noFill/>
                          </a:ln>
                          <a:solidFill>
                            <a:srgbClr val="26377C"/>
                          </a:solidFill>
                          <a:effectLst/>
                          <a:latin typeface="Lato" panose="020F0502020204030203" pitchFamily="34" charset="0"/>
                          <a:ea typeface="Lato" panose="020F0502020204030203" pitchFamily="34" charset="0"/>
                          <a:cs typeface="Lato" panose="020F0502020204030203" pitchFamily="34" charset="0"/>
                        </a:rPr>
                        <a:t>Coal</a:t>
                      </a:r>
                      <a:endParaRPr lang="en-GB" sz="2400" b="0" i="0" u="none" strike="noStrike" dirty="0">
                        <a:solidFill>
                          <a:srgbClr val="26377C"/>
                        </a:solidFill>
                        <a:effectLst/>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A carbon-based liquid made from fossilised remains and trapped in underground rock formations. Pumped out of the ground via drill rigs and pipes. Non-renewable.</a:t>
                      </a:r>
                    </a:p>
                  </a:txBody>
                  <a:tcPr marL="38695" marR="38695" marT="35719" marB="35719" anchor="ctr" horzOverflow="overflow"/>
                </a:tc>
                <a:extLst>
                  <a:ext uri="{0D108BD9-81ED-4DB2-BD59-A6C34878D82A}">
                    <a16:rowId xmlns:a16="http://schemas.microsoft.com/office/drawing/2014/main" val="1857832192"/>
                  </a:ext>
                </a:extLst>
              </a:tr>
              <a:tr h="1025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spc="0" baseline="0" dirty="0">
                          <a:ln>
                            <a:noFill/>
                          </a:ln>
                          <a:solidFill>
                            <a:srgbClr val="26377C"/>
                          </a:solidFill>
                          <a:effectLst/>
                          <a:latin typeface="Lato" panose="020F0502020204030203" pitchFamily="34" charset="0"/>
                          <a:ea typeface="Lato" panose="020F0502020204030203" pitchFamily="34" charset="0"/>
                          <a:cs typeface="Lato" panose="020F0502020204030203" pitchFamily="34" charset="0"/>
                        </a:rPr>
                        <a:t>Renewables</a:t>
                      </a:r>
                      <a:endParaRPr lang="en-GB" sz="2400" b="0"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Radioactive minerals such as uranium are mined and electricity is generated from the energy released when the atoms of these minerals are split by nuclear fission in nuclear reactors. Usually considered non-renewable.</a:t>
                      </a:r>
                    </a:p>
                  </a:txBody>
                  <a:tcPr marL="38695" marR="38695" marT="35719" marB="35719" anchor="ctr" horzOverflow="overflow"/>
                </a:tc>
                <a:extLst>
                  <a:ext uri="{0D108BD9-81ED-4DB2-BD59-A6C34878D82A}">
                    <a16:rowId xmlns:a16="http://schemas.microsoft.com/office/drawing/2014/main" val="2144346839"/>
                  </a:ext>
                </a:extLst>
              </a:tr>
            </a:tbl>
          </a:graphicData>
        </a:graphic>
      </p:graphicFrame>
      <p:sp>
        <p:nvSpPr>
          <p:cNvPr id="15" name="TextBox 14">
            <a:extLst>
              <a:ext uri="{FF2B5EF4-FFF2-40B4-BE49-F238E27FC236}">
                <a16:creationId xmlns:a16="http://schemas.microsoft.com/office/drawing/2014/main" id="{B1319E9B-160A-4BC9-95D8-A07BF84241A8}"/>
              </a:ext>
            </a:extLst>
          </p:cNvPr>
          <p:cNvSpPr txBox="1"/>
          <p:nvPr/>
        </p:nvSpPr>
        <p:spPr>
          <a:xfrm>
            <a:off x="5508104" y="6415739"/>
            <a:ext cx="2520280" cy="369332"/>
          </a:xfrm>
          <a:prstGeom prst="rect">
            <a:avLst/>
          </a:prstGeom>
          <a:noFill/>
        </p:spPr>
        <p:txBody>
          <a:bodyPr wrap="square" rtlCol="0">
            <a:spAutoFit/>
          </a:bodyPr>
          <a:lstStyle/>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Click </a:t>
            </a:r>
            <a:r>
              <a:rPr lang="en-GB" dirty="0">
                <a:solidFill>
                  <a:srgbClr val="26377C"/>
                </a:solidFill>
                <a:latin typeface="Lato" panose="020F0502020204030203" pitchFamily="34" charset="0"/>
                <a:ea typeface="Lato" panose="020F0502020204030203" pitchFamily="34" charset="0"/>
                <a:cs typeface="Lato" panose="020F0502020204030203" pitchFamily="34" charset="0"/>
                <a:hlinkClick r:id="rId3" action="ppaction://hlinksldjump"/>
              </a:rPr>
              <a:t>here</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 for answers.</a:t>
            </a:r>
          </a:p>
        </p:txBody>
      </p:sp>
      <p:sp>
        <p:nvSpPr>
          <p:cNvPr id="16" name="TextBox 15">
            <a:extLst>
              <a:ext uri="{FF2B5EF4-FFF2-40B4-BE49-F238E27FC236}">
                <a16:creationId xmlns:a16="http://schemas.microsoft.com/office/drawing/2014/main" id="{2AEAF021-9314-4B5F-AC0E-AB663D13F7E6}"/>
              </a:ext>
            </a:extLst>
          </p:cNvPr>
          <p:cNvSpPr txBox="1"/>
          <p:nvPr/>
        </p:nvSpPr>
        <p:spPr>
          <a:xfrm>
            <a:off x="251520" y="1039076"/>
            <a:ext cx="8157592" cy="400110"/>
          </a:xfrm>
          <a:prstGeom prst="rect">
            <a:avLst/>
          </a:prstGeom>
          <a:noFill/>
        </p:spPr>
        <p:txBody>
          <a:bodyPr wrap="square" rtlCol="0">
            <a:spAutoFit/>
          </a:bodyPr>
          <a:lstStyle/>
          <a:p>
            <a:r>
              <a:rPr lang="en-GB" sz="2000" dirty="0">
                <a:solidFill>
                  <a:srgbClr val="26377C"/>
                </a:solidFill>
                <a:latin typeface="Lato" panose="020F0502020204030203" pitchFamily="34" charset="0"/>
                <a:ea typeface="Lato" panose="020F0502020204030203" pitchFamily="34" charset="0"/>
                <a:cs typeface="Lato" panose="020F0502020204030203" pitchFamily="34" charset="0"/>
              </a:rPr>
              <a:t>Match the energy type to the correct description.</a:t>
            </a:r>
          </a:p>
        </p:txBody>
      </p:sp>
    </p:spTree>
    <p:extLst>
      <p:ext uri="{BB962C8B-B14F-4D97-AF65-F5344CB8AC3E}">
        <p14:creationId xmlns:p14="http://schemas.microsoft.com/office/powerpoint/2010/main" val="44318534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E7B0-E374-4130-A1FE-76D2C1ADD0D7}"/>
              </a:ext>
            </a:extLst>
          </p:cNvPr>
          <p:cNvSpPr>
            <a:spLocks noGrp="1"/>
          </p:cNvSpPr>
          <p:nvPr>
            <p:ph type="title"/>
          </p:nvPr>
        </p:nvSpPr>
        <p:spPr>
          <a:xfrm>
            <a:off x="344016" y="620688"/>
            <a:ext cx="8445624" cy="1066800"/>
          </a:xfrm>
        </p:spPr>
        <p:txBody>
          <a:bodyPr>
            <a:normAutofit/>
          </a:bodyPr>
          <a:lstStyle/>
          <a:p>
            <a:r>
              <a:rPr lang="en-US" sz="3600" b="1" dirty="0"/>
              <a:t>UK energy resources: fossil fuels</a:t>
            </a:r>
            <a:endParaRPr lang="en-GB" sz="3600" dirty="0"/>
          </a:p>
        </p:txBody>
      </p:sp>
      <p:sp>
        <p:nvSpPr>
          <p:cNvPr id="3" name="Content Placeholder 2">
            <a:extLst>
              <a:ext uri="{FF2B5EF4-FFF2-40B4-BE49-F238E27FC236}">
                <a16:creationId xmlns:a16="http://schemas.microsoft.com/office/drawing/2014/main" id="{151C50CF-0735-4628-B11F-A322342F3DB7}"/>
              </a:ext>
            </a:extLst>
          </p:cNvPr>
          <p:cNvSpPr>
            <a:spLocks noGrp="1"/>
          </p:cNvSpPr>
          <p:nvPr>
            <p:ph idx="1"/>
          </p:nvPr>
        </p:nvSpPr>
        <p:spPr>
          <a:xfrm>
            <a:off x="344016" y="1628800"/>
            <a:ext cx="4906888" cy="4608512"/>
          </a:xfrm>
        </p:spPr>
        <p:txBody>
          <a:bodyPr>
            <a:normAutofit/>
          </a:bodyPr>
          <a:lstStyle/>
          <a:p>
            <a:r>
              <a:rPr lang="en-US" sz="2400" dirty="0"/>
              <a:t>Coal-fired power stations are closing ahead of a 2025 ban. By early 2021 only four will remain providing less than 1% of the UK’s electricity.</a:t>
            </a:r>
          </a:p>
          <a:p>
            <a:r>
              <a:rPr lang="en-US" sz="2400" dirty="0"/>
              <a:t>Gas-fired power makes up the bulk of the declining share of fossil fuels in the energy system at 38%.</a:t>
            </a:r>
          </a:p>
          <a:p>
            <a:r>
              <a:rPr lang="en-US" sz="2400" dirty="0"/>
              <a:t>Nuclear power provides slightly less than a fifth of the UK’s electricity.</a:t>
            </a:r>
          </a:p>
          <a:p>
            <a:endParaRPr lang="en-US" sz="2400" dirty="0"/>
          </a:p>
          <a:p>
            <a:pPr>
              <a:buNone/>
            </a:pPr>
            <a:endParaRPr lang="en-US" sz="2400" dirty="0"/>
          </a:p>
          <a:p>
            <a:endParaRPr lang="en-GB" sz="2400" dirty="0"/>
          </a:p>
        </p:txBody>
      </p:sp>
      <p:sp>
        <p:nvSpPr>
          <p:cNvPr id="9" name="TextBox 8">
            <a:extLst>
              <a:ext uri="{FF2B5EF4-FFF2-40B4-BE49-F238E27FC236}">
                <a16:creationId xmlns:a16="http://schemas.microsoft.com/office/drawing/2014/main" id="{5830D556-B2EB-4EEE-A89C-9ADB9AF37608}"/>
              </a:ext>
            </a:extLst>
          </p:cNvPr>
          <p:cNvSpPr txBox="1"/>
          <p:nvPr/>
        </p:nvSpPr>
        <p:spPr>
          <a:xfrm>
            <a:off x="1763687" y="5805264"/>
            <a:ext cx="2736305" cy="657364"/>
          </a:xfrm>
          <a:prstGeom prst="rect">
            <a:avLst/>
          </a:prstGeom>
          <a:noFill/>
        </p:spPr>
        <p:txBody>
          <a:bodyPr wrap="square" rtlCol="0">
            <a:spAutoFit/>
          </a:bodyPr>
          <a:lstStyle/>
          <a:p>
            <a:endParaRPr lang="en-GB" dirty="0"/>
          </a:p>
        </p:txBody>
      </p:sp>
      <p:sp>
        <p:nvSpPr>
          <p:cNvPr id="8" name="TextBox 7"/>
          <p:cNvSpPr txBox="1"/>
          <p:nvPr/>
        </p:nvSpPr>
        <p:spPr>
          <a:xfrm>
            <a:off x="5508104" y="1657553"/>
            <a:ext cx="3168352" cy="1015663"/>
          </a:xfrm>
          <a:prstGeom prst="rect">
            <a:avLst/>
          </a:prstGeom>
          <a:noFill/>
          <a:ln w="19050">
            <a:solidFill>
              <a:srgbClr val="00B050"/>
            </a:solidFill>
          </a:ln>
        </p:spPr>
        <p:txBody>
          <a:bodyPr wrap="square" rtlCol="0">
            <a:spAutoFit/>
          </a:bodyPr>
          <a:lstStyle/>
          <a:p>
            <a:r>
              <a:rPr lang="en-GB" sz="2000" b="1" dirty="0">
                <a:solidFill>
                  <a:srgbClr val="26377C"/>
                </a:solidFill>
                <a:latin typeface="Lato"/>
              </a:rPr>
              <a:t>Resources</a:t>
            </a:r>
          </a:p>
          <a:p>
            <a:r>
              <a:rPr lang="en-GB" sz="2000" dirty="0">
                <a:solidFill>
                  <a:srgbClr val="26377C"/>
                </a:solidFill>
                <a:latin typeface="Lato"/>
              </a:rPr>
              <a:t>BBC Bitesize:</a:t>
            </a:r>
            <a:endParaRPr lang="en-GB" sz="2000" dirty="0">
              <a:solidFill>
                <a:srgbClr val="26377C"/>
              </a:solidFill>
              <a:latin typeface="Lato"/>
              <a:hlinkClick r:id="rId2">
                <a:extLst>
                  <a:ext uri="{A12FA001-AC4F-418D-AE19-62706E023703}">
                    <ahyp:hlinkClr xmlns:ahyp="http://schemas.microsoft.com/office/drawing/2018/hyperlinkcolor" val="tx"/>
                  </a:ext>
                </a:extLst>
              </a:hlinkClick>
            </a:endParaRPr>
          </a:p>
          <a:p>
            <a:r>
              <a:rPr lang="en-GB" sz="2000" dirty="0">
                <a:latin typeface="Lato"/>
                <a:hlinkClick r:id="rId3"/>
              </a:rPr>
              <a:t>What are fossil fuels?</a:t>
            </a:r>
            <a:endParaRPr lang="en-GB" sz="2000" dirty="0">
              <a:latin typeface="Lato"/>
              <a:hlinkClick r:id="rId2"/>
            </a:endParaRPr>
          </a:p>
        </p:txBody>
      </p:sp>
      <p:sp>
        <p:nvSpPr>
          <p:cNvPr id="11" name="TextBox 10"/>
          <p:cNvSpPr txBox="1"/>
          <p:nvPr/>
        </p:nvSpPr>
        <p:spPr>
          <a:xfrm>
            <a:off x="5508104" y="2881689"/>
            <a:ext cx="3168352" cy="2246769"/>
          </a:xfrm>
          <a:prstGeom prst="rect">
            <a:avLst/>
          </a:prstGeom>
          <a:solidFill>
            <a:schemeClr val="accent2">
              <a:lumMod val="40000"/>
              <a:lumOff val="60000"/>
            </a:schemeClr>
          </a:solidFill>
          <a:ln>
            <a:solidFill>
              <a:srgbClr val="0070C0"/>
            </a:solidFill>
          </a:ln>
        </p:spPr>
        <p:txBody>
          <a:bodyPr wrap="square" rtlCol="0">
            <a:spAutoFit/>
          </a:bodyPr>
          <a:lstStyle/>
          <a:p>
            <a:pPr lvl="0"/>
            <a:r>
              <a:rPr lang="en-US" sz="2000" b="1" dirty="0">
                <a:solidFill>
                  <a:srgbClr val="26377C"/>
                </a:solidFill>
                <a:latin typeface="Lato"/>
              </a:rPr>
              <a:t>Activity</a:t>
            </a:r>
          </a:p>
          <a:p>
            <a:pPr marL="457200" lvl="0" indent="-457200">
              <a:buFont typeface="+mj-lt"/>
              <a:buAutoNum type="arabicPeriod"/>
            </a:pPr>
            <a:r>
              <a:rPr lang="en-US" sz="2000" dirty="0">
                <a:solidFill>
                  <a:srgbClr val="26377C"/>
                </a:solidFill>
                <a:latin typeface="Lato"/>
              </a:rPr>
              <a:t>Use the links to make notes on fossil fuels.</a:t>
            </a:r>
          </a:p>
          <a:p>
            <a:pPr marL="457200" lvl="0" indent="-457200">
              <a:buFont typeface="+mj-lt"/>
              <a:buAutoNum type="arabicPeriod"/>
            </a:pPr>
            <a:r>
              <a:rPr lang="en-US" sz="2000" dirty="0">
                <a:solidFill>
                  <a:srgbClr val="26377C"/>
                </a:solidFill>
                <a:latin typeface="Lato"/>
              </a:rPr>
              <a:t>What are the advantages and disadvantages of using each in the UK?</a:t>
            </a:r>
          </a:p>
        </p:txBody>
      </p:sp>
    </p:spTree>
    <p:extLst>
      <p:ext uri="{BB962C8B-B14F-4D97-AF65-F5344CB8AC3E}">
        <p14:creationId xmlns:p14="http://schemas.microsoft.com/office/powerpoint/2010/main" val="23973072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UK energy resources: renewable energy</a:t>
            </a:r>
            <a:endParaRPr lang="en-GB" dirty="0"/>
          </a:p>
        </p:txBody>
      </p:sp>
      <p:sp>
        <p:nvSpPr>
          <p:cNvPr id="3" name="Content Placeholder 2"/>
          <p:cNvSpPr>
            <a:spLocks noGrp="1"/>
          </p:cNvSpPr>
          <p:nvPr>
            <p:ph idx="1"/>
          </p:nvPr>
        </p:nvSpPr>
        <p:spPr>
          <a:xfrm>
            <a:off x="467544" y="1847853"/>
            <a:ext cx="4824536" cy="4464496"/>
          </a:xfrm>
        </p:spPr>
        <p:txBody>
          <a:bodyPr>
            <a:noAutofit/>
          </a:bodyPr>
          <a:lstStyle/>
          <a:p>
            <a:pPr marL="109728" indent="0">
              <a:lnSpc>
                <a:spcPct val="108000"/>
              </a:lnSpc>
              <a:spcBef>
                <a:spcPts val="0"/>
              </a:spcBef>
              <a:buNone/>
            </a:pPr>
            <a:r>
              <a:rPr lang="en-US" sz="2400" dirty="0"/>
              <a:t>The more UK energy is produced from renewable sources, the more sustainable and secure the energy budget becomes.</a:t>
            </a:r>
          </a:p>
          <a:p>
            <a:pPr marL="109728" indent="0">
              <a:lnSpc>
                <a:spcPct val="108000"/>
              </a:lnSpc>
              <a:spcBef>
                <a:spcPts val="0"/>
              </a:spcBef>
              <a:buNone/>
            </a:pPr>
            <a:endParaRPr lang="en-GB" sz="2400" dirty="0"/>
          </a:p>
          <a:p>
            <a:pPr marL="109728" indent="0">
              <a:lnSpc>
                <a:spcPct val="108000"/>
              </a:lnSpc>
              <a:spcBef>
                <a:spcPts val="0"/>
              </a:spcBef>
              <a:buNone/>
            </a:pPr>
            <a:r>
              <a:rPr lang="en-US" sz="2400" dirty="0"/>
              <a:t>The UK generates electricity from solar power, wave and tidal power, onshore and offshore wind power, hydroelectric power and </a:t>
            </a:r>
            <a:r>
              <a:rPr lang="en-US" sz="2400" dirty="0">
                <a:hlinkClick r:id="rId3" action="ppaction://hlinksldjump"/>
              </a:rPr>
              <a:t>biomass</a:t>
            </a:r>
            <a:r>
              <a:rPr lang="en-US" sz="2400" dirty="0"/>
              <a:t>.</a:t>
            </a:r>
            <a:endParaRPr lang="en-GB" sz="2400" dirty="0"/>
          </a:p>
        </p:txBody>
      </p:sp>
      <p:sp>
        <p:nvSpPr>
          <p:cNvPr id="4" name="TextBox 3"/>
          <p:cNvSpPr txBox="1"/>
          <p:nvPr/>
        </p:nvSpPr>
        <p:spPr>
          <a:xfrm>
            <a:off x="5446440" y="2999981"/>
            <a:ext cx="3240360" cy="2585323"/>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pPr marL="342900" indent="-342900">
              <a:buFont typeface="+mj-lt"/>
              <a:buAutoNum type="arabicPeriod"/>
            </a:pPr>
            <a:r>
              <a:rPr lang="en-US" dirty="0">
                <a:solidFill>
                  <a:srgbClr val="26377C"/>
                </a:solidFill>
                <a:latin typeface="Lato"/>
              </a:rPr>
              <a:t>Create a mind map describing how each renewable source produces energy. </a:t>
            </a:r>
          </a:p>
          <a:p>
            <a:pPr marL="342900" indent="-342900">
              <a:buFont typeface="+mj-lt"/>
              <a:buAutoNum type="arabicPeriod"/>
            </a:pPr>
            <a:r>
              <a:rPr lang="en-US" dirty="0">
                <a:solidFill>
                  <a:srgbClr val="26377C"/>
                </a:solidFill>
                <a:latin typeface="Lato"/>
              </a:rPr>
              <a:t>Add at least one advantage and one disadvantage of using each source in the UK.</a:t>
            </a:r>
            <a:endParaRPr lang="en-GB" dirty="0">
              <a:solidFill>
                <a:srgbClr val="26377C"/>
              </a:solidFill>
              <a:latin typeface="Lato"/>
            </a:endParaRPr>
          </a:p>
        </p:txBody>
      </p:sp>
      <p:sp>
        <p:nvSpPr>
          <p:cNvPr id="7" name="TextBox 6"/>
          <p:cNvSpPr txBox="1"/>
          <p:nvPr/>
        </p:nvSpPr>
        <p:spPr>
          <a:xfrm>
            <a:off x="5446440" y="1847853"/>
            <a:ext cx="3240360" cy="1015663"/>
          </a:xfrm>
          <a:prstGeom prst="rect">
            <a:avLst/>
          </a:prstGeom>
          <a:noFill/>
          <a:ln w="19050">
            <a:solidFill>
              <a:srgbClr val="00B050"/>
            </a:solidFill>
          </a:ln>
        </p:spPr>
        <p:txBody>
          <a:bodyPr wrap="square" rtlCol="0">
            <a:spAutoFit/>
          </a:bodyPr>
          <a:lstStyle/>
          <a:p>
            <a:r>
              <a:rPr lang="en-GB" sz="2000" b="1" dirty="0">
                <a:solidFill>
                  <a:srgbClr val="26377C"/>
                </a:solidFill>
                <a:latin typeface="Lato"/>
              </a:rPr>
              <a:t>Resource</a:t>
            </a:r>
          </a:p>
          <a:p>
            <a:r>
              <a:rPr lang="en-GB" sz="2000" dirty="0">
                <a:solidFill>
                  <a:srgbClr val="26377C"/>
                </a:solidFill>
                <a:latin typeface="Lato"/>
              </a:rPr>
              <a:t>BBC Bitesize: </a:t>
            </a:r>
            <a:r>
              <a:rPr lang="en-GB" sz="2000" dirty="0">
                <a:latin typeface="Lato"/>
                <a:hlinkClick r:id="rId4"/>
              </a:rPr>
              <a:t>What are fossil fuels?</a:t>
            </a:r>
            <a:endParaRPr lang="en-GB" sz="2000" dirty="0">
              <a:latin typeface="Lato"/>
              <a:hlinkClick r:id="rId5"/>
            </a:endParaRPr>
          </a:p>
        </p:txBody>
      </p:sp>
    </p:spTree>
    <p:extLst>
      <p:ext uri="{BB962C8B-B14F-4D97-AF65-F5344CB8AC3E}">
        <p14:creationId xmlns:p14="http://schemas.microsoft.com/office/powerpoint/2010/main" val="73631235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696"/>
            <a:ext cx="8229600" cy="1066800"/>
          </a:xfrm>
        </p:spPr>
        <p:txBody>
          <a:bodyPr>
            <a:noAutofit/>
          </a:bodyPr>
          <a:lstStyle/>
          <a:p>
            <a:br>
              <a:rPr lang="en-US" dirty="0"/>
            </a:br>
            <a:r>
              <a:rPr lang="en-US" dirty="0"/>
              <a:t>UK energy resources: fracking</a:t>
            </a:r>
            <a:br>
              <a:rPr lang="en-GB" dirty="0"/>
            </a:br>
            <a:endParaRPr lang="en-GB" b="1" dirty="0"/>
          </a:p>
        </p:txBody>
      </p:sp>
      <p:sp>
        <p:nvSpPr>
          <p:cNvPr id="4" name="Content Placeholder 3"/>
          <p:cNvSpPr>
            <a:spLocks noGrp="1"/>
          </p:cNvSpPr>
          <p:nvPr>
            <p:ph idx="1"/>
          </p:nvPr>
        </p:nvSpPr>
        <p:spPr>
          <a:xfrm>
            <a:off x="457200" y="1576382"/>
            <a:ext cx="5112568" cy="4948962"/>
          </a:xfrm>
        </p:spPr>
        <p:txBody>
          <a:bodyPr>
            <a:normAutofit/>
          </a:bodyPr>
          <a:lstStyle/>
          <a:p>
            <a:r>
              <a:rPr lang="en-US" sz="2200" dirty="0"/>
              <a:t>The UK has large reserves of shale gas, a fossil fuel.</a:t>
            </a:r>
          </a:p>
          <a:p>
            <a:r>
              <a:rPr lang="en-US" sz="2200" dirty="0"/>
              <a:t>Fracking is a process to extract oil and natural gas trapped in shale rocks underground.</a:t>
            </a:r>
            <a:endParaRPr lang="en-GB" sz="2200" dirty="0"/>
          </a:p>
          <a:p>
            <a:r>
              <a:rPr lang="en-US" sz="2200" dirty="0"/>
              <a:t>Shale use would reduce the need to import energy, increasing UK energy security. </a:t>
            </a:r>
          </a:p>
          <a:p>
            <a:r>
              <a:rPr lang="en-US" sz="2200" dirty="0" err="1"/>
              <a:t>Fracking</a:t>
            </a:r>
            <a:r>
              <a:rPr lang="en-US" sz="2200" dirty="0"/>
              <a:t> was favoured by the government until 2019. However, many people opposed it due to environmental concerns, safety issues and costs, and arguing it is unsustainable.</a:t>
            </a:r>
            <a:endParaRPr lang="en-GB" sz="2200" dirty="0"/>
          </a:p>
        </p:txBody>
      </p:sp>
      <p:sp>
        <p:nvSpPr>
          <p:cNvPr id="7" name="TextBox 6"/>
          <p:cNvSpPr txBox="1"/>
          <p:nvPr/>
        </p:nvSpPr>
        <p:spPr>
          <a:xfrm>
            <a:off x="3707904" y="5263558"/>
            <a:ext cx="3312368" cy="369332"/>
          </a:xfrm>
          <a:prstGeom prst="rect">
            <a:avLst/>
          </a:prstGeom>
          <a:noFill/>
        </p:spPr>
        <p:txBody>
          <a:bodyPr wrap="square" rtlCol="0">
            <a:spAutoFit/>
          </a:bodyPr>
          <a:lstStyle/>
          <a:p>
            <a:endParaRPr lang="en-GB" dirty="0"/>
          </a:p>
        </p:txBody>
      </p:sp>
      <p:sp>
        <p:nvSpPr>
          <p:cNvPr id="8" name="TextBox 7"/>
          <p:cNvSpPr txBox="1"/>
          <p:nvPr/>
        </p:nvSpPr>
        <p:spPr>
          <a:xfrm>
            <a:off x="5724128" y="3690838"/>
            <a:ext cx="3096344" cy="2031325"/>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pPr marL="285750" indent="-285750">
              <a:buFont typeface="Arial" panose="020B0604020202020204" pitchFamily="34" charset="0"/>
              <a:buChar char="•"/>
            </a:pPr>
            <a:r>
              <a:rPr lang="en-US" dirty="0">
                <a:solidFill>
                  <a:srgbClr val="26377C"/>
                </a:solidFill>
                <a:latin typeface="Lato"/>
              </a:rPr>
              <a:t>Describe the advantages and disadvantages of fracking.</a:t>
            </a:r>
          </a:p>
          <a:p>
            <a:pPr marL="285750" indent="-285750">
              <a:buFont typeface="Arial" panose="020B0604020202020204" pitchFamily="34" charset="0"/>
              <a:buChar char="•"/>
            </a:pPr>
            <a:r>
              <a:rPr lang="en-US" dirty="0">
                <a:solidFill>
                  <a:srgbClr val="26377C"/>
                </a:solidFill>
                <a:latin typeface="Lato"/>
              </a:rPr>
              <a:t>Explain why the UK Government halted </a:t>
            </a:r>
            <a:r>
              <a:rPr lang="en-US" dirty="0" err="1">
                <a:solidFill>
                  <a:srgbClr val="26377C"/>
                </a:solidFill>
                <a:latin typeface="Lato"/>
              </a:rPr>
              <a:t>fracking</a:t>
            </a:r>
            <a:r>
              <a:rPr lang="en-US" dirty="0">
                <a:solidFill>
                  <a:srgbClr val="26377C"/>
                </a:solidFill>
                <a:latin typeface="Lato"/>
              </a:rPr>
              <a:t> in 2019.</a:t>
            </a:r>
          </a:p>
        </p:txBody>
      </p:sp>
      <p:sp>
        <p:nvSpPr>
          <p:cNvPr id="9" name="TextBox 8"/>
          <p:cNvSpPr txBox="1"/>
          <p:nvPr/>
        </p:nvSpPr>
        <p:spPr>
          <a:xfrm>
            <a:off x="5724128" y="1576382"/>
            <a:ext cx="3096344" cy="1938992"/>
          </a:xfrm>
          <a:prstGeom prst="rect">
            <a:avLst/>
          </a:prstGeom>
          <a:noFill/>
          <a:ln w="19050">
            <a:solidFill>
              <a:srgbClr val="00B050"/>
            </a:solidFill>
          </a:ln>
        </p:spPr>
        <p:txBody>
          <a:bodyPr wrap="square" rtlCol="0">
            <a:spAutoFit/>
          </a:bodyPr>
          <a:lstStyle/>
          <a:p>
            <a:r>
              <a:rPr lang="en-GB" sz="2000" b="1" dirty="0">
                <a:solidFill>
                  <a:srgbClr val="26377C"/>
                </a:solidFill>
                <a:latin typeface="Lato"/>
              </a:rPr>
              <a:t>Resources</a:t>
            </a:r>
          </a:p>
          <a:p>
            <a:r>
              <a:rPr lang="en-GB" sz="2000" dirty="0">
                <a:solidFill>
                  <a:srgbClr val="26377C"/>
                </a:solidFill>
                <a:latin typeface="Lato"/>
              </a:rPr>
              <a:t>BBC: </a:t>
            </a:r>
            <a:r>
              <a:rPr lang="en-GB" sz="2000" dirty="0">
                <a:latin typeface="Lato"/>
                <a:hlinkClick r:id="rId3" action="ppaction://hlinkfile"/>
              </a:rPr>
              <a:t>What is </a:t>
            </a:r>
            <a:r>
              <a:rPr lang="en-GB" sz="2000" dirty="0" err="1">
                <a:latin typeface="Lato"/>
                <a:hlinkClick r:id="rId3" action="ppaction://hlinkfile"/>
              </a:rPr>
              <a:t>fracking</a:t>
            </a:r>
            <a:r>
              <a:rPr lang="en-GB" sz="2000" dirty="0">
                <a:latin typeface="Lato"/>
                <a:hlinkClick r:id="rId3" action="ppaction://hlinkfile"/>
              </a:rPr>
              <a:t>?</a:t>
            </a:r>
            <a:endParaRPr lang="en-GB" sz="2000" dirty="0">
              <a:latin typeface="Lato"/>
            </a:endParaRPr>
          </a:p>
          <a:p>
            <a:r>
              <a:rPr lang="en-GB" sz="2000" dirty="0" err="1">
                <a:hlinkClick r:id="rId4"/>
              </a:rPr>
              <a:t>Fracking</a:t>
            </a:r>
            <a:r>
              <a:rPr lang="en-GB" sz="2000" dirty="0">
                <a:hlinkClick r:id="rId4"/>
              </a:rPr>
              <a:t> halted in England</a:t>
            </a:r>
            <a:endParaRPr lang="en-GB" sz="2000" dirty="0"/>
          </a:p>
          <a:p>
            <a:r>
              <a:rPr lang="en-GB" sz="2000" dirty="0">
                <a:solidFill>
                  <a:srgbClr val="26377C"/>
                </a:solidFill>
              </a:rPr>
              <a:t>Friends of the Earth:  </a:t>
            </a:r>
            <a:r>
              <a:rPr lang="en-GB" sz="2000" dirty="0">
                <a:hlinkClick r:id="rId5"/>
              </a:rPr>
              <a:t>fracking map</a:t>
            </a:r>
            <a:endParaRPr lang="en-GB" sz="2000" dirty="0"/>
          </a:p>
        </p:txBody>
      </p:sp>
    </p:spTree>
    <p:extLst>
      <p:ext uri="{BB962C8B-B14F-4D97-AF65-F5344CB8AC3E}">
        <p14:creationId xmlns:p14="http://schemas.microsoft.com/office/powerpoint/2010/main" val="252415520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buNone/>
            </a:pPr>
            <a:r>
              <a:rPr lang="en-GB" sz="2400" dirty="0"/>
              <a:t>You’ll need a notepad on which to make notes as you go along, or you could make notes, paste images, etc. on your device.</a:t>
            </a:r>
          </a:p>
          <a:p>
            <a:pPr marL="109728" indent="0">
              <a:buNone/>
            </a:pPr>
            <a:endParaRPr lang="en-GB" sz="2400" dirty="0"/>
          </a:p>
          <a:p>
            <a:pPr marL="109728" indent="0">
              <a:buNone/>
            </a:pPr>
            <a:r>
              <a:rPr lang="en-GB" sz="2400" dirty="0"/>
              <a:t>You can view these slides:</a:t>
            </a:r>
          </a:p>
          <a:p>
            <a:pPr lvl="0"/>
            <a:r>
              <a:rPr lang="en-GB" sz="2400" dirty="0"/>
              <a:t>as a slide-show for any animations and to follow links</a:t>
            </a:r>
          </a:p>
          <a:p>
            <a:pPr lvl="0"/>
            <a:r>
              <a:rPr lang="en-GB" sz="2400" dirty="0"/>
              <a:t>in ‘normal’ view if you want to add call-outs or extra slides to make notes, paste images, answer questions.</a:t>
            </a:r>
          </a:p>
          <a:p>
            <a:endParaRPr lang="en-GB" sz="2400" b="1" dirty="0">
              <a:solidFill>
                <a:srgbClr val="FF0000"/>
              </a:solidFill>
            </a:endParaRPr>
          </a:p>
          <a:p>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20080"/>
          </a:xfrm>
        </p:spPr>
        <p:txBody>
          <a:bodyPr>
            <a:normAutofit/>
          </a:bodyPr>
          <a:lstStyle/>
          <a:p>
            <a:r>
              <a:rPr lang="en-GB" sz="3600" b="1" dirty="0"/>
              <a:t>Links</a:t>
            </a:r>
          </a:p>
        </p:txBody>
      </p:sp>
      <p:sp>
        <p:nvSpPr>
          <p:cNvPr id="5" name="Text Placeholder 4"/>
          <p:cNvSpPr>
            <a:spLocks noGrp="1"/>
          </p:cNvSpPr>
          <p:nvPr>
            <p:ph type="body" idx="1"/>
          </p:nvPr>
        </p:nvSpPr>
        <p:spPr>
          <a:xfrm>
            <a:off x="467544" y="1340768"/>
            <a:ext cx="4040188" cy="495746"/>
          </a:xfrm>
        </p:spPr>
        <p:txBody>
          <a:bodyPr>
            <a:normAutofit/>
          </a:bodyPr>
          <a:lstStyle/>
          <a:p>
            <a:r>
              <a:rPr lang="en-GB" dirty="0"/>
              <a:t>Awarding organisations</a:t>
            </a:r>
          </a:p>
        </p:txBody>
      </p:sp>
      <p:graphicFrame>
        <p:nvGraphicFramePr>
          <p:cNvPr id="12" name="Content Placeholder 7">
            <a:extLst>
              <a:ext uri="{FF2B5EF4-FFF2-40B4-BE49-F238E27FC236}">
                <a16:creationId xmlns:a16="http://schemas.microsoft.com/office/drawing/2014/main" id="{35513888-6469-420D-B1EB-CBFA7470BCE0}"/>
              </a:ext>
            </a:extLst>
          </p:cNvPr>
          <p:cNvGraphicFramePr>
            <a:graphicFrameLocks noGrp="1"/>
          </p:cNvGraphicFramePr>
          <p:nvPr>
            <p:ph sz="half" idx="2"/>
            <p:extLst>
              <p:ext uri="{D42A27DB-BD31-4B8C-83A1-F6EECF244321}">
                <p14:modId xmlns:p14="http://schemas.microsoft.com/office/powerpoint/2010/main" val="1584609085"/>
              </p:ext>
            </p:extLst>
          </p:nvPr>
        </p:nvGraphicFramePr>
        <p:xfrm>
          <a:off x="467544" y="1916832"/>
          <a:ext cx="4824536" cy="4654263"/>
        </p:xfrm>
        <a:graphic>
          <a:graphicData uri="http://schemas.openxmlformats.org/drawingml/2006/table">
            <a:tbl>
              <a:tblPr firstRow="1" bandRow="1">
                <a:tableStyleId>{5C22544A-7EE6-4342-B048-85BDC9FD1C3A}</a:tableStyleId>
              </a:tblPr>
              <a:tblGrid>
                <a:gridCol w="1187578">
                  <a:extLst>
                    <a:ext uri="{9D8B030D-6E8A-4147-A177-3AD203B41FA5}">
                      <a16:colId xmlns:a16="http://schemas.microsoft.com/office/drawing/2014/main" val="20000"/>
                    </a:ext>
                  </a:extLst>
                </a:gridCol>
                <a:gridCol w="3636958">
                  <a:extLst>
                    <a:ext uri="{9D8B030D-6E8A-4147-A177-3AD203B41FA5}">
                      <a16:colId xmlns:a16="http://schemas.microsoft.com/office/drawing/2014/main" val="20001"/>
                    </a:ext>
                  </a:extLst>
                </a:gridCol>
              </a:tblGrid>
              <a:tr h="385151">
                <a:tc>
                  <a:txBody>
                    <a:bodyPr/>
                    <a:lstStyle/>
                    <a:p>
                      <a:endParaRPr lang="en-GB" sz="1600" dirty="0">
                        <a:latin typeface="Lato"/>
                        <a:ea typeface="Lato" panose="020F0502020204030203" pitchFamily="34" charset="0"/>
                        <a:cs typeface="Lato" panose="020F0502020204030203" pitchFamily="34" charset="0"/>
                      </a:endParaRPr>
                    </a:p>
                  </a:txBody>
                  <a:tcPr/>
                </a:tc>
                <a:tc>
                  <a:txBody>
                    <a:bodyPr/>
                    <a:lstStyle/>
                    <a:p>
                      <a:r>
                        <a:rPr lang="en-GB" sz="1600" dirty="0">
                          <a:latin typeface="Lato"/>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406937">
                <a:tc>
                  <a:txBody>
                    <a:bodyPr/>
                    <a:lstStyle/>
                    <a:p>
                      <a:r>
                        <a:rPr lang="en-GB" sz="1600" dirty="0">
                          <a:latin typeface="Lato"/>
                          <a:ea typeface="Lato" panose="020F0502020204030203" pitchFamily="34" charset="0"/>
                          <a:cs typeface="Lato" panose="020F0502020204030203" pitchFamily="34" charset="0"/>
                          <a:hlinkClick r:id="rId3"/>
                        </a:rPr>
                        <a:t>AQA</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dirty="0">
                          <a:solidFill>
                            <a:srgbClr val="26377C"/>
                          </a:solidFill>
                          <a:latin typeface="Lato"/>
                          <a:ea typeface="Lato" panose="020F0502020204030203" pitchFamily="34" charset="0"/>
                          <a:cs typeface="Lato" panose="020F0502020204030203" pitchFamily="34" charset="0"/>
                        </a:rPr>
                        <a:t>3.2.3.The Challenge of resource management</a:t>
                      </a:r>
                    </a:p>
                  </a:txBody>
                  <a:tcPr/>
                </a:tc>
                <a:extLst>
                  <a:ext uri="{0D108BD9-81ED-4DB2-BD59-A6C34878D82A}">
                    <a16:rowId xmlns:a16="http://schemas.microsoft.com/office/drawing/2014/main" val="10001"/>
                  </a:ext>
                </a:extLst>
              </a:tr>
              <a:tr h="385151">
                <a:tc>
                  <a:txBody>
                    <a:bodyPr/>
                    <a:lstStyle/>
                    <a:p>
                      <a:r>
                        <a:rPr lang="en-GB" sz="1600" dirty="0" err="1">
                          <a:latin typeface="Lato"/>
                          <a:ea typeface="Lato" panose="020F0502020204030203" pitchFamily="34" charset="0"/>
                          <a:cs typeface="Lato" panose="020F0502020204030203" pitchFamily="34" charset="0"/>
                          <a:hlinkClick r:id="rId4"/>
                        </a:rPr>
                        <a:t>Edexcel</a:t>
                      </a:r>
                      <a:r>
                        <a:rPr lang="en-GB" sz="1600" dirty="0">
                          <a:latin typeface="Lato"/>
                          <a:ea typeface="Lato" panose="020F0502020204030203" pitchFamily="34" charset="0"/>
                          <a:cs typeface="Lato" panose="020F0502020204030203" pitchFamily="34" charset="0"/>
                          <a:hlinkClick r:id="rId4"/>
                        </a:rPr>
                        <a:t> A</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dirty="0">
                          <a:solidFill>
                            <a:srgbClr val="26377C"/>
                          </a:solidFill>
                          <a:latin typeface="Lato"/>
                          <a:ea typeface="Lato" panose="020F0502020204030203" pitchFamily="34" charset="0"/>
                          <a:cs typeface="Lato" panose="020F0502020204030203" pitchFamily="34" charset="0"/>
                        </a:rPr>
                        <a:t>Topic 6. Resource management.</a:t>
                      </a:r>
                    </a:p>
                  </a:txBody>
                  <a:tcPr/>
                </a:tc>
                <a:extLst>
                  <a:ext uri="{0D108BD9-81ED-4DB2-BD59-A6C34878D82A}">
                    <a16:rowId xmlns:a16="http://schemas.microsoft.com/office/drawing/2014/main" val="10002"/>
                  </a:ext>
                </a:extLst>
              </a:tr>
              <a:tr h="450778">
                <a:tc>
                  <a:txBody>
                    <a:bodyPr/>
                    <a:lstStyle/>
                    <a:p>
                      <a:r>
                        <a:rPr lang="en-GB" sz="1600" dirty="0" err="1">
                          <a:latin typeface="Lato"/>
                          <a:ea typeface="Lato" panose="020F0502020204030203" pitchFamily="34" charset="0"/>
                          <a:cs typeface="Lato" panose="020F0502020204030203" pitchFamily="34" charset="0"/>
                          <a:hlinkClick r:id="rId5"/>
                        </a:rPr>
                        <a:t>Edexcel</a:t>
                      </a:r>
                      <a:r>
                        <a:rPr lang="en-GB" sz="1600" dirty="0">
                          <a:latin typeface="Lato"/>
                          <a:ea typeface="Lato" panose="020F0502020204030203" pitchFamily="34" charset="0"/>
                          <a:cs typeface="Lato" panose="020F0502020204030203" pitchFamily="34" charset="0"/>
                          <a:hlinkClick r:id="rId5"/>
                        </a:rPr>
                        <a:t> B</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dirty="0">
                          <a:solidFill>
                            <a:srgbClr val="26377C"/>
                          </a:solidFill>
                          <a:latin typeface="Lato"/>
                          <a:ea typeface="Lato" panose="020F0502020204030203" pitchFamily="34" charset="0"/>
                          <a:cs typeface="Lato" panose="020F0502020204030203" pitchFamily="34" charset="0"/>
                        </a:rPr>
                        <a:t>Topic 7,</a:t>
                      </a:r>
                      <a:r>
                        <a:rPr kumimoji="0" lang="en-GB" sz="1600" kern="1200" baseline="0" dirty="0">
                          <a:solidFill>
                            <a:srgbClr val="26377C"/>
                          </a:solidFill>
                          <a:latin typeface="Lato"/>
                          <a:ea typeface="Lato" panose="020F0502020204030203" pitchFamily="34" charset="0"/>
                          <a:cs typeface="Lato" panose="020F0502020204030203" pitchFamily="34" charset="0"/>
                        </a:rPr>
                        <a:t> 9:</a:t>
                      </a:r>
                      <a:r>
                        <a:rPr kumimoji="0" lang="en-GB" sz="1600" kern="1200" dirty="0">
                          <a:solidFill>
                            <a:srgbClr val="26377C"/>
                          </a:solidFill>
                          <a:latin typeface="Lato"/>
                          <a:ea typeface="Lato" panose="020F0502020204030203" pitchFamily="34" charset="0"/>
                          <a:cs typeface="Lato" panose="020F0502020204030203" pitchFamily="34" charset="0"/>
                        </a:rPr>
                        <a:t> People and the biosphere;</a:t>
                      </a:r>
                      <a:r>
                        <a:rPr kumimoji="0" lang="en-GB" sz="1600" kern="1200" baseline="0" dirty="0">
                          <a:solidFill>
                            <a:srgbClr val="26377C"/>
                          </a:solidFill>
                          <a:latin typeface="Lato"/>
                          <a:ea typeface="Lato" panose="020F0502020204030203" pitchFamily="34" charset="0"/>
                          <a:cs typeface="Lato" panose="020F0502020204030203" pitchFamily="34" charset="0"/>
                        </a:rPr>
                        <a:t> </a:t>
                      </a:r>
                      <a:r>
                        <a:rPr kumimoji="0" lang="en-GB" sz="1600" kern="1200" dirty="0">
                          <a:solidFill>
                            <a:srgbClr val="26377C"/>
                          </a:solidFill>
                          <a:latin typeface="Lato"/>
                          <a:ea typeface="Lato" panose="020F0502020204030203" pitchFamily="34" charset="0"/>
                          <a:cs typeface="Lato" panose="020F0502020204030203" pitchFamily="34" charset="0"/>
                        </a:rPr>
                        <a:t>Consuming energy resources</a:t>
                      </a:r>
                    </a:p>
                  </a:txBody>
                  <a:tcPr/>
                </a:tc>
                <a:extLst>
                  <a:ext uri="{0D108BD9-81ED-4DB2-BD59-A6C34878D82A}">
                    <a16:rowId xmlns:a16="http://schemas.microsoft.com/office/drawing/2014/main" val="10003"/>
                  </a:ext>
                </a:extLst>
              </a:tr>
              <a:tr h="385151">
                <a:tc>
                  <a:txBody>
                    <a:bodyPr/>
                    <a:lstStyle/>
                    <a:p>
                      <a:r>
                        <a:rPr lang="en-GB" sz="1600" dirty="0" err="1">
                          <a:latin typeface="Lato"/>
                          <a:ea typeface="Lato" panose="020F0502020204030203" pitchFamily="34" charset="0"/>
                          <a:cs typeface="Lato" panose="020F0502020204030203" pitchFamily="34" charset="0"/>
                          <a:hlinkClick r:id="rId6"/>
                        </a:rPr>
                        <a:t>Eduqas</a:t>
                      </a:r>
                      <a:r>
                        <a:rPr lang="en-GB" sz="1600" dirty="0">
                          <a:latin typeface="Lato"/>
                          <a:ea typeface="Lato" panose="020F0502020204030203" pitchFamily="34" charset="0"/>
                          <a:cs typeface="Lato" panose="020F0502020204030203" pitchFamily="34" charset="0"/>
                          <a:hlinkClick r:id="rId6"/>
                        </a:rPr>
                        <a:t> A</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dirty="0">
                          <a:solidFill>
                            <a:srgbClr val="26377C"/>
                          </a:solidFill>
                          <a:latin typeface="Lato"/>
                          <a:ea typeface="Lato" panose="020F0502020204030203" pitchFamily="34" charset="0"/>
                          <a:cs typeface="Lato" panose="020F0502020204030203" pitchFamily="34" charset="0"/>
                        </a:rPr>
                        <a:t>6.3: Water resources and their management</a:t>
                      </a:r>
                    </a:p>
                  </a:txBody>
                  <a:tcPr/>
                </a:tc>
                <a:extLst>
                  <a:ext uri="{0D108BD9-81ED-4DB2-BD59-A6C34878D82A}">
                    <a16:rowId xmlns:a16="http://schemas.microsoft.com/office/drawing/2014/main" val="10004"/>
                  </a:ext>
                </a:extLst>
              </a:tr>
              <a:tr h="444666">
                <a:tc>
                  <a:txBody>
                    <a:bodyPr/>
                    <a:lstStyle/>
                    <a:p>
                      <a:r>
                        <a:rPr kumimoji="0" lang="en-GB" sz="1600" kern="1200" dirty="0" err="1">
                          <a:solidFill>
                            <a:schemeClr val="dk1"/>
                          </a:solidFill>
                          <a:latin typeface="Lato"/>
                          <a:ea typeface="Lato" panose="020F0502020204030203" pitchFamily="34" charset="0"/>
                          <a:cs typeface="Lato" panose="020F0502020204030203" pitchFamily="34" charset="0"/>
                          <a:hlinkClick r:id="rId7"/>
                        </a:rPr>
                        <a:t>Eduqas</a:t>
                      </a:r>
                      <a:r>
                        <a:rPr kumimoji="0" lang="en-GB" sz="1600" kern="1200" dirty="0">
                          <a:solidFill>
                            <a:schemeClr val="dk1"/>
                          </a:solidFill>
                          <a:latin typeface="Lato"/>
                          <a:ea typeface="Lato" panose="020F0502020204030203" pitchFamily="34" charset="0"/>
                          <a:cs typeface="Lato" panose="020F0502020204030203" pitchFamily="34" charset="0"/>
                          <a:hlinkClick r:id="rId7"/>
                        </a:rPr>
                        <a:t> B</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dirty="0">
                          <a:solidFill>
                            <a:srgbClr val="26377C"/>
                          </a:solidFill>
                          <a:latin typeface="Lato"/>
                          <a:ea typeface="Lato" panose="020F0502020204030203" pitchFamily="34" charset="0"/>
                          <a:cs typeface="Lato" panose="020F0502020204030203" pitchFamily="34" charset="0"/>
                        </a:rPr>
                        <a:t>3.2: Ecosystems under threat</a:t>
                      </a:r>
                    </a:p>
                  </a:txBody>
                  <a:tcPr/>
                </a:tc>
                <a:extLst>
                  <a:ext uri="{0D108BD9-81ED-4DB2-BD59-A6C34878D82A}">
                    <a16:rowId xmlns:a16="http://schemas.microsoft.com/office/drawing/2014/main" val="10005"/>
                  </a:ext>
                </a:extLst>
              </a:tr>
              <a:tr h="352513">
                <a:tc>
                  <a:txBody>
                    <a:bodyPr/>
                    <a:lstStyle/>
                    <a:p>
                      <a:r>
                        <a:rPr lang="en-GB" sz="1600" dirty="0">
                          <a:latin typeface="Lato"/>
                          <a:ea typeface="Lato" panose="020F0502020204030203" pitchFamily="34" charset="0"/>
                          <a:cs typeface="Lato" panose="020F0502020204030203" pitchFamily="34" charset="0"/>
                          <a:hlinkClick r:id="rId8"/>
                        </a:rPr>
                        <a:t>OCR A</a:t>
                      </a:r>
                      <a:endParaRPr lang="en-GB" sz="16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600" kern="1200" dirty="0">
                          <a:solidFill>
                            <a:srgbClr val="26377C"/>
                          </a:solidFill>
                          <a:latin typeface="Lato"/>
                          <a:ea typeface="Lato" panose="020F0502020204030203" pitchFamily="34" charset="0"/>
                          <a:cs typeface="Lato" panose="020F0502020204030203" pitchFamily="34" charset="0"/>
                        </a:rPr>
                        <a:t>1.3 Environmental challenges</a:t>
                      </a:r>
                    </a:p>
                  </a:txBody>
                  <a:tcPr/>
                </a:tc>
                <a:extLst>
                  <a:ext uri="{0D108BD9-81ED-4DB2-BD59-A6C34878D82A}">
                    <a16:rowId xmlns:a16="http://schemas.microsoft.com/office/drawing/2014/main" val="10006"/>
                  </a:ext>
                </a:extLst>
              </a:tr>
              <a:tr h="385151">
                <a:tc>
                  <a:txBody>
                    <a:bodyPr/>
                    <a:lstStyle/>
                    <a:p>
                      <a:r>
                        <a:rPr lang="en-GB" sz="1600" dirty="0">
                          <a:latin typeface="Lato"/>
                          <a:ea typeface="Lato" panose="020F0502020204030203" pitchFamily="34" charset="0"/>
                          <a:cs typeface="Lato" panose="020F0502020204030203" pitchFamily="34" charset="0"/>
                          <a:hlinkClick r:id="rId9"/>
                        </a:rPr>
                        <a:t>OCR B</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a:solidFill>
                            <a:srgbClr val="26377C"/>
                          </a:solidFill>
                          <a:latin typeface="Lato"/>
                          <a:ea typeface="Lato" panose="020F0502020204030203" pitchFamily="34" charset="0"/>
                          <a:cs typeface="Lato" panose="020F0502020204030203" pitchFamily="34" charset="0"/>
                        </a:rPr>
                        <a:t>Topic 8. Resource reliance.</a:t>
                      </a:r>
                    </a:p>
                  </a:txBody>
                  <a:tcPr/>
                </a:tc>
                <a:extLst>
                  <a:ext uri="{0D108BD9-81ED-4DB2-BD59-A6C34878D82A}">
                    <a16:rowId xmlns:a16="http://schemas.microsoft.com/office/drawing/2014/main" val="10007"/>
                  </a:ext>
                </a:extLst>
              </a:tr>
              <a:tr h="385151">
                <a:tc>
                  <a:txBody>
                    <a:bodyPr/>
                    <a:lstStyle/>
                    <a:p>
                      <a:r>
                        <a:rPr kumimoji="0" lang="en-GB" sz="1600" u="sng" kern="1200" dirty="0">
                          <a:solidFill>
                            <a:schemeClr val="dk1"/>
                          </a:solidFill>
                          <a:latin typeface="Lato"/>
                          <a:ea typeface="+mn-ea"/>
                          <a:cs typeface="+mn-cs"/>
                          <a:hlinkClick r:id="rId10"/>
                        </a:rPr>
                        <a:t>WJEC</a:t>
                      </a:r>
                      <a:endParaRPr kumimoji="0" lang="en-GB" sz="1600" kern="1200" dirty="0">
                        <a:solidFill>
                          <a:schemeClr val="dk1"/>
                        </a:solidFill>
                        <a:latin typeface="Lato"/>
                        <a:ea typeface="+mn-ea"/>
                        <a:cs typeface="+mn-cs"/>
                      </a:endParaRPr>
                    </a:p>
                  </a:txBody>
                  <a:tcPr/>
                </a:tc>
                <a:tc>
                  <a:txBody>
                    <a:bodyPr/>
                    <a:lstStyle/>
                    <a:p>
                      <a:pPr marL="0" algn="l" rtl="0" eaLnBrk="1" latinLnBrk="0" hangingPunct="1"/>
                      <a:r>
                        <a:rPr kumimoji="0" lang="en-GB" sz="1600" kern="1200" dirty="0">
                          <a:solidFill>
                            <a:srgbClr val="26377C"/>
                          </a:solidFill>
                          <a:latin typeface="Lato"/>
                          <a:ea typeface="Lato" panose="020F0502020204030203" pitchFamily="34" charset="0"/>
                          <a:cs typeface="Lato" panose="020F0502020204030203" pitchFamily="34" charset="0"/>
                        </a:rPr>
                        <a:t>6.3: Water resources and their management</a:t>
                      </a:r>
                    </a:p>
                  </a:txBody>
                  <a:tcPr/>
                </a:tc>
                <a:extLst>
                  <a:ext uri="{0D108BD9-81ED-4DB2-BD59-A6C34878D82A}">
                    <a16:rowId xmlns:a16="http://schemas.microsoft.com/office/drawing/2014/main" val="10008"/>
                  </a:ext>
                </a:extLst>
              </a:tr>
              <a:tr h="385151">
                <a:tc>
                  <a:txBody>
                    <a:bodyPr/>
                    <a:lstStyle/>
                    <a:p>
                      <a:r>
                        <a:rPr kumimoji="0" lang="en-GB" sz="1600" u="sng" kern="1200" dirty="0">
                          <a:solidFill>
                            <a:schemeClr val="dk1"/>
                          </a:solidFill>
                          <a:latin typeface="Lato"/>
                          <a:ea typeface="+mn-ea"/>
                          <a:cs typeface="+mn-cs"/>
                          <a:hlinkClick r:id="rId11"/>
                        </a:rPr>
                        <a:t>CCEA</a:t>
                      </a:r>
                      <a:endParaRPr lang="en-GB" sz="16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kern="1200" dirty="0">
                          <a:solidFill>
                            <a:srgbClr val="26377C"/>
                          </a:solidFill>
                          <a:latin typeface="Lato"/>
                          <a:ea typeface="Lato" panose="020F0502020204030203" pitchFamily="34" charset="0"/>
                          <a:cs typeface="Lato" panose="020F0502020204030203" pitchFamily="34" charset="0"/>
                        </a:rPr>
                        <a:t>Theme D: Managing our environment</a:t>
                      </a:r>
                    </a:p>
                  </a:txBody>
                  <a:tcPr/>
                </a:tc>
                <a:extLst>
                  <a:ext uri="{0D108BD9-81ED-4DB2-BD59-A6C34878D82A}">
                    <a16:rowId xmlns:a16="http://schemas.microsoft.com/office/drawing/2014/main" val="10009"/>
                  </a:ext>
                </a:extLst>
              </a:tr>
            </a:tbl>
          </a:graphicData>
        </a:graphic>
      </p:graphicFrame>
      <p:sp>
        <p:nvSpPr>
          <p:cNvPr id="13" name="Content Placeholder 5">
            <a:extLst>
              <a:ext uri="{FF2B5EF4-FFF2-40B4-BE49-F238E27FC236}">
                <a16:creationId xmlns:a16="http://schemas.microsoft.com/office/drawing/2014/main" id="{E2BD518C-866A-4520-813F-CB53F8C161D8}"/>
              </a:ext>
            </a:extLst>
          </p:cNvPr>
          <p:cNvSpPr>
            <a:spLocks noGrp="1"/>
          </p:cNvSpPr>
          <p:nvPr>
            <p:ph sz="quarter" idx="4"/>
          </p:nvPr>
        </p:nvSpPr>
        <p:spPr>
          <a:xfrm>
            <a:off x="5580112" y="1916832"/>
            <a:ext cx="3117032" cy="3672408"/>
          </a:xfrm>
          <a:solidFill>
            <a:schemeClr val="bg1"/>
          </a:solidFill>
          <a:ln>
            <a:solidFill>
              <a:srgbClr val="1F3D91"/>
            </a:solidFill>
          </a:ln>
        </p:spPr>
        <p:txBody>
          <a:bodyPr>
            <a:normAutofit lnSpcReduction="10000"/>
          </a:bodyPr>
          <a:lstStyle/>
          <a:p>
            <a:pPr marL="0">
              <a:buNone/>
            </a:pPr>
            <a:r>
              <a:rPr lang="en-GB" sz="2000" dirty="0"/>
              <a:t>BBC </a:t>
            </a:r>
            <a:r>
              <a:rPr lang="en-GB" sz="2000" dirty="0" err="1"/>
              <a:t>Bitesize</a:t>
            </a:r>
            <a:r>
              <a:rPr lang="en-GB" sz="2000" dirty="0"/>
              <a:t>: </a:t>
            </a:r>
            <a:r>
              <a:rPr lang="en-GB" sz="2000" dirty="0">
                <a:hlinkClick r:id="rId12"/>
              </a:rPr>
              <a:t>What are resources?</a:t>
            </a:r>
            <a:endParaRPr lang="en-GB" sz="2000" dirty="0"/>
          </a:p>
          <a:p>
            <a:pPr marL="0">
              <a:buNone/>
            </a:pPr>
            <a:r>
              <a:rPr lang="en-GB" sz="2000" dirty="0"/>
              <a:t>Resource management videos, BBC Geography:</a:t>
            </a:r>
          </a:p>
          <a:p>
            <a:pPr marL="0"/>
            <a:r>
              <a:rPr lang="en-GB" sz="2000" dirty="0">
                <a:hlinkClick r:id="rId13"/>
              </a:rPr>
              <a:t>Food</a:t>
            </a:r>
            <a:endParaRPr lang="en-GB" sz="2000" dirty="0"/>
          </a:p>
          <a:p>
            <a:pPr marL="0"/>
            <a:r>
              <a:rPr lang="en-GB" sz="2000" dirty="0">
                <a:hlinkClick r:id="rId14"/>
              </a:rPr>
              <a:t>Energy</a:t>
            </a:r>
            <a:endParaRPr lang="en-GB" sz="2000" dirty="0"/>
          </a:p>
          <a:p>
            <a:pPr marL="0"/>
            <a:r>
              <a:rPr lang="en-GB" sz="2000" dirty="0">
                <a:hlinkClick r:id="rId15"/>
              </a:rPr>
              <a:t>Water</a:t>
            </a:r>
            <a:r>
              <a:rPr lang="en-GB" sz="2000" dirty="0"/>
              <a:t>.</a:t>
            </a:r>
          </a:p>
          <a:p>
            <a:pPr marL="0">
              <a:buNone/>
            </a:pPr>
            <a:r>
              <a:rPr lang="en-GB" sz="2000" dirty="0"/>
              <a:t>Time for Geography videos:</a:t>
            </a:r>
          </a:p>
          <a:p>
            <a:pPr marL="0"/>
            <a:r>
              <a:rPr lang="en-GB" sz="2000" dirty="0">
                <a:hlinkClick r:id="rId16"/>
              </a:rPr>
              <a:t>Water security</a:t>
            </a:r>
            <a:endParaRPr lang="en-GB" sz="2000" dirty="0"/>
          </a:p>
          <a:p>
            <a:pPr marL="0"/>
            <a:r>
              <a:rPr lang="en-GB" sz="2000" dirty="0">
                <a:hlinkClick r:id="rId17"/>
              </a:rPr>
              <a:t>Food security</a:t>
            </a:r>
            <a:r>
              <a:rPr lang="en-GB" sz="2000" dirty="0"/>
              <a:t>.</a:t>
            </a:r>
          </a:p>
          <a:p>
            <a:pPr marL="0">
              <a:buNone/>
            </a:pPr>
            <a:endParaRPr lang="en-GB" sz="2000" dirty="0"/>
          </a:p>
          <a:p>
            <a:pPr marL="0">
              <a:buNone/>
            </a:pPr>
            <a:endParaRPr lang="en-GB" sz="2000" dirty="0"/>
          </a:p>
          <a:p>
            <a:pPr marL="0">
              <a:buNone/>
            </a:pPr>
            <a:endParaRPr lang="en-GB" sz="1800" dirty="0"/>
          </a:p>
        </p:txBody>
      </p:sp>
      <p:sp>
        <p:nvSpPr>
          <p:cNvPr id="15" name="TextBox 14">
            <a:extLst>
              <a:ext uri="{FF2B5EF4-FFF2-40B4-BE49-F238E27FC236}">
                <a16:creationId xmlns:a16="http://schemas.microsoft.com/office/drawing/2014/main" id="{CC2EE83D-D958-4D92-A04D-4AD9B7C29467}"/>
              </a:ext>
            </a:extLst>
          </p:cNvPr>
          <p:cNvSpPr txBox="1"/>
          <p:nvPr/>
        </p:nvSpPr>
        <p:spPr>
          <a:xfrm>
            <a:off x="5580112" y="1374849"/>
            <a:ext cx="2952328" cy="461665"/>
          </a:xfrm>
          <a:prstGeom prst="rect">
            <a:avLst/>
          </a:prstGeom>
          <a:noFill/>
        </p:spPr>
        <p:txBody>
          <a:bodyPr wrap="square">
            <a:spAutoFit/>
          </a:bodyPr>
          <a:lstStyle/>
          <a:p>
            <a:pPr>
              <a:spcBef>
                <a:spcPts val="300"/>
              </a:spcBef>
              <a:buClr>
                <a:schemeClr val="accent3"/>
              </a:buClr>
            </a:pPr>
            <a:r>
              <a:rPr lang="en-GB" sz="2400" b="1" dirty="0">
                <a:solidFill>
                  <a:srgbClr val="26377C"/>
                </a:solidFill>
                <a:latin typeface="Lato" panose="020F0502020204030203" pitchFamily="34" charset="0"/>
                <a:ea typeface="Lato" panose="020F0502020204030203" pitchFamily="34" charset="0"/>
                <a:cs typeface="Lato" panose="020F0502020204030203" pitchFamily="34" charset="0"/>
              </a:rPr>
              <a:t>Find out more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77DD-CBC7-4465-B81A-07268F0705DA}"/>
              </a:ext>
            </a:extLst>
          </p:cNvPr>
          <p:cNvSpPr>
            <a:spLocks noGrp="1"/>
          </p:cNvSpPr>
          <p:nvPr>
            <p:ph type="title"/>
          </p:nvPr>
        </p:nvSpPr>
        <p:spPr/>
        <p:txBody>
          <a:bodyPr/>
          <a:lstStyle/>
          <a:p>
            <a:r>
              <a:rPr lang="en-US" dirty="0"/>
              <a:t>Glossary</a:t>
            </a:r>
            <a:endParaRPr lang="en-GB" dirty="0"/>
          </a:p>
        </p:txBody>
      </p:sp>
      <p:sp>
        <p:nvSpPr>
          <p:cNvPr id="3" name="Content Placeholder 2">
            <a:extLst>
              <a:ext uri="{FF2B5EF4-FFF2-40B4-BE49-F238E27FC236}">
                <a16:creationId xmlns:a16="http://schemas.microsoft.com/office/drawing/2014/main" id="{76E80627-B265-4B4E-9357-0EDA9587DEEA}"/>
              </a:ext>
            </a:extLst>
          </p:cNvPr>
          <p:cNvSpPr>
            <a:spLocks noGrp="1"/>
          </p:cNvSpPr>
          <p:nvPr>
            <p:ph idx="1"/>
          </p:nvPr>
        </p:nvSpPr>
        <p:spPr/>
        <p:txBody>
          <a:bodyPr>
            <a:normAutofit/>
          </a:bodyPr>
          <a:lstStyle/>
          <a:p>
            <a:r>
              <a:rPr lang="en-US" sz="2200" b="1" dirty="0"/>
              <a:t>Abstraction</a:t>
            </a:r>
            <a:r>
              <a:rPr lang="en-US" sz="2200" dirty="0"/>
              <a:t>: To take water from a natural source to be used.</a:t>
            </a:r>
          </a:p>
          <a:p>
            <a:r>
              <a:rPr lang="en-GB" sz="2200" b="1" dirty="0"/>
              <a:t>Aquifer</a:t>
            </a:r>
            <a:r>
              <a:rPr lang="en-GB" sz="2200" dirty="0"/>
              <a:t>: Water held in a layer of rock underground. </a:t>
            </a:r>
          </a:p>
          <a:p>
            <a:r>
              <a:rPr lang="en-GB" sz="2200" b="1" dirty="0"/>
              <a:t>Biofuel</a:t>
            </a:r>
            <a:r>
              <a:rPr lang="en-GB" sz="2200" dirty="0"/>
              <a:t>: Fuels made from </a:t>
            </a:r>
            <a:r>
              <a:rPr lang="en-GB" sz="2200" b="1" dirty="0"/>
              <a:t>biomass:</a:t>
            </a:r>
            <a:r>
              <a:rPr lang="en-GB" sz="2200" dirty="0"/>
              <a:t> plant or animal materials.</a:t>
            </a:r>
          </a:p>
          <a:p>
            <a:r>
              <a:rPr lang="en-GB" sz="2200" b="1" dirty="0"/>
              <a:t>Fossil fuels</a:t>
            </a:r>
            <a:r>
              <a:rPr lang="en-GB" sz="2200" dirty="0"/>
              <a:t>: </a:t>
            </a:r>
            <a:r>
              <a:rPr lang="en-US" sz="2200" dirty="0"/>
              <a:t>Coal, natural gas and oil, formed a long time in the past from the remains of living organisms.</a:t>
            </a:r>
          </a:p>
          <a:p>
            <a:r>
              <a:rPr lang="en-US" sz="2200" b="1" dirty="0"/>
              <a:t>Nexus</a:t>
            </a:r>
            <a:r>
              <a:rPr lang="en-US" sz="2200" dirty="0"/>
              <a:t>: A connection or link between things.</a:t>
            </a:r>
          </a:p>
          <a:p>
            <a:r>
              <a:rPr lang="en-US" sz="2200" b="1" dirty="0"/>
              <a:t>Resource</a:t>
            </a:r>
            <a:r>
              <a:rPr lang="en-US" sz="2200" dirty="0"/>
              <a:t> </a:t>
            </a:r>
            <a:r>
              <a:rPr lang="en-US" sz="2200" b="1" dirty="0"/>
              <a:t>insecurity</a:t>
            </a:r>
            <a:r>
              <a:rPr lang="en-US" sz="2200" dirty="0"/>
              <a:t>: When there is not enough of a resource for the population’s needs.</a:t>
            </a:r>
          </a:p>
          <a:p>
            <a:r>
              <a:rPr lang="en-US" sz="2200" b="1" dirty="0"/>
              <a:t>Resource</a:t>
            </a:r>
            <a:r>
              <a:rPr lang="en-US" sz="2200" dirty="0"/>
              <a:t> </a:t>
            </a:r>
            <a:r>
              <a:rPr lang="en-US" sz="2200" b="1" dirty="0"/>
              <a:t>security</a:t>
            </a:r>
            <a:r>
              <a:rPr lang="en-US" sz="2200" dirty="0"/>
              <a:t>: When there is enough of a resource for the population’s needs.</a:t>
            </a:r>
          </a:p>
          <a:p>
            <a:r>
              <a:rPr lang="en-US" sz="2200" b="1" dirty="0"/>
              <a:t>Sustainable</a:t>
            </a:r>
            <a:r>
              <a:rPr lang="en-US" sz="2200" dirty="0"/>
              <a:t> use: To use a resource at a rate that does not impact negatively on the environment.</a:t>
            </a:r>
          </a:p>
          <a:p>
            <a:endParaRPr lang="en-GB" sz="2200" dirty="0"/>
          </a:p>
        </p:txBody>
      </p:sp>
      <p:sp>
        <p:nvSpPr>
          <p:cNvPr id="4" name="Action Button: Back or Previous 3">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884368" y="1052736"/>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44170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8496944" cy="5068150"/>
          </a:xfrm>
        </p:spPr>
        <p:txBody>
          <a:bodyPr>
            <a:normAutofit/>
          </a:bodyPr>
          <a:lstStyle/>
          <a:p>
            <a:pPr marL="0" indent="0">
              <a:buNone/>
            </a:pPr>
            <a:r>
              <a:rPr lang="en-GB" sz="2000" dirty="0"/>
              <a:t>This presentation has been written by </a:t>
            </a:r>
            <a:r>
              <a:rPr lang="en-US" sz="2000" dirty="0"/>
              <a:t>Susan and Stephen Schwab, authors and resources writers. Stephen chairs the GA Secondary Phase Committee and is a consultant to the GA.</a:t>
            </a:r>
            <a:endParaRPr lang="en-GB" sz="2000" dirty="0"/>
          </a:p>
          <a:p>
            <a:pPr marL="0" indent="0">
              <a:buNone/>
            </a:pPr>
            <a:endParaRPr lang="en-GB" sz="2000" dirty="0"/>
          </a:p>
          <a:p>
            <a:pPr marL="0" indent="0">
              <a:buNone/>
            </a:pPr>
            <a:r>
              <a:rPr lang="en-GB" sz="2000" b="1" dirty="0"/>
              <a:t>Figures</a:t>
            </a:r>
          </a:p>
          <a:p>
            <a:pPr marL="342900" indent="-342900">
              <a:lnSpc>
                <a:spcPct val="128000"/>
              </a:lnSpc>
            </a:pPr>
            <a:r>
              <a:rPr lang="en-GB" sz="2000" b="1" dirty="0"/>
              <a:t>Slides 3, 4, 16, 23: </a:t>
            </a:r>
            <a:r>
              <a:rPr lang="en-US" sz="2000" i="1" dirty="0"/>
              <a:t>GCSE Toolkit: Resource Management: Food, water, energy</a:t>
            </a:r>
            <a:r>
              <a:rPr lang="en-US" sz="2000" dirty="0"/>
              <a:t> (2018), G. Pollard. Geographical Association. </a:t>
            </a:r>
          </a:p>
          <a:p>
            <a:pPr marL="342900" indent="-342900">
              <a:lnSpc>
                <a:spcPct val="128000"/>
              </a:lnSpc>
            </a:pPr>
            <a:r>
              <a:rPr lang="en-US" sz="2000" dirty="0"/>
              <a:t>Slide 12: </a:t>
            </a:r>
            <a:r>
              <a:rPr lang="fr-FR" sz="2000" dirty="0" err="1"/>
              <a:t>Map</a:t>
            </a:r>
            <a:r>
              <a:rPr lang="fr-FR" sz="2000" dirty="0"/>
              <a:t> source: </a:t>
            </a:r>
            <a:r>
              <a:rPr lang="fr-FR" sz="2000" dirty="0">
                <a:hlinkClick r:id="rId2"/>
              </a:rPr>
              <a:t>https://www2.slideshare.net/tudorgeog/uk-water-supply-and-demand?qid=36f081bf-a39b-493a-9eb3-840a8b5032ee&amp;v=&amp;b=&amp;from_search=12</a:t>
            </a:r>
            <a:r>
              <a:rPr lang="fr-FR" sz="2000" dirty="0"/>
              <a:t> </a:t>
            </a:r>
          </a:p>
          <a:p>
            <a:pPr marL="342900" indent="-342900">
              <a:lnSpc>
                <a:spcPct val="128000"/>
              </a:lnSpc>
            </a:pPr>
            <a:endParaRPr lang="en-GB" sz="2000" dirty="0"/>
          </a:p>
        </p:txBody>
      </p:sp>
    </p:spTree>
    <p:extLst>
      <p:ext uri="{BB962C8B-B14F-4D97-AF65-F5344CB8AC3E}">
        <p14:creationId xmlns:p14="http://schemas.microsoft.com/office/powerpoint/2010/main" val="183337085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F610-A946-4A65-BFDA-380D0F3155D3}"/>
              </a:ext>
            </a:extLst>
          </p:cNvPr>
          <p:cNvSpPr>
            <a:spLocks noGrp="1"/>
          </p:cNvSpPr>
          <p:nvPr>
            <p:ph type="title"/>
          </p:nvPr>
        </p:nvSpPr>
        <p:spPr>
          <a:xfrm>
            <a:off x="257559" y="393615"/>
            <a:ext cx="8229600" cy="1066800"/>
          </a:xfrm>
        </p:spPr>
        <p:txBody>
          <a:bodyPr/>
          <a:lstStyle/>
          <a:p>
            <a:r>
              <a:rPr lang="en-GB" dirty="0"/>
              <a:t>Answers for slide 16 </a:t>
            </a:r>
          </a:p>
        </p:txBody>
      </p:sp>
      <p:graphicFrame>
        <p:nvGraphicFramePr>
          <p:cNvPr id="4" name="Table 4">
            <a:extLst>
              <a:ext uri="{FF2B5EF4-FFF2-40B4-BE49-F238E27FC236}">
                <a16:creationId xmlns:a16="http://schemas.microsoft.com/office/drawing/2014/main" id="{04FBCC85-DF67-45E7-9EF0-6535976737C8}"/>
              </a:ext>
            </a:extLst>
          </p:cNvPr>
          <p:cNvGraphicFramePr>
            <a:graphicFrameLocks noGrp="1"/>
          </p:cNvGraphicFramePr>
          <p:nvPr>
            <p:ph idx="1"/>
            <p:extLst>
              <p:ext uri="{D42A27DB-BD31-4B8C-83A1-F6EECF244321}">
                <p14:modId xmlns:p14="http://schemas.microsoft.com/office/powerpoint/2010/main" val="779452153"/>
              </p:ext>
            </p:extLst>
          </p:nvPr>
        </p:nvGraphicFramePr>
        <p:xfrm>
          <a:off x="268673" y="1402797"/>
          <a:ext cx="8218486" cy="5061588"/>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984181383"/>
                    </a:ext>
                  </a:extLst>
                </a:gridCol>
                <a:gridCol w="5986238">
                  <a:extLst>
                    <a:ext uri="{9D8B030D-6E8A-4147-A177-3AD203B41FA5}">
                      <a16:colId xmlns:a16="http://schemas.microsoft.com/office/drawing/2014/main" val="3966700975"/>
                    </a:ext>
                  </a:extLst>
                </a:gridCol>
              </a:tblGrid>
              <a:tr h="397765">
                <a:tc>
                  <a:txBody>
                    <a:bodyPr/>
                    <a:lstStyle/>
                    <a:p>
                      <a:pPr algn="l" defTabSz="914400"/>
                      <a:r>
                        <a:rPr lang="en-GB" sz="24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Renewables</a:t>
                      </a:r>
                      <a:endParaRPr sz="24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endParaRPr>
                    </a:p>
                  </a:txBody>
                  <a:tcPr marL="38695" marR="38695" marT="35719" marB="35719"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9E9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This</a:t>
                      </a:r>
                      <a:r>
                        <a:rPr lang="en-GB" sz="1600" b="0" baseline="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 includes energy generated from the sun, wind, waves, tides and from biomass</a:t>
                      </a:r>
                      <a:r>
                        <a:rPr lang="en-GB" sz="1600" b="0" baseline="0">
                          <a:solidFill>
                            <a:srgbClr val="26377C"/>
                          </a:solidFill>
                          <a:latin typeface="Lato" panose="020F0502020204030203" pitchFamily="34" charset="0"/>
                          <a:ea typeface="Lato" panose="020F0502020204030203" pitchFamily="34" charset="0"/>
                          <a:cs typeface="Lato" panose="020F0502020204030203" pitchFamily="34" charset="0"/>
                          <a:sym typeface="Helvetica"/>
                        </a:rPr>
                        <a:t>. Renewable</a:t>
                      </a:r>
                      <a:r>
                        <a:rPr lang="en-GB" sz="1600" b="0" baseline="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a:t>
                      </a:r>
                      <a:endParaRPr lang="en-GB"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endParaRPr>
                    </a:p>
                  </a:txBody>
                  <a:tcPr marL="38695" marR="38695" marT="35719" marB="35719" anchor="ctr" horzOverflow="overflow">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9E9ED"/>
                    </a:solidFill>
                  </a:tcPr>
                </a:tc>
                <a:extLst>
                  <a:ext uri="{0D108BD9-81ED-4DB2-BD59-A6C34878D82A}">
                    <a16:rowId xmlns:a16="http://schemas.microsoft.com/office/drawing/2014/main" val="36204915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Coal</a:t>
                      </a:r>
                    </a:p>
                  </a:txBody>
                  <a:tcPr marL="38695" marR="38695" marT="35719" marB="35719" anchor="ctr" horzOverflow="overflow">
                    <a:lnT w="381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A black/brown fossil fuel that is mined and then burnt to provide energy. Non-renewable.</a:t>
                      </a:r>
                    </a:p>
                  </a:txBody>
                  <a:tcPr marL="38695" marR="38695" marT="35719" marB="35719" anchor="ctr" horzOverflow="overflow">
                    <a:lnT w="38100" cmpd="sng">
                      <a:noFill/>
                    </a:lnT>
                  </a:tcPr>
                </a:tc>
                <a:extLst>
                  <a:ext uri="{0D108BD9-81ED-4DB2-BD59-A6C34878D82A}">
                    <a16:rowId xmlns:a16="http://schemas.microsoft.com/office/drawing/2014/main" val="37168102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Nuclear</a:t>
                      </a:r>
                    </a:p>
                  </a:txBody>
                  <a:tcPr marL="38695" marR="38695" marT="35719" marB="35719"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Radioactive minerals such as uranium are mined and electricity is generated from the energy released when the atoms of these minerals are split by nuclear fission in nuclear reactors. Usually considered non-renewable.</a:t>
                      </a:r>
                    </a:p>
                  </a:txBody>
                  <a:tcPr marL="38695" marR="38695" marT="35719" marB="35719" anchor="ctr" horzOverflow="overflow"/>
                </a:tc>
                <a:extLst>
                  <a:ext uri="{0D108BD9-81ED-4DB2-BD59-A6C34878D82A}">
                    <a16:rowId xmlns:a16="http://schemas.microsoft.com/office/drawing/2014/main" val="1070858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Natural gas</a:t>
                      </a:r>
                    </a:p>
                  </a:txBody>
                  <a:tcPr marL="38695" marR="38695" marT="35719" marB="35719"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A fossil fuel trapped underground</a:t>
                      </a:r>
                      <a:r>
                        <a:rPr lang="en-GB"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 for example m</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ethane</a:t>
                      </a:r>
                      <a:r>
                        <a:rPr lang="en-GB"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 It </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gets trapped in rock formations and pipes are used to release it. Sometimes</a:t>
                      </a:r>
                      <a:r>
                        <a:rPr lang="en-GB"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 it is released by</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 hydraulic fracturing (‘fracking’). The gas can be burnt for heat or </a:t>
                      </a:r>
                      <a:r>
                        <a:rPr lang="en-GB"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used </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to generate electricity. Non-renewable.</a:t>
                      </a:r>
                    </a:p>
                  </a:txBody>
                  <a:tcPr marL="38695" marR="38695" marT="35719" marB="35719" anchor="ctr" horzOverflow="overflow"/>
                </a:tc>
                <a:extLst>
                  <a:ext uri="{0D108BD9-81ED-4DB2-BD59-A6C34878D82A}">
                    <a16:rowId xmlns:a16="http://schemas.microsoft.com/office/drawing/2014/main" val="838568239"/>
                  </a:ext>
                </a:extLst>
              </a:tr>
              <a:tr h="370840">
                <a:tc>
                  <a:txBody>
                    <a:bodyPr/>
                    <a:lstStyle/>
                    <a:p>
                      <a:pPr algn="l" defTabSz="914400"/>
                      <a:r>
                        <a:rPr lang="en-GB" sz="24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Oil</a:t>
                      </a:r>
                      <a:endParaRPr sz="24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endParaRPr>
                    </a:p>
                  </a:txBody>
                  <a:tcPr marL="38695" marR="38695" marT="35719" marB="35719" anchor="ctr" horzOverflow="overflow"/>
                </a:tc>
                <a:tc>
                  <a:txBody>
                    <a:bodyPr/>
                    <a:lstStyle/>
                    <a:p>
                      <a:pPr algn="l" defTabSz="914400"/>
                      <a:r>
                        <a:rPr sz="16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 </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A carbon-based liquid made from fossilised remains and trapped in underground rock formations. Pumped out of the ground via drill rigs and pipes. Non-renewable.</a:t>
                      </a:r>
                    </a:p>
                  </a:txBody>
                  <a:tcPr marL="38695" marR="38695" marT="35719" marB="35719" anchor="ctr" horzOverflow="overflow"/>
                </a:tc>
                <a:extLst>
                  <a:ext uri="{0D108BD9-81ED-4DB2-BD59-A6C34878D82A}">
                    <a16:rowId xmlns:a16="http://schemas.microsoft.com/office/drawing/2014/main" val="36227487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26377C"/>
                          </a:solidFill>
                          <a:latin typeface="Lato" panose="020F0502020204030203" pitchFamily="34" charset="0"/>
                          <a:ea typeface="Lato" panose="020F0502020204030203" pitchFamily="34" charset="0"/>
                          <a:cs typeface="Lato" panose="020F0502020204030203" pitchFamily="34" charset="0"/>
                          <a:sym typeface="Helvetica"/>
                        </a:rPr>
                        <a:t>Hydro-electric</a:t>
                      </a:r>
                    </a:p>
                  </a:txBody>
                  <a:tcPr marL="38695" marR="38695" marT="35719" marB="35719" anchor="ctr"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Energy harnessed from water. Dams are built </a:t>
                      </a:r>
                      <a:r>
                        <a:rPr lang="en-GB"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across </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a river and a controlled amount of water is forced through tunnels </a:t>
                      </a:r>
                      <a:r>
                        <a:rPr lang="en-GB"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to turn </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turbines and generate</a:t>
                      </a:r>
                      <a:r>
                        <a:rPr lang="en-GB"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 </a:t>
                      </a:r>
                      <a:r>
                        <a:rPr sz="1600" b="0" i="0" u="none" strike="noStrike" cap="none" spc="0" baseline="0" dirty="0">
                          <a:ln>
                            <a:noFill/>
                          </a:ln>
                          <a:solidFill>
                            <a:srgbClr val="26377C"/>
                          </a:solidFill>
                          <a:uFillTx/>
                          <a:latin typeface="Lato" panose="020F0502020204030203" pitchFamily="34" charset="0"/>
                          <a:ea typeface="Lato" panose="020F0502020204030203" pitchFamily="34" charset="0"/>
                          <a:cs typeface="Lato" panose="020F0502020204030203" pitchFamily="34" charset="0"/>
                          <a:sym typeface="Helvetica"/>
                        </a:rPr>
                        <a:t>electricity. Renewable.</a:t>
                      </a:r>
                    </a:p>
                  </a:txBody>
                  <a:tcPr marL="38695" marR="38695" marT="35719" marB="35719" anchor="ctr" horzOverflow="overflow"/>
                </a:tc>
                <a:extLst>
                  <a:ext uri="{0D108BD9-81ED-4DB2-BD59-A6C34878D82A}">
                    <a16:rowId xmlns:a16="http://schemas.microsoft.com/office/drawing/2014/main" val="1621168607"/>
                  </a:ext>
                </a:extLst>
              </a:tr>
            </a:tbl>
          </a:graphicData>
        </a:graphic>
      </p:graphicFrame>
      <p:sp>
        <p:nvSpPr>
          <p:cNvPr id="5" name="Action Button: Go Back or Previous 4">
            <a:hlinkClick r:id="" action="ppaction://hlinkshowjump?jump=lastslideviewed" highlightClick="1"/>
            <a:extLst>
              <a:ext uri="{FF2B5EF4-FFF2-40B4-BE49-F238E27FC236}">
                <a16:creationId xmlns:a16="http://schemas.microsoft.com/office/drawing/2014/main" id="{1B3A64AD-1217-42DA-948D-05246AF4DFCD}"/>
              </a:ext>
            </a:extLst>
          </p:cNvPr>
          <p:cNvSpPr/>
          <p:nvPr/>
        </p:nvSpPr>
        <p:spPr>
          <a:xfrm>
            <a:off x="7983159" y="674987"/>
            <a:ext cx="504000" cy="50405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6223043"/>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548680"/>
            <a:ext cx="8168813" cy="720080"/>
          </a:xfrm>
        </p:spPr>
        <p:txBody>
          <a:bodyPr>
            <a:normAutofit/>
          </a:bodyPr>
          <a:lstStyle/>
          <a:p>
            <a:r>
              <a:rPr lang="en-US" sz="3600" b="1" dirty="0"/>
              <a:t>Managing the UK’s resources</a:t>
            </a:r>
            <a:endParaRPr lang="en-GB" sz="3600" b="1" dirty="0"/>
          </a:p>
        </p:txBody>
      </p:sp>
      <p:sp>
        <p:nvSpPr>
          <p:cNvPr id="3" name="Content Placeholder 2"/>
          <p:cNvSpPr>
            <a:spLocks noGrp="1"/>
          </p:cNvSpPr>
          <p:nvPr>
            <p:ph idx="1"/>
          </p:nvPr>
        </p:nvSpPr>
        <p:spPr>
          <a:xfrm>
            <a:off x="323527" y="1277064"/>
            <a:ext cx="5472609" cy="1381472"/>
          </a:xfrm>
        </p:spPr>
        <p:txBody>
          <a:bodyPr>
            <a:normAutofit/>
          </a:bodyPr>
          <a:lstStyle/>
          <a:p>
            <a:pPr marL="0" indent="0">
              <a:buNone/>
            </a:pPr>
            <a:r>
              <a:rPr lang="en-US" sz="2200" dirty="0"/>
              <a:t>Resources are things that people use. Some are vital for our survival, others help maintain our standard of living.</a:t>
            </a:r>
            <a:endParaRPr lang="en-GB" sz="2200" dirty="0"/>
          </a:p>
        </p:txBody>
      </p:sp>
      <p:sp>
        <p:nvSpPr>
          <p:cNvPr id="6" name="TextBox 5"/>
          <p:cNvSpPr txBox="1"/>
          <p:nvPr/>
        </p:nvSpPr>
        <p:spPr>
          <a:xfrm>
            <a:off x="5796137" y="1268760"/>
            <a:ext cx="3024336" cy="1200329"/>
          </a:xfrm>
          <a:prstGeom prst="rect">
            <a:avLst/>
          </a:prstGeom>
          <a:solidFill>
            <a:schemeClr val="accent2">
              <a:lumMod val="40000"/>
              <a:lumOff val="60000"/>
            </a:schemeClr>
          </a:solidFill>
          <a:ln>
            <a:solidFill>
              <a:srgbClr val="0070C0"/>
            </a:solidFill>
          </a:ln>
        </p:spPr>
        <p:txBody>
          <a:bodyPr wrap="square" rtlCol="0">
            <a:spAutoFit/>
          </a:bodyPr>
          <a:lstStyle/>
          <a:p>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Activity</a:t>
            </a:r>
          </a:p>
          <a:p>
            <a:r>
              <a:rPr lang="en-US" dirty="0">
                <a:solidFill>
                  <a:srgbClr val="26377C"/>
                </a:solidFill>
                <a:latin typeface="Lato"/>
              </a:rPr>
              <a:t>Study the cartoon. What do you think it shows about resource management?</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descr="GA Bio-Fuel.jpg">
            <a:extLst>
              <a:ext uri="{FF2B5EF4-FFF2-40B4-BE49-F238E27FC236}">
                <a16:creationId xmlns:a16="http://schemas.microsoft.com/office/drawing/2014/main" id="{AD6BAA54-18EE-495C-82C3-898B7DED29E4}"/>
              </a:ext>
            </a:extLst>
          </p:cNvPr>
          <p:cNvPicPr>
            <a:picLocks noChangeAspect="1"/>
          </p:cNvPicPr>
          <p:nvPr/>
        </p:nvPicPr>
        <p:blipFill>
          <a:blip r:embed="rId3" cstate="print"/>
          <a:srcRect l="529" t="1031" r="529" b="1031"/>
          <a:stretch>
            <a:fillRect/>
          </a:stretch>
        </p:blipFill>
        <p:spPr>
          <a:xfrm>
            <a:off x="360884" y="2658200"/>
            <a:ext cx="7543069" cy="3831927"/>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14438"/>
            <a:ext cx="8229600" cy="831205"/>
          </a:xfrm>
        </p:spPr>
        <p:txBody>
          <a:bodyPr>
            <a:noAutofit/>
          </a:bodyPr>
          <a:lstStyle/>
          <a:p>
            <a:r>
              <a:rPr lang="en-US" sz="3600" b="1" dirty="0"/>
              <a:t>The UK’s resources are interdependent</a:t>
            </a:r>
            <a:endParaRPr lang="en-GB" sz="3600" b="1" dirty="0"/>
          </a:p>
        </p:txBody>
      </p:sp>
      <p:sp>
        <p:nvSpPr>
          <p:cNvPr id="3" name="Content Placeholder 2"/>
          <p:cNvSpPr>
            <a:spLocks noGrp="1"/>
          </p:cNvSpPr>
          <p:nvPr>
            <p:ph sz="half" idx="2"/>
          </p:nvPr>
        </p:nvSpPr>
        <p:spPr>
          <a:xfrm>
            <a:off x="251520" y="1445643"/>
            <a:ext cx="3322712" cy="4935685"/>
          </a:xfrm>
        </p:spPr>
        <p:txBody>
          <a:bodyPr>
            <a:noAutofit/>
          </a:bodyPr>
          <a:lstStyle/>
          <a:p>
            <a:pPr marL="0" indent="0">
              <a:buNone/>
            </a:pPr>
            <a:r>
              <a:rPr lang="en-US" sz="2100" dirty="0"/>
              <a:t>In some places crops like corn or soybeans are grown for </a:t>
            </a:r>
            <a:r>
              <a:rPr lang="en-US" sz="2100" dirty="0">
                <a:hlinkClick r:id="rId3" action="ppaction://hlinksldjump"/>
              </a:rPr>
              <a:t>biofuel</a:t>
            </a:r>
            <a:r>
              <a:rPr lang="en-US" sz="2100" dirty="0"/>
              <a:t>. This uses up farmland and water resources that could have been used to feed people.</a:t>
            </a:r>
            <a:endParaRPr lang="en-GB" sz="2100" dirty="0"/>
          </a:p>
          <a:p>
            <a:pPr marL="0" indent="0">
              <a:buNone/>
            </a:pPr>
            <a:endParaRPr lang="en-US" sz="2100" dirty="0"/>
          </a:p>
          <a:p>
            <a:pPr marL="0" indent="0">
              <a:buNone/>
            </a:pPr>
            <a:r>
              <a:rPr lang="en-US" sz="2100" dirty="0"/>
              <a:t>The diagram shows that food, water and energy resources are interdependent. They are precious and central to sustainable development. This is known as a </a:t>
            </a:r>
            <a:r>
              <a:rPr lang="en-US" sz="2100" dirty="0">
                <a:hlinkClick r:id="rId3" action="ppaction://hlinksldjump"/>
              </a:rPr>
              <a:t>nexus</a:t>
            </a:r>
            <a:r>
              <a:rPr lang="en-US" sz="2100" b="1" dirty="0"/>
              <a:t>.</a:t>
            </a:r>
            <a:endParaRPr lang="en-GB" sz="2100" dirty="0"/>
          </a:p>
          <a:p>
            <a:pPr>
              <a:lnSpc>
                <a:spcPct val="118000"/>
              </a:lnSpc>
            </a:pPr>
            <a:endParaRPr lang="en-GB" sz="2100" dirty="0">
              <a:solidFill>
                <a:srgbClr val="002060"/>
              </a:solidFill>
            </a:endParaRPr>
          </a:p>
        </p:txBody>
      </p:sp>
      <p:pic>
        <p:nvPicPr>
          <p:cNvPr id="9" name="nexus_2013.png">
            <a:extLst>
              <a:ext uri="{FF2B5EF4-FFF2-40B4-BE49-F238E27FC236}">
                <a16:creationId xmlns:a16="http://schemas.microsoft.com/office/drawing/2014/main" id="{44A3BF88-0695-4A06-B11C-B6EA2DBB993F}"/>
              </a:ext>
            </a:extLst>
          </p:cNvPr>
          <p:cNvPicPr>
            <a:picLocks noChangeAspect="1"/>
          </p:cNvPicPr>
          <p:nvPr/>
        </p:nvPicPr>
        <p:blipFill>
          <a:blip r:embed="rId4" cstate="print"/>
          <a:stretch>
            <a:fillRect/>
          </a:stretch>
        </p:blipFill>
        <p:spPr>
          <a:xfrm>
            <a:off x="3707904" y="1903305"/>
            <a:ext cx="5223728" cy="2948145"/>
          </a:xfrm>
          <a:prstGeom prst="rect">
            <a:avLst/>
          </a:prstGeom>
        </p:spPr>
      </p:pic>
    </p:spTree>
    <p:extLst>
      <p:ext uri="{BB962C8B-B14F-4D97-AF65-F5344CB8AC3E}">
        <p14:creationId xmlns:p14="http://schemas.microsoft.com/office/powerpoint/2010/main" val="272869562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96" y="536590"/>
            <a:ext cx="8229600" cy="907504"/>
          </a:xfrm>
        </p:spPr>
        <p:txBody>
          <a:bodyPr>
            <a:normAutofit/>
          </a:bodyPr>
          <a:lstStyle/>
          <a:p>
            <a:r>
              <a:rPr lang="en-US" sz="3600" b="1" dirty="0"/>
              <a:t>Managing the UK’s resources</a:t>
            </a:r>
            <a:endParaRPr lang="en-GB" sz="3600" b="1" dirty="0"/>
          </a:p>
        </p:txBody>
      </p:sp>
      <p:sp>
        <p:nvSpPr>
          <p:cNvPr id="3" name="Content Placeholder 2"/>
          <p:cNvSpPr>
            <a:spLocks noGrp="1"/>
          </p:cNvSpPr>
          <p:nvPr>
            <p:ph idx="1"/>
          </p:nvPr>
        </p:nvSpPr>
        <p:spPr>
          <a:xfrm>
            <a:off x="475396" y="1537004"/>
            <a:ext cx="8084847" cy="4777869"/>
          </a:xfrm>
        </p:spPr>
        <p:txBody>
          <a:bodyPr>
            <a:normAutofit/>
          </a:bodyPr>
          <a:lstStyle/>
          <a:p>
            <a:r>
              <a:rPr lang="en-US" sz="2400" dirty="0"/>
              <a:t>Food, water and energy are all resources essential for human development. </a:t>
            </a:r>
          </a:p>
          <a:p>
            <a:r>
              <a:rPr lang="en-US" sz="2400" dirty="0"/>
              <a:t>Each contributes hugely to people’s social and economic wellbeing.</a:t>
            </a:r>
            <a:endParaRPr lang="en-GB" sz="2400" dirty="0"/>
          </a:p>
          <a:p>
            <a:r>
              <a:rPr lang="en-US" sz="2400" b="1" dirty="0"/>
              <a:t>Food</a:t>
            </a:r>
            <a:r>
              <a:rPr lang="en-US" sz="2400" dirty="0"/>
              <a:t> is needed for human health; people need calories and nutrients to stay well.</a:t>
            </a:r>
            <a:endParaRPr lang="en-GB" sz="2400" dirty="0"/>
          </a:p>
          <a:p>
            <a:r>
              <a:rPr lang="en-US" sz="2400" b="1" dirty="0"/>
              <a:t>Water</a:t>
            </a:r>
            <a:r>
              <a:rPr lang="en-US" sz="2400" dirty="0"/>
              <a:t> is needed for drinking, washing, sanitation and cooking. It is vital for farming and industry too.</a:t>
            </a:r>
            <a:endParaRPr lang="en-GB" sz="2400" dirty="0"/>
          </a:p>
          <a:p>
            <a:r>
              <a:rPr lang="en-US" sz="2400" b="1" dirty="0"/>
              <a:t>Energy</a:t>
            </a:r>
            <a:r>
              <a:rPr lang="en-US" sz="2400" dirty="0"/>
              <a:t> is needed for domestic use, transport and industry.</a:t>
            </a:r>
            <a:endParaRPr lang="en-GB" sz="2400" dirty="0"/>
          </a:p>
          <a:p>
            <a:r>
              <a:rPr lang="en-US" sz="2400" dirty="0"/>
              <a:t>Managing these resources means using them </a:t>
            </a:r>
            <a:r>
              <a:rPr lang="en-US" sz="2400" dirty="0">
                <a:hlinkClick r:id="rId3" action="ppaction://hlinksldjump"/>
              </a:rPr>
              <a:t>sustainably </a:t>
            </a:r>
            <a:r>
              <a:rPr lang="en-US" sz="2400" dirty="0"/>
              <a:t>to prevent </a:t>
            </a:r>
            <a:r>
              <a:rPr lang="en-US" sz="2400" dirty="0">
                <a:hlinkClick r:id="rId3" action="ppaction://hlinksldjump"/>
              </a:rPr>
              <a:t>resource insecurity.</a:t>
            </a:r>
            <a:endParaRPr lang="en-GB" sz="2400" dirty="0"/>
          </a:p>
          <a:p>
            <a:pPr>
              <a:lnSpc>
                <a:spcPct val="118000"/>
              </a:lnSpc>
            </a:pPr>
            <a:endParaRPr lang="en-GB" sz="2400" dirty="0">
              <a:solidFill>
                <a:srgbClr val="002060"/>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591488"/>
            <a:ext cx="7632848" cy="720080"/>
          </a:xfrm>
        </p:spPr>
        <p:txBody>
          <a:bodyPr>
            <a:normAutofit/>
          </a:bodyPr>
          <a:lstStyle/>
          <a:p>
            <a:r>
              <a:rPr lang="en-US" sz="3600" b="1" dirty="0">
                <a:solidFill>
                  <a:srgbClr val="26377C"/>
                </a:solidFill>
              </a:rPr>
              <a:t>The UK’s food security</a:t>
            </a:r>
            <a:endParaRPr lang="en-GB" sz="3200" b="1" dirty="0">
              <a:solidFill>
                <a:srgbClr val="26377C"/>
              </a:solidFill>
            </a:endParaRPr>
          </a:p>
        </p:txBody>
      </p:sp>
      <p:sp>
        <p:nvSpPr>
          <p:cNvPr id="3" name="Content Placeholder 2"/>
          <p:cNvSpPr>
            <a:spLocks noGrp="1"/>
          </p:cNvSpPr>
          <p:nvPr>
            <p:ph idx="1"/>
          </p:nvPr>
        </p:nvSpPr>
        <p:spPr>
          <a:xfrm>
            <a:off x="179511" y="1412776"/>
            <a:ext cx="3024336" cy="4968552"/>
          </a:xfrm>
        </p:spPr>
        <p:txBody>
          <a:bodyPr>
            <a:noAutofit/>
          </a:bodyPr>
          <a:lstStyle/>
          <a:p>
            <a:pPr marL="0" indent="0">
              <a:buNone/>
            </a:pPr>
            <a:r>
              <a:rPr lang="en-US" sz="2000" dirty="0"/>
              <a:t>The UK is not self-sufficient in food. The population is predicted to grow to 73 million by 2037, so UK food resources will become more insecure.</a:t>
            </a:r>
            <a:endParaRPr lang="en-GB" sz="2000" dirty="0"/>
          </a:p>
          <a:p>
            <a:pPr marL="0" indent="0">
              <a:buNone/>
            </a:pPr>
            <a:endParaRPr lang="en-US" sz="2000" dirty="0"/>
          </a:p>
          <a:p>
            <a:pPr marL="0" indent="0">
              <a:buNone/>
            </a:pPr>
            <a:r>
              <a:rPr lang="en-US" sz="2000" dirty="0"/>
              <a:t>The UK imports 48% of the food consumed. This increases consumer choice, provides food all year round and helps to keep prices down.</a:t>
            </a:r>
            <a:endParaRPr lang="en-GB" sz="2000" dirty="0"/>
          </a:p>
          <a:p>
            <a:pPr>
              <a:lnSpc>
                <a:spcPct val="118000"/>
              </a:lnSpc>
            </a:pPr>
            <a:endParaRPr lang="en-GB" sz="2000" dirty="0">
              <a:solidFill>
                <a:srgbClr val="002060"/>
              </a:solidFill>
            </a:endParaRPr>
          </a:p>
        </p:txBody>
      </p:sp>
      <p:sp>
        <p:nvSpPr>
          <p:cNvPr id="7" name="TextBox 6"/>
          <p:cNvSpPr txBox="1"/>
          <p:nvPr/>
        </p:nvSpPr>
        <p:spPr>
          <a:xfrm>
            <a:off x="3275856" y="4581128"/>
            <a:ext cx="4680520" cy="1477328"/>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pPr marL="342900" indent="-342900">
              <a:buFont typeface="+mj-lt"/>
              <a:buAutoNum type="arabicPeriod"/>
            </a:pPr>
            <a:r>
              <a:rPr lang="en-US" dirty="0">
                <a:solidFill>
                  <a:srgbClr val="26377C"/>
                </a:solidFill>
                <a:latin typeface="Lato"/>
              </a:rPr>
              <a:t>Explain what is meant by food insecurity.</a:t>
            </a:r>
          </a:p>
          <a:p>
            <a:pPr marL="342900" indent="-342900">
              <a:buFont typeface="+mj-lt"/>
              <a:buAutoNum type="arabicPeriod"/>
            </a:pPr>
            <a:r>
              <a:rPr lang="en-US" dirty="0">
                <a:solidFill>
                  <a:srgbClr val="26377C"/>
                </a:solidFill>
                <a:latin typeface="Lato"/>
              </a:rPr>
              <a:t>Study the data; what does it tell you about the UK’s sources of food, and food security?</a:t>
            </a:r>
            <a:endParaRPr lang="en-GB" dirty="0">
              <a:solidFill>
                <a:srgbClr val="26377C"/>
              </a:solidFill>
              <a:latin typeface="Lato"/>
            </a:endParaRPr>
          </a:p>
        </p:txBody>
      </p:sp>
      <p:graphicFrame>
        <p:nvGraphicFramePr>
          <p:cNvPr id="9" name="Content Placeholder 3"/>
          <p:cNvGraphicFramePr>
            <a:graphicFrameLocks/>
          </p:cNvGraphicFramePr>
          <p:nvPr>
            <p:extLst>
              <p:ext uri="{D42A27DB-BD31-4B8C-83A1-F6EECF244321}">
                <p14:modId xmlns:p14="http://schemas.microsoft.com/office/powerpoint/2010/main" val="155078259"/>
              </p:ext>
            </p:extLst>
          </p:nvPr>
        </p:nvGraphicFramePr>
        <p:xfrm>
          <a:off x="3275856" y="1412776"/>
          <a:ext cx="5688633" cy="138176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76390">
                  <a:extLst>
                    <a:ext uri="{9D8B030D-6E8A-4147-A177-3AD203B41FA5}">
                      <a16:colId xmlns:a16="http://schemas.microsoft.com/office/drawing/2014/main" val="20003"/>
                    </a:ext>
                  </a:extLst>
                </a:gridCol>
                <a:gridCol w="1179351">
                  <a:extLst>
                    <a:ext uri="{9D8B030D-6E8A-4147-A177-3AD203B41FA5}">
                      <a16:colId xmlns:a16="http://schemas.microsoft.com/office/drawing/2014/main" val="20004"/>
                    </a:ext>
                  </a:extLst>
                </a:gridCol>
                <a:gridCol w="1040604">
                  <a:extLst>
                    <a:ext uri="{9D8B030D-6E8A-4147-A177-3AD203B41FA5}">
                      <a16:colId xmlns:a16="http://schemas.microsoft.com/office/drawing/2014/main" val="20005"/>
                    </a:ext>
                  </a:extLst>
                </a:gridCol>
              </a:tblGrid>
              <a:tr h="370840">
                <a:tc gridSpan="6">
                  <a:txBody>
                    <a:bodyPr/>
                    <a:lstStyle/>
                    <a:p>
                      <a:r>
                        <a:rPr lang="en-GB" dirty="0">
                          <a:latin typeface="Lato" panose="020F0502020204030203" pitchFamily="34" charset="0"/>
                          <a:ea typeface="Lato" panose="020F0502020204030203" pitchFamily="34" charset="0"/>
                          <a:cs typeface="Lato" panose="020F0502020204030203" pitchFamily="34" charset="0"/>
                        </a:rPr>
                        <a:t>UK</a:t>
                      </a:r>
                      <a:r>
                        <a:rPr lang="en-GB" baseline="0" dirty="0">
                          <a:latin typeface="Lato" panose="020F0502020204030203" pitchFamily="34" charset="0"/>
                          <a:ea typeface="Lato" panose="020F0502020204030203" pitchFamily="34" charset="0"/>
                          <a:cs typeface="Lato" panose="020F0502020204030203" pitchFamily="34" charset="0"/>
                        </a:rPr>
                        <a:t> fruit imports (value) 2019</a:t>
                      </a:r>
                      <a:endParaRPr lang="en-GB"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Spain</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South Africa </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Nether-lands </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Costa Rica</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Colombia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1"/>
                  </a:ext>
                </a:extLst>
              </a:tr>
              <a:tr h="370840">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20% </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12%</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6%</a:t>
                      </a: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5% </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5%</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52%</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bl>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2726032307"/>
              </p:ext>
            </p:extLst>
          </p:nvPr>
        </p:nvGraphicFramePr>
        <p:xfrm>
          <a:off x="3275856" y="2996952"/>
          <a:ext cx="5652120" cy="1381760"/>
        </p:xfrm>
        <a:graphic>
          <a:graphicData uri="http://schemas.openxmlformats.org/drawingml/2006/table">
            <a:tbl>
              <a:tblPr firstRow="1" bandRow="1">
                <a:tableStyleId>{5C22544A-7EE6-4342-B048-85BDC9FD1C3A}</a:tableStyleId>
              </a:tblPr>
              <a:tblGrid>
                <a:gridCol w="834972">
                  <a:extLst>
                    <a:ext uri="{9D8B030D-6E8A-4147-A177-3AD203B41FA5}">
                      <a16:colId xmlns:a16="http://schemas.microsoft.com/office/drawing/2014/main" val="20000"/>
                    </a:ext>
                  </a:extLst>
                </a:gridCol>
                <a:gridCol w="9652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971600">
                  <a:extLst>
                    <a:ext uri="{9D8B030D-6E8A-4147-A177-3AD203B41FA5}">
                      <a16:colId xmlns:a16="http://schemas.microsoft.com/office/drawing/2014/main" val="20005"/>
                    </a:ext>
                  </a:extLst>
                </a:gridCol>
              </a:tblGrid>
              <a:tr h="370840">
                <a:tc gridSpan="6">
                  <a:txBody>
                    <a:bodyPr/>
                    <a:lstStyle/>
                    <a:p>
                      <a:r>
                        <a:rPr lang="en-GB" dirty="0">
                          <a:latin typeface="Lato" panose="020F0502020204030203" pitchFamily="34" charset="0"/>
                          <a:ea typeface="Lato" panose="020F0502020204030203" pitchFamily="34" charset="0"/>
                          <a:cs typeface="Lato" panose="020F0502020204030203" pitchFamily="34" charset="0"/>
                        </a:rPr>
                        <a:t>UK</a:t>
                      </a:r>
                      <a:r>
                        <a:rPr lang="en-GB" baseline="0" dirty="0">
                          <a:latin typeface="Lato" panose="020F0502020204030203" pitchFamily="34" charset="0"/>
                          <a:ea typeface="Lato" panose="020F0502020204030203" pitchFamily="34" charset="0"/>
                          <a:cs typeface="Lato" panose="020F0502020204030203" pitchFamily="34" charset="0"/>
                        </a:rPr>
                        <a:t> vegetable imports (value) 2019</a:t>
                      </a:r>
                      <a:endParaRPr lang="en-GB" dirty="0">
                        <a:latin typeface="Lato" panose="020F0502020204030203" pitchFamily="34" charset="0"/>
                        <a:ea typeface="Lato" panose="020F0502020204030203" pitchFamily="34" charset="0"/>
                        <a:cs typeface="Lato" panose="020F0502020204030203" pitchFamily="34" charset="0"/>
                      </a:endParaRPr>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r>
                        <a:rPr lang="en-GB" dirty="0">
                          <a:solidFill>
                            <a:srgbClr val="26377C"/>
                          </a:solidFill>
                          <a:latin typeface="Lato" panose="020F0502020204030203" pitchFamily="34" charset="0"/>
                          <a:ea typeface="Lato" panose="020F0502020204030203" pitchFamily="34" charset="0"/>
                          <a:cs typeface="Lato" panose="020F0502020204030203" pitchFamily="34" charset="0"/>
                        </a:rPr>
                        <a:t>Spain</a:t>
                      </a:r>
                    </a:p>
                  </a:txBody>
                  <a:tcPr/>
                </a:tc>
                <a:tc>
                  <a:txBody>
                    <a:bodyPr/>
                    <a:lstStyle/>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Nether-lands</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Ireland </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US" dirty="0">
                          <a:solidFill>
                            <a:srgbClr val="26377C"/>
                          </a:solidFill>
                          <a:latin typeface="Lato" panose="020F0502020204030203" pitchFamily="34" charset="0"/>
                          <a:ea typeface="Lato" panose="020F0502020204030203" pitchFamily="34" charset="0"/>
                          <a:cs typeface="Lato" panose="020F0502020204030203" pitchFamily="34" charset="0"/>
                        </a:rPr>
                        <a:t>France</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Poland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1"/>
                  </a:ext>
                </a:extLst>
              </a:tr>
              <a:tr h="370840">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32% </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27%</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a:solidFill>
                            <a:srgbClr val="26377C"/>
                          </a:solidFill>
                          <a:latin typeface="Lato" panose="020F0502020204030203" pitchFamily="34" charset="0"/>
                          <a:ea typeface="Lato" panose="020F0502020204030203" pitchFamily="34" charset="0"/>
                          <a:cs typeface="Lato" panose="020F0502020204030203" pitchFamily="34" charset="0"/>
                        </a:rPr>
                        <a:t>6%</a:t>
                      </a: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4% </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4%</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tc>
                  <a:txBody>
                    <a:bodyPr/>
                    <a:lstStyle/>
                    <a:p>
                      <a:pPr algn="r"/>
                      <a:r>
                        <a:rPr lang="en-US" dirty="0">
                          <a:solidFill>
                            <a:srgbClr val="26377C"/>
                          </a:solidFill>
                          <a:latin typeface="Lato" panose="020F0502020204030203" pitchFamily="34" charset="0"/>
                          <a:ea typeface="Lato" panose="020F0502020204030203" pitchFamily="34" charset="0"/>
                          <a:cs typeface="Lato" panose="020F0502020204030203" pitchFamily="34" charset="0"/>
                        </a:rPr>
                        <a:t>26%</a:t>
                      </a:r>
                      <a:endParaRPr lang="en-GB" dirty="0">
                        <a:solidFill>
                          <a:srgbClr val="26377C"/>
                        </a:solidFill>
                        <a:latin typeface="Lato" panose="020F0502020204030203" pitchFamily="34" charset="0"/>
                        <a:ea typeface="Lato" panose="020F0502020204030203" pitchFamily="34" charset="0"/>
                        <a:cs typeface="Lato" panose="020F0502020204030203"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788289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58" y="556490"/>
            <a:ext cx="8528861" cy="836105"/>
          </a:xfrm>
        </p:spPr>
        <p:txBody>
          <a:bodyPr>
            <a:noAutofit/>
          </a:bodyPr>
          <a:lstStyle/>
          <a:p>
            <a:r>
              <a:rPr lang="en-US" dirty="0"/>
              <a:t>T</a:t>
            </a:r>
            <a:r>
              <a:rPr lang="en-US" sz="3600" b="1" dirty="0"/>
              <a:t>he impacts of importing food to the UK</a:t>
            </a:r>
            <a:endParaRPr lang="en-GB" sz="3600" b="1" dirty="0"/>
          </a:p>
        </p:txBody>
      </p:sp>
      <p:sp>
        <p:nvSpPr>
          <p:cNvPr id="3" name="Content Placeholder 2"/>
          <p:cNvSpPr>
            <a:spLocks noGrp="1"/>
          </p:cNvSpPr>
          <p:nvPr>
            <p:ph idx="1"/>
          </p:nvPr>
        </p:nvSpPr>
        <p:spPr>
          <a:xfrm>
            <a:off x="255405" y="1392595"/>
            <a:ext cx="4532620" cy="4965921"/>
          </a:xfrm>
        </p:spPr>
        <p:txBody>
          <a:bodyPr>
            <a:normAutofit/>
          </a:bodyPr>
          <a:lstStyle/>
          <a:p>
            <a:pPr marL="0" indent="0">
              <a:buNone/>
            </a:pPr>
            <a:r>
              <a:rPr lang="en-US" sz="2200" dirty="0"/>
              <a:t>The distance travelled by imported food to the UK is measured in Food Miles:</a:t>
            </a:r>
            <a:endParaRPr lang="en-GB" sz="2200" dirty="0"/>
          </a:p>
          <a:p>
            <a:r>
              <a:rPr lang="en-US" sz="2200" dirty="0"/>
              <a:t>Transporting food by road, ship and air adds to our carbon footprint as consumers, and the UK as a whole. </a:t>
            </a:r>
          </a:p>
          <a:p>
            <a:r>
              <a:rPr lang="en-US" sz="2200" dirty="0"/>
              <a:t>Flying in high value, perishable foods accounts for 11% of the UK’s food transport emissions.</a:t>
            </a:r>
            <a:endParaRPr lang="en-GB" sz="2200" dirty="0"/>
          </a:p>
          <a:p>
            <a:r>
              <a:rPr lang="en-US" sz="2200" dirty="0"/>
              <a:t>Flying in food creates 10 times more carbon than road transport and 50 times more carbon than shipping.</a:t>
            </a:r>
            <a:endParaRPr lang="en-GB" sz="2200" dirty="0"/>
          </a:p>
        </p:txBody>
      </p:sp>
      <p:sp>
        <p:nvSpPr>
          <p:cNvPr id="4" name="TextBox 3"/>
          <p:cNvSpPr txBox="1"/>
          <p:nvPr/>
        </p:nvSpPr>
        <p:spPr>
          <a:xfrm>
            <a:off x="4921655" y="3442291"/>
            <a:ext cx="3880579" cy="2031325"/>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r>
              <a:rPr lang="en-US" dirty="0">
                <a:solidFill>
                  <a:srgbClr val="26377C"/>
                </a:solidFill>
                <a:latin typeface="Lato"/>
              </a:rPr>
              <a:t>Study the map and watch the video.</a:t>
            </a:r>
          </a:p>
          <a:p>
            <a:pPr marL="285750" indent="-285750">
              <a:buFont typeface="Arial" panose="020B0604020202020204" pitchFamily="34" charset="0"/>
              <a:buChar char="•"/>
            </a:pPr>
            <a:r>
              <a:rPr lang="en-US" dirty="0">
                <a:solidFill>
                  <a:srgbClr val="26377C"/>
                </a:solidFill>
                <a:latin typeface="Lato"/>
              </a:rPr>
              <a:t>List the factors that have to be taken into account when considering food miles.</a:t>
            </a:r>
          </a:p>
          <a:p>
            <a:pPr marL="285750" indent="-285750">
              <a:buFont typeface="Arial" panose="020B0604020202020204" pitchFamily="34" charset="0"/>
              <a:buChar char="•"/>
            </a:pPr>
            <a:r>
              <a:rPr lang="en-US" dirty="0">
                <a:solidFill>
                  <a:srgbClr val="26377C"/>
                </a:solidFill>
                <a:latin typeface="Lato"/>
              </a:rPr>
              <a:t>Do you think we can apply the US example to the UK?</a:t>
            </a:r>
          </a:p>
        </p:txBody>
      </p:sp>
      <p:sp>
        <p:nvSpPr>
          <p:cNvPr id="7" name="TextBox 6"/>
          <p:cNvSpPr txBox="1"/>
          <p:nvPr/>
        </p:nvSpPr>
        <p:spPr>
          <a:xfrm>
            <a:off x="4921656" y="1549902"/>
            <a:ext cx="3880579" cy="1661993"/>
          </a:xfrm>
          <a:prstGeom prst="rect">
            <a:avLst/>
          </a:prstGeom>
          <a:noFill/>
          <a:ln w="19050">
            <a:solidFill>
              <a:srgbClr val="00B050"/>
            </a:solidFill>
          </a:ln>
        </p:spPr>
        <p:txBody>
          <a:bodyPr wrap="square" rtlCol="0">
            <a:spAutoFit/>
          </a:bodyPr>
          <a:lstStyle/>
          <a:p>
            <a:r>
              <a:rPr lang="en-GB" b="1" dirty="0">
                <a:solidFill>
                  <a:srgbClr val="26377C"/>
                </a:solidFill>
                <a:latin typeface="Lato"/>
              </a:rPr>
              <a:t>Resources </a:t>
            </a:r>
          </a:p>
          <a:p>
            <a:r>
              <a:rPr lang="en-GB" dirty="0">
                <a:solidFill>
                  <a:srgbClr val="26377C"/>
                </a:solidFill>
                <a:latin typeface="Lato"/>
              </a:rPr>
              <a:t>Next Generation Food: </a:t>
            </a:r>
            <a:endParaRPr lang="en-GB" b="1" dirty="0">
              <a:solidFill>
                <a:srgbClr val="26377C"/>
              </a:solidFill>
              <a:latin typeface="Lato"/>
            </a:endParaRPr>
          </a:p>
          <a:p>
            <a:r>
              <a:rPr lang="en-GB" dirty="0">
                <a:latin typeface="Lato"/>
                <a:hlinkClick r:id="rId3"/>
              </a:rPr>
              <a:t>Where does UK food come from?</a:t>
            </a:r>
            <a:endParaRPr lang="en-GB" dirty="0">
              <a:latin typeface="Lato"/>
            </a:endParaRPr>
          </a:p>
          <a:p>
            <a:endParaRPr lang="en-GB" dirty="0">
              <a:latin typeface="Lato"/>
            </a:endParaRPr>
          </a:p>
          <a:p>
            <a:r>
              <a:rPr lang="en-GB" dirty="0">
                <a:latin typeface="Lato"/>
              </a:rPr>
              <a:t>Video: </a:t>
            </a:r>
            <a:r>
              <a:rPr lang="en-GB" dirty="0">
                <a:latin typeface="Lato"/>
                <a:hlinkClick r:id="rId4"/>
              </a:rPr>
              <a:t>UK food miles</a:t>
            </a:r>
            <a:endParaRPr lang="en-GB" b="1" dirty="0">
              <a:latin typeface="Lato"/>
            </a:endParaRPr>
          </a:p>
          <a:p>
            <a:endParaRPr lang="en-GB" sz="1200" dirty="0">
              <a:latin typeface="Lato"/>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05" y="584845"/>
            <a:ext cx="8089469" cy="791764"/>
          </a:xfrm>
        </p:spPr>
        <p:txBody>
          <a:bodyPr>
            <a:noAutofit/>
          </a:bodyPr>
          <a:lstStyle/>
          <a:p>
            <a:br>
              <a:rPr lang="en-US" sz="3600" dirty="0"/>
            </a:br>
            <a:r>
              <a:rPr lang="en-US" sz="3600" b="1" dirty="0"/>
              <a:t>Organic farming in the UK</a:t>
            </a:r>
            <a:br>
              <a:rPr lang="en-GB" sz="3600" dirty="0"/>
            </a:br>
            <a:endParaRPr lang="en-GB" sz="3600" b="1" dirty="0"/>
          </a:p>
        </p:txBody>
      </p:sp>
      <p:sp>
        <p:nvSpPr>
          <p:cNvPr id="3" name="Content Placeholder 2"/>
          <p:cNvSpPr>
            <a:spLocks noGrp="1"/>
          </p:cNvSpPr>
          <p:nvPr>
            <p:ph idx="1"/>
          </p:nvPr>
        </p:nvSpPr>
        <p:spPr>
          <a:xfrm>
            <a:off x="255405" y="1432708"/>
            <a:ext cx="5540731" cy="4999285"/>
          </a:xfrm>
        </p:spPr>
        <p:txBody>
          <a:bodyPr>
            <a:normAutofit fontScale="92500" lnSpcReduction="10000"/>
          </a:bodyPr>
          <a:lstStyle/>
          <a:p>
            <a:pPr>
              <a:lnSpc>
                <a:spcPct val="118000"/>
              </a:lnSpc>
              <a:spcBef>
                <a:spcPts val="0"/>
              </a:spcBef>
            </a:pPr>
            <a:r>
              <a:rPr lang="en-US" sz="2400" dirty="0"/>
              <a:t>Organic food is becoming more popular with some UK consumers, as no harmful chemicals are involved in its production.</a:t>
            </a:r>
            <a:endParaRPr lang="en-GB" sz="2400" dirty="0"/>
          </a:p>
          <a:p>
            <a:pPr>
              <a:lnSpc>
                <a:spcPct val="118000"/>
              </a:lnSpc>
              <a:spcBef>
                <a:spcPts val="0"/>
              </a:spcBef>
            </a:pPr>
            <a:r>
              <a:rPr lang="en-US" sz="2400" dirty="0"/>
              <a:t>485,000 hectares of UK land are farmed organically.</a:t>
            </a:r>
            <a:endParaRPr lang="en-GB" sz="2400" dirty="0"/>
          </a:p>
          <a:p>
            <a:pPr>
              <a:lnSpc>
                <a:spcPct val="118000"/>
              </a:lnSpc>
              <a:spcBef>
                <a:spcPts val="0"/>
              </a:spcBef>
            </a:pPr>
            <a:r>
              <a:rPr lang="en-US" sz="2400" dirty="0"/>
              <a:t>The food is usually sold locally – reducing food miles, thus increasing food </a:t>
            </a:r>
            <a:r>
              <a:rPr lang="en-US" sz="2400" dirty="0">
                <a:hlinkClick r:id="rId3" action="ppaction://hlinksldjump"/>
              </a:rPr>
              <a:t>security</a:t>
            </a:r>
            <a:r>
              <a:rPr lang="en-US" sz="2400" dirty="0"/>
              <a:t>.</a:t>
            </a:r>
            <a:endParaRPr lang="en-GB" sz="2400" dirty="0"/>
          </a:p>
          <a:p>
            <a:pPr>
              <a:lnSpc>
                <a:spcPct val="118000"/>
              </a:lnSpc>
              <a:spcBef>
                <a:spcPts val="0"/>
              </a:spcBef>
            </a:pPr>
            <a:r>
              <a:rPr lang="en-US" sz="2400" dirty="0"/>
              <a:t>Organic food production provides jobs and supports the local economy.</a:t>
            </a:r>
            <a:endParaRPr lang="en-GB" sz="2400" dirty="0"/>
          </a:p>
          <a:p>
            <a:pPr>
              <a:lnSpc>
                <a:spcPct val="118000"/>
              </a:lnSpc>
              <a:spcBef>
                <a:spcPts val="0"/>
              </a:spcBef>
            </a:pPr>
            <a:r>
              <a:rPr lang="en-US" sz="2400" dirty="0"/>
              <a:t>It builds links between consumers and producers.</a:t>
            </a:r>
            <a:endParaRPr lang="en-GB" sz="2400" dirty="0"/>
          </a:p>
          <a:p>
            <a:pPr>
              <a:lnSpc>
                <a:spcPct val="118000"/>
              </a:lnSpc>
              <a:spcBef>
                <a:spcPts val="0"/>
              </a:spcBef>
            </a:pPr>
            <a:r>
              <a:rPr lang="en-US" sz="2400" dirty="0"/>
              <a:t>It is sustainable.</a:t>
            </a:r>
            <a:endParaRPr lang="en-GB" sz="2400" dirty="0"/>
          </a:p>
        </p:txBody>
      </p:sp>
      <p:sp>
        <p:nvSpPr>
          <p:cNvPr id="5" name="TextBox 4"/>
          <p:cNvSpPr txBox="1"/>
          <p:nvPr/>
        </p:nvSpPr>
        <p:spPr>
          <a:xfrm>
            <a:off x="6151292" y="1434880"/>
            <a:ext cx="2707846" cy="1661993"/>
          </a:xfrm>
          <a:prstGeom prst="rect">
            <a:avLst/>
          </a:prstGeom>
          <a:noFill/>
          <a:ln w="19050">
            <a:solidFill>
              <a:srgbClr val="00B050"/>
            </a:solidFill>
          </a:ln>
        </p:spPr>
        <p:txBody>
          <a:bodyPr wrap="square" rtlCol="0">
            <a:spAutoFit/>
          </a:bodyPr>
          <a:lstStyle/>
          <a:p>
            <a:r>
              <a:rPr lang="en-GB" b="1" dirty="0">
                <a:solidFill>
                  <a:srgbClr val="26377C"/>
                </a:solidFill>
                <a:latin typeface="Lato"/>
              </a:rPr>
              <a:t>Resources</a:t>
            </a:r>
          </a:p>
          <a:p>
            <a:r>
              <a:rPr lang="en-GB" dirty="0">
                <a:solidFill>
                  <a:srgbClr val="26377C"/>
                </a:solidFill>
                <a:latin typeface="Lato"/>
              </a:rPr>
              <a:t>Videos:</a:t>
            </a:r>
          </a:p>
          <a:p>
            <a:pPr marL="285750" indent="-285750">
              <a:buFont typeface="Arial" panose="020B0604020202020204" pitchFamily="34" charset="0"/>
              <a:buChar char="•"/>
            </a:pPr>
            <a:r>
              <a:rPr lang="en-GB" dirty="0">
                <a:latin typeface="Lato"/>
                <a:hlinkClick r:id="rId4"/>
              </a:rPr>
              <a:t>Why Convert To Organic Farming?</a:t>
            </a:r>
            <a:endParaRPr lang="en-GB" dirty="0">
              <a:latin typeface="Lato"/>
            </a:endParaRPr>
          </a:p>
          <a:p>
            <a:pPr marL="285750" indent="-285750">
              <a:buFont typeface="Arial" panose="020B0604020202020204" pitchFamily="34" charset="0"/>
              <a:buChar char="•"/>
            </a:pPr>
            <a:r>
              <a:rPr lang="en-GB" dirty="0" err="1">
                <a:latin typeface="Lato"/>
                <a:hlinkClick r:id="rId5"/>
              </a:rPr>
              <a:t>Shillingford</a:t>
            </a:r>
            <a:r>
              <a:rPr lang="en-GB" dirty="0">
                <a:latin typeface="Lato"/>
                <a:hlinkClick r:id="rId5"/>
              </a:rPr>
              <a:t> Organics</a:t>
            </a:r>
            <a:endParaRPr lang="en-GB" dirty="0">
              <a:latin typeface="Lato"/>
            </a:endParaRPr>
          </a:p>
          <a:p>
            <a:endParaRPr lang="en-GB" sz="1200" dirty="0">
              <a:latin typeface="Lato"/>
            </a:endParaRPr>
          </a:p>
        </p:txBody>
      </p:sp>
      <p:sp>
        <p:nvSpPr>
          <p:cNvPr id="4" name="TextBox 3"/>
          <p:cNvSpPr txBox="1"/>
          <p:nvPr/>
        </p:nvSpPr>
        <p:spPr>
          <a:xfrm>
            <a:off x="6151292" y="3539154"/>
            <a:ext cx="2707846" cy="1477328"/>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r>
              <a:rPr lang="en-US" dirty="0">
                <a:solidFill>
                  <a:srgbClr val="26377C"/>
                </a:solidFill>
                <a:latin typeface="Lato"/>
              </a:rPr>
              <a:t>Watch the videos and suggest the farming successes and challenges for </a:t>
            </a:r>
            <a:r>
              <a:rPr lang="en-US" dirty="0" err="1">
                <a:solidFill>
                  <a:srgbClr val="26377C"/>
                </a:solidFill>
                <a:latin typeface="Lato"/>
              </a:rPr>
              <a:t>Shillingford</a:t>
            </a:r>
            <a:r>
              <a:rPr lang="en-US" dirty="0">
                <a:solidFill>
                  <a:srgbClr val="26377C"/>
                </a:solidFill>
                <a:latin typeface="Lato"/>
              </a:rPr>
              <a:t> Organics.</a:t>
            </a:r>
          </a:p>
        </p:txBody>
      </p:sp>
    </p:spTree>
    <p:extLst>
      <p:ext uri="{BB962C8B-B14F-4D97-AF65-F5344CB8AC3E}">
        <p14:creationId xmlns:p14="http://schemas.microsoft.com/office/powerpoint/2010/main" val="271197669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59" y="638426"/>
            <a:ext cx="8229600" cy="935780"/>
          </a:xfrm>
        </p:spPr>
        <p:txBody>
          <a:bodyPr>
            <a:normAutofit/>
          </a:bodyPr>
          <a:lstStyle/>
          <a:p>
            <a:r>
              <a:rPr lang="en-US" sz="3600" b="1" dirty="0"/>
              <a:t>UK agribusiness</a:t>
            </a:r>
            <a:endParaRPr lang="en-GB" sz="3600" b="1" dirty="0"/>
          </a:p>
        </p:txBody>
      </p:sp>
      <p:sp>
        <p:nvSpPr>
          <p:cNvPr id="3" name="Content Placeholder 2"/>
          <p:cNvSpPr>
            <a:spLocks noGrp="1"/>
          </p:cNvSpPr>
          <p:nvPr>
            <p:ph idx="1"/>
          </p:nvPr>
        </p:nvSpPr>
        <p:spPr>
          <a:xfrm>
            <a:off x="217459" y="1420987"/>
            <a:ext cx="5146629" cy="4752528"/>
          </a:xfrm>
        </p:spPr>
        <p:txBody>
          <a:bodyPr>
            <a:noAutofit/>
          </a:bodyPr>
          <a:lstStyle/>
          <a:p>
            <a:r>
              <a:rPr lang="en-US" sz="2200" dirty="0"/>
              <a:t>Agribusiness is farming as intensively as possible to maximize yields and reduce costs.</a:t>
            </a:r>
            <a:endParaRPr lang="en-GB" sz="2200" dirty="0"/>
          </a:p>
          <a:p>
            <a:r>
              <a:rPr lang="en-US" sz="2200" dirty="0"/>
              <a:t>The more food that is produced, the fewer imports are needed, so food security is increased.</a:t>
            </a:r>
            <a:endParaRPr lang="en-GB" sz="2200" dirty="0"/>
          </a:p>
          <a:p>
            <a:r>
              <a:rPr lang="en-US" sz="2200" dirty="0"/>
              <a:t>Huge financial investment buys machinery and chemicals (fertilizer and pesticides).</a:t>
            </a:r>
            <a:endParaRPr lang="en-GB" sz="2200" dirty="0"/>
          </a:p>
          <a:p>
            <a:r>
              <a:rPr lang="en-US" sz="2200" dirty="0"/>
              <a:t>Farms are large but need few workers.</a:t>
            </a:r>
            <a:endParaRPr lang="en-GB" sz="2200" dirty="0"/>
          </a:p>
          <a:p>
            <a:r>
              <a:rPr lang="en-US" sz="2200" dirty="0"/>
              <a:t>The farms are unsustainable, impacting negatively on habitats, species, soil and water quality.</a:t>
            </a:r>
            <a:endParaRPr lang="en-GB" sz="2200" dirty="0"/>
          </a:p>
          <a:p>
            <a:endParaRPr lang="en-GB" sz="2200" dirty="0"/>
          </a:p>
        </p:txBody>
      </p:sp>
      <p:sp>
        <p:nvSpPr>
          <p:cNvPr id="5" name="TextBox 4"/>
          <p:cNvSpPr txBox="1"/>
          <p:nvPr/>
        </p:nvSpPr>
        <p:spPr>
          <a:xfrm>
            <a:off x="5508104" y="1535103"/>
            <a:ext cx="3258288" cy="1292662"/>
          </a:xfrm>
          <a:prstGeom prst="rect">
            <a:avLst/>
          </a:prstGeom>
          <a:noFill/>
          <a:ln w="19050">
            <a:solidFill>
              <a:srgbClr val="00B050"/>
            </a:solidFill>
          </a:ln>
        </p:spPr>
        <p:txBody>
          <a:bodyPr wrap="square" rtlCol="0">
            <a:spAutoFit/>
          </a:bodyPr>
          <a:lstStyle/>
          <a:p>
            <a:r>
              <a:rPr lang="en-GB" b="1" dirty="0">
                <a:solidFill>
                  <a:srgbClr val="26377C"/>
                </a:solidFill>
              </a:rPr>
              <a:t>Resources</a:t>
            </a:r>
          </a:p>
          <a:p>
            <a:r>
              <a:rPr lang="en-GB" sz="2000" dirty="0">
                <a:solidFill>
                  <a:srgbClr val="26377C"/>
                </a:solidFill>
                <a:latin typeface="Lato"/>
              </a:rPr>
              <a:t>BBC class clips: </a:t>
            </a:r>
            <a:r>
              <a:rPr lang="en-GB" sz="2000" dirty="0">
                <a:latin typeface="Lato"/>
                <a:hlinkClick r:id="rId3"/>
              </a:rPr>
              <a:t>The development of agribusiness in the UK</a:t>
            </a:r>
            <a:endParaRPr lang="en-GB" sz="2000" dirty="0">
              <a:latin typeface="Lato"/>
            </a:endParaRPr>
          </a:p>
        </p:txBody>
      </p:sp>
      <p:sp>
        <p:nvSpPr>
          <p:cNvPr id="4" name="TextBox 3"/>
          <p:cNvSpPr txBox="1"/>
          <p:nvPr/>
        </p:nvSpPr>
        <p:spPr>
          <a:xfrm>
            <a:off x="5508104" y="2975263"/>
            <a:ext cx="3258288" cy="2308324"/>
          </a:xfrm>
          <a:prstGeom prst="rect">
            <a:avLst/>
          </a:prstGeom>
          <a:solidFill>
            <a:schemeClr val="accent2">
              <a:lumMod val="40000"/>
              <a:lumOff val="60000"/>
            </a:schemeClr>
          </a:solidFill>
          <a:ln>
            <a:solidFill>
              <a:srgbClr val="0070C0"/>
            </a:solidFill>
          </a:ln>
        </p:spPr>
        <p:txBody>
          <a:bodyPr wrap="square" rtlCol="0">
            <a:spAutoFit/>
          </a:bodyPr>
          <a:lstStyle/>
          <a:p>
            <a:r>
              <a:rPr lang="en-US" b="1" dirty="0">
                <a:solidFill>
                  <a:srgbClr val="26377C"/>
                </a:solidFill>
                <a:latin typeface="Lato"/>
              </a:rPr>
              <a:t>Activity</a:t>
            </a:r>
          </a:p>
          <a:p>
            <a:pPr marL="342900" indent="-342900">
              <a:buFont typeface="+mj-lt"/>
              <a:buAutoNum type="arabicPeriod"/>
            </a:pPr>
            <a:r>
              <a:rPr lang="en-US" dirty="0">
                <a:solidFill>
                  <a:srgbClr val="26377C"/>
                </a:solidFill>
                <a:latin typeface="Lato"/>
              </a:rPr>
              <a:t>Watch the video, then write down your own definition of agribusiness. </a:t>
            </a:r>
          </a:p>
          <a:p>
            <a:pPr marL="342900" indent="-342900">
              <a:buFont typeface="+mj-lt"/>
              <a:buAutoNum type="arabicPeriod"/>
            </a:pPr>
            <a:r>
              <a:rPr lang="en-US" dirty="0">
                <a:solidFill>
                  <a:srgbClr val="26377C"/>
                </a:solidFill>
                <a:latin typeface="Lato"/>
              </a:rPr>
              <a:t>Suggest the advantages and disadvantages of agribusinesses for the UK’s food security. </a:t>
            </a:r>
          </a:p>
        </p:txBody>
      </p:sp>
    </p:spTree>
    <p:extLst>
      <p:ext uri="{BB962C8B-B14F-4D97-AF65-F5344CB8AC3E}">
        <p14:creationId xmlns:p14="http://schemas.microsoft.com/office/powerpoint/2010/main" val="2224745715"/>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4144</TotalTime>
  <Words>2461</Words>
  <Application>Microsoft Office PowerPoint</Application>
  <PresentationFormat>On-screen Show (4:3)</PresentationFormat>
  <Paragraphs>267</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Georgia</vt:lpstr>
      <vt:lpstr>Lato</vt:lpstr>
      <vt:lpstr>Wingdings 2</vt:lpstr>
      <vt:lpstr>GA presentation template</vt:lpstr>
      <vt:lpstr>PowerPoint Presentation</vt:lpstr>
      <vt:lpstr>Getting started</vt:lpstr>
      <vt:lpstr>Managing the UK’s resources</vt:lpstr>
      <vt:lpstr>The UK’s resources are interdependent</vt:lpstr>
      <vt:lpstr>Managing the UK’s resources</vt:lpstr>
      <vt:lpstr>The UK’s food security</vt:lpstr>
      <vt:lpstr>The impacts of importing food to the UK</vt:lpstr>
      <vt:lpstr> Organic farming in the UK </vt:lpstr>
      <vt:lpstr>UK agribusiness</vt:lpstr>
      <vt:lpstr>Managing the UK’s water resources: increasing demand</vt:lpstr>
      <vt:lpstr>  Managing the UK’s water resources: demand and supply  </vt:lpstr>
      <vt:lpstr>Managing the UK’s water resources: demand and supply imbalance</vt:lpstr>
      <vt:lpstr>Managing the UK’s water resources: increasing supply</vt:lpstr>
      <vt:lpstr>UK water quality</vt:lpstr>
      <vt:lpstr>UK energy resources: supply</vt:lpstr>
      <vt:lpstr>UK energy use and security</vt:lpstr>
      <vt:lpstr>UK energy resources: fossil fuels</vt:lpstr>
      <vt:lpstr>UK energy resources: renewable energy</vt:lpstr>
      <vt:lpstr> UK energy resources: fracking </vt:lpstr>
      <vt:lpstr>Links</vt:lpstr>
      <vt:lpstr>Glossary</vt:lpstr>
      <vt:lpstr>Acknowledgements</vt:lpstr>
      <vt:lpstr>Answers for slide 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Elaine Anderson</cp:lastModifiedBy>
  <cp:revision>70</cp:revision>
  <dcterms:created xsi:type="dcterms:W3CDTF">2014-10-30T10:42:22Z</dcterms:created>
  <dcterms:modified xsi:type="dcterms:W3CDTF">2020-12-16T17:59:44Z</dcterms:modified>
</cp:coreProperties>
</file>