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2"/>
  </p:notesMasterIdLst>
  <p:sldIdLst>
    <p:sldId id="428" r:id="rId2"/>
    <p:sldId id="429" r:id="rId3"/>
    <p:sldId id="260" r:id="rId4"/>
    <p:sldId id="261" r:id="rId5"/>
    <p:sldId id="430" r:id="rId6"/>
    <p:sldId id="431" r:id="rId7"/>
    <p:sldId id="432" r:id="rId8"/>
    <p:sldId id="433" r:id="rId9"/>
    <p:sldId id="434" r:id="rId10"/>
    <p:sldId id="435" r:id="rId11"/>
    <p:sldId id="436" r:id="rId12"/>
    <p:sldId id="437" r:id="rId13"/>
    <p:sldId id="438" r:id="rId14"/>
    <p:sldId id="439" r:id="rId15"/>
    <p:sldId id="440" r:id="rId16"/>
    <p:sldId id="441" r:id="rId17"/>
    <p:sldId id="442" r:id="rId18"/>
    <p:sldId id="270" r:id="rId19"/>
    <p:sldId id="443" r:id="rId20"/>
    <p:sldId id="45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77C"/>
    <a:srgbClr val="5CC1EA"/>
    <a:srgbClr val="002060"/>
    <a:srgbClr val="1F3D91"/>
    <a:srgbClr val="243D91"/>
    <a:srgbClr val="3DB4E6"/>
    <a:srgbClr val="B48086"/>
    <a:srgbClr val="B4CE44"/>
    <a:srgbClr val="BFCAEF"/>
    <a:srgbClr val="88F6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89" autoAdjust="0"/>
  </p:normalViewPr>
  <p:slideViewPr>
    <p:cSldViewPr>
      <p:cViewPr varScale="1">
        <p:scale>
          <a:sx n="61" d="100"/>
          <a:sy n="61" d="100"/>
        </p:scale>
        <p:origin x="157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944747-CDB7-4F98-827F-A214E0B4E219}" type="datetimeFigureOut">
              <a:rPr lang="en-GB" smtClean="0"/>
              <a:pPr/>
              <a:t>20/12/2020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99001A-258F-4C21-BFC1-1432480F8C3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ikist.com/free-photo-vllcq"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picryl.com/media/a-haitian-man-walks-past-a-sign-requesting-help-and-supplies-in-port-au-prince-4f9f95"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ons.wikimedia.org/wiki/File:Trans-Atlantic_Slave_Trade_Artifacts.pn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ikist.com/free-photo-vehdy"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wallpaperflare.com/haiti-port-au-prince-caribbean-sunset-sunrise-rainstorm-wallpaper-eoxjo"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File:G%C3%A9n%C3%A9ral_Toussaint_Louverture.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lickr.com/photos/nostri-imago/285802452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mmons.wikimedia.org/wiki/File:Path_of_Hurricane_Matthew.p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hebluediamondgallery.com/tablet-dictionary/c/cholera.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https://www.pikist.com/free-photo-vllcq</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https://picryl.com/media/a-haitian-man-walks-past-a-sign-requesting-help-and-supplies-in-port-au-prince-4f9f95</a:t>
            </a:r>
            <a:endParaRPr lang="en-GB" dirty="0"/>
          </a:p>
        </p:txBody>
      </p:sp>
      <p:sp>
        <p:nvSpPr>
          <p:cNvPr id="4" name="Slide Number Placeholder 3"/>
          <p:cNvSpPr>
            <a:spLocks noGrp="1"/>
          </p:cNvSpPr>
          <p:nvPr>
            <p:ph type="sldNum" sz="quarter" idx="10"/>
          </p:nvPr>
        </p:nvSpPr>
        <p:spPr/>
        <p:txBody>
          <a:bodyPr/>
          <a:lstStyle/>
          <a:p>
            <a:fld id="{4399001A-258F-4C21-BFC1-1432480F8C34}" type="slidenum">
              <a:rPr lang="en-GB" smtClean="0"/>
              <a:pPr/>
              <a:t>3</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https://commons.wikimedia.org/wiki/File:Trans-Atlantic_Slave_Trade_Artifacts.png</a:t>
            </a:r>
            <a:endParaRPr lang="en-GB" dirty="0"/>
          </a:p>
          <a:p>
            <a:endParaRPr lang="en-GB" dirty="0"/>
          </a:p>
        </p:txBody>
      </p:sp>
      <p:sp>
        <p:nvSpPr>
          <p:cNvPr id="4" name="Slide Number Placeholder 3"/>
          <p:cNvSpPr>
            <a:spLocks noGrp="1"/>
          </p:cNvSpPr>
          <p:nvPr>
            <p:ph type="sldNum" sz="quarter" idx="10"/>
          </p:nvPr>
        </p:nvSpPr>
        <p:spPr/>
        <p:txBody>
          <a:bodyPr/>
          <a:lstStyle/>
          <a:p>
            <a:fld id="{4399001A-258F-4C21-BFC1-1432480F8C34}" type="slidenum">
              <a:rPr lang="en-GB" smtClean="0"/>
              <a:pPr/>
              <a:t>16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https://www.pikist.com/free-photo-vehdy</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https://www.wallpaperflare.com/haiti-port-au-prince-caribbean-sunset-sunrise-rainstorm-wallpaper-eoxjo</a:t>
            </a:r>
            <a:endParaRPr lang="en-GB" dirty="0"/>
          </a:p>
          <a:p>
            <a:endParaRPr lang="en-GB" dirty="0"/>
          </a:p>
        </p:txBody>
      </p:sp>
      <p:sp>
        <p:nvSpPr>
          <p:cNvPr id="4" name="Slide Number Placeholder 3"/>
          <p:cNvSpPr>
            <a:spLocks noGrp="1"/>
          </p:cNvSpPr>
          <p:nvPr>
            <p:ph type="sldNum" sz="quarter" idx="10"/>
          </p:nvPr>
        </p:nvSpPr>
        <p:spPr/>
        <p:txBody>
          <a:bodyPr/>
          <a:lstStyle/>
          <a:p>
            <a:fld id="{DDFDF31E-03DE-40B1-B638-1ED3F34D9D2A}" type="slidenum">
              <a:rPr lang="en-GB" smtClean="0"/>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https://en.wikipedia.org/wiki/File:G%C3%A9n%C3%A9ral_Toussaint_Louverture.jpg</a:t>
            </a:r>
            <a:endParaRPr lang="en-GB" dirty="0"/>
          </a:p>
          <a:p>
            <a:endParaRPr lang="en-GB" dirty="0"/>
          </a:p>
        </p:txBody>
      </p:sp>
      <p:sp>
        <p:nvSpPr>
          <p:cNvPr id="4" name="Slide Number Placeholder 3"/>
          <p:cNvSpPr>
            <a:spLocks noGrp="1"/>
          </p:cNvSpPr>
          <p:nvPr>
            <p:ph type="sldNum" sz="quarter" idx="10"/>
          </p:nvPr>
        </p:nvSpPr>
        <p:spPr/>
        <p:txBody>
          <a:bodyPr/>
          <a:lstStyle/>
          <a:p>
            <a:fld id="{4399001A-258F-4C21-BFC1-1432480F8C34}"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7</a:t>
            </a:fld>
            <a:endParaRPr lang="en-GB"/>
          </a:p>
        </p:txBody>
      </p:sp>
    </p:spTree>
    <p:extLst>
      <p:ext uri="{BB962C8B-B14F-4D97-AF65-F5344CB8AC3E}">
        <p14:creationId xmlns:p14="http://schemas.microsoft.com/office/powerpoint/2010/main" val="2985902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https://www.flickr.com/photos/nostri-imago/2858024523</a:t>
            </a:r>
            <a:endParaRPr lang="en-GB" dirty="0"/>
          </a:p>
          <a:p>
            <a:endParaRPr lang="en-GB" dirty="0"/>
          </a:p>
        </p:txBody>
      </p:sp>
      <p:sp>
        <p:nvSpPr>
          <p:cNvPr id="4" name="Slide Number Placeholder 3"/>
          <p:cNvSpPr>
            <a:spLocks noGrp="1"/>
          </p:cNvSpPr>
          <p:nvPr>
            <p:ph type="sldNum" sz="quarter" idx="10"/>
          </p:nvPr>
        </p:nvSpPr>
        <p:spPr/>
        <p:txBody>
          <a:bodyPr/>
          <a:lstStyle/>
          <a:p>
            <a:fld id="{4399001A-258F-4C21-BFC1-1432480F8C34}" type="slidenum">
              <a:rPr lang="en-GB" smtClean="0"/>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https://upload.wikimedia.org/wikipedia/commons/thumb/3/32/Gon%C3%A2ve_microplate.png/1200px-Gon%C3%A2ve_microplate.png</a:t>
            </a:r>
            <a:r>
              <a:rPr lang="en-GB" sz="1200" baseline="0" dirty="0"/>
              <a:t> </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a:rPr>
              <a:t>https://commons.wikimedia.org/wiki/File:Path_of_Hurricane_Matthew.png</a:t>
            </a:r>
            <a:endParaRPr lang="en-GB" sz="1200" dirty="0"/>
          </a:p>
          <a:p>
            <a:endParaRPr lang="en-GB" dirty="0"/>
          </a:p>
        </p:txBody>
      </p:sp>
      <p:sp>
        <p:nvSpPr>
          <p:cNvPr id="4" name="Slide Number Placeholder 3"/>
          <p:cNvSpPr>
            <a:spLocks noGrp="1"/>
          </p:cNvSpPr>
          <p:nvPr>
            <p:ph type="sldNum" sz="quarter" idx="10"/>
          </p:nvPr>
        </p:nvSpPr>
        <p:spPr/>
        <p:txBody>
          <a:bodyPr/>
          <a:lstStyle/>
          <a:p>
            <a:fld id="{4399001A-258F-4C21-BFC1-1432480F8C34}" type="slidenum">
              <a:rPr lang="en-GB" smtClean="0"/>
              <a:pPr/>
              <a:t>11</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Source of quote: </a:t>
            </a:r>
            <a:r>
              <a:rPr lang="en-GB" b="0" i="1" dirty="0">
                <a:effectLst/>
                <a:latin typeface="Google Sans"/>
              </a:rPr>
              <a:t>Disaster by Choice: How Our Actions Turn Natural Hazards Into Catastrophes </a:t>
            </a:r>
            <a:r>
              <a:rPr lang="en-GB" b="0" i="0" dirty="0">
                <a:effectLst/>
                <a:latin typeface="Google Sans"/>
              </a:rPr>
              <a:t>(2020), </a:t>
            </a:r>
            <a:r>
              <a:rPr lang="en-GB" b="0" i="0" dirty="0" err="1">
                <a:effectLst/>
                <a:latin typeface="Google Sans"/>
              </a:rPr>
              <a:t>Ilan</a:t>
            </a:r>
            <a:r>
              <a:rPr lang="en-GB" b="0" i="0" dirty="0">
                <a:effectLst/>
                <a:latin typeface="Google Sans"/>
              </a:rPr>
              <a:t> </a:t>
            </a:r>
            <a:r>
              <a:rPr lang="en-GB" b="0" i="0" dirty="0" err="1">
                <a:effectLst/>
                <a:latin typeface="Google Sans"/>
              </a:rPr>
              <a:t>Kelman</a:t>
            </a:r>
            <a:r>
              <a:rPr lang="en-GB" b="0" i="0" dirty="0">
                <a:effectLst/>
                <a:latin typeface="Google Sans"/>
              </a:rPr>
              <a:t> </a:t>
            </a:r>
          </a:p>
          <a:p>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12</a:t>
            </a:fld>
            <a:endParaRPr lang="en-GB"/>
          </a:p>
        </p:txBody>
      </p:sp>
    </p:spTree>
    <p:extLst>
      <p:ext uri="{BB962C8B-B14F-4D97-AF65-F5344CB8AC3E}">
        <p14:creationId xmlns:p14="http://schemas.microsoft.com/office/powerpoint/2010/main" val="2429699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13</a:t>
            </a:fld>
            <a:endParaRPr lang="en-GB"/>
          </a:p>
        </p:txBody>
      </p:sp>
    </p:spTree>
    <p:extLst>
      <p:ext uri="{BB962C8B-B14F-4D97-AF65-F5344CB8AC3E}">
        <p14:creationId xmlns:p14="http://schemas.microsoft.com/office/powerpoint/2010/main" val="3723777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https://thebluediamondgallery.com/tablet-dictionary/c/cholera.html</a:t>
            </a:r>
            <a:endParaRPr lang="en-GB" dirty="0"/>
          </a:p>
          <a:p>
            <a:endParaRPr lang="en-GB" dirty="0"/>
          </a:p>
        </p:txBody>
      </p:sp>
      <p:sp>
        <p:nvSpPr>
          <p:cNvPr id="4" name="Slide Number Placeholder 3"/>
          <p:cNvSpPr>
            <a:spLocks noGrp="1"/>
          </p:cNvSpPr>
          <p:nvPr>
            <p:ph type="sldNum" sz="quarter" idx="10"/>
          </p:nvPr>
        </p:nvSpPr>
        <p:spPr/>
        <p:txBody>
          <a:bodyPr/>
          <a:lstStyle/>
          <a:p>
            <a:fld id="{4399001A-258F-4C21-BFC1-1432480F8C34}" type="slidenum">
              <a:rPr lang="en-GB" smtClean="0"/>
              <a:pPr/>
              <a:t>15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DB4E6"/>
        </a:solidFill>
        <a:effectLst/>
      </p:bgPr>
    </p:bg>
    <p:spTree>
      <p:nvGrpSpPr>
        <p:cNvPr id="1" name=""/>
        <p:cNvGrpSpPr/>
        <p:nvPr/>
      </p:nvGrpSpPr>
      <p:grpSpPr>
        <a:xfrm>
          <a:off x="0" y="0"/>
          <a:ext cx="0" cy="0"/>
          <a:chOff x="0" y="0"/>
          <a:chExt cx="0" cy="0"/>
        </a:xfrm>
      </p:grpSpPr>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251520" y="5373216"/>
            <a:ext cx="7812360" cy="648072"/>
          </a:xfrm>
        </p:spPr>
        <p:txBody>
          <a:bodyPr>
            <a:normAutofit/>
          </a:bodyPr>
          <a:lstStyle>
            <a:lvl1pPr marL="442913" indent="0" algn="l">
              <a:buNone/>
              <a:defRPr sz="36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algn="ctr"/>
            <a:endParaRPr lang="en-GB" b="1" dirty="0">
              <a:solidFill>
                <a:srgbClr val="243D91"/>
              </a:solidFill>
            </a:endParaRPr>
          </a:p>
        </p:txBody>
      </p:sp>
      <p:pic>
        <p:nvPicPr>
          <p:cNvPr id="3" name="Picture 2">
            <a:extLst>
              <a:ext uri="{FF2B5EF4-FFF2-40B4-BE49-F238E27FC236}">
                <a16:creationId xmlns:a16="http://schemas.microsoft.com/office/drawing/2014/main" id="{330C7DD3-57ED-4B77-8ED1-8C9D1761F01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2657"/>
          <a:stretch/>
        </p:blipFill>
        <p:spPr>
          <a:xfrm>
            <a:off x="4788024" y="0"/>
            <a:ext cx="4355976" cy="5079664"/>
          </a:xfrm>
          <a:prstGeom prst="rect">
            <a:avLst/>
          </a:prstGeom>
        </p:spPr>
      </p:pic>
      <p:pic>
        <p:nvPicPr>
          <p:cNvPr id="5" name="Picture 4">
            <a:extLst>
              <a:ext uri="{FF2B5EF4-FFF2-40B4-BE49-F238E27FC236}">
                <a16:creationId xmlns:a16="http://schemas.microsoft.com/office/drawing/2014/main" id="{8A829D30-31FD-48B4-B358-5B263B36C02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8985"/>
          <a:stretch/>
        </p:blipFill>
        <p:spPr>
          <a:xfrm>
            <a:off x="417" y="25734"/>
            <a:ext cx="3076339" cy="5015656"/>
          </a:xfrm>
          <a:prstGeom prst="rect">
            <a:avLst/>
          </a:prstGeom>
        </p:spPr>
      </p:pic>
    </p:spTree>
    <p:extLst>
      <p:ext uri="{BB962C8B-B14F-4D97-AF65-F5344CB8AC3E}">
        <p14:creationId xmlns:p14="http://schemas.microsoft.com/office/powerpoint/2010/main" val="67291216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normAutofit/>
          </a:bodyPr>
          <a:lstStyle>
            <a:lvl1pPr>
              <a:defRPr sz="3600" b="1">
                <a:latin typeface="Lato" panose="020F0502020204030203" pitchFamily="34" charset="0"/>
                <a:ea typeface="Lato" panose="020F0502020204030203" pitchFamily="34" charset="0"/>
                <a:cs typeface="Lato" panose="020F0502020204030203" pitchFamily="34" charset="0"/>
              </a:defRPr>
            </a:lvl1p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a:solidFill>
                  <a:srgbClr val="243D91"/>
                </a:solidFill>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extBox 3">
            <a:extLst>
              <a:ext uri="{FF2B5EF4-FFF2-40B4-BE49-F238E27FC236}">
                <a16:creationId xmlns:a16="http://schemas.microsoft.com/office/drawing/2014/main" id="{7726366F-2D8B-470B-AAB3-86DD10C6F178}"/>
              </a:ext>
            </a:extLst>
          </p:cNvPr>
          <p:cNvSpPr txBox="1"/>
          <p:nvPr userDrawn="1"/>
        </p:nvSpPr>
        <p:spPr>
          <a:xfrm flipH="1">
            <a:off x="0" y="6597352"/>
            <a:ext cx="2627784" cy="276999"/>
          </a:xfrm>
          <a:prstGeom prst="rect">
            <a:avLst/>
          </a:prstGeom>
          <a:noFill/>
        </p:spPr>
        <p:txBody>
          <a:bodyPr wrap="square" rtlCol="0">
            <a:spAutoFit/>
          </a:bodyPr>
          <a:lstStyle/>
          <a:p>
            <a:r>
              <a:rPr lang="en-GB" sz="1200" dirty="0">
                <a:solidFill>
                  <a:srgbClr val="26377C"/>
                </a:solidFill>
                <a:latin typeface="Lato" panose="020F0502020204030203" pitchFamily="34" charset="0"/>
                <a:ea typeface="Lato" panose="020F0502020204030203" pitchFamily="34" charset="0"/>
                <a:cs typeface="Lato" panose="020F0502020204030203" pitchFamily="34" charset="0"/>
              </a:rPr>
              <a:t>© Geographical Association, 2020</a:t>
            </a:r>
          </a:p>
        </p:txBody>
      </p:sp>
    </p:spTree>
    <p:extLst>
      <p:ext uri="{BB962C8B-B14F-4D97-AF65-F5344CB8AC3E}">
        <p14:creationId xmlns:p14="http://schemas.microsoft.com/office/powerpoint/2010/main" val="203999930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1714337E-A7D0-4213-A95F-88F0680C7011}" type="datetimeFigureOut">
              <a:rPr lang="en-GB" smtClean="0"/>
              <a:pPr/>
              <a:t>20/12/2020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6A62CD-E6A4-48B0-8740-9FCE98EC987B}" type="slidenum">
              <a:rPr lang="en-GB" smtClean="0"/>
              <a:pPr/>
              <a:t>‹#›</a:t>
            </a:fld>
            <a:endParaRPr lang="en-GB"/>
          </a:p>
        </p:txBody>
      </p:sp>
      <p:sp>
        <p:nvSpPr>
          <p:cNvPr id="7" name="TextBox 6">
            <a:extLst>
              <a:ext uri="{FF2B5EF4-FFF2-40B4-BE49-F238E27FC236}">
                <a16:creationId xmlns:a16="http://schemas.microsoft.com/office/drawing/2014/main" id="{4F196BE2-F979-47EB-A57A-7282608F8FF7}"/>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2020</a:t>
            </a:r>
          </a:p>
        </p:txBody>
      </p:sp>
    </p:spTree>
    <p:extLst>
      <p:ext uri="{BB962C8B-B14F-4D97-AF65-F5344CB8AC3E}">
        <p14:creationId xmlns:p14="http://schemas.microsoft.com/office/powerpoint/2010/main" val="2543989071"/>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Lato" panose="020F0502020204030203" pitchFamily="34" charset="0"/>
                <a:ea typeface="Lato" panose="020F0502020204030203" pitchFamily="34" charset="0"/>
                <a:cs typeface="Lato" panose="020F0502020204030203" pitchFamily="34" charset="0"/>
              </a:defRPr>
            </a:lvl1pPr>
            <a:lvl2pPr>
              <a:defRPr sz="2000">
                <a:latin typeface="Lato" panose="020F0502020204030203" pitchFamily="34" charset="0"/>
                <a:ea typeface="Lato" panose="020F0502020204030203" pitchFamily="34" charset="0"/>
                <a:cs typeface="Lato" panose="020F0502020204030203" pitchFamily="34" charset="0"/>
              </a:defRPr>
            </a:lvl2pPr>
            <a:lvl3pPr>
              <a:defRPr sz="1800">
                <a:latin typeface="Lato" panose="020F0502020204030203" pitchFamily="34" charset="0"/>
                <a:ea typeface="Lato" panose="020F0502020204030203" pitchFamily="34" charset="0"/>
                <a:cs typeface="Lato" panose="020F0502020204030203" pitchFamily="34" charset="0"/>
              </a:defRPr>
            </a:lvl3pPr>
            <a:lvl4pPr>
              <a:defRPr sz="1600">
                <a:latin typeface="Lato" panose="020F0502020204030203" pitchFamily="34" charset="0"/>
                <a:ea typeface="Lato" panose="020F0502020204030203" pitchFamily="34" charset="0"/>
                <a:cs typeface="Lato" panose="020F0502020204030203" pitchFamily="34" charset="0"/>
              </a:defRPr>
            </a:lvl4pPr>
            <a:lvl5pPr>
              <a:defRPr sz="1600">
                <a:latin typeface="Lato" panose="020F0502020204030203" pitchFamily="34" charset="0"/>
                <a:ea typeface="Lato" panose="020F0502020204030203" pitchFamily="34" charset="0"/>
                <a:cs typeface="Lato" panose="020F0502020204030203"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Lato" panose="020F0502020204030203" pitchFamily="34" charset="0"/>
                <a:ea typeface="Lato" panose="020F0502020204030203" pitchFamily="34" charset="0"/>
                <a:cs typeface="Lato" panose="020F0502020204030203" pitchFamily="34" charset="0"/>
              </a:defRPr>
            </a:lvl1pPr>
            <a:lvl2pPr>
              <a:defRPr sz="2000">
                <a:latin typeface="Lato" panose="020F0502020204030203" pitchFamily="34" charset="0"/>
                <a:ea typeface="Lato" panose="020F0502020204030203" pitchFamily="34" charset="0"/>
                <a:cs typeface="Lato" panose="020F0502020204030203" pitchFamily="34" charset="0"/>
              </a:defRPr>
            </a:lvl2pPr>
            <a:lvl3pPr>
              <a:defRPr sz="1800">
                <a:latin typeface="Lato" panose="020F0502020204030203" pitchFamily="34" charset="0"/>
                <a:ea typeface="Lato" panose="020F0502020204030203" pitchFamily="34" charset="0"/>
                <a:cs typeface="Lato" panose="020F0502020204030203" pitchFamily="34" charset="0"/>
              </a:defRPr>
            </a:lvl3pPr>
            <a:lvl4pPr>
              <a:defRPr sz="1600">
                <a:latin typeface="Lato" panose="020F0502020204030203" pitchFamily="34" charset="0"/>
                <a:ea typeface="Lato" panose="020F0502020204030203" pitchFamily="34" charset="0"/>
                <a:cs typeface="Lato" panose="020F0502020204030203" pitchFamily="34" charset="0"/>
              </a:defRPr>
            </a:lvl4pPr>
            <a:lvl5pPr>
              <a:defRPr sz="1600">
                <a:latin typeface="Lato" panose="020F0502020204030203" pitchFamily="34" charset="0"/>
                <a:ea typeface="Lato" panose="020F0502020204030203" pitchFamily="34" charset="0"/>
                <a:cs typeface="Lato" panose="020F0502020204030203"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1714337E-A7D0-4213-A95F-88F0680C7011}" type="datetimeFigureOut">
              <a:rPr lang="en-GB" smtClean="0"/>
              <a:pPr/>
              <a:t>20/12/2020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6A62CD-E6A4-48B0-8740-9FCE98EC987B}" type="slidenum">
              <a:rPr lang="en-GB" smtClean="0"/>
              <a:pPr/>
              <a:t>‹#›</a:t>
            </a:fld>
            <a:endParaRPr lang="en-GB"/>
          </a:p>
        </p:txBody>
      </p:sp>
      <p:sp>
        <p:nvSpPr>
          <p:cNvPr id="10" name="TextBox 9">
            <a:extLst>
              <a:ext uri="{FF2B5EF4-FFF2-40B4-BE49-F238E27FC236}">
                <a16:creationId xmlns:a16="http://schemas.microsoft.com/office/drawing/2014/main" id="{AA4263B0-049F-4F99-B5AE-A623A5C0977E}"/>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2020</a:t>
            </a:r>
          </a:p>
        </p:txBody>
      </p:sp>
    </p:spTree>
    <p:extLst>
      <p:ext uri="{BB962C8B-B14F-4D97-AF65-F5344CB8AC3E}">
        <p14:creationId xmlns:p14="http://schemas.microsoft.com/office/powerpoint/2010/main" val="1030337705"/>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a:solidFill>
                  <a:srgbClr val="243D91"/>
                </a:solidFill>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extBox 3">
            <a:extLst>
              <a:ext uri="{FF2B5EF4-FFF2-40B4-BE49-F238E27FC236}">
                <a16:creationId xmlns:a16="http://schemas.microsoft.com/office/drawing/2014/main" id="{B8864BFF-BB7A-45A4-9F2B-1D798AD0ED21}"/>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2020</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lstStyle/>
          <a:p>
            <a:r>
              <a:rPr kumimoji="0" lang="en-US"/>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a:solidFill>
                  <a:srgbClr val="243D91"/>
                </a:solidFill>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extBox 3">
            <a:extLst>
              <a:ext uri="{FF2B5EF4-FFF2-40B4-BE49-F238E27FC236}">
                <a16:creationId xmlns:a16="http://schemas.microsoft.com/office/drawing/2014/main" id="{5A1D1518-1115-4DC8-A672-28848E8BE7E5}"/>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2020</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714337E-A7D0-4213-A95F-88F0680C7011}" type="datetimeFigureOut">
              <a:rPr lang="en-GB" smtClean="0"/>
              <a:pPr/>
              <a:t>20/12/2020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6A62CD-E6A4-48B0-8740-9FCE98EC987B}" type="slidenum">
              <a:rPr lang="en-GB" smtClean="0"/>
              <a:pPr/>
              <a:t>‹#›</a:t>
            </a:fld>
            <a:endParaRPr lang="en-GB"/>
          </a:p>
        </p:txBody>
      </p:sp>
      <p:sp>
        <p:nvSpPr>
          <p:cNvPr id="7" name="TextBox 6">
            <a:extLst>
              <a:ext uri="{FF2B5EF4-FFF2-40B4-BE49-F238E27FC236}">
                <a16:creationId xmlns:a16="http://schemas.microsoft.com/office/drawing/2014/main" id="{CB6D4FAB-43FE-43DF-905D-DE3154DF1E0D}"/>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2020</a:t>
            </a:r>
          </a:p>
        </p:txBody>
      </p:sp>
    </p:spTree>
    <p:extLst>
      <p:ext uri="{BB962C8B-B14F-4D97-AF65-F5344CB8AC3E}">
        <p14:creationId xmlns:p14="http://schemas.microsoft.com/office/powerpoint/2010/main" val="580122294"/>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714337E-A7D0-4213-A95F-88F0680C7011}" type="datetimeFigureOut">
              <a:rPr lang="en-GB" smtClean="0"/>
              <a:pPr/>
              <a:t>20/12/2020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6A62CD-E6A4-48B0-8740-9FCE98EC987B}" type="slidenum">
              <a:rPr lang="en-GB" smtClean="0"/>
              <a:pPr/>
              <a:t>‹#›</a:t>
            </a:fld>
            <a:endParaRPr lang="en-GB"/>
          </a:p>
        </p:txBody>
      </p:sp>
      <p:sp>
        <p:nvSpPr>
          <p:cNvPr id="10" name="TextBox 9">
            <a:extLst>
              <a:ext uri="{FF2B5EF4-FFF2-40B4-BE49-F238E27FC236}">
                <a16:creationId xmlns:a16="http://schemas.microsoft.com/office/drawing/2014/main" id="{13BCFD59-A47B-4BEA-9AF6-32FA966BBCF3}"/>
              </a:ext>
            </a:extLst>
          </p:cNvPr>
          <p:cNvSpPr txBox="1"/>
          <p:nvPr userDrawn="1"/>
        </p:nvSpPr>
        <p:spPr>
          <a:xfrm flipH="1">
            <a:off x="0" y="6597352"/>
            <a:ext cx="2627784" cy="276999"/>
          </a:xfrm>
          <a:prstGeom prst="rect">
            <a:avLst/>
          </a:prstGeom>
          <a:noFill/>
        </p:spPr>
        <p:txBody>
          <a:bodyPr wrap="square" rtlCol="0">
            <a:spAutoFit/>
          </a:bodyPr>
          <a:lstStyle/>
          <a:p>
            <a:r>
              <a:rPr lang="en-GB" sz="1200" dirty="0"/>
              <a:t>© Geographical Association, 2020</a:t>
            </a:r>
          </a:p>
        </p:txBody>
      </p:sp>
    </p:spTree>
    <p:extLst>
      <p:ext uri="{BB962C8B-B14F-4D97-AF65-F5344CB8AC3E}">
        <p14:creationId xmlns:p14="http://schemas.microsoft.com/office/powerpoint/2010/main" val="116000298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rgbClr val="5CC1EA">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rgbClr val="26377C"/>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rgbClr val="5CC1EA"/>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rgbClr val="5CC1EA"/>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rgbClr val="5CC1EA">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67544" y="692696"/>
            <a:ext cx="8229600" cy="10668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457200" y="1844824"/>
            <a:ext cx="8229600" cy="4729712"/>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3" name="Picture 2">
            <a:extLst>
              <a:ext uri="{FF2B5EF4-FFF2-40B4-BE49-F238E27FC236}">
                <a16:creationId xmlns:a16="http://schemas.microsoft.com/office/drawing/2014/main" id="{FF906B60-73E5-4CF0-939D-1B44CEA32C0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6200000">
            <a:off x="7916463" y="5612916"/>
            <a:ext cx="1230167" cy="1260000"/>
          </a:xfrm>
          <a:prstGeom prst="rect">
            <a:avLst/>
          </a:prstGeom>
        </p:spPr>
      </p:pic>
    </p:spTree>
  </p:cSld>
  <p:clrMap bg1="lt1" tx1="dk1" bg2="lt2" tx2="dk2" accent1="accent1" accent2="accent2" accent3="accent3" accent4="accent4" accent5="accent5" accent6="accent6" hlink="hlink" folHlink="folHlink"/>
  <p:sldLayoutIdLst>
    <p:sldLayoutId id="2147483774" r:id="rId1"/>
    <p:sldLayoutId id="2147483775" r:id="rId2"/>
    <p:sldLayoutId id="2147483777" r:id="rId3"/>
    <p:sldLayoutId id="2147483778" r:id="rId4"/>
    <p:sldLayoutId id="2147483770" r:id="rId5"/>
    <p:sldLayoutId id="2147483771" r:id="rId6"/>
    <p:sldLayoutId id="2147483772" r:id="rId7"/>
    <p:sldLayoutId id="2147483773" r:id="rId8"/>
  </p:sldLayoutIdLst>
  <p:transition spd="slow"/>
  <p:txStyles>
    <p:titleStyle>
      <a:lvl1pPr algn="l" rtl="0" eaLnBrk="1" latinLnBrk="0" hangingPunct="1">
        <a:spcBef>
          <a:spcPct val="0"/>
        </a:spcBef>
        <a:buNone/>
        <a:defRPr kumimoji="0" sz="4000" kern="1200">
          <a:solidFill>
            <a:schemeClr val="tx2"/>
          </a:solidFill>
          <a:latin typeface="Lato" panose="020F0502020204030203" pitchFamily="34" charset="0"/>
          <a:ea typeface="Lato" panose="020F0502020204030203" pitchFamily="34" charset="0"/>
          <a:cs typeface="Lato" panose="020F0502020204030203" pitchFamily="34" charset="0"/>
        </a:defRPr>
      </a:lvl1pPr>
    </p:titleStyle>
    <p:bodyStyle>
      <a:lvl1pPr marL="365760" indent="-256032" algn="l" rtl="0" eaLnBrk="1" latinLnBrk="0" hangingPunct="1">
        <a:spcBef>
          <a:spcPts val="300"/>
        </a:spcBef>
        <a:buClr>
          <a:schemeClr val="accent3"/>
        </a:buClr>
        <a:buFont typeface="Georgia"/>
        <a:buChar char="•"/>
        <a:defRPr kumimoji="0" sz="2800" kern="1200">
          <a:solidFill>
            <a:srgbClr val="243D91"/>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ttqexOlqhWM"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VZV04ugOqRA" TargetMode="External"/><Relationship Id="rId2" Type="http://schemas.openxmlformats.org/officeDocument/2006/relationships/hyperlink" Target="https://www.forbes.com/sites/realspin/2017/12/06/in-1825-haiti-gained-independence-from-france-for-21-billion-its-time-for-france-to-pay-it-back/"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hyperlink" Target="https://www.eduqas.co.uk/qualifications/geography-gcse-a/" TargetMode="External"/><Relationship Id="rId13" Type="http://schemas.openxmlformats.org/officeDocument/2006/relationships/hyperlink" Target="https://ccea.org.uk/downloads/docs/Specifications/GCSE/GCSE%20Geography%20%282017%29/GCSE%20Geography%20%282017%29-specification-Standard.pdf" TargetMode="External"/><Relationship Id="rId3" Type="http://schemas.openxmlformats.org/officeDocument/2006/relationships/hyperlink" Target="https://www.theguardian.com/world/2010/jul/04/colonialism-democratic-republic-of-congo-independence" TargetMode="External"/><Relationship Id="rId7" Type="http://schemas.openxmlformats.org/officeDocument/2006/relationships/hyperlink" Target="https://qualifications.pearson.com/content/dam/pdf/GCSE/Geography-B/2016/specification-and-sample-assessments/Specification_GCSE_L1-L2_Geography_B.pdf" TargetMode="External"/><Relationship Id="rId12" Type="http://schemas.openxmlformats.org/officeDocument/2006/relationships/hyperlink" Target="https://www.wjec.co.uk/media/mlyil2jr/wjec-gcse-geography-spec-from-2016-e.pdf" TargetMode="External"/><Relationship Id="rId2" Type="http://schemas.openxmlformats.org/officeDocument/2006/relationships/hyperlink" Target="https://www.independent.co.uk/voices/think-india-should-be-grateful-for-colonialism-here-are-five-reasons-why-youre-unbelievably-ignorant-a6729106.html" TargetMode="External"/><Relationship Id="rId1" Type="http://schemas.openxmlformats.org/officeDocument/2006/relationships/slideLayout" Target="../slideLayouts/slideLayout8.xml"/><Relationship Id="rId6" Type="http://schemas.openxmlformats.org/officeDocument/2006/relationships/hyperlink" Target="https://qualifications.pearson.com/content/dam/pdf/GCSE/Geography-A/2016/specification-and-sample-assessments/Geography_A_Issue3%20GCSE%20(9-1)%20Specification.pdf" TargetMode="External"/><Relationship Id="rId11" Type="http://schemas.openxmlformats.org/officeDocument/2006/relationships/hyperlink" Target="https://www.ocr.org.uk/Images/207307-specification-accredited-gcse-geography-b-j384.pdf" TargetMode="External"/><Relationship Id="rId5" Type="http://schemas.openxmlformats.org/officeDocument/2006/relationships/hyperlink" Target="https://filestore.aqa.org.uk/resources/geography/specifications/AQA-8035-SP-2016.PDF" TargetMode="External"/><Relationship Id="rId10" Type="http://schemas.openxmlformats.org/officeDocument/2006/relationships/hyperlink" Target="https://www.ocr.org.uk/Images/207306-specification-accredited-gcse-geography-a-j383.pdf" TargetMode="External"/><Relationship Id="rId4" Type="http://schemas.openxmlformats.org/officeDocument/2006/relationships/hyperlink" Target="https://www.nationalgeographic.com/magazine/2015/12/haiti-photos-by-haitians/" TargetMode="External"/><Relationship Id="rId9" Type="http://schemas.openxmlformats.org/officeDocument/2006/relationships/hyperlink" Target="https://www.eduqas.co.uk/qualifications/geography-gcse-b/"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upload.wikimedia.org/wikipedia/commons/thumb/3/32/Gon%C3%A2ve_microplate.png/1200px-Gon%C3%A2ve_microplate.png" TargetMode="External"/><Relationship Id="rId3" Type="http://schemas.openxmlformats.org/officeDocument/2006/relationships/hyperlink" Target="https://picryl.com/media/a-haitian-man-walks-past-a-sign-requesting-help-and-supplies-in-port-au-prince-4f9f95" TargetMode="External"/><Relationship Id="rId7" Type="http://schemas.openxmlformats.org/officeDocument/2006/relationships/hyperlink" Target="https://www.flickr.com/photos/nostri-imago/2858024523" TargetMode="External"/><Relationship Id="rId2" Type="http://schemas.openxmlformats.org/officeDocument/2006/relationships/hyperlink" Target="https://www.pikist.com/free-photo-vllcq" TargetMode="External"/><Relationship Id="rId1" Type="http://schemas.openxmlformats.org/officeDocument/2006/relationships/slideLayout" Target="../slideLayouts/slideLayout2.xml"/><Relationship Id="rId6" Type="http://schemas.openxmlformats.org/officeDocument/2006/relationships/hyperlink" Target="https://en.wikipedia.org/wiki/File:G%C3%A9n%C3%A9ral_Toussaint_Louverture.jpg" TargetMode="External"/><Relationship Id="rId5" Type="http://schemas.openxmlformats.org/officeDocument/2006/relationships/hyperlink" Target="https://www.wallpaperflare.com/haiti-port-au-prince-caribbean-sunset-sunrise-rainstorm-wallpaper-eoxjo" TargetMode="External"/><Relationship Id="rId10" Type="http://schemas.openxmlformats.org/officeDocument/2006/relationships/hyperlink" Target="https://thebluediamondgallery.com/tablet-dictionary/c/cholera.html" TargetMode="External"/><Relationship Id="rId4" Type="http://schemas.openxmlformats.org/officeDocument/2006/relationships/hyperlink" Target="https://www.pikist.com/free-photo-vehdy" TargetMode="External"/><Relationship Id="rId9" Type="http://schemas.openxmlformats.org/officeDocument/2006/relationships/hyperlink" Target="https://commons.wikimedia.org/wiki/File:Path_of_Hurricane_Matthew.png" TargetMode="External"/></Relationships>
</file>

<file path=ppt/slides/_rels/slide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41168"/>
            <a:ext cx="9144000" cy="1392560"/>
          </a:xfrm>
        </p:spPr>
        <p:txBody>
          <a:bodyPr>
            <a:normAutofit/>
          </a:bodyPr>
          <a:lstStyle/>
          <a:p>
            <a:r>
              <a:rPr lang="en-US" b="1" dirty="0"/>
              <a:t>C</a:t>
            </a:r>
            <a:r>
              <a:rPr lang="en-GB" b="1" dirty="0"/>
              <a:t>an Haiti throw off its historical chains?</a:t>
            </a:r>
          </a:p>
        </p:txBody>
      </p:sp>
    </p:spTree>
    <p:extLst>
      <p:ext uri="{BB962C8B-B14F-4D97-AF65-F5344CB8AC3E}">
        <p14:creationId xmlns:p14="http://schemas.microsoft.com/office/powerpoint/2010/main" val="353080534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41774-C665-49B0-A5C1-B54B04C92423}"/>
              </a:ext>
            </a:extLst>
          </p:cNvPr>
          <p:cNvSpPr>
            <a:spLocks noGrp="1"/>
          </p:cNvSpPr>
          <p:nvPr>
            <p:ph type="title"/>
          </p:nvPr>
        </p:nvSpPr>
        <p:spPr/>
        <p:txBody>
          <a:bodyPr>
            <a:normAutofit/>
          </a:bodyPr>
          <a:lstStyle/>
          <a:p>
            <a:r>
              <a:rPr lang="en-US" sz="3600" b="1" dirty="0">
                <a:solidFill>
                  <a:srgbClr val="26377C"/>
                </a:solidFill>
              </a:rPr>
              <a:t>What happened next?</a:t>
            </a:r>
            <a:endParaRPr lang="en-GB" sz="3600" b="1" dirty="0">
              <a:solidFill>
                <a:srgbClr val="26377C"/>
              </a:solidFill>
            </a:endParaRPr>
          </a:p>
        </p:txBody>
      </p:sp>
      <p:sp>
        <p:nvSpPr>
          <p:cNvPr id="3" name="Content Placeholder 2">
            <a:extLst>
              <a:ext uri="{FF2B5EF4-FFF2-40B4-BE49-F238E27FC236}">
                <a16:creationId xmlns:a16="http://schemas.microsoft.com/office/drawing/2014/main" id="{35F0E2B7-2A65-4AD2-B343-66BC6ED81459}"/>
              </a:ext>
            </a:extLst>
          </p:cNvPr>
          <p:cNvSpPr>
            <a:spLocks noGrp="1"/>
          </p:cNvSpPr>
          <p:nvPr>
            <p:ph idx="1"/>
          </p:nvPr>
        </p:nvSpPr>
        <p:spPr>
          <a:xfrm>
            <a:off x="457200" y="1759496"/>
            <a:ext cx="8219256" cy="4815040"/>
          </a:xfrm>
        </p:spPr>
        <p:txBody>
          <a:bodyPr>
            <a:normAutofit/>
          </a:bodyPr>
          <a:lstStyle/>
          <a:p>
            <a:pPr>
              <a:lnSpc>
                <a:spcPct val="108000"/>
              </a:lnSpc>
              <a:spcBef>
                <a:spcPts val="0"/>
              </a:spcBef>
            </a:pPr>
            <a:r>
              <a:rPr lang="en-US" sz="2200" dirty="0">
                <a:solidFill>
                  <a:srgbClr val="26377C"/>
                </a:solidFill>
              </a:rPr>
              <a:t>Haiti’s path has not been smooth since 1990 – find out more by watching </a:t>
            </a:r>
            <a:r>
              <a:rPr lang="en-US" sz="2200" dirty="0">
                <a:solidFill>
                  <a:srgbClr val="5CC1EA"/>
                </a:solidFill>
                <a:hlinkClick r:id="rId2"/>
              </a:rPr>
              <a:t>this video clip</a:t>
            </a:r>
            <a:r>
              <a:rPr lang="en-US" sz="2200" dirty="0">
                <a:solidFill>
                  <a:srgbClr val="5CC1EA"/>
                </a:solidFill>
              </a:rPr>
              <a:t>.</a:t>
            </a:r>
          </a:p>
          <a:p>
            <a:pPr marL="109728" indent="0">
              <a:lnSpc>
                <a:spcPct val="108000"/>
              </a:lnSpc>
              <a:spcBef>
                <a:spcPts val="0"/>
              </a:spcBef>
              <a:buNone/>
            </a:pPr>
            <a:endParaRPr lang="en-US" sz="2200" dirty="0">
              <a:solidFill>
                <a:srgbClr val="5CC1EA"/>
              </a:solidFill>
            </a:endParaRPr>
          </a:p>
          <a:p>
            <a:pPr>
              <a:lnSpc>
                <a:spcPct val="108000"/>
              </a:lnSpc>
              <a:spcBef>
                <a:spcPts val="0"/>
              </a:spcBef>
            </a:pPr>
            <a:r>
              <a:rPr lang="en-US" sz="2200" dirty="0">
                <a:solidFill>
                  <a:srgbClr val="26377C"/>
                </a:solidFill>
              </a:rPr>
              <a:t>Reflect on what you have learnt so far:</a:t>
            </a:r>
          </a:p>
          <a:p>
            <a:pPr lvl="1">
              <a:lnSpc>
                <a:spcPct val="108000"/>
              </a:lnSpc>
              <a:spcBef>
                <a:spcPts val="0"/>
              </a:spcBef>
            </a:pPr>
            <a:r>
              <a:rPr lang="en-US" sz="2200" dirty="0"/>
              <a:t>has Haiti always been poor?</a:t>
            </a:r>
          </a:p>
          <a:p>
            <a:pPr lvl="1">
              <a:lnSpc>
                <a:spcPct val="108000"/>
              </a:lnSpc>
              <a:spcBef>
                <a:spcPts val="0"/>
              </a:spcBef>
            </a:pPr>
            <a:r>
              <a:rPr lang="en-US" sz="2200" dirty="0"/>
              <a:t>why did Haiti end up in so much debt to France?</a:t>
            </a:r>
          </a:p>
          <a:p>
            <a:pPr lvl="1">
              <a:lnSpc>
                <a:spcPct val="108000"/>
              </a:lnSpc>
              <a:spcBef>
                <a:spcPts val="0"/>
              </a:spcBef>
            </a:pPr>
            <a:r>
              <a:rPr lang="en-US" sz="2200" dirty="0"/>
              <a:t>what impact did this debt have on Haiti?</a:t>
            </a:r>
          </a:p>
          <a:p>
            <a:pPr lvl="1">
              <a:lnSpc>
                <a:spcPct val="108000"/>
              </a:lnSpc>
              <a:spcBef>
                <a:spcPts val="0"/>
              </a:spcBef>
            </a:pPr>
            <a:r>
              <a:rPr lang="en-US" sz="2200" dirty="0"/>
              <a:t>how has the USA intervened in Haiti?</a:t>
            </a:r>
          </a:p>
          <a:p>
            <a:pPr lvl="1">
              <a:lnSpc>
                <a:spcPct val="108000"/>
              </a:lnSpc>
              <a:spcBef>
                <a:spcPts val="0"/>
              </a:spcBef>
            </a:pPr>
            <a:r>
              <a:rPr lang="en-US" sz="2200" dirty="0"/>
              <a:t>do you think USA intervention has helped Haiti?</a:t>
            </a:r>
          </a:p>
          <a:p>
            <a:pPr>
              <a:lnSpc>
                <a:spcPct val="108000"/>
              </a:lnSpc>
              <a:spcBef>
                <a:spcPts val="0"/>
              </a:spcBef>
            </a:pPr>
            <a:endParaRPr lang="en-GB" sz="2400" dirty="0"/>
          </a:p>
        </p:txBody>
      </p:sp>
    </p:spTree>
    <p:extLst>
      <p:ext uri="{BB962C8B-B14F-4D97-AF65-F5344CB8AC3E}">
        <p14:creationId xmlns:p14="http://schemas.microsoft.com/office/powerpoint/2010/main" val="272393526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FD007-6332-428F-87DA-2879FC5A52E1}"/>
              </a:ext>
            </a:extLst>
          </p:cNvPr>
          <p:cNvSpPr>
            <a:spLocks noGrp="1"/>
          </p:cNvSpPr>
          <p:nvPr>
            <p:ph type="title"/>
          </p:nvPr>
        </p:nvSpPr>
        <p:spPr/>
        <p:txBody>
          <a:bodyPr>
            <a:normAutofit fontScale="90000"/>
          </a:bodyPr>
          <a:lstStyle/>
          <a:p>
            <a:r>
              <a:rPr lang="en-US" b="1" dirty="0">
                <a:solidFill>
                  <a:srgbClr val="26377C"/>
                </a:solidFill>
              </a:rPr>
              <a:t>What makes Haiti a multi-hazardous environment?</a:t>
            </a:r>
            <a:endParaRPr lang="en-GB" b="1" dirty="0">
              <a:solidFill>
                <a:srgbClr val="26377C"/>
              </a:solidFill>
            </a:endParaRPr>
          </a:p>
        </p:txBody>
      </p:sp>
      <p:sp>
        <p:nvSpPr>
          <p:cNvPr id="3" name="Content Placeholder 2">
            <a:extLst>
              <a:ext uri="{FF2B5EF4-FFF2-40B4-BE49-F238E27FC236}">
                <a16:creationId xmlns:a16="http://schemas.microsoft.com/office/drawing/2014/main" id="{B576334A-0F94-46AB-B3E5-081CF5069626}"/>
              </a:ext>
            </a:extLst>
          </p:cNvPr>
          <p:cNvSpPr>
            <a:spLocks noGrp="1"/>
          </p:cNvSpPr>
          <p:nvPr>
            <p:ph idx="1"/>
          </p:nvPr>
        </p:nvSpPr>
        <p:spPr>
          <a:xfrm>
            <a:off x="4355976" y="1916832"/>
            <a:ext cx="4114800" cy="4513688"/>
          </a:xfrm>
        </p:spPr>
        <p:txBody>
          <a:bodyPr>
            <a:normAutofit/>
          </a:bodyPr>
          <a:lstStyle/>
          <a:p>
            <a:pPr>
              <a:lnSpc>
                <a:spcPct val="108000"/>
              </a:lnSpc>
              <a:spcBef>
                <a:spcPts val="0"/>
              </a:spcBef>
            </a:pPr>
            <a:r>
              <a:rPr lang="en-US" sz="2200" dirty="0">
                <a:solidFill>
                  <a:srgbClr val="26377C"/>
                </a:solidFill>
              </a:rPr>
              <a:t>Two main fault lines run through the island of Hispaniola, increasing the risk of earthquakes (A).</a:t>
            </a:r>
          </a:p>
          <a:p>
            <a:pPr marL="109728" indent="0">
              <a:lnSpc>
                <a:spcPct val="108000"/>
              </a:lnSpc>
              <a:spcBef>
                <a:spcPts val="0"/>
              </a:spcBef>
              <a:buNone/>
            </a:pPr>
            <a:endParaRPr lang="en-US" sz="2200" dirty="0">
              <a:solidFill>
                <a:srgbClr val="26377C"/>
              </a:solidFill>
            </a:endParaRPr>
          </a:p>
          <a:p>
            <a:pPr>
              <a:lnSpc>
                <a:spcPct val="108000"/>
              </a:lnSpc>
              <a:spcBef>
                <a:spcPts val="0"/>
              </a:spcBef>
            </a:pPr>
            <a:r>
              <a:rPr lang="en-GB" sz="2200" dirty="0">
                <a:solidFill>
                  <a:srgbClr val="26377C"/>
                </a:solidFill>
              </a:rPr>
              <a:t>The island also lies in the path of many tropical storms which form in the Atlantic and move west into the Caribbean, such as Hurricane Matthew (B).</a:t>
            </a:r>
          </a:p>
          <a:p>
            <a:endParaRPr lang="en-GB" sz="2400" dirty="0"/>
          </a:p>
        </p:txBody>
      </p:sp>
      <p:pic>
        <p:nvPicPr>
          <p:cNvPr id="4098" name="Picture 2">
            <a:extLst>
              <a:ext uri="{FF2B5EF4-FFF2-40B4-BE49-F238E27FC236}">
                <a16:creationId xmlns:a16="http://schemas.microsoft.com/office/drawing/2014/main" id="{ED38151F-2D0B-41BC-803D-09040E4937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916832"/>
            <a:ext cx="3759209" cy="237626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8B16A55E-9731-4313-97CE-8F51229386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4365104"/>
            <a:ext cx="3759210" cy="21139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243F46E-C749-4402-BD70-5A63BA8F4271}"/>
              </a:ext>
            </a:extLst>
          </p:cNvPr>
          <p:cNvSpPr txBox="1"/>
          <p:nvPr/>
        </p:nvSpPr>
        <p:spPr>
          <a:xfrm>
            <a:off x="3825987" y="1916832"/>
            <a:ext cx="432048" cy="369332"/>
          </a:xfrm>
          <a:prstGeom prst="rect">
            <a:avLst/>
          </a:prstGeom>
          <a:noFill/>
        </p:spPr>
        <p:txBody>
          <a:bodyPr wrap="square" rtlCol="0">
            <a:spAutoFit/>
          </a:bodyPr>
          <a:lstStyle/>
          <a:p>
            <a:r>
              <a:rPr lang="en-US" b="1" dirty="0">
                <a:solidFill>
                  <a:schemeClr val="bg1"/>
                </a:solidFill>
              </a:rPr>
              <a:t>A</a:t>
            </a:r>
            <a:endParaRPr lang="en-GB" b="1" dirty="0">
              <a:solidFill>
                <a:schemeClr val="bg1"/>
              </a:solidFill>
            </a:endParaRPr>
          </a:p>
        </p:txBody>
      </p:sp>
      <p:sp>
        <p:nvSpPr>
          <p:cNvPr id="9" name="TextBox 8">
            <a:extLst>
              <a:ext uri="{FF2B5EF4-FFF2-40B4-BE49-F238E27FC236}">
                <a16:creationId xmlns:a16="http://schemas.microsoft.com/office/drawing/2014/main" id="{700FF9BD-848A-4686-BFA1-6D8CDC1FAE08}"/>
              </a:ext>
            </a:extLst>
          </p:cNvPr>
          <p:cNvSpPr txBox="1"/>
          <p:nvPr/>
        </p:nvSpPr>
        <p:spPr>
          <a:xfrm>
            <a:off x="3825987" y="4402743"/>
            <a:ext cx="432048" cy="369332"/>
          </a:xfrm>
          <a:prstGeom prst="rect">
            <a:avLst/>
          </a:prstGeom>
          <a:noFill/>
        </p:spPr>
        <p:txBody>
          <a:bodyPr wrap="square" rtlCol="0">
            <a:spAutoFit/>
          </a:bodyPr>
          <a:lstStyle/>
          <a:p>
            <a:r>
              <a:rPr lang="en-US" b="1" dirty="0">
                <a:solidFill>
                  <a:schemeClr val="bg1"/>
                </a:solidFill>
              </a:rPr>
              <a:t>B</a:t>
            </a:r>
            <a:endParaRPr lang="en-GB" b="1" dirty="0">
              <a:solidFill>
                <a:schemeClr val="bg1"/>
              </a:solidFill>
            </a:endParaRPr>
          </a:p>
        </p:txBody>
      </p:sp>
    </p:spTree>
    <p:extLst>
      <p:ext uri="{BB962C8B-B14F-4D97-AF65-F5344CB8AC3E}">
        <p14:creationId xmlns:p14="http://schemas.microsoft.com/office/powerpoint/2010/main" val="375732250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D1173-7F7F-41A3-A2E3-0BB79131A8A0}"/>
              </a:ext>
            </a:extLst>
          </p:cNvPr>
          <p:cNvSpPr>
            <a:spLocks noGrp="1"/>
          </p:cNvSpPr>
          <p:nvPr>
            <p:ph type="title"/>
          </p:nvPr>
        </p:nvSpPr>
        <p:spPr/>
        <p:txBody>
          <a:bodyPr>
            <a:normAutofit fontScale="90000"/>
          </a:bodyPr>
          <a:lstStyle/>
          <a:p>
            <a:r>
              <a:rPr lang="en-US" b="1" dirty="0">
                <a:solidFill>
                  <a:srgbClr val="26377C"/>
                </a:solidFill>
              </a:rPr>
              <a:t>How does poverty affect Haiti’s vulnerability to natural hazards?</a:t>
            </a:r>
            <a:endParaRPr lang="en-GB" b="1" dirty="0">
              <a:solidFill>
                <a:srgbClr val="26377C"/>
              </a:solidFill>
            </a:endParaRPr>
          </a:p>
        </p:txBody>
      </p:sp>
      <p:sp>
        <p:nvSpPr>
          <p:cNvPr id="3" name="Content Placeholder 2">
            <a:extLst>
              <a:ext uri="{FF2B5EF4-FFF2-40B4-BE49-F238E27FC236}">
                <a16:creationId xmlns:a16="http://schemas.microsoft.com/office/drawing/2014/main" id="{36C3D78D-E77F-4DF1-8065-47E8D79A048D}"/>
              </a:ext>
            </a:extLst>
          </p:cNvPr>
          <p:cNvSpPr>
            <a:spLocks noGrp="1"/>
          </p:cNvSpPr>
          <p:nvPr>
            <p:ph idx="1"/>
          </p:nvPr>
        </p:nvSpPr>
        <p:spPr>
          <a:xfrm>
            <a:off x="457200" y="2060848"/>
            <a:ext cx="8219256" cy="4513688"/>
          </a:xfrm>
        </p:spPr>
        <p:txBody>
          <a:bodyPr>
            <a:normAutofit/>
          </a:bodyPr>
          <a:lstStyle/>
          <a:p>
            <a:r>
              <a:rPr lang="en-US" sz="2200" dirty="0">
                <a:solidFill>
                  <a:srgbClr val="26377C"/>
                </a:solidFill>
              </a:rPr>
              <a:t>‘Disasters are not natural. We – humanity and society – create them and we can choose to prevent them… even when we cannot keep our infrastructure standing, we can stop people dying, we can protect our most valuable possessions, and we can learn to deal with devastation.’</a:t>
            </a:r>
          </a:p>
          <a:p>
            <a:endParaRPr lang="en-US" sz="2200" dirty="0">
              <a:solidFill>
                <a:srgbClr val="26377C"/>
              </a:solidFill>
            </a:endParaRPr>
          </a:p>
          <a:p>
            <a:pPr marL="109728" indent="0">
              <a:buNone/>
            </a:pPr>
            <a:r>
              <a:rPr lang="en-GB" sz="2200" dirty="0">
                <a:solidFill>
                  <a:srgbClr val="26377C"/>
                </a:solidFill>
              </a:rPr>
              <a:t>From </a:t>
            </a:r>
            <a:r>
              <a:rPr lang="en-GB" sz="2200" i="1" dirty="0">
                <a:solidFill>
                  <a:srgbClr val="26377C"/>
                </a:solidFill>
              </a:rPr>
              <a:t>Disaster by Choice </a:t>
            </a:r>
            <a:r>
              <a:rPr lang="en-GB" sz="2200" dirty="0">
                <a:solidFill>
                  <a:srgbClr val="26377C"/>
                </a:solidFill>
              </a:rPr>
              <a:t>by </a:t>
            </a:r>
            <a:r>
              <a:rPr lang="en-GB" sz="2200" dirty="0" err="1">
                <a:solidFill>
                  <a:srgbClr val="26377C"/>
                </a:solidFill>
              </a:rPr>
              <a:t>Ilan</a:t>
            </a:r>
            <a:r>
              <a:rPr lang="en-GB" sz="2200" dirty="0">
                <a:solidFill>
                  <a:srgbClr val="26377C"/>
                </a:solidFill>
              </a:rPr>
              <a:t> </a:t>
            </a:r>
            <a:r>
              <a:rPr lang="en-GB" sz="2200" dirty="0" err="1">
                <a:solidFill>
                  <a:srgbClr val="26377C"/>
                </a:solidFill>
              </a:rPr>
              <a:t>Kelman</a:t>
            </a:r>
            <a:r>
              <a:rPr lang="en-GB" sz="2200" dirty="0">
                <a:solidFill>
                  <a:srgbClr val="26377C"/>
                </a:solidFill>
              </a:rPr>
              <a:t> (2020)</a:t>
            </a:r>
          </a:p>
        </p:txBody>
      </p:sp>
    </p:spTree>
    <p:extLst>
      <p:ext uri="{BB962C8B-B14F-4D97-AF65-F5344CB8AC3E}">
        <p14:creationId xmlns:p14="http://schemas.microsoft.com/office/powerpoint/2010/main" val="245884823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B5515-3DFC-430D-93E2-B8FD627824CB}"/>
              </a:ext>
            </a:extLst>
          </p:cNvPr>
          <p:cNvSpPr>
            <a:spLocks noGrp="1"/>
          </p:cNvSpPr>
          <p:nvPr>
            <p:ph type="title"/>
          </p:nvPr>
        </p:nvSpPr>
        <p:spPr/>
        <p:txBody>
          <a:bodyPr>
            <a:normAutofit fontScale="90000"/>
          </a:bodyPr>
          <a:lstStyle/>
          <a:p>
            <a:r>
              <a:rPr lang="en-US" b="1" dirty="0">
                <a:solidFill>
                  <a:srgbClr val="26377C"/>
                </a:solidFill>
              </a:rPr>
              <a:t>Why was Haiti’s 2010 earthquake such a major disaster?</a:t>
            </a:r>
            <a:endParaRPr lang="en-GB" b="1" dirty="0">
              <a:solidFill>
                <a:srgbClr val="26377C"/>
              </a:solidFill>
            </a:endParaRPr>
          </a:p>
        </p:txBody>
      </p:sp>
      <p:sp>
        <p:nvSpPr>
          <p:cNvPr id="3" name="Content Placeholder 2">
            <a:extLst>
              <a:ext uri="{FF2B5EF4-FFF2-40B4-BE49-F238E27FC236}">
                <a16:creationId xmlns:a16="http://schemas.microsoft.com/office/drawing/2014/main" id="{521F1FE9-2CCA-454A-8A8A-5B146F68B119}"/>
              </a:ext>
            </a:extLst>
          </p:cNvPr>
          <p:cNvSpPr>
            <a:spLocks noGrp="1"/>
          </p:cNvSpPr>
          <p:nvPr>
            <p:ph idx="1"/>
          </p:nvPr>
        </p:nvSpPr>
        <p:spPr>
          <a:xfrm>
            <a:off x="446856" y="1988840"/>
            <a:ext cx="4917232" cy="4464496"/>
          </a:xfrm>
        </p:spPr>
        <p:txBody>
          <a:bodyPr>
            <a:normAutofit/>
          </a:bodyPr>
          <a:lstStyle/>
          <a:p>
            <a:pPr>
              <a:lnSpc>
                <a:spcPct val="108000"/>
              </a:lnSpc>
              <a:spcBef>
                <a:spcPts val="0"/>
              </a:spcBef>
            </a:pPr>
            <a:r>
              <a:rPr lang="en-US" sz="2200" dirty="0">
                <a:solidFill>
                  <a:srgbClr val="26377C"/>
                </a:solidFill>
              </a:rPr>
              <a:t>An earthquake of magnitude 7.0 struck Haiti in January 2010.</a:t>
            </a:r>
          </a:p>
          <a:p>
            <a:pPr>
              <a:lnSpc>
                <a:spcPct val="108000"/>
              </a:lnSpc>
              <a:spcBef>
                <a:spcPts val="0"/>
              </a:spcBef>
            </a:pPr>
            <a:r>
              <a:rPr lang="en-US" sz="2200" dirty="0">
                <a:solidFill>
                  <a:srgbClr val="26377C"/>
                </a:solidFill>
              </a:rPr>
              <a:t>Thousands of buildings crumbled and there were no rescue and emergency services to help.</a:t>
            </a:r>
          </a:p>
          <a:p>
            <a:pPr>
              <a:lnSpc>
                <a:spcPct val="108000"/>
              </a:lnSpc>
              <a:spcBef>
                <a:spcPts val="0"/>
              </a:spcBef>
            </a:pPr>
            <a:r>
              <a:rPr lang="en-US" sz="2200" dirty="0">
                <a:solidFill>
                  <a:srgbClr val="26377C"/>
                </a:solidFill>
              </a:rPr>
              <a:t>The Haitian government announced that 230,000 people had died.</a:t>
            </a:r>
          </a:p>
          <a:p>
            <a:pPr>
              <a:lnSpc>
                <a:spcPct val="108000"/>
              </a:lnSpc>
              <a:spcBef>
                <a:spcPts val="0"/>
              </a:spcBef>
            </a:pPr>
            <a:r>
              <a:rPr lang="en-US" sz="2200" dirty="0">
                <a:solidFill>
                  <a:srgbClr val="26377C"/>
                </a:solidFill>
              </a:rPr>
              <a:t>UN troops came to help with reconstruction, but brought cholera to the island, leading to another 10,000 deaths</a:t>
            </a:r>
          </a:p>
          <a:p>
            <a:pPr>
              <a:lnSpc>
                <a:spcPct val="108000"/>
              </a:lnSpc>
              <a:spcBef>
                <a:spcPts val="0"/>
              </a:spcBef>
            </a:pPr>
            <a:endParaRPr lang="en-US" sz="2200" dirty="0">
              <a:solidFill>
                <a:srgbClr val="26377C"/>
              </a:solidFill>
            </a:endParaRPr>
          </a:p>
        </p:txBody>
      </p:sp>
      <p:sp>
        <p:nvSpPr>
          <p:cNvPr id="5" name="TextBox 4">
            <a:extLst>
              <a:ext uri="{FF2B5EF4-FFF2-40B4-BE49-F238E27FC236}">
                <a16:creationId xmlns:a16="http://schemas.microsoft.com/office/drawing/2014/main" id="{035CFE31-3089-4B82-ABA9-82589E7E1141}"/>
              </a:ext>
            </a:extLst>
          </p:cNvPr>
          <p:cNvSpPr txBox="1"/>
          <p:nvPr/>
        </p:nvSpPr>
        <p:spPr>
          <a:xfrm>
            <a:off x="5661956" y="1980517"/>
            <a:ext cx="3045532" cy="1754326"/>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26377C"/>
                </a:solidFill>
                <a:latin typeface="Lato" panose="020F0502020204030203" pitchFamily="34" charset="0"/>
                <a:ea typeface="Lato" panose="020F0502020204030203" pitchFamily="34" charset="0"/>
                <a:cs typeface="Lato" panose="020F0502020204030203" pitchFamily="34" charset="0"/>
              </a:rPr>
              <a:t>Activity</a:t>
            </a:r>
          </a:p>
          <a:p>
            <a:pPr marL="342900" indent="-342900">
              <a:buFont typeface="+mj-lt"/>
              <a:buAutoNum type="arabicPeriod"/>
            </a:pPr>
            <a:r>
              <a:rPr lang="en-US" dirty="0">
                <a:solidFill>
                  <a:srgbClr val="26377C"/>
                </a:solidFill>
                <a:latin typeface="Lato" panose="020F0502020204030203" pitchFamily="34" charset="0"/>
                <a:ea typeface="Lato" panose="020F0502020204030203" pitchFamily="34" charset="0"/>
                <a:cs typeface="Lato" panose="020F0502020204030203" pitchFamily="34" charset="0"/>
              </a:rPr>
              <a:t>Do you think this was a natural disaster?  </a:t>
            </a:r>
          </a:p>
          <a:p>
            <a:pPr marL="342900" indent="-342900">
              <a:buFont typeface="+mj-lt"/>
              <a:buAutoNum type="arabicPeriod"/>
            </a:pPr>
            <a:r>
              <a:rPr lang="en-US" dirty="0">
                <a:solidFill>
                  <a:srgbClr val="26377C"/>
                </a:solidFill>
                <a:latin typeface="Lato" panose="020F0502020204030203" pitchFamily="34" charset="0"/>
                <a:ea typeface="Lato" panose="020F0502020204030203" pitchFamily="34" charset="0"/>
                <a:cs typeface="Lato" panose="020F0502020204030203" pitchFamily="34" charset="0"/>
              </a:rPr>
              <a:t>What role do you think poverty played?</a:t>
            </a:r>
            <a:endParaRPr lang="en-GB" dirty="0">
              <a:solidFill>
                <a:srgbClr val="26377C"/>
              </a:solidFill>
              <a:latin typeface="Lato" panose="020F0502020204030203" pitchFamily="34" charset="0"/>
              <a:ea typeface="Lato" panose="020F0502020204030203" pitchFamily="34" charset="0"/>
              <a:cs typeface="Lato" panose="020F0502020204030203" pitchFamily="34" charset="0"/>
            </a:endParaRPr>
          </a:p>
          <a:p>
            <a:endParaRPr lang="en-GB" b="1" dirty="0">
              <a:solidFill>
                <a:srgbClr val="26377C"/>
              </a:solidFill>
              <a:latin typeface="Lato" panose="020F0502020204030203" pitchFamily="34" charset="0"/>
              <a:ea typeface="Lato" panose="020F0502020204030203" pitchFamily="34" charset="0"/>
              <a:cs typeface="Lato" panose="020F0502020204030203" pitchFamily="34" charset="0"/>
            </a:endParaRPr>
          </a:p>
        </p:txBody>
      </p:sp>
      <p:sp>
        <p:nvSpPr>
          <p:cNvPr id="6" name="Content Placeholder 2">
            <a:extLst>
              <a:ext uri="{FF2B5EF4-FFF2-40B4-BE49-F238E27FC236}">
                <a16:creationId xmlns:a16="http://schemas.microsoft.com/office/drawing/2014/main" id="{CC7B3137-0668-41DF-BEB6-676E1CF6AB42}"/>
              </a:ext>
            </a:extLst>
          </p:cNvPr>
          <p:cNvSpPr txBox="1">
            <a:spLocks/>
          </p:cNvSpPr>
          <p:nvPr/>
        </p:nvSpPr>
        <p:spPr>
          <a:xfrm>
            <a:off x="436512" y="3573016"/>
            <a:ext cx="5204756" cy="2880320"/>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rgbClr val="243D91"/>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nSpc>
                <a:spcPct val="108000"/>
              </a:lnSpc>
              <a:spcBef>
                <a:spcPts val="0"/>
              </a:spcBef>
            </a:pPr>
            <a:endParaRPr lang="en-US" sz="2200" dirty="0">
              <a:solidFill>
                <a:srgbClr val="26377C"/>
              </a:solidFill>
            </a:endParaRPr>
          </a:p>
        </p:txBody>
      </p:sp>
    </p:spTree>
    <p:extLst>
      <p:ext uri="{BB962C8B-B14F-4D97-AF65-F5344CB8AC3E}">
        <p14:creationId xmlns:p14="http://schemas.microsoft.com/office/powerpoint/2010/main" val="264038450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DB937-0BA0-4E41-BE40-F08067633D69}"/>
              </a:ext>
            </a:extLst>
          </p:cNvPr>
          <p:cNvSpPr>
            <a:spLocks noGrp="1"/>
          </p:cNvSpPr>
          <p:nvPr>
            <p:ph type="title"/>
          </p:nvPr>
        </p:nvSpPr>
        <p:spPr/>
        <p:txBody>
          <a:bodyPr>
            <a:normAutofit/>
          </a:bodyPr>
          <a:lstStyle/>
          <a:p>
            <a:r>
              <a:rPr lang="en-US" sz="3600" b="1" dirty="0">
                <a:solidFill>
                  <a:srgbClr val="26377C"/>
                </a:solidFill>
              </a:rPr>
              <a:t>What about tropical storms?</a:t>
            </a:r>
            <a:endParaRPr lang="en-GB" sz="3600" b="1" dirty="0">
              <a:solidFill>
                <a:srgbClr val="26377C"/>
              </a:solidFill>
            </a:endParaRPr>
          </a:p>
        </p:txBody>
      </p:sp>
      <p:sp>
        <p:nvSpPr>
          <p:cNvPr id="3" name="Content Placeholder 2">
            <a:extLst>
              <a:ext uri="{FF2B5EF4-FFF2-40B4-BE49-F238E27FC236}">
                <a16:creationId xmlns:a16="http://schemas.microsoft.com/office/drawing/2014/main" id="{40936709-4FEC-4AB0-959C-4BB7CA05BE81}"/>
              </a:ext>
            </a:extLst>
          </p:cNvPr>
          <p:cNvSpPr>
            <a:spLocks noGrp="1"/>
          </p:cNvSpPr>
          <p:nvPr>
            <p:ph idx="1"/>
          </p:nvPr>
        </p:nvSpPr>
        <p:spPr>
          <a:xfrm>
            <a:off x="440113" y="1759496"/>
            <a:ext cx="5788071" cy="4621832"/>
          </a:xfrm>
        </p:spPr>
        <p:txBody>
          <a:bodyPr>
            <a:normAutofit/>
          </a:bodyPr>
          <a:lstStyle/>
          <a:p>
            <a:pPr>
              <a:lnSpc>
                <a:spcPct val="108000"/>
              </a:lnSpc>
              <a:spcBef>
                <a:spcPts val="0"/>
              </a:spcBef>
            </a:pPr>
            <a:r>
              <a:rPr lang="en-US" sz="2200" dirty="0">
                <a:solidFill>
                  <a:srgbClr val="26377C"/>
                </a:solidFill>
              </a:rPr>
              <a:t>In 2004 Tropical Storm Jeanne led to 3,000 deaths in Haiti. It triggered mud flows, floods and landslides on slopes which had been deforested.</a:t>
            </a:r>
          </a:p>
          <a:p>
            <a:pPr>
              <a:lnSpc>
                <a:spcPct val="108000"/>
              </a:lnSpc>
              <a:spcBef>
                <a:spcPts val="0"/>
              </a:spcBef>
            </a:pPr>
            <a:r>
              <a:rPr lang="en-US" sz="2200" dirty="0">
                <a:solidFill>
                  <a:srgbClr val="26377C"/>
                </a:solidFill>
              </a:rPr>
              <a:t>In 2008 four tropical storms in a row killed hundreds in Haiti – Fay, Gustav, Hanna and Ike.</a:t>
            </a:r>
          </a:p>
          <a:p>
            <a:pPr>
              <a:lnSpc>
                <a:spcPct val="108000"/>
              </a:lnSpc>
              <a:spcBef>
                <a:spcPts val="0"/>
              </a:spcBef>
            </a:pPr>
            <a:r>
              <a:rPr lang="en-US" sz="2200" dirty="0">
                <a:solidFill>
                  <a:srgbClr val="26377C"/>
                </a:solidFill>
              </a:rPr>
              <a:t>In 2016 Hurricane Matthew crossed Haiti, killing at least 500 people.</a:t>
            </a:r>
          </a:p>
          <a:p>
            <a:pPr>
              <a:lnSpc>
                <a:spcPct val="108000"/>
              </a:lnSpc>
              <a:spcBef>
                <a:spcPts val="0"/>
              </a:spcBef>
            </a:pPr>
            <a:r>
              <a:rPr lang="en-US" sz="2200" dirty="0">
                <a:solidFill>
                  <a:srgbClr val="26377C"/>
                </a:solidFill>
              </a:rPr>
              <a:t>Cholera, introduced to Haiti in 2010, became more of a problem because of floods caused by Hurricane Matthew.</a:t>
            </a:r>
          </a:p>
          <a:p>
            <a:endParaRPr lang="en-US" sz="2400" dirty="0"/>
          </a:p>
        </p:txBody>
      </p:sp>
      <p:sp>
        <p:nvSpPr>
          <p:cNvPr id="5" name="TextBox 4">
            <a:extLst>
              <a:ext uri="{FF2B5EF4-FFF2-40B4-BE49-F238E27FC236}">
                <a16:creationId xmlns:a16="http://schemas.microsoft.com/office/drawing/2014/main" id="{0F5234A9-8713-46C1-844F-620CD3783CD1}"/>
              </a:ext>
            </a:extLst>
          </p:cNvPr>
          <p:cNvSpPr txBox="1"/>
          <p:nvPr/>
        </p:nvSpPr>
        <p:spPr>
          <a:xfrm>
            <a:off x="6562564" y="1916832"/>
            <a:ext cx="2134580" cy="1477328"/>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26377C"/>
                </a:solidFill>
                <a:latin typeface="Lato" panose="020F0502020204030203" pitchFamily="34" charset="0"/>
                <a:ea typeface="Lato" panose="020F0502020204030203" pitchFamily="34" charset="0"/>
                <a:cs typeface="Lato" panose="020F0502020204030203" pitchFamily="34" charset="0"/>
              </a:rPr>
              <a:t>Activity</a:t>
            </a:r>
          </a:p>
          <a:p>
            <a:r>
              <a:rPr lang="en-US" dirty="0">
                <a:solidFill>
                  <a:srgbClr val="26377C"/>
                </a:solidFill>
                <a:latin typeface="Lato" panose="020F0502020204030203" pitchFamily="34" charset="0"/>
                <a:ea typeface="Lato" panose="020F0502020204030203" pitchFamily="34" charset="0"/>
                <a:cs typeface="Lato" panose="020F0502020204030203" pitchFamily="34" charset="0"/>
              </a:rPr>
              <a:t>Do you think this was a natural disaster? Why?</a:t>
            </a:r>
            <a:endParaRPr lang="en-GB" dirty="0">
              <a:solidFill>
                <a:srgbClr val="26377C"/>
              </a:solidFill>
              <a:latin typeface="Lato" panose="020F0502020204030203" pitchFamily="34" charset="0"/>
              <a:ea typeface="Lato" panose="020F0502020204030203" pitchFamily="34" charset="0"/>
              <a:cs typeface="Lato" panose="020F0502020204030203" pitchFamily="34" charset="0"/>
            </a:endParaRPr>
          </a:p>
          <a:p>
            <a:endParaRPr lang="en-GB" b="1" dirty="0">
              <a:solidFill>
                <a:srgbClr val="26377C"/>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52328565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F9DED-FF5B-4065-9AAC-9405B11F6DD1}"/>
              </a:ext>
            </a:extLst>
          </p:cNvPr>
          <p:cNvSpPr>
            <a:spLocks noGrp="1"/>
          </p:cNvSpPr>
          <p:nvPr>
            <p:ph type="title"/>
          </p:nvPr>
        </p:nvSpPr>
        <p:spPr/>
        <p:txBody>
          <a:bodyPr>
            <a:normAutofit fontScale="90000"/>
          </a:bodyPr>
          <a:lstStyle/>
          <a:p>
            <a:r>
              <a:rPr lang="en-US" b="1" dirty="0">
                <a:solidFill>
                  <a:srgbClr val="26377C"/>
                </a:solidFill>
              </a:rPr>
              <a:t>Who makes choices about Haiti’s future?</a:t>
            </a:r>
            <a:endParaRPr lang="en-GB" b="1" dirty="0">
              <a:solidFill>
                <a:srgbClr val="26377C"/>
              </a:solidFill>
            </a:endParaRPr>
          </a:p>
        </p:txBody>
      </p:sp>
      <p:sp>
        <p:nvSpPr>
          <p:cNvPr id="3" name="Content Placeholder 2">
            <a:extLst>
              <a:ext uri="{FF2B5EF4-FFF2-40B4-BE49-F238E27FC236}">
                <a16:creationId xmlns:a16="http://schemas.microsoft.com/office/drawing/2014/main" id="{758B060C-BC5A-436B-BCBB-EBEA4ACAEF55}"/>
              </a:ext>
            </a:extLst>
          </p:cNvPr>
          <p:cNvSpPr>
            <a:spLocks noGrp="1"/>
          </p:cNvSpPr>
          <p:nvPr>
            <p:ph idx="1"/>
          </p:nvPr>
        </p:nvSpPr>
        <p:spPr>
          <a:xfrm>
            <a:off x="467544" y="2014640"/>
            <a:ext cx="4320480" cy="4582711"/>
          </a:xfrm>
        </p:spPr>
        <p:txBody>
          <a:bodyPr>
            <a:normAutofit/>
          </a:bodyPr>
          <a:lstStyle/>
          <a:p>
            <a:pPr>
              <a:lnSpc>
                <a:spcPct val="108000"/>
              </a:lnSpc>
            </a:pPr>
            <a:r>
              <a:rPr lang="en-US" sz="2200" dirty="0"/>
              <a:t>In 2016 researchers advised that spending US$66 million could stop the spread of cholera.</a:t>
            </a:r>
          </a:p>
          <a:p>
            <a:pPr>
              <a:lnSpc>
                <a:spcPct val="108000"/>
              </a:lnSpc>
            </a:pPr>
            <a:r>
              <a:rPr lang="en-US" sz="2200" dirty="0"/>
              <a:t>Haiti didn’t have enough money to do this and no one has given them help.</a:t>
            </a:r>
          </a:p>
          <a:p>
            <a:pPr>
              <a:lnSpc>
                <a:spcPct val="108000"/>
              </a:lnSpc>
            </a:pPr>
            <a:r>
              <a:rPr lang="en-US" sz="2200" dirty="0"/>
              <a:t>Remember that UN troops brought cholera to Haiti in 2010.</a:t>
            </a:r>
          </a:p>
        </p:txBody>
      </p:sp>
      <p:pic>
        <p:nvPicPr>
          <p:cNvPr id="7170" name="Picture 2" descr="Cholera - Tablet Dictionary image">
            <a:extLst>
              <a:ext uri="{FF2B5EF4-FFF2-40B4-BE49-F238E27FC236}">
                <a16:creationId xmlns:a16="http://schemas.microsoft.com/office/drawing/2014/main" id="{A165BA3A-CBEA-4E76-9D9B-F20A8FC7F5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2014640"/>
            <a:ext cx="3240000" cy="216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8CA5BFB-9D12-421D-91CB-6D9524B8AB2A}"/>
              </a:ext>
            </a:extLst>
          </p:cNvPr>
          <p:cNvSpPr txBox="1"/>
          <p:nvPr/>
        </p:nvSpPr>
        <p:spPr>
          <a:xfrm>
            <a:off x="5139042" y="4429784"/>
            <a:ext cx="3240000" cy="1477328"/>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26377C"/>
                </a:solidFill>
                <a:latin typeface="Lato" panose="020F0502020204030203" pitchFamily="34" charset="0"/>
                <a:ea typeface="Lato" panose="020F0502020204030203" pitchFamily="34" charset="0"/>
                <a:cs typeface="Lato" panose="020F0502020204030203" pitchFamily="34" charset="0"/>
              </a:rPr>
              <a:t>Activity</a:t>
            </a:r>
          </a:p>
          <a:p>
            <a:pPr marL="342900" indent="-342900">
              <a:buFont typeface="+mj-lt"/>
              <a:buAutoNum type="arabicPeriod"/>
            </a:pPr>
            <a:r>
              <a:rPr lang="en-US" sz="1800" dirty="0">
                <a:solidFill>
                  <a:srgbClr val="26377C"/>
                </a:solidFill>
                <a:latin typeface="Lato" panose="020F0502020204030203" pitchFamily="34" charset="0"/>
                <a:ea typeface="Lato" panose="020F0502020204030203" pitchFamily="34" charset="0"/>
                <a:cs typeface="Lato" panose="020F0502020204030203" pitchFamily="34" charset="0"/>
              </a:rPr>
              <a:t>Whose fault is it that there is still cholera in Haiti?</a:t>
            </a:r>
          </a:p>
          <a:p>
            <a:pPr marL="342900" indent="-342900">
              <a:buFont typeface="+mj-lt"/>
              <a:buAutoNum type="arabicPeriod"/>
            </a:pPr>
            <a:r>
              <a:rPr lang="en-US" sz="1800" dirty="0">
                <a:solidFill>
                  <a:srgbClr val="26377C"/>
                </a:solidFill>
                <a:latin typeface="Lato" panose="020F0502020204030203" pitchFamily="34" charset="0"/>
                <a:ea typeface="Lato" panose="020F0502020204030203" pitchFamily="34" charset="0"/>
                <a:cs typeface="Lato" panose="020F0502020204030203" pitchFamily="34" charset="0"/>
              </a:rPr>
              <a:t>Whose choices determine Haiti’s future?</a:t>
            </a:r>
            <a:endParaRPr lang="en-GB" sz="1800" dirty="0">
              <a:solidFill>
                <a:srgbClr val="26377C"/>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24920458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D28D2FAD-BC09-401B-8691-22327C021C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4694262"/>
            <a:ext cx="2603496" cy="16561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26F0B25-9CD0-4D49-9796-782E283BCC3F}"/>
              </a:ext>
            </a:extLst>
          </p:cNvPr>
          <p:cNvSpPr>
            <a:spLocks noGrp="1"/>
          </p:cNvSpPr>
          <p:nvPr>
            <p:ph type="title"/>
          </p:nvPr>
        </p:nvSpPr>
        <p:spPr>
          <a:xfrm>
            <a:off x="323528" y="742020"/>
            <a:ext cx="8568952" cy="1066800"/>
          </a:xfrm>
        </p:spPr>
        <p:txBody>
          <a:bodyPr>
            <a:normAutofit/>
          </a:bodyPr>
          <a:lstStyle/>
          <a:p>
            <a:r>
              <a:rPr lang="en-US" sz="3500" b="1" dirty="0">
                <a:solidFill>
                  <a:srgbClr val="26377C"/>
                </a:solidFill>
              </a:rPr>
              <a:t>Can Haiti throw off its historical chains?</a:t>
            </a:r>
            <a:endParaRPr lang="en-GB" sz="3500" b="1" dirty="0">
              <a:solidFill>
                <a:srgbClr val="26377C"/>
              </a:solidFill>
            </a:endParaRPr>
          </a:p>
        </p:txBody>
      </p:sp>
      <p:sp>
        <p:nvSpPr>
          <p:cNvPr id="3" name="Content Placeholder 2">
            <a:extLst>
              <a:ext uri="{FF2B5EF4-FFF2-40B4-BE49-F238E27FC236}">
                <a16:creationId xmlns:a16="http://schemas.microsoft.com/office/drawing/2014/main" id="{FF70B51D-4360-4A47-BD06-E81CB48BC9A5}"/>
              </a:ext>
            </a:extLst>
          </p:cNvPr>
          <p:cNvSpPr>
            <a:spLocks noGrp="1"/>
          </p:cNvSpPr>
          <p:nvPr>
            <p:ph idx="1"/>
          </p:nvPr>
        </p:nvSpPr>
        <p:spPr>
          <a:xfrm>
            <a:off x="323528" y="1808820"/>
            <a:ext cx="8147248" cy="4896544"/>
          </a:xfrm>
        </p:spPr>
        <p:txBody>
          <a:bodyPr>
            <a:normAutofit/>
          </a:bodyPr>
          <a:lstStyle/>
          <a:p>
            <a:pPr>
              <a:lnSpc>
                <a:spcPct val="108000"/>
              </a:lnSpc>
            </a:pPr>
            <a:r>
              <a:rPr lang="en-US" sz="2200" dirty="0">
                <a:solidFill>
                  <a:srgbClr val="26377C"/>
                </a:solidFill>
              </a:rPr>
              <a:t>Reflect on what you have learnt about</a:t>
            </a:r>
          </a:p>
          <a:p>
            <a:pPr lvl="1">
              <a:lnSpc>
                <a:spcPct val="108000"/>
              </a:lnSpc>
            </a:pPr>
            <a:r>
              <a:rPr lang="en-US" sz="2200" dirty="0"/>
              <a:t>Haiti’s history</a:t>
            </a:r>
          </a:p>
          <a:p>
            <a:pPr lvl="1">
              <a:lnSpc>
                <a:spcPct val="108000"/>
              </a:lnSpc>
            </a:pPr>
            <a:r>
              <a:rPr lang="en-US" sz="2200" dirty="0"/>
              <a:t>why Haiti is a multi-hazardous environment</a:t>
            </a:r>
          </a:p>
          <a:p>
            <a:pPr lvl="1">
              <a:lnSpc>
                <a:spcPct val="108000"/>
              </a:lnSpc>
            </a:pPr>
            <a:r>
              <a:rPr lang="en-US" sz="2200" dirty="0"/>
              <a:t>how poverty affects Haiti’s vulnerability to natural hazards.</a:t>
            </a:r>
          </a:p>
          <a:p>
            <a:pPr>
              <a:lnSpc>
                <a:spcPct val="108000"/>
              </a:lnSpc>
            </a:pPr>
            <a:r>
              <a:rPr lang="en-US" sz="2200" dirty="0">
                <a:solidFill>
                  <a:srgbClr val="26377C"/>
                </a:solidFill>
              </a:rPr>
              <a:t>Do you think Haiti can throw off its historical chains and become a country where people have a good quality of life?  Justify your answer.</a:t>
            </a:r>
          </a:p>
          <a:p>
            <a:endParaRPr lang="en-US" sz="2400" dirty="0"/>
          </a:p>
          <a:p>
            <a:endParaRPr lang="en-US" sz="2400" dirty="0"/>
          </a:p>
          <a:p>
            <a:pPr lvl="1"/>
            <a:endParaRPr lang="en-US" sz="2400" dirty="0"/>
          </a:p>
          <a:p>
            <a:pPr lvl="1"/>
            <a:endParaRPr lang="en-GB" sz="2400" dirty="0"/>
          </a:p>
        </p:txBody>
      </p:sp>
    </p:spTree>
    <p:extLst>
      <p:ext uri="{BB962C8B-B14F-4D97-AF65-F5344CB8AC3E}">
        <p14:creationId xmlns:p14="http://schemas.microsoft.com/office/powerpoint/2010/main" val="1520461777"/>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F9E68-53E4-4368-9FA3-6C421126507E}"/>
              </a:ext>
            </a:extLst>
          </p:cNvPr>
          <p:cNvSpPr>
            <a:spLocks noGrp="1"/>
          </p:cNvSpPr>
          <p:nvPr>
            <p:ph type="title"/>
          </p:nvPr>
        </p:nvSpPr>
        <p:spPr>
          <a:xfrm>
            <a:off x="453430" y="620688"/>
            <a:ext cx="8229600" cy="1066800"/>
          </a:xfrm>
        </p:spPr>
        <p:txBody>
          <a:bodyPr>
            <a:normAutofit/>
          </a:bodyPr>
          <a:lstStyle/>
          <a:p>
            <a:r>
              <a:rPr lang="en-US" sz="3600" b="1" dirty="0">
                <a:solidFill>
                  <a:srgbClr val="26377C"/>
                </a:solidFill>
              </a:rPr>
              <a:t>Challenge activities (optional)</a:t>
            </a:r>
            <a:endParaRPr lang="en-GB" sz="3600" b="1" dirty="0">
              <a:solidFill>
                <a:srgbClr val="26377C"/>
              </a:solidFill>
            </a:endParaRPr>
          </a:p>
        </p:txBody>
      </p:sp>
      <p:sp>
        <p:nvSpPr>
          <p:cNvPr id="3" name="Content Placeholder 2">
            <a:extLst>
              <a:ext uri="{FF2B5EF4-FFF2-40B4-BE49-F238E27FC236}">
                <a16:creationId xmlns:a16="http://schemas.microsoft.com/office/drawing/2014/main" id="{8C1B7D8C-4B2B-4E5A-80ED-B468CB15CDD2}"/>
              </a:ext>
            </a:extLst>
          </p:cNvPr>
          <p:cNvSpPr>
            <a:spLocks noGrp="1"/>
          </p:cNvSpPr>
          <p:nvPr>
            <p:ph idx="1"/>
          </p:nvPr>
        </p:nvSpPr>
        <p:spPr>
          <a:xfrm>
            <a:off x="429841" y="1794942"/>
            <a:ext cx="8363272" cy="3002210"/>
          </a:xfrm>
        </p:spPr>
        <p:txBody>
          <a:bodyPr>
            <a:normAutofit/>
          </a:bodyPr>
          <a:lstStyle/>
          <a:p>
            <a:pPr>
              <a:lnSpc>
                <a:spcPct val="108000"/>
              </a:lnSpc>
            </a:pPr>
            <a:r>
              <a:rPr lang="en-US" sz="2200" dirty="0">
                <a:solidFill>
                  <a:srgbClr val="26377C"/>
                </a:solidFill>
              </a:rPr>
              <a:t>Should France pay reparations to Haiti?  Read this</a:t>
            </a:r>
            <a:r>
              <a:rPr lang="en-US" sz="2200" dirty="0"/>
              <a:t> </a:t>
            </a:r>
            <a:r>
              <a:rPr lang="en-US" sz="2200" dirty="0">
                <a:solidFill>
                  <a:srgbClr val="5CC1EA"/>
                </a:solidFill>
                <a:hlinkClick r:id="rId2">
                  <a:extLst>
                    <a:ext uri="{A12FA001-AC4F-418D-AE19-62706E023703}">
                      <ahyp:hlinkClr xmlns:ahyp="http://schemas.microsoft.com/office/drawing/2018/hyperlinkcolor" val="tx"/>
                    </a:ext>
                  </a:extLst>
                </a:hlinkClick>
              </a:rPr>
              <a:t>article </a:t>
            </a:r>
            <a:r>
              <a:rPr lang="en-GB" sz="2200" dirty="0">
                <a:solidFill>
                  <a:srgbClr val="26377C"/>
                </a:solidFill>
              </a:rPr>
              <a:t>– what is your view?</a:t>
            </a:r>
          </a:p>
          <a:p>
            <a:pPr>
              <a:lnSpc>
                <a:spcPct val="108000"/>
              </a:lnSpc>
            </a:pPr>
            <a:r>
              <a:rPr lang="en-GB" sz="2200" dirty="0">
                <a:solidFill>
                  <a:srgbClr val="26377C"/>
                </a:solidFill>
              </a:rPr>
              <a:t>Find out more about the book </a:t>
            </a:r>
            <a:r>
              <a:rPr lang="en-GB" sz="2200" i="1" dirty="0">
                <a:solidFill>
                  <a:srgbClr val="26377C"/>
                </a:solidFill>
              </a:rPr>
              <a:t>Disaster by choice</a:t>
            </a:r>
            <a:r>
              <a:rPr lang="en-GB" sz="2200" dirty="0">
                <a:solidFill>
                  <a:srgbClr val="26377C"/>
                </a:solidFill>
              </a:rPr>
              <a:t> – watch this </a:t>
            </a:r>
            <a:r>
              <a:rPr lang="en-GB" sz="2200" dirty="0">
                <a:solidFill>
                  <a:srgbClr val="5CC1EA"/>
                </a:solidFill>
                <a:hlinkClick r:id="rId3">
                  <a:extLst>
                    <a:ext uri="{A12FA001-AC4F-418D-AE19-62706E023703}">
                      <ahyp:hlinkClr xmlns:ahyp="http://schemas.microsoft.com/office/drawing/2018/hyperlinkcolor" val="tx"/>
                    </a:ext>
                  </a:extLst>
                </a:hlinkClick>
              </a:rPr>
              <a:t>summary</a:t>
            </a:r>
            <a:r>
              <a:rPr lang="en-GB" sz="2200" dirty="0">
                <a:solidFill>
                  <a:srgbClr val="26377C"/>
                </a:solidFill>
              </a:rPr>
              <a:t>.</a:t>
            </a:r>
          </a:p>
          <a:p>
            <a:pPr>
              <a:lnSpc>
                <a:spcPct val="108000"/>
              </a:lnSpc>
            </a:pPr>
            <a:r>
              <a:rPr lang="en-GB" sz="2200" dirty="0">
                <a:solidFill>
                  <a:srgbClr val="26377C"/>
                </a:solidFill>
              </a:rPr>
              <a:t>How has colonisation affected other countries around the world? Carry out research to find out.</a:t>
            </a:r>
          </a:p>
        </p:txBody>
      </p:sp>
    </p:spTree>
    <p:extLst>
      <p:ext uri="{BB962C8B-B14F-4D97-AF65-F5344CB8AC3E}">
        <p14:creationId xmlns:p14="http://schemas.microsoft.com/office/powerpoint/2010/main" val="219533663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233" y="178885"/>
            <a:ext cx="8229600" cy="1230287"/>
          </a:xfrm>
        </p:spPr>
        <p:txBody>
          <a:bodyPr>
            <a:normAutofit/>
          </a:bodyPr>
          <a:lstStyle/>
          <a:p>
            <a:r>
              <a:rPr lang="en-GB" sz="3600" b="1" dirty="0"/>
              <a:t>Links</a:t>
            </a:r>
          </a:p>
        </p:txBody>
      </p:sp>
      <p:sp>
        <p:nvSpPr>
          <p:cNvPr id="5" name="Text Placeholder 4"/>
          <p:cNvSpPr>
            <a:spLocks noGrp="1"/>
          </p:cNvSpPr>
          <p:nvPr>
            <p:ph type="body" idx="1"/>
          </p:nvPr>
        </p:nvSpPr>
        <p:spPr>
          <a:xfrm>
            <a:off x="409386" y="895867"/>
            <a:ext cx="4040188" cy="639762"/>
          </a:xfrm>
        </p:spPr>
        <p:txBody>
          <a:bodyPr>
            <a:normAutofit/>
          </a:bodyPr>
          <a:lstStyle/>
          <a:p>
            <a:r>
              <a:rPr lang="en-GB" dirty="0"/>
              <a:t>From the awarding bodies</a:t>
            </a:r>
          </a:p>
        </p:txBody>
      </p:sp>
      <p:sp>
        <p:nvSpPr>
          <p:cNvPr id="6" name="Text Placeholder 5"/>
          <p:cNvSpPr>
            <a:spLocks noGrp="1"/>
          </p:cNvSpPr>
          <p:nvPr>
            <p:ph type="body" sz="quarter" idx="3"/>
          </p:nvPr>
        </p:nvSpPr>
        <p:spPr>
          <a:xfrm>
            <a:off x="5357589" y="877632"/>
            <a:ext cx="4041775" cy="639762"/>
          </a:xfrm>
        </p:spPr>
        <p:txBody>
          <a:bodyPr>
            <a:normAutofit/>
          </a:bodyPr>
          <a:lstStyle/>
          <a:p>
            <a:r>
              <a:rPr lang="en-GB" dirty="0">
                <a:solidFill>
                  <a:srgbClr val="26377C"/>
                </a:solidFill>
              </a:rPr>
              <a:t>Find out more</a:t>
            </a:r>
          </a:p>
        </p:txBody>
      </p:sp>
      <p:sp>
        <p:nvSpPr>
          <p:cNvPr id="4" name="Content Placeholder 3"/>
          <p:cNvSpPr>
            <a:spLocks noGrp="1"/>
          </p:cNvSpPr>
          <p:nvPr>
            <p:ph sz="quarter" idx="4"/>
          </p:nvPr>
        </p:nvSpPr>
        <p:spPr>
          <a:xfrm>
            <a:off x="5220072" y="1609523"/>
            <a:ext cx="3693095" cy="4348735"/>
          </a:xfrm>
        </p:spPr>
        <p:txBody>
          <a:bodyPr>
            <a:noAutofit/>
          </a:bodyPr>
          <a:lstStyle/>
          <a:p>
            <a:pPr>
              <a:lnSpc>
                <a:spcPct val="108000"/>
              </a:lnSpc>
            </a:pPr>
            <a:r>
              <a:rPr lang="en-US" sz="2200" dirty="0">
                <a:solidFill>
                  <a:srgbClr val="26377C"/>
                </a:solidFill>
              </a:rPr>
              <a:t>What were the negative impacts of colonization for India? </a:t>
            </a:r>
            <a:r>
              <a:rPr lang="en-US" sz="2200" dirty="0">
                <a:solidFill>
                  <a:srgbClr val="5CC1EA"/>
                </a:solidFill>
                <a:hlinkClick r:id="rId2">
                  <a:extLst>
                    <a:ext uri="{A12FA001-AC4F-418D-AE19-62706E023703}">
                      <ahyp:hlinkClr xmlns:ahyp="http://schemas.microsoft.com/office/drawing/2018/hyperlinkcolor" val="tx"/>
                    </a:ext>
                  </a:extLst>
                </a:hlinkClick>
              </a:rPr>
              <a:t>Article</a:t>
            </a:r>
            <a:r>
              <a:rPr lang="en-US" sz="2200" dirty="0"/>
              <a:t> </a:t>
            </a:r>
          </a:p>
          <a:p>
            <a:pPr>
              <a:lnSpc>
                <a:spcPct val="108000"/>
              </a:lnSpc>
            </a:pPr>
            <a:r>
              <a:rPr lang="en-GB" sz="2200" dirty="0">
                <a:solidFill>
                  <a:srgbClr val="26377C"/>
                </a:solidFill>
              </a:rPr>
              <a:t>Are problems in the Democratic Republic of Congo today the result of colonization? </a:t>
            </a:r>
            <a:r>
              <a:rPr lang="en-GB" sz="2200" dirty="0">
                <a:solidFill>
                  <a:srgbClr val="5CC1EA"/>
                </a:solidFill>
                <a:hlinkClick r:id="rId3">
                  <a:extLst>
                    <a:ext uri="{A12FA001-AC4F-418D-AE19-62706E023703}">
                      <ahyp:hlinkClr xmlns:ahyp="http://schemas.microsoft.com/office/drawing/2018/hyperlinkcolor" val="tx"/>
                    </a:ext>
                  </a:extLst>
                </a:hlinkClick>
              </a:rPr>
              <a:t>Article</a:t>
            </a:r>
            <a:endParaRPr lang="en-GB" sz="2200" dirty="0">
              <a:solidFill>
                <a:srgbClr val="5CC1EA"/>
              </a:solidFill>
            </a:endParaRPr>
          </a:p>
          <a:p>
            <a:r>
              <a:rPr lang="en-GB" sz="2200" dirty="0">
                <a:solidFill>
                  <a:srgbClr val="26377C"/>
                </a:solidFill>
              </a:rPr>
              <a:t>Images of Haiti by Haitians – </a:t>
            </a:r>
            <a:r>
              <a:rPr lang="en-GB" sz="2200" dirty="0">
                <a:solidFill>
                  <a:srgbClr val="5CC1EA"/>
                </a:solidFill>
                <a:hlinkClick r:id="rId4">
                  <a:extLst>
                    <a:ext uri="{A12FA001-AC4F-418D-AE19-62706E023703}">
                      <ahyp:hlinkClr xmlns:ahyp="http://schemas.microsoft.com/office/drawing/2018/hyperlinkcolor" val="tx"/>
                    </a:ext>
                  </a:extLst>
                </a:hlinkClick>
              </a:rPr>
              <a:t>photo story</a:t>
            </a:r>
            <a:endParaRPr lang="en-GB" sz="2200" dirty="0">
              <a:solidFill>
                <a:srgbClr val="5CC1EA"/>
              </a:solidFill>
            </a:endParaRPr>
          </a:p>
        </p:txBody>
      </p:sp>
      <p:graphicFrame>
        <p:nvGraphicFramePr>
          <p:cNvPr id="10" name="Content Placeholder 7">
            <a:extLst>
              <a:ext uri="{FF2B5EF4-FFF2-40B4-BE49-F238E27FC236}">
                <a16:creationId xmlns:a16="http://schemas.microsoft.com/office/drawing/2014/main" id="{62C767CD-1273-44DE-A445-41AC8B1753C5}"/>
              </a:ext>
            </a:extLst>
          </p:cNvPr>
          <p:cNvGraphicFramePr>
            <a:graphicFrameLocks/>
          </p:cNvGraphicFramePr>
          <p:nvPr>
            <p:extLst>
              <p:ext uri="{D42A27DB-BD31-4B8C-83A1-F6EECF244321}">
                <p14:modId xmlns:p14="http://schemas.microsoft.com/office/powerpoint/2010/main" val="887314372"/>
              </p:ext>
            </p:extLst>
          </p:nvPr>
        </p:nvGraphicFramePr>
        <p:xfrm>
          <a:off x="467544" y="1523377"/>
          <a:ext cx="4896544" cy="5129547"/>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tblGrid>
              <a:tr h="368773">
                <a:tc>
                  <a:txBody>
                    <a:bodyPr/>
                    <a:lstStyle/>
                    <a:p>
                      <a:endParaRPr lang="en-GB" sz="16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800" dirty="0">
                          <a:latin typeface="Lato" panose="020F0502020204030203" pitchFamily="34" charset="0"/>
                          <a:ea typeface="Lato" panose="020F0502020204030203" pitchFamily="34" charset="0"/>
                          <a:cs typeface="Lato" panose="020F0502020204030203" pitchFamily="34" charset="0"/>
                        </a:rPr>
                        <a:t>Topic</a:t>
                      </a:r>
                    </a:p>
                  </a:txBody>
                  <a:tcPr/>
                </a:tc>
                <a:extLst>
                  <a:ext uri="{0D108BD9-81ED-4DB2-BD59-A6C34878D82A}">
                    <a16:rowId xmlns:a16="http://schemas.microsoft.com/office/drawing/2014/main" val="10000"/>
                  </a:ext>
                </a:extLst>
              </a:tr>
              <a:tr h="575893">
                <a:tc>
                  <a:txBody>
                    <a:bodyPr/>
                    <a:lstStyle/>
                    <a:p>
                      <a:r>
                        <a:rPr lang="en-GB" sz="1800" dirty="0">
                          <a:solidFill>
                            <a:srgbClr val="5CC1EA"/>
                          </a:solidFill>
                          <a:latin typeface="Lato" panose="020F0502020204030203" pitchFamily="34" charset="0"/>
                          <a:ea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rPr>
                        <a:t>AQA</a:t>
                      </a:r>
                      <a:endParaRPr lang="en-GB" sz="1800" dirty="0">
                        <a:solidFill>
                          <a:srgbClr val="5CC1EA"/>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1800" dirty="0">
                          <a:solidFill>
                            <a:srgbClr val="26377C"/>
                          </a:solidFill>
                          <a:latin typeface="Lato" panose="020F0502020204030203" pitchFamily="34" charset="0"/>
                          <a:ea typeface="Lato" panose="020F0502020204030203" pitchFamily="34" charset="0"/>
                          <a:cs typeface="Lato" panose="020F0502020204030203" pitchFamily="34" charset="0"/>
                        </a:rPr>
                        <a:t>3.2.2 Section B: The Changing Economic World </a:t>
                      </a:r>
                      <a:endParaRPr lang="en-GB" sz="1800" dirty="0">
                        <a:solidFill>
                          <a:srgbClr val="26377C"/>
                        </a:solidFill>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0001"/>
                  </a:ext>
                </a:extLst>
              </a:tr>
              <a:tr h="368773">
                <a:tc>
                  <a:txBody>
                    <a:bodyPr/>
                    <a:lstStyle/>
                    <a:p>
                      <a:r>
                        <a:rPr lang="en-GB" sz="1800" dirty="0" err="1">
                          <a:solidFill>
                            <a:srgbClr val="67AFBD"/>
                          </a:solidFill>
                          <a:latin typeface="Lato" panose="020F0502020204030203" pitchFamily="34" charset="0"/>
                          <a:ea typeface="Lato" panose="020F0502020204030203" pitchFamily="34" charset="0"/>
                          <a:cs typeface="Lato" panose="020F0502020204030203" pitchFamily="34" charset="0"/>
                          <a:hlinkClick r:id="rId6">
                            <a:extLst>
                              <a:ext uri="{A12FA001-AC4F-418D-AE19-62706E023703}">
                                <ahyp:hlinkClr xmlns:ahyp="http://schemas.microsoft.com/office/drawing/2018/hyperlinkcolor" val="tx"/>
                              </a:ext>
                            </a:extLst>
                          </a:hlinkClick>
                        </a:rPr>
                        <a:t>Edexcel</a:t>
                      </a:r>
                      <a:r>
                        <a:rPr lang="en-GB" sz="1800" dirty="0">
                          <a:solidFill>
                            <a:srgbClr val="5CC1EA"/>
                          </a:solidFill>
                          <a:latin typeface="Lato" panose="020F0502020204030203" pitchFamily="34" charset="0"/>
                          <a:ea typeface="Lato" panose="020F0502020204030203" pitchFamily="34" charset="0"/>
                          <a:cs typeface="Lato" panose="020F0502020204030203" pitchFamily="34" charset="0"/>
                          <a:hlinkClick r:id="rId6">
                            <a:extLst>
                              <a:ext uri="{A12FA001-AC4F-418D-AE19-62706E023703}">
                                <ahyp:hlinkClr xmlns:ahyp="http://schemas.microsoft.com/office/drawing/2018/hyperlinkcolor" val="tx"/>
                              </a:ext>
                            </a:extLst>
                          </a:hlinkClick>
                        </a:rPr>
                        <a:t>  A</a:t>
                      </a:r>
                      <a:endParaRPr lang="en-GB" sz="1800" dirty="0">
                        <a:solidFill>
                          <a:srgbClr val="5CC1EA"/>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1800" dirty="0">
                          <a:solidFill>
                            <a:srgbClr val="26377C"/>
                          </a:solidFill>
                          <a:latin typeface="Lato" panose="020F0502020204030203" pitchFamily="34" charset="0"/>
                          <a:ea typeface="Lato" panose="020F0502020204030203" pitchFamily="34" charset="0"/>
                          <a:cs typeface="Lato" panose="020F0502020204030203" pitchFamily="34" charset="0"/>
                        </a:rPr>
                        <a:t>5 Global Development</a:t>
                      </a:r>
                      <a:endParaRPr lang="en-GB" sz="1800" dirty="0">
                        <a:solidFill>
                          <a:srgbClr val="26377C"/>
                        </a:solidFill>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0002"/>
                  </a:ext>
                </a:extLst>
              </a:tr>
              <a:tr h="368773">
                <a:tc>
                  <a:txBody>
                    <a:bodyPr/>
                    <a:lstStyle/>
                    <a:p>
                      <a:r>
                        <a:rPr lang="en-GB" sz="1800" dirty="0" err="1">
                          <a:solidFill>
                            <a:srgbClr val="67AFBD"/>
                          </a:solidFill>
                          <a:latin typeface="Lato" panose="020F0502020204030203" pitchFamily="34" charset="0"/>
                          <a:ea typeface="Lato" panose="020F0502020204030203" pitchFamily="34" charset="0"/>
                          <a:cs typeface="Lato" panose="020F0502020204030203" pitchFamily="34" charset="0"/>
                          <a:hlinkClick r:id="rId7">
                            <a:extLst>
                              <a:ext uri="{A12FA001-AC4F-418D-AE19-62706E023703}">
                                <ahyp:hlinkClr xmlns:ahyp="http://schemas.microsoft.com/office/drawing/2018/hyperlinkcolor" val="tx"/>
                              </a:ext>
                            </a:extLst>
                          </a:hlinkClick>
                        </a:rPr>
                        <a:t>Edexcel</a:t>
                      </a:r>
                      <a:r>
                        <a:rPr lang="en-GB" sz="1800" dirty="0">
                          <a:solidFill>
                            <a:srgbClr val="5CC1EA"/>
                          </a:solidFill>
                          <a:latin typeface="Lato" panose="020F0502020204030203" pitchFamily="34" charset="0"/>
                          <a:ea typeface="Lato" panose="020F0502020204030203" pitchFamily="34" charset="0"/>
                          <a:cs typeface="Lato" panose="020F0502020204030203" pitchFamily="34" charset="0"/>
                          <a:hlinkClick r:id="rId7">
                            <a:extLst>
                              <a:ext uri="{A12FA001-AC4F-418D-AE19-62706E023703}">
                                <ahyp:hlinkClr xmlns:ahyp="http://schemas.microsoft.com/office/drawing/2018/hyperlinkcolor" val="tx"/>
                              </a:ext>
                            </a:extLst>
                          </a:hlinkClick>
                        </a:rPr>
                        <a:t> B</a:t>
                      </a:r>
                      <a:endParaRPr lang="en-GB" sz="1800" dirty="0">
                        <a:solidFill>
                          <a:srgbClr val="5CC1EA"/>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1800" dirty="0">
                          <a:solidFill>
                            <a:srgbClr val="26377C"/>
                          </a:solidFill>
                          <a:latin typeface="Lato" panose="020F0502020204030203" pitchFamily="34" charset="0"/>
                          <a:ea typeface="Lato" panose="020F0502020204030203" pitchFamily="34" charset="0"/>
                          <a:cs typeface="Lato" panose="020F0502020204030203" pitchFamily="34" charset="0"/>
                        </a:rPr>
                        <a:t>2 Development Dynamics</a:t>
                      </a:r>
                      <a:endParaRPr lang="en-GB" sz="1800" dirty="0">
                        <a:solidFill>
                          <a:srgbClr val="26377C"/>
                        </a:solidFill>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0003"/>
                  </a:ext>
                </a:extLst>
              </a:tr>
              <a:tr h="372982">
                <a:tc>
                  <a:txBody>
                    <a:bodyPr/>
                    <a:lstStyle/>
                    <a:p>
                      <a:r>
                        <a:rPr lang="en-GB" sz="1800" dirty="0" err="1">
                          <a:solidFill>
                            <a:srgbClr val="67AFBD"/>
                          </a:solidFill>
                          <a:latin typeface="Lato" panose="020F0502020204030203" pitchFamily="34" charset="0"/>
                          <a:ea typeface="Lato" panose="020F0502020204030203" pitchFamily="34" charset="0"/>
                          <a:cs typeface="Lato" panose="020F0502020204030203" pitchFamily="34" charset="0"/>
                          <a:hlinkClick r:id="rId8">
                            <a:extLst>
                              <a:ext uri="{A12FA001-AC4F-418D-AE19-62706E023703}">
                                <ahyp:hlinkClr xmlns:ahyp="http://schemas.microsoft.com/office/drawing/2018/hyperlinkcolor" val="tx"/>
                              </a:ext>
                            </a:extLst>
                          </a:hlinkClick>
                        </a:rPr>
                        <a:t>Eduqas</a:t>
                      </a:r>
                      <a:r>
                        <a:rPr lang="en-GB" sz="1800" dirty="0">
                          <a:solidFill>
                            <a:srgbClr val="5CC1EA"/>
                          </a:solidFill>
                          <a:latin typeface="Lato" panose="020F0502020204030203" pitchFamily="34" charset="0"/>
                          <a:ea typeface="Lato" panose="020F0502020204030203" pitchFamily="34" charset="0"/>
                          <a:cs typeface="Lato" panose="020F0502020204030203" pitchFamily="34" charset="0"/>
                          <a:hlinkClick r:id="rId8">
                            <a:extLst>
                              <a:ext uri="{A12FA001-AC4F-418D-AE19-62706E023703}">
                                <ahyp:hlinkClr xmlns:ahyp="http://schemas.microsoft.com/office/drawing/2018/hyperlinkcolor" val="tx"/>
                              </a:ext>
                            </a:extLst>
                          </a:hlinkClick>
                        </a:rPr>
                        <a:t> A</a:t>
                      </a:r>
                      <a:endParaRPr lang="en-GB" sz="1800" dirty="0">
                        <a:solidFill>
                          <a:srgbClr val="5CC1EA"/>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1800" dirty="0">
                          <a:solidFill>
                            <a:srgbClr val="26377C"/>
                          </a:solidFill>
                          <a:latin typeface="Lato" panose="020F0502020204030203" pitchFamily="34" charset="0"/>
                          <a:ea typeface="Lato" panose="020F0502020204030203" pitchFamily="34" charset="0"/>
                          <a:cs typeface="Lato" panose="020F0502020204030203" pitchFamily="34" charset="0"/>
                        </a:rPr>
                        <a:t>6 Development and Resource Issues</a:t>
                      </a:r>
                      <a:endParaRPr lang="en-GB" sz="1800" dirty="0">
                        <a:solidFill>
                          <a:srgbClr val="26377C"/>
                        </a:solidFill>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0004"/>
                  </a:ext>
                </a:extLst>
              </a:tr>
              <a:tr h="664528">
                <a:tc>
                  <a:txBody>
                    <a:bodyPr/>
                    <a:lstStyle/>
                    <a:p>
                      <a:r>
                        <a:rPr kumimoji="0" lang="en-GB" sz="1800" kern="1200" dirty="0" err="1">
                          <a:solidFill>
                            <a:srgbClr val="67AFBD"/>
                          </a:solidFill>
                          <a:latin typeface="Lato" panose="020F0502020204030203" pitchFamily="34" charset="0"/>
                          <a:ea typeface="Lato" panose="020F0502020204030203" pitchFamily="34" charset="0"/>
                          <a:cs typeface="Lato" panose="020F0502020204030203" pitchFamily="34" charset="0"/>
                          <a:hlinkClick r:id="rId9">
                            <a:extLst>
                              <a:ext uri="{A12FA001-AC4F-418D-AE19-62706E023703}">
                                <ahyp:hlinkClr xmlns:ahyp="http://schemas.microsoft.com/office/drawing/2018/hyperlinkcolor" val="tx"/>
                              </a:ext>
                            </a:extLst>
                          </a:hlinkClick>
                        </a:rPr>
                        <a:t>Eduqas</a:t>
                      </a:r>
                      <a:r>
                        <a:rPr kumimoji="0" lang="en-GB" sz="1800" kern="1200" dirty="0">
                          <a:solidFill>
                            <a:srgbClr val="5CC1EA"/>
                          </a:solidFill>
                          <a:latin typeface="Lato" panose="020F0502020204030203" pitchFamily="34" charset="0"/>
                          <a:ea typeface="Lato" panose="020F0502020204030203" pitchFamily="34" charset="0"/>
                          <a:cs typeface="Lato" panose="020F0502020204030203" pitchFamily="34" charset="0"/>
                          <a:hlinkClick r:id="rId9">
                            <a:extLst>
                              <a:ext uri="{A12FA001-AC4F-418D-AE19-62706E023703}">
                                <ahyp:hlinkClr xmlns:ahyp="http://schemas.microsoft.com/office/drawing/2018/hyperlinkcolor" val="tx"/>
                              </a:ext>
                            </a:extLst>
                          </a:hlinkClick>
                        </a:rPr>
                        <a:t> B</a:t>
                      </a:r>
                      <a:endParaRPr lang="en-GB" sz="1800" dirty="0">
                        <a:solidFill>
                          <a:srgbClr val="5CC1EA"/>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1800" dirty="0">
                          <a:solidFill>
                            <a:srgbClr val="26377C"/>
                          </a:solidFill>
                          <a:latin typeface="Lato" panose="020F0502020204030203" pitchFamily="34" charset="0"/>
                          <a:ea typeface="Lato" panose="020F0502020204030203" pitchFamily="34" charset="0"/>
                          <a:cs typeface="Lato" panose="020F0502020204030203" pitchFamily="34" charset="0"/>
                        </a:rPr>
                        <a:t>1.3 A Global Perspective on Development Issues</a:t>
                      </a:r>
                      <a:endParaRPr lang="en-GB" sz="1800" dirty="0">
                        <a:solidFill>
                          <a:srgbClr val="26377C"/>
                        </a:solidFill>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0005"/>
                  </a:ext>
                </a:extLst>
              </a:tr>
              <a:tr h="368773">
                <a:tc>
                  <a:txBody>
                    <a:bodyPr/>
                    <a:lstStyle/>
                    <a:p>
                      <a:r>
                        <a:rPr lang="en-GB" sz="1800" dirty="0">
                          <a:solidFill>
                            <a:srgbClr val="5CC1EA"/>
                          </a:solidFill>
                          <a:latin typeface="Lato" panose="020F0502020204030203" pitchFamily="34" charset="0"/>
                          <a:ea typeface="Lato" panose="020F0502020204030203" pitchFamily="34" charset="0"/>
                          <a:cs typeface="Lato" panose="020F0502020204030203" pitchFamily="34" charset="0"/>
                          <a:hlinkClick r:id="rId10">
                            <a:extLst>
                              <a:ext uri="{A12FA001-AC4F-418D-AE19-62706E023703}">
                                <ahyp:hlinkClr xmlns:ahyp="http://schemas.microsoft.com/office/drawing/2018/hyperlinkcolor" val="tx"/>
                              </a:ext>
                            </a:extLst>
                          </a:hlinkClick>
                        </a:rPr>
                        <a:t>OCR A</a:t>
                      </a:r>
                      <a:endParaRPr lang="en-GB" sz="1800" dirty="0">
                        <a:solidFill>
                          <a:srgbClr val="5CC1EA"/>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1800" dirty="0">
                          <a:solidFill>
                            <a:srgbClr val="26377C"/>
                          </a:solidFill>
                          <a:latin typeface="Lato" panose="020F0502020204030203" pitchFamily="34" charset="0"/>
                          <a:ea typeface="Lato" panose="020F0502020204030203" pitchFamily="34" charset="0"/>
                          <a:cs typeface="Lato" panose="020F0502020204030203" pitchFamily="34" charset="0"/>
                        </a:rPr>
                        <a:t>2.2 People of the Planet</a:t>
                      </a:r>
                      <a:endParaRPr lang="en-GB" sz="1800" dirty="0">
                        <a:solidFill>
                          <a:srgbClr val="26377C"/>
                        </a:solidFill>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0006"/>
                  </a:ext>
                </a:extLst>
              </a:tr>
              <a:tr h="368773">
                <a:tc>
                  <a:txBody>
                    <a:bodyPr/>
                    <a:lstStyle/>
                    <a:p>
                      <a:r>
                        <a:rPr lang="en-GB" sz="1800" dirty="0">
                          <a:solidFill>
                            <a:srgbClr val="5CC1EA"/>
                          </a:solidFill>
                          <a:latin typeface="Lato" panose="020F0502020204030203" pitchFamily="34" charset="0"/>
                          <a:ea typeface="Lato" panose="020F0502020204030203" pitchFamily="34" charset="0"/>
                          <a:cs typeface="Lato" panose="020F0502020204030203" pitchFamily="34" charset="0"/>
                          <a:hlinkClick r:id="rId11">
                            <a:extLst>
                              <a:ext uri="{A12FA001-AC4F-418D-AE19-62706E023703}">
                                <ahyp:hlinkClr xmlns:ahyp="http://schemas.microsoft.com/office/drawing/2018/hyperlinkcolor" val="tx"/>
                              </a:ext>
                            </a:extLst>
                          </a:hlinkClick>
                        </a:rPr>
                        <a:t>OCR B</a:t>
                      </a:r>
                      <a:endParaRPr lang="en-GB" sz="1800" dirty="0">
                        <a:solidFill>
                          <a:srgbClr val="5CC1EA"/>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sz="1800" dirty="0">
                          <a:solidFill>
                            <a:srgbClr val="26377C"/>
                          </a:solidFill>
                          <a:latin typeface="Lato" panose="020F0502020204030203" pitchFamily="34" charset="0"/>
                          <a:ea typeface="Lato" panose="020F0502020204030203" pitchFamily="34" charset="0"/>
                          <a:cs typeface="Lato" panose="020F0502020204030203" pitchFamily="34" charset="0"/>
                        </a:rPr>
                        <a:t>6 Dynamic Development</a:t>
                      </a:r>
                      <a:endParaRPr lang="en-GB" sz="1800" dirty="0">
                        <a:solidFill>
                          <a:srgbClr val="26377C"/>
                        </a:solidFill>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0007"/>
                  </a:ext>
                </a:extLst>
              </a:tr>
              <a:tr h="368773">
                <a:tc>
                  <a:txBody>
                    <a:bodyPr/>
                    <a:lstStyle/>
                    <a:p>
                      <a:pPr>
                        <a:lnSpc>
                          <a:spcPct val="120000"/>
                        </a:lnSpc>
                        <a:spcAft>
                          <a:spcPts val="600"/>
                        </a:spcAft>
                      </a:pPr>
                      <a:r>
                        <a:rPr lang="en-GB" sz="1800" dirty="0">
                          <a:solidFill>
                            <a:srgbClr val="5CC1EA"/>
                          </a:solidFill>
                          <a:latin typeface="Lato" panose="020F0502020204030203" pitchFamily="34" charset="0"/>
                          <a:ea typeface="Lato" panose="020F0502020204030203" pitchFamily="34" charset="0"/>
                          <a:cs typeface="Lato" panose="020F0502020204030203" pitchFamily="34" charset="0"/>
                          <a:hlinkClick r:id="rId12">
                            <a:extLst>
                              <a:ext uri="{A12FA001-AC4F-418D-AE19-62706E023703}">
                                <ahyp:hlinkClr xmlns:ahyp="http://schemas.microsoft.com/office/drawing/2018/hyperlinkcolor" val="tx"/>
                              </a:ext>
                            </a:extLst>
                          </a:hlinkClick>
                        </a:rPr>
                        <a:t>WJEC</a:t>
                      </a:r>
                      <a:endParaRPr lang="en-GB" sz="1800" dirty="0">
                        <a:solidFill>
                          <a:srgbClr val="5CC1EA"/>
                        </a:solidFill>
                        <a:latin typeface="Lato" panose="020F0502020204030203" pitchFamily="34" charset="0"/>
                        <a:ea typeface="Lato" panose="020F0502020204030203" pitchFamily="34" charset="0"/>
                        <a:cs typeface="Lato" panose="020F0502020204030203" pitchFamily="34" charset="0"/>
                      </a:endParaRPr>
                    </a:p>
                  </a:txBody>
                  <a:tcPr marL="68580" marR="68580" marT="0" marB="0"/>
                </a:tc>
                <a:tc>
                  <a:txBody>
                    <a:bodyPr/>
                    <a:lstStyle/>
                    <a:p>
                      <a:pPr>
                        <a:lnSpc>
                          <a:spcPct val="120000"/>
                        </a:lnSpc>
                        <a:spcAft>
                          <a:spcPts val="600"/>
                        </a:spcAft>
                      </a:pPr>
                      <a:r>
                        <a:rPr lang="en-GB" sz="1800" dirty="0">
                          <a:solidFill>
                            <a:srgbClr val="26377C"/>
                          </a:solidFill>
                          <a:effectLst/>
                          <a:latin typeface="Lato" panose="020F0502020204030203" pitchFamily="34" charset="0"/>
                          <a:ea typeface="Lato" panose="020F0502020204030203" pitchFamily="34" charset="0"/>
                          <a:cs typeface="Lato" panose="020F0502020204030203" pitchFamily="34" charset="0"/>
                        </a:rPr>
                        <a:t>6 Development and resource issues</a:t>
                      </a:r>
                    </a:p>
                  </a:txBody>
                  <a:tcPr marL="68580" marR="68580" marT="0" marB="0"/>
                </a:tc>
                <a:extLst>
                  <a:ext uri="{0D108BD9-81ED-4DB2-BD59-A6C34878D82A}">
                    <a16:rowId xmlns:a16="http://schemas.microsoft.com/office/drawing/2014/main" val="2142797191"/>
                  </a:ext>
                </a:extLst>
              </a:tr>
              <a:tr h="368773">
                <a:tc>
                  <a:txBody>
                    <a:bodyPr/>
                    <a:lstStyle/>
                    <a:p>
                      <a:pPr>
                        <a:lnSpc>
                          <a:spcPct val="120000"/>
                        </a:lnSpc>
                        <a:spcAft>
                          <a:spcPts val="600"/>
                        </a:spcAft>
                      </a:pPr>
                      <a:r>
                        <a:rPr lang="en-GB" sz="1800" u="sng" dirty="0">
                          <a:solidFill>
                            <a:srgbClr val="5CC1EA"/>
                          </a:solidFill>
                          <a:effectLst/>
                          <a:latin typeface="Lato" panose="020F0502020204030203" pitchFamily="34" charset="0"/>
                          <a:ea typeface="Lato" panose="020F0502020204030203" pitchFamily="34" charset="0"/>
                          <a:cs typeface="Lato" panose="020F0502020204030203" pitchFamily="34" charset="0"/>
                          <a:hlinkClick r:id="rId13">
                            <a:extLst>
                              <a:ext uri="{A12FA001-AC4F-418D-AE19-62706E023703}">
                                <ahyp:hlinkClr xmlns:ahyp="http://schemas.microsoft.com/office/drawing/2018/hyperlinkcolor" val="tx"/>
                              </a:ext>
                            </a:extLst>
                          </a:hlinkClick>
                        </a:rPr>
                        <a:t>CCEA</a:t>
                      </a:r>
                      <a:endParaRPr lang="en-GB" sz="1800" dirty="0">
                        <a:solidFill>
                          <a:srgbClr val="5CC1EA"/>
                        </a:solidFill>
                        <a:effectLst/>
                        <a:latin typeface="Lato" panose="020F0502020204030203" pitchFamily="34" charset="0"/>
                        <a:ea typeface="Lato" panose="020F0502020204030203" pitchFamily="34" charset="0"/>
                        <a:cs typeface="Lato" panose="020F0502020204030203" pitchFamily="34" charset="0"/>
                      </a:endParaRPr>
                    </a:p>
                  </a:txBody>
                  <a:tcPr/>
                </a:tc>
                <a:tc>
                  <a:txBody>
                    <a:bodyPr/>
                    <a:lstStyle/>
                    <a:p>
                      <a:pPr>
                        <a:lnSpc>
                          <a:spcPct val="120000"/>
                        </a:lnSpc>
                        <a:spcAft>
                          <a:spcPts val="600"/>
                        </a:spcAft>
                      </a:pPr>
                      <a:r>
                        <a:rPr lang="en-GB" sz="1800" dirty="0">
                          <a:solidFill>
                            <a:srgbClr val="26377C"/>
                          </a:solidFill>
                          <a:effectLst/>
                          <a:latin typeface="Lato" panose="020F0502020204030203" pitchFamily="34" charset="0"/>
                          <a:ea typeface="Lato" panose="020F0502020204030203" pitchFamily="34" charset="0"/>
                          <a:cs typeface="Lato" panose="020F0502020204030203" pitchFamily="34" charset="0"/>
                        </a:rPr>
                        <a:t>Unit 2C: Contrasts in world development.</a:t>
                      </a:r>
                    </a:p>
                  </a:txBody>
                  <a:tcPr/>
                </a:tc>
                <a:extLst>
                  <a:ext uri="{0D108BD9-81ED-4DB2-BD59-A6C34878D82A}">
                    <a16:rowId xmlns:a16="http://schemas.microsoft.com/office/drawing/2014/main" val="733327551"/>
                  </a:ext>
                </a:extLst>
              </a:tr>
            </a:tbl>
          </a:graphicData>
        </a:graphic>
      </p:graphicFrame>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sz="3600" b="1" dirty="0">
                <a:solidFill>
                  <a:srgbClr val="26377C"/>
                </a:solidFill>
              </a:rPr>
              <a:t>Glossary</a:t>
            </a:r>
          </a:p>
        </p:txBody>
      </p:sp>
      <p:sp>
        <p:nvSpPr>
          <p:cNvPr id="6" name="Action Button: Back or Previous 5">
            <a:hlinkClick r:id="" action="ppaction://hlinkshowjump?jump=lastslideviewed" highlightClick="1"/>
            <a:extLst>
              <a:ext uri="{FF2B5EF4-FFF2-40B4-BE49-F238E27FC236}">
                <a16:creationId xmlns:a16="http://schemas.microsoft.com/office/drawing/2014/main" id="{F4DB0CA6-3B1D-0E49-BCAA-34088612FA34}"/>
              </a:ext>
            </a:extLst>
          </p:cNvPr>
          <p:cNvSpPr/>
          <p:nvPr/>
        </p:nvSpPr>
        <p:spPr>
          <a:xfrm>
            <a:off x="7884368" y="1052736"/>
            <a:ext cx="576064"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3568" y="1700808"/>
            <a:ext cx="6048672" cy="2619948"/>
          </a:xfrm>
          <a:prstGeom prst="rect">
            <a:avLst/>
          </a:prstGeom>
        </p:spPr>
        <p:txBody>
          <a:bodyPr wrap="square">
            <a:spAutoFit/>
          </a:bodyPr>
          <a:lstStyle/>
          <a:p>
            <a:pPr marL="180000" lvl="0" indent="-180000">
              <a:lnSpc>
                <a:spcPct val="108000"/>
              </a:lnSpc>
              <a:buFont typeface="Arial" pitchFamily="34" charset="0"/>
              <a:buChar char="•"/>
              <a:defRPr/>
            </a:pPr>
            <a:r>
              <a:rPr lang="en-GB" sz="2200" b="1" dirty="0">
                <a:solidFill>
                  <a:srgbClr val="26377C"/>
                </a:solidFill>
                <a:latin typeface="Lato"/>
                <a:ea typeface="Tahoma" pitchFamily="34" charset="0"/>
                <a:cs typeface="Tahoma" pitchFamily="34" charset="0"/>
              </a:rPr>
              <a:t>Single story: </a:t>
            </a:r>
            <a:r>
              <a:rPr lang="en-GB" sz="2200" dirty="0">
                <a:solidFill>
                  <a:srgbClr val="26377C"/>
                </a:solidFill>
                <a:latin typeface="Lato"/>
                <a:ea typeface="Tahoma" pitchFamily="34" charset="0"/>
                <a:cs typeface="Tahoma" pitchFamily="34" charset="0"/>
              </a:rPr>
              <a:t>Only looking at a place from one viewpoint, leading to </a:t>
            </a:r>
            <a:r>
              <a:rPr lang="en-GB" sz="2200">
                <a:solidFill>
                  <a:srgbClr val="26377C"/>
                </a:solidFill>
                <a:latin typeface="Lato"/>
                <a:ea typeface="Tahoma" pitchFamily="34" charset="0"/>
                <a:cs typeface="Tahoma" pitchFamily="34" charset="0"/>
              </a:rPr>
              <a:t>stereotypes and </a:t>
            </a:r>
            <a:r>
              <a:rPr lang="en-GB" sz="2200" dirty="0">
                <a:solidFill>
                  <a:srgbClr val="26377C"/>
                </a:solidFill>
                <a:latin typeface="Lato"/>
                <a:ea typeface="Tahoma" pitchFamily="34" charset="0"/>
                <a:cs typeface="Tahoma" pitchFamily="34" charset="0"/>
              </a:rPr>
              <a:t>misconceptions</a:t>
            </a:r>
          </a:p>
          <a:p>
            <a:pPr marL="180000" indent="-180000">
              <a:lnSpc>
                <a:spcPct val="108000"/>
              </a:lnSpc>
              <a:buFont typeface="Arial" pitchFamily="34" charset="0"/>
              <a:buChar char="•"/>
            </a:pPr>
            <a:r>
              <a:rPr lang="en-GB" sz="2200" b="1" dirty="0">
                <a:solidFill>
                  <a:srgbClr val="26377C"/>
                </a:solidFill>
                <a:latin typeface="Lato"/>
                <a:ea typeface="Tahoma" pitchFamily="34" charset="0"/>
                <a:cs typeface="Tahoma" pitchFamily="34" charset="0"/>
              </a:rPr>
              <a:t>Colony: </a:t>
            </a:r>
            <a:r>
              <a:rPr lang="en-GB" sz="2200" dirty="0">
                <a:solidFill>
                  <a:srgbClr val="26377C"/>
                </a:solidFill>
                <a:latin typeface="Lato"/>
                <a:ea typeface="Tahoma" pitchFamily="34" charset="0"/>
                <a:cs typeface="Tahoma" pitchFamily="34" charset="0"/>
              </a:rPr>
              <a:t>When a country is controlled by another country</a:t>
            </a:r>
          </a:p>
          <a:p>
            <a:pPr marL="180000" indent="-180000">
              <a:lnSpc>
                <a:spcPct val="108000"/>
              </a:lnSpc>
              <a:buFont typeface="Arial" pitchFamily="34" charset="0"/>
              <a:buChar char="•"/>
            </a:pPr>
            <a:r>
              <a:rPr lang="en-GB" sz="2200" b="1" dirty="0">
                <a:solidFill>
                  <a:srgbClr val="26377C"/>
                </a:solidFill>
                <a:latin typeface="Lato"/>
                <a:ea typeface="Tahoma" pitchFamily="34" charset="0"/>
                <a:cs typeface="Tahoma" pitchFamily="34" charset="0"/>
              </a:rPr>
              <a:t>Indigenous: </a:t>
            </a:r>
            <a:r>
              <a:rPr lang="en-GB" sz="2200" dirty="0">
                <a:solidFill>
                  <a:srgbClr val="26377C"/>
                </a:solidFill>
                <a:latin typeface="Lato"/>
                <a:ea typeface="Tahoma" pitchFamily="34" charset="0"/>
                <a:cs typeface="Tahoma" pitchFamily="34" charset="0"/>
              </a:rPr>
              <a:t>The original people who belong to a place.</a:t>
            </a:r>
            <a:endParaRPr lang="en-GB" sz="2000" dirty="0">
              <a:solidFill>
                <a:srgbClr val="26377C"/>
              </a:solidFill>
              <a:latin typeface="Tahoma" pitchFamily="34" charset="0"/>
              <a:ea typeface="Tahoma" pitchFamily="34" charset="0"/>
              <a:cs typeface="Tahoma" pitchFamily="34" charset="0"/>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013A-A0F5-477F-B3B4-21A2C2F8C5C8}"/>
              </a:ext>
            </a:extLst>
          </p:cNvPr>
          <p:cNvSpPr>
            <a:spLocks noGrp="1"/>
          </p:cNvSpPr>
          <p:nvPr>
            <p:ph type="title"/>
          </p:nvPr>
        </p:nvSpPr>
        <p:spPr>
          <a:xfrm>
            <a:off x="464046" y="778024"/>
            <a:ext cx="8229600" cy="1066800"/>
          </a:xfrm>
        </p:spPr>
        <p:txBody>
          <a:bodyPr>
            <a:normAutofit/>
          </a:bodyPr>
          <a:lstStyle/>
          <a:p>
            <a:r>
              <a:rPr lang="en-GB" dirty="0">
                <a:solidFill>
                  <a:srgbClr val="26377C"/>
                </a:solidFill>
              </a:rPr>
              <a:t>Getting started</a:t>
            </a:r>
          </a:p>
        </p:txBody>
      </p:sp>
      <p:sp>
        <p:nvSpPr>
          <p:cNvPr id="3" name="Content Placeholder 2">
            <a:extLst>
              <a:ext uri="{FF2B5EF4-FFF2-40B4-BE49-F238E27FC236}">
                <a16:creationId xmlns:a16="http://schemas.microsoft.com/office/drawing/2014/main" id="{FC8DDB97-4EB7-4FDA-A049-48DEA45A5DC7}"/>
              </a:ext>
            </a:extLst>
          </p:cNvPr>
          <p:cNvSpPr>
            <a:spLocks noGrp="1"/>
          </p:cNvSpPr>
          <p:nvPr>
            <p:ph idx="1"/>
          </p:nvPr>
        </p:nvSpPr>
        <p:spPr/>
        <p:txBody>
          <a:bodyPr>
            <a:normAutofit/>
          </a:bodyPr>
          <a:lstStyle/>
          <a:p>
            <a:pPr marL="109728" indent="0">
              <a:buNone/>
            </a:pPr>
            <a:r>
              <a:rPr lang="en-GB" sz="2400" dirty="0">
                <a:solidFill>
                  <a:srgbClr val="26377C"/>
                </a:solidFill>
              </a:rPr>
              <a:t>You’ll need a notepad on which to make notes as you go along, or you could make notes, paste images, etc. on your device.</a:t>
            </a:r>
          </a:p>
          <a:p>
            <a:pPr marL="109728" indent="0">
              <a:buNone/>
            </a:pPr>
            <a:endParaRPr lang="en-GB" sz="2400" dirty="0">
              <a:solidFill>
                <a:srgbClr val="26377C"/>
              </a:solidFill>
            </a:endParaRPr>
          </a:p>
          <a:p>
            <a:pPr marL="109728" indent="0">
              <a:buNone/>
            </a:pPr>
            <a:r>
              <a:rPr lang="en-GB" sz="2400" dirty="0">
                <a:solidFill>
                  <a:srgbClr val="26377C"/>
                </a:solidFill>
              </a:rPr>
              <a:t>You can view these slides:</a:t>
            </a:r>
          </a:p>
          <a:p>
            <a:pPr lvl="0"/>
            <a:r>
              <a:rPr lang="en-GB" sz="2400" dirty="0">
                <a:solidFill>
                  <a:srgbClr val="26377C"/>
                </a:solidFill>
              </a:rPr>
              <a:t>as a slide-show for any animations and to follow links</a:t>
            </a:r>
          </a:p>
          <a:p>
            <a:pPr lvl="0"/>
            <a:r>
              <a:rPr lang="en-GB" sz="2400" dirty="0">
                <a:solidFill>
                  <a:srgbClr val="26377C"/>
                </a:solidFill>
              </a:rPr>
              <a:t>in ‘normal’ view if you want to add call-outs or extra slides to make notes, paste images, answer questions.</a:t>
            </a:r>
          </a:p>
          <a:p>
            <a:endParaRPr lang="en-GB" sz="2400" b="1" dirty="0">
              <a:solidFill>
                <a:srgbClr val="FF0000"/>
              </a:solidFill>
            </a:endParaRPr>
          </a:p>
          <a:p>
            <a:endParaRPr lang="en-GB" sz="2400" dirty="0"/>
          </a:p>
        </p:txBody>
      </p:sp>
    </p:spTree>
    <p:extLst>
      <p:ext uri="{BB962C8B-B14F-4D97-AF65-F5344CB8AC3E}">
        <p14:creationId xmlns:p14="http://schemas.microsoft.com/office/powerpoint/2010/main" val="27874277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52797-5DD7-4E33-A163-0E5B93187626}"/>
              </a:ext>
            </a:extLst>
          </p:cNvPr>
          <p:cNvSpPr>
            <a:spLocks noGrp="1"/>
          </p:cNvSpPr>
          <p:nvPr>
            <p:ph type="title"/>
          </p:nvPr>
        </p:nvSpPr>
        <p:spPr>
          <a:xfrm>
            <a:off x="323528" y="508902"/>
            <a:ext cx="8093257" cy="720080"/>
          </a:xfrm>
        </p:spPr>
        <p:txBody>
          <a:bodyPr/>
          <a:lstStyle/>
          <a:p>
            <a:r>
              <a:rPr lang="en-GB" dirty="0"/>
              <a:t>Acknowledgements</a:t>
            </a:r>
          </a:p>
        </p:txBody>
      </p:sp>
      <p:sp>
        <p:nvSpPr>
          <p:cNvPr id="3" name="Content Placeholder 2">
            <a:extLst>
              <a:ext uri="{FF2B5EF4-FFF2-40B4-BE49-F238E27FC236}">
                <a16:creationId xmlns:a16="http://schemas.microsoft.com/office/drawing/2014/main" id="{99CFE4DF-8D8F-4532-84F9-5CF2D06E30CF}"/>
              </a:ext>
            </a:extLst>
          </p:cNvPr>
          <p:cNvSpPr>
            <a:spLocks noGrp="1"/>
          </p:cNvSpPr>
          <p:nvPr>
            <p:ph idx="1"/>
          </p:nvPr>
        </p:nvSpPr>
        <p:spPr>
          <a:xfrm>
            <a:off x="323528" y="1228982"/>
            <a:ext cx="8496944" cy="5296362"/>
          </a:xfrm>
        </p:spPr>
        <p:txBody>
          <a:bodyPr>
            <a:normAutofit fontScale="77500" lnSpcReduction="20000"/>
          </a:bodyPr>
          <a:lstStyle/>
          <a:p>
            <a:pPr marL="0" indent="0">
              <a:lnSpc>
                <a:spcPct val="128000"/>
              </a:lnSpc>
              <a:buNone/>
            </a:pPr>
            <a:r>
              <a:rPr lang="en-GB" sz="2000" dirty="0"/>
              <a:t>This presentation has been written by Catherine Owen, Head of Geography at The King Alfred School and Chair of the GA’s International Special Interest Group.</a:t>
            </a:r>
          </a:p>
          <a:p>
            <a:pPr marL="0" indent="0">
              <a:buNone/>
            </a:pPr>
            <a:endParaRPr lang="en-GB" sz="2000" dirty="0"/>
          </a:p>
          <a:p>
            <a:pPr marL="0" indent="0">
              <a:buNone/>
            </a:pPr>
            <a:r>
              <a:rPr lang="en-GB" sz="2000" b="1" dirty="0"/>
              <a:t>Figures</a:t>
            </a:r>
          </a:p>
          <a:p>
            <a:pPr marL="342900" indent="-342900">
              <a:lnSpc>
                <a:spcPct val="128000"/>
              </a:lnSpc>
            </a:pPr>
            <a:r>
              <a:rPr lang="en-GB" sz="2000" b="1" dirty="0"/>
              <a:t>Slide 3: </a:t>
            </a:r>
            <a:r>
              <a:rPr lang="en-GB" sz="2000" dirty="0"/>
              <a:t>Source of images: </a:t>
            </a:r>
            <a:r>
              <a:rPr lang="en-GB" sz="2000" dirty="0">
                <a:hlinkClick r:id="rId2"/>
              </a:rPr>
              <a:t>https://www.pikist.com/free-photo-vllcq</a:t>
            </a:r>
            <a:r>
              <a:rPr lang="en-GB" sz="2000" dirty="0"/>
              <a:t> and</a:t>
            </a:r>
          </a:p>
          <a:p>
            <a:pPr marL="292608" lvl="1" indent="0">
              <a:lnSpc>
                <a:spcPct val="128000"/>
              </a:lnSpc>
              <a:buNone/>
            </a:pPr>
            <a:r>
              <a:rPr lang="en-GB" sz="1800" dirty="0">
                <a:hlinkClick r:id="rId3"/>
              </a:rPr>
              <a:t>https://picryl.com/media/a-haitian-man-walks-past-a-sign-requesting-help-and-supplies-in-port-au-prince-4f9f95</a:t>
            </a:r>
            <a:r>
              <a:rPr lang="en-GB" sz="1800" dirty="0"/>
              <a:t> </a:t>
            </a:r>
          </a:p>
          <a:p>
            <a:pPr marL="342900" indent="-342900">
              <a:lnSpc>
                <a:spcPct val="128000"/>
              </a:lnSpc>
            </a:pPr>
            <a:r>
              <a:rPr lang="fr-FR" sz="2000" b="1" dirty="0"/>
              <a:t>Slide 4: </a:t>
            </a:r>
            <a:r>
              <a:rPr lang="en-GB" sz="2000" dirty="0"/>
              <a:t>Source of images</a:t>
            </a:r>
            <a:r>
              <a:rPr lang="en-GB" sz="2000" b="1" dirty="0"/>
              <a:t>: </a:t>
            </a:r>
            <a:r>
              <a:rPr lang="en-GB" sz="2000" b="1" dirty="0">
                <a:hlinkClick r:id="rId4"/>
              </a:rPr>
              <a:t>https://www.pikist.com/free-photo-vehdy</a:t>
            </a:r>
            <a:r>
              <a:rPr lang="en-GB" sz="2000" b="1" dirty="0"/>
              <a:t> and</a:t>
            </a:r>
          </a:p>
          <a:p>
            <a:pPr marL="292608" lvl="1" indent="0">
              <a:lnSpc>
                <a:spcPct val="128000"/>
              </a:lnSpc>
              <a:buNone/>
            </a:pPr>
            <a:r>
              <a:rPr lang="en-GB" sz="1800" b="1" dirty="0">
                <a:hlinkClick r:id="rId5"/>
              </a:rPr>
              <a:t>https://www.wallpaperflare.com/haiti-port-au-prince-caribbean-sunset-sunrise-rainstorm-wallpaper-eoxjo</a:t>
            </a:r>
            <a:r>
              <a:rPr lang="en-GB" sz="1800" b="1" dirty="0"/>
              <a:t> </a:t>
            </a:r>
            <a:endParaRPr lang="fr-FR" sz="1800" dirty="0"/>
          </a:p>
          <a:p>
            <a:pPr marL="342900" indent="-342900">
              <a:lnSpc>
                <a:spcPct val="128000"/>
              </a:lnSpc>
            </a:pPr>
            <a:r>
              <a:rPr lang="fr-FR" sz="2000" b="1" dirty="0"/>
              <a:t>Slide 6: </a:t>
            </a:r>
            <a:r>
              <a:rPr lang="fr-FR" sz="2000" dirty="0"/>
              <a:t>Source of image</a:t>
            </a:r>
            <a:r>
              <a:rPr lang="fr-FR" sz="2000" b="1" dirty="0"/>
              <a:t>: </a:t>
            </a:r>
            <a:r>
              <a:rPr lang="en-GB" sz="2000" dirty="0">
                <a:hlinkClick r:id="rId6"/>
              </a:rPr>
              <a:t>https://en.wikipedia.org/wiki/File:G%C3%A9n%C3%A9ral_Toussaint_Louverture.jpg</a:t>
            </a:r>
            <a:r>
              <a:rPr lang="en-GB" sz="2000" dirty="0"/>
              <a:t> </a:t>
            </a:r>
          </a:p>
          <a:p>
            <a:pPr marL="342900" indent="-342900">
              <a:lnSpc>
                <a:spcPct val="128000"/>
              </a:lnSpc>
            </a:pPr>
            <a:r>
              <a:rPr lang="en-GB" sz="2000" b="1" dirty="0"/>
              <a:t>Slide 8</a:t>
            </a:r>
            <a:r>
              <a:rPr lang="en-GB" sz="2000" dirty="0"/>
              <a:t>: Source of image: </a:t>
            </a:r>
            <a:r>
              <a:rPr lang="en-GB" sz="2000" dirty="0">
                <a:hlinkClick r:id="rId7"/>
              </a:rPr>
              <a:t>https://www.flickr.com/photos/nostri-imago/2858024523</a:t>
            </a:r>
            <a:r>
              <a:rPr lang="en-GB" sz="2000" dirty="0"/>
              <a:t> </a:t>
            </a:r>
          </a:p>
          <a:p>
            <a:pPr marL="342900" indent="-342900">
              <a:lnSpc>
                <a:spcPct val="128000"/>
              </a:lnSpc>
            </a:pPr>
            <a:r>
              <a:rPr lang="en-GB" sz="2000" b="1" dirty="0"/>
              <a:t>Slide 11</a:t>
            </a:r>
            <a:r>
              <a:rPr lang="en-GB" sz="2000" dirty="0"/>
              <a:t>: Source of image: </a:t>
            </a:r>
            <a:r>
              <a:rPr lang="en-GB" sz="2000" dirty="0">
                <a:hlinkClick r:id="rId8"/>
              </a:rPr>
              <a:t>https://upload.wikimedia.org/wikipedia/commons/thumb/3/32/Gon%C3%A2ve_microplate.png/1200px-Gon%C3%A2ve_microplate.png</a:t>
            </a:r>
            <a:r>
              <a:rPr lang="en-GB" sz="2000" dirty="0"/>
              <a:t> and </a:t>
            </a:r>
            <a:r>
              <a:rPr lang="en-GB" sz="2000" dirty="0">
                <a:hlinkClick r:id="rId9"/>
              </a:rPr>
              <a:t>https://commons.wikimedia.org/wiki/File:Path_of_Hurricane_Matthew.png</a:t>
            </a:r>
            <a:r>
              <a:rPr lang="en-GB" sz="2000" dirty="0"/>
              <a:t> </a:t>
            </a:r>
          </a:p>
          <a:p>
            <a:pPr marL="342900" indent="-342900">
              <a:lnSpc>
                <a:spcPct val="128000"/>
              </a:lnSpc>
            </a:pPr>
            <a:r>
              <a:rPr lang="en-GB" sz="2000" b="1" dirty="0"/>
              <a:t>Slide 15</a:t>
            </a:r>
            <a:r>
              <a:rPr lang="en-GB" sz="2000" dirty="0"/>
              <a:t>: Source of image: </a:t>
            </a:r>
            <a:r>
              <a:rPr lang="en-GB" sz="2000" dirty="0">
                <a:hlinkClick r:id="rId10"/>
              </a:rPr>
              <a:t>https://thebluediamondgallery.com/tablet-dictionary/c/cholera.html</a:t>
            </a:r>
            <a:r>
              <a:rPr lang="en-GB" sz="2000" dirty="0"/>
              <a:t> </a:t>
            </a:r>
          </a:p>
          <a:p>
            <a:pPr marL="342900" indent="-342900">
              <a:lnSpc>
                <a:spcPct val="128000"/>
              </a:lnSpc>
            </a:pPr>
            <a:endParaRPr lang="en-GB" sz="2000" dirty="0"/>
          </a:p>
          <a:p>
            <a:pPr marL="342900" indent="-342900">
              <a:lnSpc>
                <a:spcPct val="128000"/>
              </a:lnSpc>
            </a:pPr>
            <a:endParaRPr lang="fr-FR" sz="2000" dirty="0"/>
          </a:p>
          <a:p>
            <a:pPr marL="342900" indent="-342900">
              <a:lnSpc>
                <a:spcPct val="128000"/>
              </a:lnSpc>
            </a:pPr>
            <a:endParaRPr lang="fr-FR" sz="2000" b="1" dirty="0"/>
          </a:p>
          <a:p>
            <a:pPr marL="342900" indent="-342900">
              <a:lnSpc>
                <a:spcPct val="128000"/>
              </a:lnSpc>
            </a:pPr>
            <a:endParaRPr lang="en-GB" sz="2000" dirty="0"/>
          </a:p>
        </p:txBody>
      </p:sp>
    </p:spTree>
    <p:extLst>
      <p:ext uri="{BB962C8B-B14F-4D97-AF65-F5344CB8AC3E}">
        <p14:creationId xmlns:p14="http://schemas.microsoft.com/office/powerpoint/2010/main" val="183337085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468" y="869821"/>
            <a:ext cx="7772400" cy="952367"/>
          </a:xfrm>
        </p:spPr>
        <p:txBody>
          <a:bodyPr>
            <a:normAutofit/>
          </a:bodyPr>
          <a:lstStyle/>
          <a:p>
            <a:r>
              <a:rPr lang="en-US" sz="3600" b="1" dirty="0">
                <a:solidFill>
                  <a:srgbClr val="26377C"/>
                </a:solidFill>
              </a:rPr>
              <a:t>What is the single story of Haiti?</a:t>
            </a:r>
            <a:endParaRPr lang="en-GB" sz="3600" b="1" dirty="0">
              <a:solidFill>
                <a:srgbClr val="26377C"/>
              </a:solidFill>
            </a:endParaRPr>
          </a:p>
        </p:txBody>
      </p:sp>
      <p:sp>
        <p:nvSpPr>
          <p:cNvPr id="3" name="Subtitle 2"/>
          <p:cNvSpPr>
            <a:spLocks noGrp="1"/>
          </p:cNvSpPr>
          <p:nvPr>
            <p:ph type="subTitle" idx="1"/>
          </p:nvPr>
        </p:nvSpPr>
        <p:spPr>
          <a:xfrm>
            <a:off x="241905" y="1770779"/>
            <a:ext cx="7414592" cy="1152127"/>
          </a:xfrm>
        </p:spPr>
        <p:txBody>
          <a:bodyPr>
            <a:normAutofit/>
          </a:bodyPr>
          <a:lstStyle/>
          <a:p>
            <a:pPr algn="l">
              <a:lnSpc>
                <a:spcPct val="108000"/>
              </a:lnSpc>
            </a:pPr>
            <a:r>
              <a:rPr lang="en-US" dirty="0">
                <a:solidFill>
                  <a:srgbClr val="26377C"/>
                </a:solidFill>
              </a:rPr>
              <a:t>Look at these images. What do they tell us about the </a:t>
            </a:r>
            <a:r>
              <a:rPr lang="en-US" dirty="0">
                <a:solidFill>
                  <a:srgbClr val="243D91"/>
                </a:solidFill>
                <a:hlinkClick r:id="rId3" action="ppaction://hlinksldjump"/>
              </a:rPr>
              <a:t>single story </a:t>
            </a:r>
            <a:r>
              <a:rPr lang="en-US" dirty="0">
                <a:solidFill>
                  <a:srgbClr val="26377C"/>
                </a:solidFill>
              </a:rPr>
              <a:t>of Haiti?</a:t>
            </a:r>
            <a:endParaRPr lang="en-GB" dirty="0">
              <a:solidFill>
                <a:srgbClr val="26377C"/>
              </a:solidFill>
            </a:endParaRPr>
          </a:p>
        </p:txBody>
      </p:sp>
      <p:pic>
        <p:nvPicPr>
          <p:cNvPr id="1028" name="Picture 4" descr="A Haitian man walks past a sign requesting help and supplies in ...">
            <a:extLst>
              <a:ext uri="{FF2B5EF4-FFF2-40B4-BE49-F238E27FC236}">
                <a16:creationId xmlns:a16="http://schemas.microsoft.com/office/drawing/2014/main" id="{3BA75E40-E94E-4288-B4E9-651631E0F8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4693" y="2953297"/>
            <a:ext cx="4139377" cy="27488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aiti, children, boys, girls, reaching, giving candy, poor, cute ...">
            <a:extLst>
              <a:ext uri="{FF2B5EF4-FFF2-40B4-BE49-F238E27FC236}">
                <a16:creationId xmlns:a16="http://schemas.microsoft.com/office/drawing/2014/main" id="{D341A064-F6CC-4435-8FDB-5112D0811E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468" y="2959002"/>
            <a:ext cx="4476086" cy="27488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396" y="536590"/>
            <a:ext cx="8229600" cy="907504"/>
          </a:xfrm>
        </p:spPr>
        <p:txBody>
          <a:bodyPr>
            <a:normAutofit/>
          </a:bodyPr>
          <a:lstStyle/>
          <a:p>
            <a:pPr algn="l"/>
            <a:r>
              <a:rPr lang="en-US" sz="3600" b="1" dirty="0">
                <a:solidFill>
                  <a:srgbClr val="26377C"/>
                </a:solidFill>
              </a:rPr>
              <a:t>What is beyond Haiti’s single story?</a:t>
            </a:r>
            <a:endParaRPr lang="en-GB" sz="3600" b="1" dirty="0">
              <a:solidFill>
                <a:srgbClr val="26377C"/>
              </a:solidFill>
            </a:endParaRPr>
          </a:p>
        </p:txBody>
      </p:sp>
      <p:sp>
        <p:nvSpPr>
          <p:cNvPr id="3" name="Content Placeholder 2"/>
          <p:cNvSpPr>
            <a:spLocks noGrp="1"/>
          </p:cNvSpPr>
          <p:nvPr>
            <p:ph idx="1"/>
          </p:nvPr>
        </p:nvSpPr>
        <p:spPr>
          <a:xfrm>
            <a:off x="363458" y="1358503"/>
            <a:ext cx="4352558" cy="3582665"/>
          </a:xfrm>
        </p:spPr>
        <p:txBody>
          <a:bodyPr>
            <a:normAutofit lnSpcReduction="10000"/>
          </a:bodyPr>
          <a:lstStyle/>
          <a:p>
            <a:pPr>
              <a:lnSpc>
                <a:spcPct val="118000"/>
              </a:lnSpc>
            </a:pPr>
            <a:r>
              <a:rPr lang="en-US" sz="2200" dirty="0">
                <a:solidFill>
                  <a:srgbClr val="26377C"/>
                </a:solidFill>
              </a:rPr>
              <a:t>Haiti is often portrayed as a helplessly impoverished country which is a victim of natural hazards and needs help from others.</a:t>
            </a:r>
          </a:p>
          <a:p>
            <a:pPr>
              <a:lnSpc>
                <a:spcPct val="118000"/>
              </a:lnSpc>
            </a:pPr>
            <a:r>
              <a:rPr lang="en-US" sz="2200" dirty="0">
                <a:solidFill>
                  <a:srgbClr val="26377C"/>
                </a:solidFill>
              </a:rPr>
              <a:t>This simplifies the story of a country with heroic history, diverse landscapes and rich culture.</a:t>
            </a:r>
          </a:p>
          <a:p>
            <a:pPr>
              <a:lnSpc>
                <a:spcPct val="118000"/>
              </a:lnSpc>
            </a:pPr>
            <a:endParaRPr lang="en-GB" sz="2400" dirty="0">
              <a:solidFill>
                <a:srgbClr val="002060"/>
              </a:solidFill>
            </a:endParaRPr>
          </a:p>
        </p:txBody>
      </p:sp>
      <p:pic>
        <p:nvPicPr>
          <p:cNvPr id="2050" name="Picture 2" descr="labadee, ocean, beach, caribbean, coast, haiti, sand, paradise ...">
            <a:extLst>
              <a:ext uri="{FF2B5EF4-FFF2-40B4-BE49-F238E27FC236}">
                <a16:creationId xmlns:a16="http://schemas.microsoft.com/office/drawing/2014/main" id="{9568B2E9-C193-40AE-9517-2809D41877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2489" y="1371749"/>
            <a:ext cx="4064526" cy="25025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D wallpaper: haiti, port-au-prince, caribbean, sunset, sunrise ...">
            <a:extLst>
              <a:ext uri="{FF2B5EF4-FFF2-40B4-BE49-F238E27FC236}">
                <a16:creationId xmlns:a16="http://schemas.microsoft.com/office/drawing/2014/main" id="{017298FD-49F4-4893-92C7-7C54ADF5DA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474" y="4725144"/>
            <a:ext cx="3920510" cy="17281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0B19C58-4D7F-44C5-B3AC-C73FEA8ACD62}"/>
              </a:ext>
            </a:extLst>
          </p:cNvPr>
          <p:cNvSpPr txBox="1"/>
          <p:nvPr/>
        </p:nvSpPr>
        <p:spPr>
          <a:xfrm>
            <a:off x="4842489" y="4263479"/>
            <a:ext cx="4064526" cy="923330"/>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26377C"/>
                </a:solidFill>
                <a:latin typeface="Lato" panose="020F0502020204030203" pitchFamily="34" charset="0"/>
                <a:ea typeface="Lato" panose="020F0502020204030203" pitchFamily="34" charset="0"/>
                <a:cs typeface="Lato" panose="020F0502020204030203" pitchFamily="34" charset="0"/>
              </a:rPr>
              <a:t>Activity</a:t>
            </a:r>
          </a:p>
          <a:p>
            <a:r>
              <a:rPr lang="en-US" dirty="0">
                <a:solidFill>
                  <a:srgbClr val="26377C"/>
                </a:solidFill>
                <a:latin typeface="Lato" panose="020F0502020204030203" pitchFamily="34" charset="0"/>
                <a:ea typeface="Lato" panose="020F0502020204030203" pitchFamily="34" charset="0"/>
                <a:cs typeface="Lato" panose="020F0502020204030203" pitchFamily="34" charset="0"/>
              </a:rPr>
              <a:t>What do these images tell you about Haiti’s more complex story?</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6796C-BC07-400C-8DE1-F9A193394EF9}"/>
              </a:ext>
            </a:extLst>
          </p:cNvPr>
          <p:cNvSpPr>
            <a:spLocks noGrp="1"/>
          </p:cNvSpPr>
          <p:nvPr>
            <p:ph type="title"/>
          </p:nvPr>
        </p:nvSpPr>
        <p:spPr>
          <a:xfrm>
            <a:off x="226368" y="548680"/>
            <a:ext cx="8229600" cy="1066800"/>
          </a:xfrm>
        </p:spPr>
        <p:txBody>
          <a:bodyPr>
            <a:normAutofit/>
          </a:bodyPr>
          <a:lstStyle/>
          <a:p>
            <a:r>
              <a:rPr lang="en-US" sz="3600" b="1" dirty="0"/>
              <a:t>Haiti’s painful history</a:t>
            </a:r>
            <a:endParaRPr lang="en-GB" sz="3600" b="1" dirty="0"/>
          </a:p>
        </p:txBody>
      </p:sp>
      <p:sp>
        <p:nvSpPr>
          <p:cNvPr id="3" name="Content Placeholder 2">
            <a:extLst>
              <a:ext uri="{FF2B5EF4-FFF2-40B4-BE49-F238E27FC236}">
                <a16:creationId xmlns:a16="http://schemas.microsoft.com/office/drawing/2014/main" id="{253E2FA5-30DE-458C-85DC-37B3DEB2A88E}"/>
              </a:ext>
            </a:extLst>
          </p:cNvPr>
          <p:cNvSpPr>
            <a:spLocks noGrp="1"/>
          </p:cNvSpPr>
          <p:nvPr>
            <p:ph idx="1"/>
          </p:nvPr>
        </p:nvSpPr>
        <p:spPr>
          <a:xfrm>
            <a:off x="216024" y="1412776"/>
            <a:ext cx="5151070" cy="5328592"/>
          </a:xfrm>
        </p:spPr>
        <p:txBody>
          <a:bodyPr>
            <a:normAutofit lnSpcReduction="10000"/>
          </a:bodyPr>
          <a:lstStyle/>
          <a:p>
            <a:pPr marL="255588" indent="-255588">
              <a:lnSpc>
                <a:spcPct val="108000"/>
              </a:lnSpc>
              <a:spcBef>
                <a:spcPts val="0"/>
              </a:spcBef>
            </a:pPr>
            <a:r>
              <a:rPr lang="en-US" sz="2200" dirty="0">
                <a:solidFill>
                  <a:srgbClr val="26377C"/>
                </a:solidFill>
              </a:rPr>
              <a:t>Arawak and Carib people were living on the island of Hispaniola when it was ‘discovered’ by the Spanish.</a:t>
            </a:r>
          </a:p>
          <a:p>
            <a:pPr marL="255588" indent="-255588">
              <a:lnSpc>
                <a:spcPct val="108000"/>
              </a:lnSpc>
              <a:spcBef>
                <a:spcPts val="0"/>
              </a:spcBef>
            </a:pPr>
            <a:r>
              <a:rPr lang="en-US" sz="2200" dirty="0">
                <a:solidFill>
                  <a:srgbClr val="26377C"/>
                </a:solidFill>
              </a:rPr>
              <a:t>Spain gave the western third of the island to France, who started producing coffee and sugar in their new </a:t>
            </a:r>
            <a:r>
              <a:rPr lang="en-US" sz="2200" dirty="0">
                <a:hlinkClick r:id="rId2" action="ppaction://hlinksldjump"/>
              </a:rPr>
              <a:t>colony</a:t>
            </a:r>
            <a:r>
              <a:rPr lang="en-US" sz="2200" dirty="0"/>
              <a:t>.</a:t>
            </a:r>
          </a:p>
          <a:p>
            <a:pPr marL="255588" indent="-255588">
              <a:lnSpc>
                <a:spcPct val="108000"/>
              </a:lnSpc>
              <a:spcBef>
                <a:spcPts val="0"/>
              </a:spcBef>
            </a:pPr>
            <a:r>
              <a:rPr lang="en-US" sz="2200" dirty="0">
                <a:solidFill>
                  <a:srgbClr val="26377C"/>
                </a:solidFill>
              </a:rPr>
              <a:t>The</a:t>
            </a:r>
            <a:r>
              <a:rPr lang="en-US" sz="2200" dirty="0"/>
              <a:t> </a:t>
            </a:r>
            <a:r>
              <a:rPr lang="en-US" sz="2200" dirty="0">
                <a:hlinkClick r:id="rId2" action="ppaction://hlinksldjump"/>
              </a:rPr>
              <a:t>indigenous </a:t>
            </a:r>
            <a:r>
              <a:rPr lang="en-US" sz="2200" dirty="0">
                <a:solidFill>
                  <a:srgbClr val="26377C"/>
                </a:solidFill>
              </a:rPr>
              <a:t>people were almost wiped out by disease and being made to work so hard, so slaves were brought from Africa to do the work.</a:t>
            </a:r>
          </a:p>
          <a:p>
            <a:pPr marL="255588" indent="-255588">
              <a:lnSpc>
                <a:spcPct val="108000"/>
              </a:lnSpc>
              <a:spcBef>
                <a:spcPts val="0"/>
              </a:spcBef>
            </a:pPr>
            <a:r>
              <a:rPr lang="en-US" sz="2200" dirty="0">
                <a:solidFill>
                  <a:srgbClr val="26377C"/>
                </a:solidFill>
              </a:rPr>
              <a:t>Some slaves started to rebel, with some running away and setting up ‘maroon’ communities, then helping others escape.</a:t>
            </a:r>
          </a:p>
          <a:p>
            <a:pPr>
              <a:lnSpc>
                <a:spcPct val="108000"/>
              </a:lnSpc>
              <a:spcBef>
                <a:spcPts val="0"/>
              </a:spcBef>
            </a:pPr>
            <a:endParaRPr lang="en-GB" sz="2400" dirty="0"/>
          </a:p>
        </p:txBody>
      </p:sp>
      <p:pic>
        <p:nvPicPr>
          <p:cNvPr id="3074" name="Picture 2">
            <a:extLst>
              <a:ext uri="{FF2B5EF4-FFF2-40B4-BE49-F238E27FC236}">
                <a16:creationId xmlns:a16="http://schemas.microsoft.com/office/drawing/2014/main" id="{85B8FCB9-839D-4049-8D01-6DE66374EB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2380" y="1603344"/>
            <a:ext cx="3405852" cy="16816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E5AFD91-1D93-4A42-9866-8B8F1658396D}"/>
              </a:ext>
            </a:extLst>
          </p:cNvPr>
          <p:cNvSpPr txBox="1"/>
          <p:nvPr/>
        </p:nvSpPr>
        <p:spPr>
          <a:xfrm>
            <a:off x="7096036" y="2045047"/>
            <a:ext cx="1359932" cy="369332"/>
          </a:xfrm>
          <a:prstGeom prst="rect">
            <a:avLst/>
          </a:prstGeom>
          <a:noFill/>
        </p:spPr>
        <p:txBody>
          <a:bodyPr wrap="square" rtlCol="0">
            <a:spAutoFit/>
          </a:bodyPr>
          <a:lstStyle/>
          <a:p>
            <a:r>
              <a:rPr lang="en-US" dirty="0">
                <a:solidFill>
                  <a:srgbClr val="26377C"/>
                </a:solidFill>
                <a:latin typeface="Lato" panose="020F0502020204030203"/>
              </a:rPr>
              <a:t>Hispaniola</a:t>
            </a:r>
            <a:endParaRPr lang="en-GB" dirty="0">
              <a:solidFill>
                <a:srgbClr val="26377C"/>
              </a:solidFill>
              <a:latin typeface="Lato" panose="020F0502020204030203"/>
            </a:endParaRPr>
          </a:p>
        </p:txBody>
      </p:sp>
      <p:sp>
        <p:nvSpPr>
          <p:cNvPr id="5" name="TextBox 4">
            <a:extLst>
              <a:ext uri="{FF2B5EF4-FFF2-40B4-BE49-F238E27FC236}">
                <a16:creationId xmlns:a16="http://schemas.microsoft.com/office/drawing/2014/main" id="{79639FB6-A0E6-4E04-AA71-293BC867A6E2}"/>
              </a:ext>
            </a:extLst>
          </p:cNvPr>
          <p:cNvSpPr txBox="1"/>
          <p:nvPr/>
        </p:nvSpPr>
        <p:spPr>
          <a:xfrm>
            <a:off x="5677263" y="2086401"/>
            <a:ext cx="831070" cy="369332"/>
          </a:xfrm>
          <a:prstGeom prst="rect">
            <a:avLst/>
          </a:prstGeom>
          <a:noFill/>
        </p:spPr>
        <p:txBody>
          <a:bodyPr wrap="square" rtlCol="0">
            <a:spAutoFit/>
          </a:bodyPr>
          <a:lstStyle/>
          <a:p>
            <a:r>
              <a:rPr lang="en-US" dirty="0">
                <a:solidFill>
                  <a:srgbClr val="26377C"/>
                </a:solidFill>
                <a:latin typeface="Lato" panose="020F0502020204030203"/>
              </a:rPr>
              <a:t>Haiti</a:t>
            </a:r>
            <a:endParaRPr lang="en-GB" dirty="0">
              <a:solidFill>
                <a:srgbClr val="26377C"/>
              </a:solidFill>
              <a:latin typeface="Lato" panose="020F0502020204030203"/>
            </a:endParaRPr>
          </a:p>
        </p:txBody>
      </p:sp>
      <p:cxnSp>
        <p:nvCxnSpPr>
          <p:cNvPr id="7" name="Straight Arrow Connector 6">
            <a:extLst>
              <a:ext uri="{FF2B5EF4-FFF2-40B4-BE49-F238E27FC236}">
                <a16:creationId xmlns:a16="http://schemas.microsoft.com/office/drawing/2014/main" id="{5302D6C8-FED6-4B39-9965-5EA635087B1B}"/>
              </a:ext>
            </a:extLst>
          </p:cNvPr>
          <p:cNvCxnSpPr>
            <a:cxnSpLocks/>
          </p:cNvCxnSpPr>
          <p:nvPr/>
        </p:nvCxnSpPr>
        <p:spPr>
          <a:xfrm>
            <a:off x="5910470" y="2362393"/>
            <a:ext cx="642190" cy="2559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63609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4B5CD-F354-4C47-A5AA-CFA59E21AD25}"/>
              </a:ext>
            </a:extLst>
          </p:cNvPr>
          <p:cNvSpPr>
            <a:spLocks noGrp="1"/>
          </p:cNvSpPr>
          <p:nvPr>
            <p:ph type="title"/>
          </p:nvPr>
        </p:nvSpPr>
        <p:spPr/>
        <p:txBody>
          <a:bodyPr>
            <a:normAutofit/>
          </a:bodyPr>
          <a:lstStyle/>
          <a:p>
            <a:r>
              <a:rPr lang="en-US" sz="3600" b="1" dirty="0">
                <a:solidFill>
                  <a:srgbClr val="26377C"/>
                </a:solidFill>
              </a:rPr>
              <a:t>Haiti’s heroic history</a:t>
            </a:r>
            <a:endParaRPr lang="en-GB" sz="3600" b="1" dirty="0">
              <a:solidFill>
                <a:srgbClr val="26377C"/>
              </a:solidFill>
            </a:endParaRPr>
          </a:p>
        </p:txBody>
      </p:sp>
      <p:sp>
        <p:nvSpPr>
          <p:cNvPr id="3" name="Content Placeholder 2">
            <a:extLst>
              <a:ext uri="{FF2B5EF4-FFF2-40B4-BE49-F238E27FC236}">
                <a16:creationId xmlns:a16="http://schemas.microsoft.com/office/drawing/2014/main" id="{00C398AA-1F7E-4087-B06E-0BFFED6D7247}"/>
              </a:ext>
            </a:extLst>
          </p:cNvPr>
          <p:cNvSpPr>
            <a:spLocks noGrp="1"/>
          </p:cNvSpPr>
          <p:nvPr>
            <p:ph idx="1"/>
          </p:nvPr>
        </p:nvSpPr>
        <p:spPr>
          <a:xfrm>
            <a:off x="457200" y="1628800"/>
            <a:ext cx="5338936" cy="4666258"/>
          </a:xfrm>
        </p:spPr>
        <p:txBody>
          <a:bodyPr wrap="square">
            <a:noAutofit/>
          </a:bodyPr>
          <a:lstStyle/>
          <a:p>
            <a:pPr>
              <a:spcBef>
                <a:spcPts val="0"/>
              </a:spcBef>
            </a:pPr>
            <a:r>
              <a:rPr lang="en-US" sz="2150" dirty="0">
                <a:solidFill>
                  <a:srgbClr val="26377C"/>
                </a:solidFill>
              </a:rPr>
              <a:t>In 1790 France agreed to give the vote to free black people, but the white people in charge of the colony refused to do this. Violence resulted.</a:t>
            </a:r>
          </a:p>
          <a:p>
            <a:pPr>
              <a:spcBef>
                <a:spcPts val="0"/>
              </a:spcBef>
            </a:pPr>
            <a:r>
              <a:rPr lang="en-US" sz="2150" dirty="0">
                <a:solidFill>
                  <a:srgbClr val="26377C"/>
                </a:solidFill>
              </a:rPr>
              <a:t>In 1791 Toussaint Louverture commanded an army of rebelling black slaves and eventually took over the whole island of Hispaniola.</a:t>
            </a:r>
          </a:p>
          <a:p>
            <a:pPr>
              <a:spcBef>
                <a:spcPts val="0"/>
              </a:spcBef>
            </a:pPr>
            <a:r>
              <a:rPr lang="en-US" sz="2150" dirty="0">
                <a:solidFill>
                  <a:srgbClr val="26377C"/>
                </a:solidFill>
              </a:rPr>
              <a:t>France tried to regain control, but Haiti was declared an independent republic in 1803.</a:t>
            </a:r>
          </a:p>
          <a:p>
            <a:pPr>
              <a:spcBef>
                <a:spcPts val="0"/>
              </a:spcBef>
            </a:pPr>
            <a:r>
              <a:rPr lang="en-US" sz="2150" dirty="0">
                <a:solidFill>
                  <a:srgbClr val="26377C"/>
                </a:solidFill>
              </a:rPr>
              <a:t>The county lay in ruins after so much fighting, but after 300 years as a colony it was free.</a:t>
            </a:r>
            <a:endParaRPr lang="en-GB" sz="2150" dirty="0">
              <a:solidFill>
                <a:srgbClr val="26377C"/>
              </a:solidFill>
            </a:endParaRPr>
          </a:p>
        </p:txBody>
      </p:sp>
      <p:pic>
        <p:nvPicPr>
          <p:cNvPr id="5122" name="Picture 2">
            <a:extLst>
              <a:ext uri="{FF2B5EF4-FFF2-40B4-BE49-F238E27FC236}">
                <a16:creationId xmlns:a16="http://schemas.microsoft.com/office/drawing/2014/main" id="{9DE08E0E-FACA-4A92-925C-7AE582B8DD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953719"/>
            <a:ext cx="2717875" cy="4522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33520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A9DA11-4AF9-4CBF-B72E-2C0DD7482167}"/>
              </a:ext>
            </a:extLst>
          </p:cNvPr>
          <p:cNvSpPr>
            <a:spLocks noGrp="1"/>
          </p:cNvSpPr>
          <p:nvPr>
            <p:ph idx="1"/>
          </p:nvPr>
        </p:nvSpPr>
        <p:spPr>
          <a:xfrm>
            <a:off x="457200" y="1373989"/>
            <a:ext cx="7931224" cy="5377784"/>
          </a:xfrm>
        </p:spPr>
        <p:txBody>
          <a:bodyPr>
            <a:normAutofit/>
          </a:bodyPr>
          <a:lstStyle/>
          <a:p>
            <a:r>
              <a:rPr lang="en-US" sz="2200" dirty="0">
                <a:solidFill>
                  <a:srgbClr val="26377C"/>
                </a:solidFill>
              </a:rPr>
              <a:t>However, France didn’t recognize Haiti’s independence and organized blockades of the coastline which made it hard for Haiti to trade.</a:t>
            </a:r>
          </a:p>
          <a:p>
            <a:r>
              <a:rPr lang="en-US" sz="2200" dirty="0">
                <a:solidFill>
                  <a:srgbClr val="26377C"/>
                </a:solidFill>
              </a:rPr>
              <a:t>In 1825 the King of France said he would recognize Haiti’s independence if Haiti paid 150 million francs to compensate French colonists.</a:t>
            </a:r>
          </a:p>
          <a:p>
            <a:r>
              <a:rPr lang="en-US" sz="2200" dirty="0">
                <a:solidFill>
                  <a:srgbClr val="26377C"/>
                </a:solidFill>
              </a:rPr>
              <a:t>This was more than 10 times Haiti’s whole annual budget, but the government agreed to pay in five installments to avoid war.</a:t>
            </a:r>
          </a:p>
          <a:p>
            <a:r>
              <a:rPr lang="en-US" sz="2200" dirty="0">
                <a:solidFill>
                  <a:srgbClr val="26377C"/>
                </a:solidFill>
              </a:rPr>
              <a:t>Haiti had to borrow money from French banks to make the first two payments and the government taxed Haitians heavily to pay back the loans.</a:t>
            </a:r>
          </a:p>
          <a:p>
            <a:r>
              <a:rPr lang="en-US" sz="2200" dirty="0">
                <a:solidFill>
                  <a:srgbClr val="26377C"/>
                </a:solidFill>
              </a:rPr>
              <a:t>The loans were finally paid off in 1947.</a:t>
            </a:r>
          </a:p>
          <a:p>
            <a:endParaRPr lang="en-GB" sz="2400" dirty="0"/>
          </a:p>
        </p:txBody>
      </p:sp>
      <p:sp>
        <p:nvSpPr>
          <p:cNvPr id="4" name="Title 1">
            <a:extLst>
              <a:ext uri="{FF2B5EF4-FFF2-40B4-BE49-F238E27FC236}">
                <a16:creationId xmlns:a16="http://schemas.microsoft.com/office/drawing/2014/main" id="{564E727E-E6B4-4426-8EE6-4855F484BBC1}"/>
              </a:ext>
            </a:extLst>
          </p:cNvPr>
          <p:cNvSpPr>
            <a:spLocks noGrp="1"/>
          </p:cNvSpPr>
          <p:nvPr>
            <p:ph type="title"/>
          </p:nvPr>
        </p:nvSpPr>
        <p:spPr>
          <a:xfrm>
            <a:off x="467544" y="548680"/>
            <a:ext cx="8229600" cy="1066800"/>
          </a:xfrm>
        </p:spPr>
        <p:txBody>
          <a:bodyPr>
            <a:normAutofit/>
          </a:bodyPr>
          <a:lstStyle/>
          <a:p>
            <a:r>
              <a:rPr lang="en-US" sz="3600" b="1" dirty="0">
                <a:solidFill>
                  <a:srgbClr val="26377C"/>
                </a:solidFill>
              </a:rPr>
              <a:t>Haiti’s heroic history</a:t>
            </a:r>
            <a:endParaRPr lang="en-GB" sz="3600" b="1" dirty="0">
              <a:solidFill>
                <a:srgbClr val="26377C"/>
              </a:solidFill>
            </a:endParaRPr>
          </a:p>
        </p:txBody>
      </p:sp>
    </p:spTree>
    <p:extLst>
      <p:ext uri="{BB962C8B-B14F-4D97-AF65-F5344CB8AC3E}">
        <p14:creationId xmlns:p14="http://schemas.microsoft.com/office/powerpoint/2010/main" val="283693298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71042-E878-4035-8946-E87EFD1C476C}"/>
              </a:ext>
            </a:extLst>
          </p:cNvPr>
          <p:cNvSpPr>
            <a:spLocks noGrp="1"/>
          </p:cNvSpPr>
          <p:nvPr>
            <p:ph type="title"/>
          </p:nvPr>
        </p:nvSpPr>
        <p:spPr/>
        <p:txBody>
          <a:bodyPr>
            <a:normAutofit/>
          </a:bodyPr>
          <a:lstStyle/>
          <a:p>
            <a:r>
              <a:rPr lang="en-US" sz="3600" b="1" dirty="0"/>
              <a:t>USA involvement</a:t>
            </a:r>
            <a:endParaRPr lang="en-GB" sz="3600" b="1" dirty="0"/>
          </a:p>
        </p:txBody>
      </p:sp>
      <p:sp>
        <p:nvSpPr>
          <p:cNvPr id="3" name="Content Placeholder 2">
            <a:extLst>
              <a:ext uri="{FF2B5EF4-FFF2-40B4-BE49-F238E27FC236}">
                <a16:creationId xmlns:a16="http://schemas.microsoft.com/office/drawing/2014/main" id="{BA0891C1-B1F9-4E07-BF5C-C9C097FF4EB8}"/>
              </a:ext>
            </a:extLst>
          </p:cNvPr>
          <p:cNvSpPr>
            <a:spLocks noGrp="1"/>
          </p:cNvSpPr>
          <p:nvPr>
            <p:ph idx="1"/>
          </p:nvPr>
        </p:nvSpPr>
        <p:spPr>
          <a:xfrm>
            <a:off x="422221" y="1716447"/>
            <a:ext cx="5832648" cy="3816424"/>
          </a:xfrm>
        </p:spPr>
        <p:txBody>
          <a:bodyPr>
            <a:normAutofit/>
          </a:bodyPr>
          <a:lstStyle/>
          <a:p>
            <a:r>
              <a:rPr lang="en-US" sz="2200" dirty="0">
                <a:solidFill>
                  <a:srgbClr val="26377C"/>
                </a:solidFill>
              </a:rPr>
              <a:t>Haiti struggled with political problems, lack of money to spend on education and health, and the threat of European powers taking control.</a:t>
            </a:r>
          </a:p>
          <a:p>
            <a:r>
              <a:rPr lang="en-US" sz="2200" dirty="0">
                <a:solidFill>
                  <a:srgbClr val="26377C"/>
                </a:solidFill>
              </a:rPr>
              <a:t>The USA took control of Haiti in 1915 and invested in the country, improving the infrastructure and training a Haitian National Guard, but the country was once more not free.</a:t>
            </a:r>
          </a:p>
          <a:p>
            <a:r>
              <a:rPr lang="en-US" sz="2200" dirty="0">
                <a:solidFill>
                  <a:srgbClr val="26377C"/>
                </a:solidFill>
              </a:rPr>
              <a:t>Haiti became independent again in 1934.</a:t>
            </a:r>
            <a:endParaRPr lang="en-GB" sz="2200" dirty="0">
              <a:solidFill>
                <a:srgbClr val="26377C"/>
              </a:solidFill>
            </a:endParaRPr>
          </a:p>
        </p:txBody>
      </p:sp>
      <p:pic>
        <p:nvPicPr>
          <p:cNvPr id="6146" name="Picture 2" descr="IMG_3005 | Once the statue was completed in plaster, it was … | Flickr">
            <a:extLst>
              <a:ext uri="{FF2B5EF4-FFF2-40B4-BE49-F238E27FC236}">
                <a16:creationId xmlns:a16="http://schemas.microsoft.com/office/drawing/2014/main" id="{B7E1AC77-6ADB-40B0-8EF7-6B2F166D09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7428" y="1759496"/>
            <a:ext cx="228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70498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2E7A2-00AC-46CF-8706-725724F903A4}"/>
              </a:ext>
            </a:extLst>
          </p:cNvPr>
          <p:cNvSpPr>
            <a:spLocks noGrp="1"/>
          </p:cNvSpPr>
          <p:nvPr>
            <p:ph type="title"/>
          </p:nvPr>
        </p:nvSpPr>
        <p:spPr/>
        <p:txBody>
          <a:bodyPr>
            <a:normAutofit/>
          </a:bodyPr>
          <a:lstStyle/>
          <a:p>
            <a:r>
              <a:rPr lang="en-US" sz="3600" b="1" dirty="0">
                <a:solidFill>
                  <a:srgbClr val="26377C"/>
                </a:solidFill>
              </a:rPr>
              <a:t>Dictators and despots</a:t>
            </a:r>
            <a:endParaRPr lang="en-GB" sz="3600" b="1" dirty="0">
              <a:solidFill>
                <a:srgbClr val="26377C"/>
              </a:solidFill>
            </a:endParaRPr>
          </a:p>
        </p:txBody>
      </p:sp>
      <p:sp>
        <p:nvSpPr>
          <p:cNvPr id="3" name="Content Placeholder 2">
            <a:extLst>
              <a:ext uri="{FF2B5EF4-FFF2-40B4-BE49-F238E27FC236}">
                <a16:creationId xmlns:a16="http://schemas.microsoft.com/office/drawing/2014/main" id="{33531DBE-9B23-4C72-9109-0C05B30C41D9}"/>
              </a:ext>
            </a:extLst>
          </p:cNvPr>
          <p:cNvSpPr>
            <a:spLocks noGrp="1"/>
          </p:cNvSpPr>
          <p:nvPr>
            <p:ph idx="1"/>
          </p:nvPr>
        </p:nvSpPr>
        <p:spPr>
          <a:xfrm>
            <a:off x="457200" y="1700808"/>
            <a:ext cx="7859216" cy="4464496"/>
          </a:xfrm>
        </p:spPr>
        <p:txBody>
          <a:bodyPr>
            <a:normAutofit/>
          </a:bodyPr>
          <a:lstStyle/>
          <a:p>
            <a:pPr>
              <a:lnSpc>
                <a:spcPct val="108000"/>
              </a:lnSpc>
              <a:spcBef>
                <a:spcPts val="0"/>
              </a:spcBef>
            </a:pPr>
            <a:r>
              <a:rPr lang="en-US" sz="2200" dirty="0">
                <a:solidFill>
                  <a:srgbClr val="26377C"/>
                </a:solidFill>
              </a:rPr>
              <a:t>Following its new independence Haiti was ruled by a series of dictators.</a:t>
            </a:r>
          </a:p>
          <a:p>
            <a:pPr>
              <a:lnSpc>
                <a:spcPct val="108000"/>
              </a:lnSpc>
              <a:spcBef>
                <a:spcPts val="0"/>
              </a:spcBef>
            </a:pPr>
            <a:r>
              <a:rPr lang="en-US" sz="2200" dirty="0">
                <a:solidFill>
                  <a:srgbClr val="26377C"/>
                </a:solidFill>
              </a:rPr>
              <a:t>There was also a big divide between Haitians who were mixed race and those who were black.</a:t>
            </a:r>
          </a:p>
          <a:p>
            <a:pPr>
              <a:lnSpc>
                <a:spcPct val="108000"/>
              </a:lnSpc>
              <a:spcBef>
                <a:spcPts val="0"/>
              </a:spcBef>
            </a:pPr>
            <a:r>
              <a:rPr lang="en-US" sz="2200" dirty="0">
                <a:solidFill>
                  <a:srgbClr val="26377C"/>
                </a:solidFill>
              </a:rPr>
              <a:t>The Duvalier family ruled Haiti from 1957–1986, controlling Haitians through intimidation and using the country’s wealth for their own benefit whilst Haiti became even poorer.</a:t>
            </a:r>
          </a:p>
          <a:p>
            <a:pPr>
              <a:lnSpc>
                <a:spcPct val="108000"/>
              </a:lnSpc>
              <a:spcBef>
                <a:spcPts val="0"/>
              </a:spcBef>
            </a:pPr>
            <a:r>
              <a:rPr lang="en-US" sz="2200" dirty="0">
                <a:solidFill>
                  <a:srgbClr val="26377C"/>
                </a:solidFill>
              </a:rPr>
              <a:t>Following riots in 1986 the Duvalier family fled and democratic elections were held in 1990.</a:t>
            </a:r>
            <a:endParaRPr lang="en-GB" sz="2200" dirty="0">
              <a:solidFill>
                <a:srgbClr val="26377C"/>
              </a:solidFill>
            </a:endParaRPr>
          </a:p>
        </p:txBody>
      </p:sp>
    </p:spTree>
    <p:extLst>
      <p:ext uri="{BB962C8B-B14F-4D97-AF65-F5344CB8AC3E}">
        <p14:creationId xmlns:p14="http://schemas.microsoft.com/office/powerpoint/2010/main" val="3283851310"/>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 presentation template">
  <a:themeElements>
    <a:clrScheme name="Custom 1">
      <a:dk1>
        <a:srgbClr val="352B84"/>
      </a:dk1>
      <a:lt1>
        <a:sysClr val="window" lastClr="FFFFFF"/>
      </a:lt1>
      <a:dk2>
        <a:srgbClr val="1F3D91"/>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960</TotalTime>
  <Words>1736</Words>
  <Application>Microsoft Office PowerPoint</Application>
  <PresentationFormat>On-screen Show (4:3)</PresentationFormat>
  <Paragraphs>158</Paragraphs>
  <Slides>20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Georgia</vt:lpstr>
      <vt:lpstr>Google Sans</vt:lpstr>
      <vt:lpstr>Lato</vt:lpstr>
      <vt:lpstr>Tahoma</vt:lpstr>
      <vt:lpstr>Wingdings 2</vt:lpstr>
      <vt:lpstr>GA presentation template</vt:lpstr>
      <vt:lpstr>PowerPoint Presentation</vt:lpstr>
      <vt:lpstr>Getting started</vt:lpstr>
      <vt:lpstr>What is the single story of Haiti?</vt:lpstr>
      <vt:lpstr>What is beyond Haiti’s single story?</vt:lpstr>
      <vt:lpstr>Haiti’s painful history</vt:lpstr>
      <vt:lpstr>Haiti’s heroic history</vt:lpstr>
      <vt:lpstr>Haiti’s heroic history</vt:lpstr>
      <vt:lpstr>USA involvement</vt:lpstr>
      <vt:lpstr>Dictators and despots</vt:lpstr>
      <vt:lpstr>What happened next?</vt:lpstr>
      <vt:lpstr>What makes Haiti a multi-hazardous environment?</vt:lpstr>
      <vt:lpstr>How does poverty affect Haiti’s vulnerability to natural hazards?</vt:lpstr>
      <vt:lpstr>Why was Haiti’s 2010 earthquake such a major disaster?</vt:lpstr>
      <vt:lpstr>What about tropical storms?</vt:lpstr>
      <vt:lpstr>Who makes choices about Haiti’s future?</vt:lpstr>
      <vt:lpstr>Can Haiti throw off its historical chains?</vt:lpstr>
      <vt:lpstr>Challenge activities (optional)</vt:lpstr>
      <vt:lpstr>Links</vt:lpstr>
      <vt:lpstr>Glossary</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rmcateer</dc:creator>
  <cp:lastModifiedBy>Elaine Anderson</cp:lastModifiedBy>
  <cp:revision>70</cp:revision>
  <dcterms:created xsi:type="dcterms:W3CDTF">2014-10-30T10:42:22Z</dcterms:created>
  <dcterms:modified xsi:type="dcterms:W3CDTF">2020-12-20T23:44:54Z</dcterms:modified>
</cp:coreProperties>
</file>