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430" r:id="rId2"/>
    <p:sldId id="429" r:id="rId3"/>
    <p:sldId id="462" r:id="rId4"/>
    <p:sldId id="478" r:id="rId5"/>
    <p:sldId id="472" r:id="rId6"/>
    <p:sldId id="463" r:id="rId7"/>
    <p:sldId id="475" r:id="rId8"/>
    <p:sldId id="466" r:id="rId9"/>
    <p:sldId id="437" r:id="rId10"/>
    <p:sldId id="473" r:id="rId11"/>
    <p:sldId id="431" r:id="rId12"/>
    <p:sldId id="434" r:id="rId13"/>
    <p:sldId id="464" r:id="rId14"/>
    <p:sldId id="465" r:id="rId15"/>
    <p:sldId id="479" r:id="rId16"/>
    <p:sldId id="467" r:id="rId17"/>
    <p:sldId id="468" r:id="rId18"/>
    <p:sldId id="470" r:id="rId19"/>
    <p:sldId id="471" r:id="rId20"/>
    <p:sldId id="476" r:id="rId21"/>
    <p:sldId id="432" r:id="rId22"/>
    <p:sldId id="449" r:id="rId23"/>
    <p:sldId id="450" r:id="rId24"/>
    <p:sldId id="4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77C"/>
    <a:srgbClr val="B4CE44"/>
    <a:srgbClr val="E9511D"/>
    <a:srgbClr val="243D91"/>
    <a:srgbClr val="1F3D91"/>
    <a:srgbClr val="002060"/>
    <a:srgbClr val="BFCAEF"/>
    <a:srgbClr val="88F6FC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23" autoAdjust="0"/>
    <p:restoredTop sz="92579" autoAdjust="0"/>
  </p:normalViewPr>
  <p:slideViewPr>
    <p:cSldViewPr>
      <p:cViewPr varScale="1">
        <p:scale>
          <a:sx n="95" d="100"/>
          <a:sy n="95" d="100"/>
        </p:scale>
        <p:origin x="7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what-we-do" TargetMode="External"/><Relationship Id="rId2" Type="http://schemas.openxmlformats.org/officeDocument/2006/relationships/hyperlink" Target="https://www.youtube.com/watch?v=jRH5XGyQXow" TargetMode="External"/><Relationship Id="rId1" Type="http://schemas.openxmlformats.org/officeDocument/2006/relationships/hyperlink" Target="https://www.imf.org/en/About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RH5XGyQXow" TargetMode="External"/><Relationship Id="rId2" Type="http://schemas.openxmlformats.org/officeDocument/2006/relationships/image" Target="../media/image6.png"/><Relationship Id="rId1" Type="http://schemas.openxmlformats.org/officeDocument/2006/relationships/hyperlink" Target="https://www.imf.org/en/About" TargetMode="External"/><Relationship Id="rId6" Type="http://schemas.openxmlformats.org/officeDocument/2006/relationships/image" Target="../media/image8.png"/><Relationship Id="rId5" Type="http://schemas.openxmlformats.org/officeDocument/2006/relationships/hyperlink" Target="https://www.worldbank.org/en/what-we-do" TargetMode="External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4D10E-4AC1-44E4-8685-DE6EA08CF3B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A75C10-65F2-4FC5-897D-AC513D5DA387}">
      <dgm:prSet phldrT="[Text]"/>
      <dgm:spPr/>
      <dgm:t>
        <a:bodyPr/>
        <a:lstStyle/>
        <a:p>
          <a:r>
            <a:rPr lang="en-US" dirty="0">
              <a:latin typeface="Lato"/>
            </a:rPr>
            <a:t>International Monetary Fund </a:t>
          </a:r>
          <a:r>
            <a:rPr lang="en-US" dirty="0">
              <a:latin typeface="Lato"/>
              <a:hlinkClick xmlns:r="http://schemas.openxmlformats.org/officeDocument/2006/relationships" r:id="rId1"/>
            </a:rPr>
            <a:t>IMF</a:t>
          </a:r>
          <a:endParaRPr lang="en-GB" dirty="0">
            <a:latin typeface="Lato"/>
          </a:endParaRPr>
        </a:p>
      </dgm:t>
    </dgm:pt>
    <dgm:pt modelId="{B5E29056-F2B5-42FA-AC16-17516156E562}" type="parTrans" cxnId="{1C45AA80-6EF3-4E44-8EFC-EBBBD48FEA78}">
      <dgm:prSet/>
      <dgm:spPr/>
      <dgm:t>
        <a:bodyPr/>
        <a:lstStyle/>
        <a:p>
          <a:endParaRPr lang="en-GB">
            <a:latin typeface="Lato"/>
          </a:endParaRPr>
        </a:p>
      </dgm:t>
    </dgm:pt>
    <dgm:pt modelId="{2AECCF8D-CAA6-4201-BAD2-BA0F820F8824}" type="sibTrans" cxnId="{1C45AA80-6EF3-4E44-8EFC-EBBBD48FEA78}">
      <dgm:prSet/>
      <dgm:spPr/>
      <dgm:t>
        <a:bodyPr/>
        <a:lstStyle/>
        <a:p>
          <a:endParaRPr lang="en-GB">
            <a:latin typeface="Lato"/>
          </a:endParaRPr>
        </a:p>
      </dgm:t>
    </dgm:pt>
    <dgm:pt modelId="{CF10383F-78CE-47F1-B7F9-FFE3E277997C}">
      <dgm:prSet phldrT="[Text]" custT="1"/>
      <dgm:spPr/>
      <dgm:t>
        <a:bodyPr/>
        <a:lstStyle/>
        <a:p>
          <a:r>
            <a:rPr lang="en-US" sz="2000" dirty="0">
              <a:latin typeface="Lato"/>
            </a:rPr>
            <a:t>GATT (which became World Trade </a:t>
          </a:r>
          <a:r>
            <a:rPr lang="en-US" sz="2000" dirty="0" err="1">
              <a:latin typeface="Lato"/>
            </a:rPr>
            <a:t>Orghanisation</a:t>
          </a:r>
          <a:r>
            <a:rPr lang="en-US" sz="2000" dirty="0">
              <a:latin typeface="Lato"/>
            </a:rPr>
            <a:t>) </a:t>
          </a:r>
          <a:r>
            <a:rPr lang="en-US" sz="2000" dirty="0">
              <a:latin typeface="Lato"/>
              <a:hlinkClick xmlns:r="http://schemas.openxmlformats.org/officeDocument/2006/relationships" r:id="rId2"/>
            </a:rPr>
            <a:t>WTO</a:t>
          </a:r>
          <a:endParaRPr lang="en-GB" sz="2000" dirty="0">
            <a:latin typeface="Lato"/>
          </a:endParaRPr>
        </a:p>
      </dgm:t>
    </dgm:pt>
    <dgm:pt modelId="{9251EEEC-7CA6-488C-8409-CDA95DA5AED5}" type="parTrans" cxnId="{30B9523D-B377-49D5-8217-812D75AAC635}">
      <dgm:prSet/>
      <dgm:spPr/>
      <dgm:t>
        <a:bodyPr/>
        <a:lstStyle/>
        <a:p>
          <a:endParaRPr lang="en-GB">
            <a:latin typeface="Lato"/>
          </a:endParaRPr>
        </a:p>
      </dgm:t>
    </dgm:pt>
    <dgm:pt modelId="{8FC86539-66EC-4E86-85C3-25979B9E9C0F}" type="sibTrans" cxnId="{30B9523D-B377-49D5-8217-812D75AAC635}">
      <dgm:prSet/>
      <dgm:spPr/>
      <dgm:t>
        <a:bodyPr/>
        <a:lstStyle/>
        <a:p>
          <a:endParaRPr lang="en-GB">
            <a:latin typeface="Lato"/>
          </a:endParaRPr>
        </a:p>
      </dgm:t>
    </dgm:pt>
    <dgm:pt modelId="{4B2A567C-3357-4780-AA94-269917A8EB8B}">
      <dgm:prSet phldrT="[Text]"/>
      <dgm:spPr/>
      <dgm:t>
        <a:bodyPr/>
        <a:lstStyle/>
        <a:p>
          <a:r>
            <a:rPr lang="en-US" dirty="0">
              <a:latin typeface="Lato"/>
            </a:rPr>
            <a:t> The </a:t>
          </a:r>
          <a:r>
            <a:rPr lang="en-US" dirty="0">
              <a:latin typeface="Lato"/>
              <a:hlinkClick xmlns:r="http://schemas.openxmlformats.org/officeDocument/2006/relationships" r:id="rId3"/>
            </a:rPr>
            <a:t>World Bank</a:t>
          </a:r>
          <a:endParaRPr lang="en-GB" dirty="0">
            <a:latin typeface="Lato"/>
          </a:endParaRPr>
        </a:p>
      </dgm:t>
    </dgm:pt>
    <dgm:pt modelId="{0BB12EB0-E3AD-4C5E-B52C-444D4548D091}" type="parTrans" cxnId="{0E6E76A7-8712-4A7C-BAE5-B04386372236}">
      <dgm:prSet/>
      <dgm:spPr/>
      <dgm:t>
        <a:bodyPr/>
        <a:lstStyle/>
        <a:p>
          <a:endParaRPr lang="en-GB">
            <a:latin typeface="Lato"/>
          </a:endParaRPr>
        </a:p>
      </dgm:t>
    </dgm:pt>
    <dgm:pt modelId="{A4968A3B-1480-4F58-BC8D-871C9EA87B33}" type="sibTrans" cxnId="{0E6E76A7-8712-4A7C-BAE5-B04386372236}">
      <dgm:prSet/>
      <dgm:spPr/>
      <dgm:t>
        <a:bodyPr/>
        <a:lstStyle/>
        <a:p>
          <a:endParaRPr lang="en-GB">
            <a:latin typeface="Lato"/>
          </a:endParaRPr>
        </a:p>
      </dgm:t>
    </dgm:pt>
    <dgm:pt modelId="{A4EAA50C-511F-406A-A2C8-30D0026F9FA6}" type="pres">
      <dgm:prSet presAssocID="{D214D10E-4AC1-44E4-8685-DE6EA08CF3BD}" presName="linear" presStyleCnt="0">
        <dgm:presLayoutVars>
          <dgm:dir/>
          <dgm:resizeHandles val="exact"/>
        </dgm:presLayoutVars>
      </dgm:prSet>
      <dgm:spPr/>
    </dgm:pt>
    <dgm:pt modelId="{0B34D14C-68C5-4AE9-8506-06AC7AD62119}" type="pres">
      <dgm:prSet presAssocID="{E9A75C10-65F2-4FC5-897D-AC513D5DA387}" presName="comp" presStyleCnt="0"/>
      <dgm:spPr/>
    </dgm:pt>
    <dgm:pt modelId="{C34C939C-5465-4804-85B6-72588D8354B2}" type="pres">
      <dgm:prSet presAssocID="{E9A75C10-65F2-4FC5-897D-AC513D5DA387}" presName="box" presStyleLbl="node1" presStyleIdx="0" presStyleCnt="3"/>
      <dgm:spPr/>
    </dgm:pt>
    <dgm:pt modelId="{7E4C28AA-C83E-46EE-A31F-A63FB3C087C3}" type="pres">
      <dgm:prSet presAssocID="{E9A75C10-65F2-4FC5-897D-AC513D5DA387}" presName="img" presStyleLbl="fgImgPlace1" presStyleIdx="0" presStyleCnt="3"/>
      <dgm:spPr>
        <a:blipFill rotWithShape="1">
          <a:blip xmlns:r="http://schemas.openxmlformats.org/officeDocument/2006/relationships" r:embed="rId4"/>
          <a:srcRect/>
          <a:stretch>
            <a:fillRect t="-11000" b="-11000"/>
          </a:stretch>
        </a:blipFill>
      </dgm:spPr>
    </dgm:pt>
    <dgm:pt modelId="{8D900F36-F9FA-4E12-B61C-61941BE46905}" type="pres">
      <dgm:prSet presAssocID="{E9A75C10-65F2-4FC5-897D-AC513D5DA387}" presName="text" presStyleLbl="node1" presStyleIdx="0" presStyleCnt="3">
        <dgm:presLayoutVars>
          <dgm:bulletEnabled val="1"/>
        </dgm:presLayoutVars>
      </dgm:prSet>
      <dgm:spPr/>
    </dgm:pt>
    <dgm:pt modelId="{0F1B0718-9CBE-4095-B13F-A9EB08F8A224}" type="pres">
      <dgm:prSet presAssocID="{2AECCF8D-CAA6-4201-BAD2-BA0F820F8824}" presName="spacer" presStyleCnt="0"/>
      <dgm:spPr/>
    </dgm:pt>
    <dgm:pt modelId="{F828540D-5E40-4AC2-B005-E5685F18F6FF}" type="pres">
      <dgm:prSet presAssocID="{CF10383F-78CE-47F1-B7F9-FFE3E277997C}" presName="comp" presStyleCnt="0"/>
      <dgm:spPr/>
    </dgm:pt>
    <dgm:pt modelId="{0F12CBFF-C6CE-48E5-8B41-4BA9048EC608}" type="pres">
      <dgm:prSet presAssocID="{CF10383F-78CE-47F1-B7F9-FFE3E277997C}" presName="box" presStyleLbl="node1" presStyleIdx="1" presStyleCnt="3" custLinFactY="29831" custLinFactNeighborX="-49" custLinFactNeighborY="100000"/>
      <dgm:spPr/>
    </dgm:pt>
    <dgm:pt modelId="{65FD80BF-1BCF-4C9C-BFAC-F7CBF740A0AC}" type="pres">
      <dgm:prSet presAssocID="{CF10383F-78CE-47F1-B7F9-FFE3E277997C}" presName="img" presStyleLbl="fgImgPlace1" presStyleIdx="1" presStyleCnt="3" custAng="0" custScaleX="101566" custScaleY="102393" custLinFactY="22404" custLinFactNeighborX="-3420" custLinFactNeighborY="100000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9D4763AD-7256-407E-83A3-AA86B88ADF80}" type="pres">
      <dgm:prSet presAssocID="{CF10383F-78CE-47F1-B7F9-FFE3E277997C}" presName="text" presStyleLbl="node1" presStyleIdx="1" presStyleCnt="3">
        <dgm:presLayoutVars>
          <dgm:bulletEnabled val="1"/>
        </dgm:presLayoutVars>
      </dgm:prSet>
      <dgm:spPr/>
    </dgm:pt>
    <dgm:pt modelId="{997192F0-FEA5-4B5A-AC9E-ED8368E87F2A}" type="pres">
      <dgm:prSet presAssocID="{8FC86539-66EC-4E86-85C3-25979B9E9C0F}" presName="spacer" presStyleCnt="0"/>
      <dgm:spPr/>
    </dgm:pt>
    <dgm:pt modelId="{86188F01-066A-48E5-B28E-08A1332A1255}" type="pres">
      <dgm:prSet presAssocID="{4B2A567C-3357-4780-AA94-269917A8EB8B}" presName="comp" presStyleCnt="0"/>
      <dgm:spPr/>
    </dgm:pt>
    <dgm:pt modelId="{5FDD79F5-A12C-41D4-A0BA-CBC4647DDE8C}" type="pres">
      <dgm:prSet presAssocID="{4B2A567C-3357-4780-AA94-269917A8EB8B}" presName="box" presStyleLbl="node1" presStyleIdx="2" presStyleCnt="3" custScaleY="89723" custLinFactY="-8083" custLinFactNeighborX="-212" custLinFactNeighborY="-100000"/>
      <dgm:spPr/>
    </dgm:pt>
    <dgm:pt modelId="{20260C63-D369-42BC-8833-AF1CCAA8DB3F}" type="pres">
      <dgm:prSet presAssocID="{4B2A567C-3357-4780-AA94-269917A8EB8B}" presName="img" presStyleLbl="fgImgPlace1" presStyleIdx="2" presStyleCnt="3" custScaleX="107858" custScaleY="84098" custLinFactY="-33209" custLinFactNeighborX="-275" custLinFactNeighborY="-100000"/>
      <dgm:spPr>
        <a:blipFill rotWithShape="1">
          <a:blip xmlns:r="http://schemas.openxmlformats.org/officeDocument/2006/relationships" r:embed="rId6"/>
          <a:srcRect/>
          <a:stretch>
            <a:fillRect t="-10000" b="-10000"/>
          </a:stretch>
        </a:blipFill>
      </dgm:spPr>
    </dgm:pt>
    <dgm:pt modelId="{D95DA620-3E3C-4FED-9652-3071276192D7}" type="pres">
      <dgm:prSet presAssocID="{4B2A567C-3357-4780-AA94-269917A8EB8B}" presName="text" presStyleLbl="node1" presStyleIdx="2" presStyleCnt="3">
        <dgm:presLayoutVars>
          <dgm:bulletEnabled val="1"/>
        </dgm:presLayoutVars>
      </dgm:prSet>
      <dgm:spPr/>
    </dgm:pt>
  </dgm:ptLst>
  <dgm:cxnLst>
    <dgm:cxn modelId="{245AB400-6AC2-4040-B474-352BF10D7160}" type="presOf" srcId="{E9A75C10-65F2-4FC5-897D-AC513D5DA387}" destId="{C34C939C-5465-4804-85B6-72588D8354B2}" srcOrd="0" destOrd="0" presId="urn:microsoft.com/office/officeart/2005/8/layout/vList4#1"/>
    <dgm:cxn modelId="{81F2BD17-8288-43C3-BCE2-4B997FE6E400}" type="presOf" srcId="{CF10383F-78CE-47F1-B7F9-FFE3E277997C}" destId="{0F12CBFF-C6CE-48E5-8B41-4BA9048EC608}" srcOrd="0" destOrd="0" presId="urn:microsoft.com/office/officeart/2005/8/layout/vList4#1"/>
    <dgm:cxn modelId="{32B3E43B-EE3D-4931-A4C3-81821245C6F5}" type="presOf" srcId="{4B2A567C-3357-4780-AA94-269917A8EB8B}" destId="{D95DA620-3E3C-4FED-9652-3071276192D7}" srcOrd="1" destOrd="0" presId="urn:microsoft.com/office/officeart/2005/8/layout/vList4#1"/>
    <dgm:cxn modelId="{30B9523D-B377-49D5-8217-812D75AAC635}" srcId="{D214D10E-4AC1-44E4-8685-DE6EA08CF3BD}" destId="{CF10383F-78CE-47F1-B7F9-FFE3E277997C}" srcOrd="1" destOrd="0" parTransId="{9251EEEC-7CA6-488C-8409-CDA95DA5AED5}" sibTransId="{8FC86539-66EC-4E86-85C3-25979B9E9C0F}"/>
    <dgm:cxn modelId="{1C45AA80-6EF3-4E44-8EFC-EBBBD48FEA78}" srcId="{D214D10E-4AC1-44E4-8685-DE6EA08CF3BD}" destId="{E9A75C10-65F2-4FC5-897D-AC513D5DA387}" srcOrd="0" destOrd="0" parTransId="{B5E29056-F2B5-42FA-AC16-17516156E562}" sibTransId="{2AECCF8D-CAA6-4201-BAD2-BA0F820F8824}"/>
    <dgm:cxn modelId="{71BD93A5-058F-41B4-B5A4-76ADEBC55909}" type="presOf" srcId="{D214D10E-4AC1-44E4-8685-DE6EA08CF3BD}" destId="{A4EAA50C-511F-406A-A2C8-30D0026F9FA6}" srcOrd="0" destOrd="0" presId="urn:microsoft.com/office/officeart/2005/8/layout/vList4#1"/>
    <dgm:cxn modelId="{0E6E76A7-8712-4A7C-BAE5-B04386372236}" srcId="{D214D10E-4AC1-44E4-8685-DE6EA08CF3BD}" destId="{4B2A567C-3357-4780-AA94-269917A8EB8B}" srcOrd="2" destOrd="0" parTransId="{0BB12EB0-E3AD-4C5E-B52C-444D4548D091}" sibTransId="{A4968A3B-1480-4F58-BC8D-871C9EA87B33}"/>
    <dgm:cxn modelId="{90B21FE9-EC87-400F-BEC7-6A2F2361C6F9}" type="presOf" srcId="{CF10383F-78CE-47F1-B7F9-FFE3E277997C}" destId="{9D4763AD-7256-407E-83A3-AA86B88ADF80}" srcOrd="1" destOrd="0" presId="urn:microsoft.com/office/officeart/2005/8/layout/vList4#1"/>
    <dgm:cxn modelId="{AB3C8DEA-E0D8-4819-85E7-169F7ACBC78A}" type="presOf" srcId="{E9A75C10-65F2-4FC5-897D-AC513D5DA387}" destId="{8D900F36-F9FA-4E12-B61C-61941BE46905}" srcOrd="1" destOrd="0" presId="urn:microsoft.com/office/officeart/2005/8/layout/vList4#1"/>
    <dgm:cxn modelId="{D1A6E3F5-EAEB-4767-964D-951128A211D5}" type="presOf" srcId="{4B2A567C-3357-4780-AA94-269917A8EB8B}" destId="{5FDD79F5-A12C-41D4-A0BA-CBC4647DDE8C}" srcOrd="0" destOrd="0" presId="urn:microsoft.com/office/officeart/2005/8/layout/vList4#1"/>
    <dgm:cxn modelId="{77A994B3-C15F-4A77-8857-A5244EB6BEE3}" type="presParOf" srcId="{A4EAA50C-511F-406A-A2C8-30D0026F9FA6}" destId="{0B34D14C-68C5-4AE9-8506-06AC7AD62119}" srcOrd="0" destOrd="0" presId="urn:microsoft.com/office/officeart/2005/8/layout/vList4#1"/>
    <dgm:cxn modelId="{80211208-80C8-4855-A104-13AB17ADFB7E}" type="presParOf" srcId="{0B34D14C-68C5-4AE9-8506-06AC7AD62119}" destId="{C34C939C-5465-4804-85B6-72588D8354B2}" srcOrd="0" destOrd="0" presId="urn:microsoft.com/office/officeart/2005/8/layout/vList4#1"/>
    <dgm:cxn modelId="{6C0A8CFC-5DD9-4A7C-B804-BA1532A15CCB}" type="presParOf" srcId="{0B34D14C-68C5-4AE9-8506-06AC7AD62119}" destId="{7E4C28AA-C83E-46EE-A31F-A63FB3C087C3}" srcOrd="1" destOrd="0" presId="urn:microsoft.com/office/officeart/2005/8/layout/vList4#1"/>
    <dgm:cxn modelId="{71A906CC-64C4-4997-8AD7-629DCE3CF698}" type="presParOf" srcId="{0B34D14C-68C5-4AE9-8506-06AC7AD62119}" destId="{8D900F36-F9FA-4E12-B61C-61941BE46905}" srcOrd="2" destOrd="0" presId="urn:microsoft.com/office/officeart/2005/8/layout/vList4#1"/>
    <dgm:cxn modelId="{8C216CE7-BB87-4224-A043-66B9AC0DD5CF}" type="presParOf" srcId="{A4EAA50C-511F-406A-A2C8-30D0026F9FA6}" destId="{0F1B0718-9CBE-4095-B13F-A9EB08F8A224}" srcOrd="1" destOrd="0" presId="urn:microsoft.com/office/officeart/2005/8/layout/vList4#1"/>
    <dgm:cxn modelId="{6DF4B1C1-48DA-425A-8698-910C30695A5F}" type="presParOf" srcId="{A4EAA50C-511F-406A-A2C8-30D0026F9FA6}" destId="{F828540D-5E40-4AC2-B005-E5685F18F6FF}" srcOrd="2" destOrd="0" presId="urn:microsoft.com/office/officeart/2005/8/layout/vList4#1"/>
    <dgm:cxn modelId="{4E0AB9B7-7F10-40F4-A604-A4A9356B772A}" type="presParOf" srcId="{F828540D-5E40-4AC2-B005-E5685F18F6FF}" destId="{0F12CBFF-C6CE-48E5-8B41-4BA9048EC608}" srcOrd="0" destOrd="0" presId="urn:microsoft.com/office/officeart/2005/8/layout/vList4#1"/>
    <dgm:cxn modelId="{387411C7-279B-40B7-AA81-C303D7CD3D9C}" type="presParOf" srcId="{F828540D-5E40-4AC2-B005-E5685F18F6FF}" destId="{65FD80BF-1BCF-4C9C-BFAC-F7CBF740A0AC}" srcOrd="1" destOrd="0" presId="urn:microsoft.com/office/officeart/2005/8/layout/vList4#1"/>
    <dgm:cxn modelId="{317C3833-0826-42AE-9E05-E2CC04DC4CE6}" type="presParOf" srcId="{F828540D-5E40-4AC2-B005-E5685F18F6FF}" destId="{9D4763AD-7256-407E-83A3-AA86B88ADF80}" srcOrd="2" destOrd="0" presId="urn:microsoft.com/office/officeart/2005/8/layout/vList4#1"/>
    <dgm:cxn modelId="{44DDBC9C-2A09-4232-8728-981BD32F7CE8}" type="presParOf" srcId="{A4EAA50C-511F-406A-A2C8-30D0026F9FA6}" destId="{997192F0-FEA5-4B5A-AC9E-ED8368E87F2A}" srcOrd="3" destOrd="0" presId="urn:microsoft.com/office/officeart/2005/8/layout/vList4#1"/>
    <dgm:cxn modelId="{AC67036D-50E0-45C0-90D9-F51912FD1EB7}" type="presParOf" srcId="{A4EAA50C-511F-406A-A2C8-30D0026F9FA6}" destId="{86188F01-066A-48E5-B28E-08A1332A1255}" srcOrd="4" destOrd="0" presId="urn:microsoft.com/office/officeart/2005/8/layout/vList4#1"/>
    <dgm:cxn modelId="{9D1DCF40-CA97-493A-B153-1AF03BA96054}" type="presParOf" srcId="{86188F01-066A-48E5-B28E-08A1332A1255}" destId="{5FDD79F5-A12C-41D4-A0BA-CBC4647DDE8C}" srcOrd="0" destOrd="0" presId="urn:microsoft.com/office/officeart/2005/8/layout/vList4#1"/>
    <dgm:cxn modelId="{29900E12-3EA7-4F3C-B2FC-99EC31A99CD6}" type="presParOf" srcId="{86188F01-066A-48E5-B28E-08A1332A1255}" destId="{20260C63-D369-42BC-8833-AF1CCAA8DB3F}" srcOrd="1" destOrd="0" presId="urn:microsoft.com/office/officeart/2005/8/layout/vList4#1"/>
    <dgm:cxn modelId="{0BFB55F7-08E5-49FA-B462-2763A0BC89C8}" type="presParOf" srcId="{86188F01-066A-48E5-B28E-08A1332A1255}" destId="{D95DA620-3E3C-4FED-9652-3071276192D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C939C-5465-4804-85B6-72588D8354B2}">
      <dsp:nvSpPr>
        <dsp:cNvPr id="0" name=""/>
        <dsp:cNvSpPr/>
      </dsp:nvSpPr>
      <dsp:spPr>
        <a:xfrm>
          <a:off x="0" y="0"/>
          <a:ext cx="3497036" cy="101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Lato"/>
            </a:rPr>
            <a:t>International Monetary Fund </a:t>
          </a:r>
          <a:r>
            <a:rPr lang="en-US" sz="2200" kern="1200" dirty="0">
              <a:latin typeface="Lato"/>
              <a:hlinkClick xmlns:r="http://schemas.openxmlformats.org/officeDocument/2006/relationships" r:id="rId1"/>
            </a:rPr>
            <a:t>IMF</a:t>
          </a:r>
          <a:endParaRPr lang="en-GB" sz="2200" kern="1200" dirty="0">
            <a:latin typeface="Lato"/>
          </a:endParaRPr>
        </a:p>
      </dsp:txBody>
      <dsp:txXfrm>
        <a:off x="800814" y="0"/>
        <a:ext cx="2696221" cy="1014077"/>
      </dsp:txXfrm>
    </dsp:sp>
    <dsp:sp modelId="{7E4C28AA-C83E-46EE-A31F-A63FB3C087C3}">
      <dsp:nvSpPr>
        <dsp:cNvPr id="0" name=""/>
        <dsp:cNvSpPr/>
      </dsp:nvSpPr>
      <dsp:spPr>
        <a:xfrm>
          <a:off x="101407" y="101407"/>
          <a:ext cx="699407" cy="8112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1000" b="-1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2CBFF-C6CE-48E5-8B41-4BA9048EC608}">
      <dsp:nvSpPr>
        <dsp:cNvPr id="0" name=""/>
        <dsp:cNvSpPr/>
      </dsp:nvSpPr>
      <dsp:spPr>
        <a:xfrm>
          <a:off x="0" y="2127875"/>
          <a:ext cx="3497036" cy="101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Lato"/>
            </a:rPr>
            <a:t>GATT (which became World Trade </a:t>
          </a:r>
          <a:r>
            <a:rPr lang="en-US" sz="2000" kern="1200" dirty="0" err="1">
              <a:latin typeface="Lato"/>
            </a:rPr>
            <a:t>Orghanisation</a:t>
          </a:r>
          <a:r>
            <a:rPr lang="en-US" sz="2000" kern="1200" dirty="0">
              <a:latin typeface="Lato"/>
            </a:rPr>
            <a:t>) </a:t>
          </a:r>
          <a:r>
            <a:rPr lang="en-US" sz="2000" kern="1200" dirty="0">
              <a:latin typeface="Lato"/>
              <a:hlinkClick xmlns:r="http://schemas.openxmlformats.org/officeDocument/2006/relationships" r:id="rId3"/>
            </a:rPr>
            <a:t>WTO</a:t>
          </a:r>
          <a:endParaRPr lang="en-GB" sz="2000" kern="1200" dirty="0">
            <a:latin typeface="Lato"/>
          </a:endParaRPr>
        </a:p>
      </dsp:txBody>
      <dsp:txXfrm>
        <a:off x="800814" y="2127875"/>
        <a:ext cx="2696221" cy="1014077"/>
      </dsp:txXfrm>
    </dsp:sp>
    <dsp:sp modelId="{65FD80BF-1BCF-4C9C-BFAC-F7CBF740A0AC}">
      <dsp:nvSpPr>
        <dsp:cNvPr id="0" name=""/>
        <dsp:cNvSpPr/>
      </dsp:nvSpPr>
      <dsp:spPr>
        <a:xfrm>
          <a:off x="72011" y="2200203"/>
          <a:ext cx="710359" cy="8306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D79F5-A12C-41D4-A0BA-CBC4647DDE8C}">
      <dsp:nvSpPr>
        <dsp:cNvPr id="0" name=""/>
        <dsp:cNvSpPr/>
      </dsp:nvSpPr>
      <dsp:spPr>
        <a:xfrm>
          <a:off x="0" y="1134925"/>
          <a:ext cx="3497036" cy="909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Lato"/>
            </a:rPr>
            <a:t> The </a:t>
          </a:r>
          <a:r>
            <a:rPr lang="en-US" sz="2200" kern="1200" dirty="0">
              <a:latin typeface="Lato"/>
              <a:hlinkClick xmlns:r="http://schemas.openxmlformats.org/officeDocument/2006/relationships" r:id="rId5"/>
            </a:rPr>
            <a:t>World Bank</a:t>
          </a:r>
          <a:endParaRPr lang="en-GB" sz="2200" kern="1200" dirty="0">
            <a:latin typeface="Lato"/>
          </a:endParaRPr>
        </a:p>
      </dsp:txBody>
      <dsp:txXfrm>
        <a:off x="800814" y="1134925"/>
        <a:ext cx="2696221" cy="909860"/>
      </dsp:txXfrm>
    </dsp:sp>
    <dsp:sp modelId="{20260C63-D369-42BC-8833-AF1CCAA8DB3F}">
      <dsp:nvSpPr>
        <dsp:cNvPr id="0" name=""/>
        <dsp:cNvSpPr/>
      </dsp:nvSpPr>
      <dsp:spPr>
        <a:xfrm>
          <a:off x="72004" y="1264099"/>
          <a:ext cx="754366" cy="6822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rcRect/>
          <a:stretch>
            <a:fillRect t="-10000" b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44747-CDB7-4F98-827F-A214E0B4E219}" type="datetimeFigureOut">
              <a:rPr lang="en-GB" smtClean="0"/>
              <a:pPr/>
              <a:t>16/05/2021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9001A-258F-4C21-BFC1-1432480F8C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imarticus.org/importance-indias-foreign-trade-policy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cec.org/islandora/en/item/1871-free-trade-and-environment-picture-becomes-clearer-en.pd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cipe.org/publications/sustainable-agriculture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atus.org/publications/trade-and-immigration/benefits-free-trade-addressing-key-myth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0rtjkAvnrY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here to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44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kern="1800" dirty="0">
                <a:solidFill>
                  <a:srgbClr val="3A3A3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Should the government intervene in the economy? https://www.economicshelp.org/blog/5735/economics/should-the-government-intervene-in-the-economy/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importance of India’s foreign trade policy  </a:t>
            </a:r>
            <a:r>
              <a:rPr lang="en-US" dirty="0">
                <a:hlinkClick r:id="rId3"/>
              </a:rPr>
              <a:t>Importance of India’s Foreign Trade Policy (imarticus.org)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674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https://www.feednavigator.com/Article/2018/07/26/Tackling-non-tariff-barriers-is-key-for-increased-EU-US-soy-trade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890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trade and the environment: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http://www3.cec.org/islandora/en/item/1871-free-trade-and-environment-picture-becomes-clearer-en.pdf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Role of trade policy in sustainable agriculture 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https://ecipe.org/publications/sustainable-agriculture/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261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 TNC link to other GEO webinar.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24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F31E-03DE-40B1-B638-1ED3F34D9D2A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76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300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Web:</a:t>
            </a:r>
            <a:r>
              <a:rPr lang="en-GB" baseline="0" dirty="0"/>
              <a:t> please link Kenyan horticulture to attached doc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2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Photos: https://en.wikipedia.org/wiki/Mount_Washington_Hotel#/media/File:The_Gold_Room_-_Bretton_Woods_Mount_Washington_Hotel.jpg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07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99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India Reference here to Emerging Superpowers Ch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7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word doc for the resource for the activity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444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Myths of free trade  </a:t>
            </a:r>
            <a:r>
              <a:rPr lang="en-US" dirty="0">
                <a:hlinkClick r:id="rId3"/>
              </a:rPr>
              <a:t>The Benefits of Free Trade: Addressing Key Myths | </a:t>
            </a:r>
            <a:r>
              <a:rPr lang="en-US" dirty="0" err="1">
                <a:hlinkClick r:id="rId3"/>
              </a:rPr>
              <a:t>Mercatus</a:t>
            </a:r>
            <a:r>
              <a:rPr lang="en-US" dirty="0">
                <a:hlinkClick r:id="rId3"/>
              </a:rPr>
              <a:t> Center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812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461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 and Agriculture Organisation and global hunger  </a:t>
            </a:r>
            <a:r>
              <a:rPr lang="en-US" sz="2800" dirty="0">
                <a:hlinkClick r:id="rId3"/>
              </a:rPr>
              <a:t>FAO Policy Series: Trade policy - YouTube</a:t>
            </a:r>
            <a:endParaRPr lang="en-GB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99001A-258F-4C21-BFC1-1432480F8C3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07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B4C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43841" y="5120407"/>
            <a:ext cx="9051434" cy="648072"/>
          </a:xfrm>
        </p:spPr>
        <p:txBody>
          <a:bodyPr>
            <a:normAutofit/>
          </a:bodyPr>
          <a:lstStyle>
            <a:lvl1pPr marL="64008" indent="0" algn="l">
              <a:buNone/>
              <a:defRPr sz="3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ctr"/>
            <a:r>
              <a:rPr lang="en-GB" b="1" dirty="0">
                <a:solidFill>
                  <a:srgbClr val="243D91"/>
                </a:solidFill>
              </a:rPr>
              <a:t>A level template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026D13-955C-4B63-B064-DDB1A12AAF2B}"/>
              </a:ext>
            </a:extLst>
          </p:cNvPr>
          <p:cNvGrpSpPr/>
          <p:nvPr userDrawn="1"/>
        </p:nvGrpSpPr>
        <p:grpSpPr>
          <a:xfrm>
            <a:off x="4355976" y="0"/>
            <a:ext cx="4788024" cy="4881278"/>
            <a:chOff x="4355976" y="0"/>
            <a:chExt cx="4788024" cy="4881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3D5553-3939-42F7-AF43-1B66B33E17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16"/>
            <a:stretch/>
          </p:blipFill>
          <p:spPr>
            <a:xfrm>
              <a:off x="4716016" y="0"/>
              <a:ext cx="4427984" cy="488127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B8E2CF8-24CF-4A9E-B40C-3DED3A1F5681}"/>
                </a:ext>
              </a:extLst>
            </p:cNvPr>
            <p:cNvSpPr/>
            <p:nvPr userDrawn="1"/>
          </p:nvSpPr>
          <p:spPr>
            <a:xfrm>
              <a:off x="4355976" y="3068960"/>
              <a:ext cx="648072" cy="1475592"/>
            </a:xfrm>
            <a:prstGeom prst="rect">
              <a:avLst/>
            </a:prstGeom>
            <a:solidFill>
              <a:srgbClr val="B4C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6055A28-5286-4F5A-8E4E-5FB7D864C0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62183" r="55500"/>
          <a:stretch/>
        </p:blipFill>
        <p:spPr>
          <a:xfrm>
            <a:off x="73403" y="3174272"/>
            <a:ext cx="3096344" cy="184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1216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729712"/>
          </a:xfrm>
        </p:spPr>
        <p:txBody>
          <a:bodyPr/>
          <a:lstStyle>
            <a:lvl1pPr>
              <a:defRPr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3999930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7E-A7D0-4213-A95F-88F0680C7011}" type="datetimeFigureOut">
              <a:rPr lang="en-GB" smtClean="0"/>
              <a:pPr/>
              <a:t>16/05/2021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62CD-E6A4-48B0-8740-9FCE98EC98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98907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337E-A7D0-4213-A95F-88F0680C7011}" type="datetimeFigureOut">
              <a:rPr lang="en-GB" smtClean="0"/>
              <a:pPr/>
              <a:t>16/05/2021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A62CD-E6A4-48B0-8740-9FCE98EC98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33770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729712"/>
          </a:xfrm>
        </p:spPr>
        <p:txBody>
          <a:bodyPr/>
          <a:lstStyle>
            <a:lvl1pPr>
              <a:defRPr>
                <a:solidFill>
                  <a:srgbClr val="243D91"/>
                </a:solidFill>
              </a:defRPr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>
            <a:lvl1pPr>
              <a:defRPr>
                <a:solidFill>
                  <a:srgbClr val="26377C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729712"/>
          </a:xfrm>
        </p:spPr>
        <p:txBody>
          <a:bodyPr/>
          <a:lstStyle>
            <a:lvl1pPr>
              <a:defRPr>
                <a:solidFill>
                  <a:srgbClr val="26377C"/>
                </a:solidFill>
              </a:defRPr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B4CE44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26377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262094"/>
            <a:ext cx="9144001" cy="91441"/>
          </a:xfrm>
          <a:prstGeom prst="rect">
            <a:avLst/>
          </a:prstGeom>
          <a:solidFill>
            <a:srgbClr val="B4CE44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14064"/>
            <a:ext cx="3733819" cy="91087"/>
          </a:xfrm>
          <a:prstGeom prst="rect">
            <a:avLst/>
          </a:prstGeom>
          <a:solidFill>
            <a:srgbClr val="B4CE44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B4CE44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7297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885E90-E9B9-4E6D-895B-6DF5649888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10462" y="5630211"/>
            <a:ext cx="1230167" cy="126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4651D21-484B-4F35-A724-C1DF8663C2AD}"/>
              </a:ext>
            </a:extLst>
          </p:cNvPr>
          <p:cNvSpPr txBox="1"/>
          <p:nvPr userDrawn="1"/>
        </p:nvSpPr>
        <p:spPr>
          <a:xfrm flipH="1">
            <a:off x="0" y="6622158"/>
            <a:ext cx="2627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Geographical Association,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78" r:id="rId4"/>
    <p:sldLayoutId id="2147483770" r:id="rId5"/>
    <p:sldLayoutId id="2147483771" r:id="rId6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26377C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rgbClr val="26377C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alance.com/what-is-the-european-union-how-it-works-and-history-3306356" TargetMode="External"/><Relationship Id="rId2" Type="http://schemas.openxmlformats.org/officeDocument/2006/relationships/hyperlink" Target="https://www.zinsa.com/en/blog/trade-agreements-most-important-world-pe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europa.eu/european-union/about-eu/eu-in-brief_e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org/encyclopedia/tariff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6c81ef8e0425827b8676-21dd2788b04b23a504f2bbba49ca0d8b.ssl.cf3.rackcdn.com/cms-files/GA_GEO_Trade_activities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world-4351209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rcatus.org/publications/trade-and-immigration/benefits-free-trade-addressing-key-myth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v3uqD1hWG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olitico.eu/article/brexit-shellfish-europe-ban-agriculture-headaches/" TargetMode="External"/><Relationship Id="rId4" Type="http://schemas.openxmlformats.org/officeDocument/2006/relationships/hyperlink" Target="https://www.bbc.co.uk/news/uk-politics-5590359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-M30CRGt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orldbank.org/en/topic/trade/publication/the-role-of-trade-in-ending-poverty" TargetMode="External"/><Relationship Id="rId4" Type="http://schemas.openxmlformats.org/officeDocument/2006/relationships/hyperlink" Target="https://www.worldbank.org/en/results/2018/04/03/stronger-open-trade-policies-enables-economic-growth-for-al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hunger.org/articles/global/debt/caritas2.htm" TargetMode="Externa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ructural_adjustmen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cshelp.org/blog/5735/economics/should-the-government-intervene-in-the-economy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business-34581945" TargetMode="External"/><Relationship Id="rId7" Type="http://schemas.openxmlformats.org/officeDocument/2006/relationships/hyperlink" Target="https://ukandeu.ac.uk/the-brexit-deal-and-uk-automotiv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guardian.com/business/2021/mar/04/us-to-drop-retaliatory-tariffs-on-uk-exports-including-whisky-brexit-boeing-airbus" TargetMode="External"/><Relationship Id="rId5" Type="http://schemas.openxmlformats.org/officeDocument/2006/relationships/hyperlink" Target="https://foodtank.com/news/2020/08/the-dark-side-of-agricultural-free-trade-a-caribbean-perspective/" TargetMode="External"/><Relationship Id="rId4" Type="http://schemas.openxmlformats.org/officeDocument/2006/relationships/hyperlink" Target="https://ec.europa.eu/eurostat/cache/infographs/energy/bloc-2c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europarl.europa.eu/news/en/headlines/economy/20190528STO53303/making-the-most-of-globalisation-eu-trade-policy-explained" TargetMode="External"/><Relationship Id="rId7" Type="http://schemas.openxmlformats.org/officeDocument/2006/relationships/hyperlink" Target="https://www.youtube.com/watch?v=dt2W2uOyLG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rwIlvQ_RVk" TargetMode="External"/><Relationship Id="rId5" Type="http://schemas.openxmlformats.org/officeDocument/2006/relationships/hyperlink" Target="https://www.ft.com/content/6124beb8-5724-11ea-abe5-8e03987b7b20" TargetMode="External"/><Relationship Id="rId4" Type="http://schemas.openxmlformats.org/officeDocument/2006/relationships/hyperlink" Target="https://www.bbc.co.uk/news/business-45899310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airworldproject.org/videos/free-trade-vs-fair-trad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BfesOeYcG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about/archives/history/exhibits/bretton-woods-monetary-conferenc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vestopedia.com/terms/m/middle-income-countries.asp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cr.org.uk/Images/223012-specification-accredited-a-level-gce-geography-h481.pdf" TargetMode="External"/><Relationship Id="rId3" Type="http://schemas.openxmlformats.org/officeDocument/2006/relationships/hyperlink" Target="https://www.geography.org.uk/Shop/Top-Spec-Geography-Emerging-Superpowers-India-and-China-2nd-edition/9781843774143" TargetMode="External"/><Relationship Id="rId7" Type="http://schemas.openxmlformats.org/officeDocument/2006/relationships/hyperlink" Target="https://qualifications.pearson.com/en/qualifications/edexcel-a-levels/geography-2016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duqas.co.uk/qualifications/geography-as-a-level/" TargetMode="External"/><Relationship Id="rId5" Type="http://schemas.openxmlformats.org/officeDocument/2006/relationships/hyperlink" Target="https://filestore.aqa.org.uk/resources/geography/specifications/AQA-7037-SP-2016.PDF" TargetMode="External"/><Relationship Id="rId4" Type="http://schemas.openxmlformats.org/officeDocument/2006/relationships/hyperlink" Target="https://www.routledge.com/Geographies-of-Developing-Areas-The-Global-South-in-a-Changing-World/Williams-Meth-Willis/p/book/9780415643894" TargetMode="External"/><Relationship Id="rId9" Type="http://schemas.openxmlformats.org/officeDocument/2006/relationships/hyperlink" Target="https://www.wjec.co.uk/qualifications/geography-as-a-level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phyeducationonline.org/a-level/human-geography/globalisa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graphyeducationonline.org/a-level/human-geography/international-trade-and-tnc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ourworldindata.org/trade-and-globalization" TargetMode="External"/><Relationship Id="rId4" Type="http://schemas.openxmlformats.org/officeDocument/2006/relationships/hyperlink" Target="https://gro-intelligence.com/insights/articles/east-african-floriculture-blossomi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brettonwoodsproject.org/2019/01/art-320747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to.org/english/tratop_e/devel_e/devel_e.htm" TargetMode="External"/><Relationship Id="rId5" Type="http://schemas.openxmlformats.org/officeDocument/2006/relationships/hyperlink" Target="https://www.youtube.com/watch?v=jRH5XGyQXow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ke_in_India" TargetMode="External"/><Relationship Id="rId3" Type="http://schemas.openxmlformats.org/officeDocument/2006/relationships/hyperlink" Target="https://www.tutor2u.net/economics/reference/export-led-growth" TargetMode="External"/><Relationship Id="rId7" Type="http://schemas.openxmlformats.org/officeDocument/2006/relationships/hyperlink" Target="https://www.piie.com/blogs/trade-and-investment-policy-watch/import-substitution-making-unwelcome-comebac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forum.org/agenda/2018/09/how-vietnam-became-an-economic-miracle/" TargetMode="External"/><Relationship Id="rId5" Type="http://schemas.openxmlformats.org/officeDocument/2006/relationships/hyperlink" Target="https://en.wikipedia.org/wiki/Export-oriented_industrialization" TargetMode="External"/><Relationship Id="rId4" Type="http://schemas.openxmlformats.org/officeDocument/2006/relationships/hyperlink" Target="https://en.wikipedia.org/wiki/Economy_of_South_Korea" TargetMode="External"/><Relationship Id="rId9" Type="http://schemas.openxmlformats.org/officeDocument/2006/relationships/hyperlink" Target="https://blog.imarticus.org/importance-indias-foreign-trade-policy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568952" cy="1608584"/>
          </a:xfrm>
        </p:spPr>
        <p:txBody>
          <a:bodyPr>
            <a:noAutofit/>
          </a:bodyPr>
          <a:lstStyle/>
          <a:p>
            <a:r>
              <a:rPr lang="en-US" b="1" dirty="0"/>
              <a:t>Do trade policies matter? </a:t>
            </a:r>
          </a:p>
          <a:p>
            <a:r>
              <a:rPr lang="en-US" sz="2800" b="1" dirty="0"/>
              <a:t>Unpacking their role in economic development, </a:t>
            </a:r>
            <a:r>
              <a:rPr lang="en-US" sz="2800" b="1" dirty="0" err="1"/>
              <a:t>globalisation</a:t>
            </a:r>
            <a:r>
              <a:rPr lang="en-US" sz="2800" b="1" dirty="0"/>
              <a:t> and global governance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82234111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0268-B3DA-4158-BC18-477B7F2C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79"/>
            <a:ext cx="8229600" cy="864097"/>
          </a:xfrm>
        </p:spPr>
        <p:txBody>
          <a:bodyPr/>
          <a:lstStyle/>
          <a:p>
            <a:r>
              <a:rPr lang="en-US" dirty="0"/>
              <a:t>Free trade agreements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B5432-680F-490B-B5F3-70535E4D3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5184576" cy="37444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8000"/>
              </a:lnSpc>
              <a:spcBef>
                <a:spcPts val="0"/>
              </a:spcBef>
              <a:buNone/>
            </a:pPr>
            <a:r>
              <a:rPr lang="en-US" sz="2200" dirty="0"/>
              <a:t>Free trade agreements between countries aim to stimulate trade between partners by agreeing reciprocal trading arrangements for goods and/or services</a:t>
            </a:r>
          </a:p>
          <a:p>
            <a:pPr marL="0" indent="0">
              <a:lnSpc>
                <a:spcPct val="118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ct val="118000"/>
              </a:lnSpc>
              <a:spcBef>
                <a:spcPts val="0"/>
              </a:spcBef>
              <a:buNone/>
            </a:pPr>
            <a:r>
              <a:rPr lang="en-US" sz="2200" dirty="0"/>
              <a:t>Regional trade agreements are made between groups of countries and vary according to the level of economic integration. </a:t>
            </a:r>
          </a:p>
          <a:p>
            <a:pPr marL="109728" indent="0">
              <a:lnSpc>
                <a:spcPct val="118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23DC47-27BE-4443-B2A7-71375160BA9D}"/>
              </a:ext>
            </a:extLst>
          </p:cNvPr>
          <p:cNvSpPr txBox="1"/>
          <p:nvPr/>
        </p:nvSpPr>
        <p:spPr>
          <a:xfrm>
            <a:off x="5796136" y="1490008"/>
            <a:ext cx="3168352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26377C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Activity</a:t>
            </a:r>
          </a:p>
          <a:p>
            <a:r>
              <a:rPr lang="en-GB" sz="20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this </a:t>
            </a:r>
            <a:r>
              <a:rPr lang="en-GB" sz="20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link</a:t>
            </a:r>
            <a:r>
              <a:rPr lang="en-GB" sz="20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assess the advantages and disadvantages of different levels of regional trade agreement.</a:t>
            </a:r>
            <a:endParaRPr lang="en-GB" sz="2000" b="1" dirty="0">
              <a:solidFill>
                <a:srgbClr val="2637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108BE-48BE-4553-81BB-F21A45B3858F}"/>
              </a:ext>
            </a:extLst>
          </p:cNvPr>
          <p:cNvSpPr txBox="1"/>
          <p:nvPr/>
        </p:nvSpPr>
        <p:spPr>
          <a:xfrm>
            <a:off x="2461757" y="5301207"/>
            <a:ext cx="3190363" cy="120032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European Union: a unique agreement between nations. Find out more </a:t>
            </a:r>
            <a:r>
              <a:rPr lang="en-US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here</a:t>
            </a:r>
            <a:r>
              <a:rPr lang="en-US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</a:t>
            </a:r>
            <a:r>
              <a:rPr lang="en-US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here</a:t>
            </a:r>
            <a:r>
              <a:rPr lang="en-US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dirty="0">
              <a:solidFill>
                <a:srgbClr val="2637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D7342C-579B-41DD-B4C9-DF074F85612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739" y="5301207"/>
            <a:ext cx="1783089" cy="11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1279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016" y="635647"/>
            <a:ext cx="7772400" cy="792088"/>
          </a:xfrm>
        </p:spPr>
        <p:txBody>
          <a:bodyPr>
            <a:normAutofit/>
          </a:bodyPr>
          <a:lstStyle/>
          <a:p>
            <a:r>
              <a:rPr lang="en-US" sz="3200" dirty="0"/>
              <a:t>Types of trade policies</a:t>
            </a:r>
            <a:endParaRPr lang="en-GB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016" y="1463739"/>
            <a:ext cx="4172000" cy="4053493"/>
          </a:xfrm>
        </p:spPr>
        <p:txBody>
          <a:bodyPr>
            <a:noAutofit/>
          </a:bodyPr>
          <a:lstStyle/>
          <a:p>
            <a:pPr algn="l">
              <a:lnSpc>
                <a:spcPct val="108000"/>
              </a:lnSpc>
            </a:pPr>
            <a:r>
              <a:rPr lang="en-US" sz="2000" dirty="0">
                <a:solidFill>
                  <a:srgbClr val="26377C"/>
                </a:solidFill>
              </a:rPr>
              <a:t>There are two types of trade policy:</a:t>
            </a:r>
          </a:p>
          <a:p>
            <a:pPr marL="342900" indent="-342900" algn="l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6377C"/>
                </a:solidFill>
                <a:latin typeface="Lato"/>
                <a:ea typeface="+mn-ea"/>
                <a:cs typeface="+mn-cs"/>
              </a:rPr>
              <a:t>Protectionism: </a:t>
            </a:r>
            <a:r>
              <a:rPr lang="en-US" sz="2000" dirty="0">
                <a:solidFill>
                  <a:srgbClr val="26377C"/>
                </a:solidFill>
                <a:latin typeface="Lato"/>
                <a:ea typeface="+mn-ea"/>
                <a:cs typeface="+mn-cs"/>
              </a:rPr>
              <a:t>where trade policies protect firms against foreign competition through rules (tariffs, barriers) which restrict imports</a:t>
            </a:r>
          </a:p>
          <a:p>
            <a:pPr marL="342900" indent="-342900" algn="l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6377C"/>
                </a:solidFill>
                <a:latin typeface="Lato"/>
                <a:ea typeface="+mn-ea"/>
                <a:cs typeface="+mn-cs"/>
              </a:rPr>
              <a:t>Free trade/liberalization: </a:t>
            </a:r>
            <a:r>
              <a:rPr lang="en-US" sz="2000" dirty="0">
                <a:solidFill>
                  <a:srgbClr val="26377C"/>
                </a:solidFill>
                <a:latin typeface="Lato"/>
                <a:ea typeface="+mn-ea"/>
                <a:cs typeface="+mn-cs"/>
              </a:rPr>
              <a:t>the removal of restrictions on imports and exports to enable free movement of goods and services between countries.</a:t>
            </a:r>
            <a:endParaRPr lang="en-GB" sz="2000" dirty="0">
              <a:solidFill>
                <a:srgbClr val="26377C"/>
              </a:solidFill>
              <a:latin typeface="Lato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87AB27A-09EB-4B3C-BF9F-7664DB74C6F8}"/>
              </a:ext>
            </a:extLst>
          </p:cNvPr>
          <p:cNvSpPr txBox="1">
            <a:spLocks/>
          </p:cNvSpPr>
          <p:nvPr/>
        </p:nvSpPr>
        <p:spPr>
          <a:xfrm>
            <a:off x="4932040" y="1546269"/>
            <a:ext cx="3814192" cy="522666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r>
              <a:rPr lang="en-US" sz="2200" dirty="0">
                <a:solidFill>
                  <a:srgbClr val="243D91"/>
                </a:solidFill>
              </a:rPr>
              <a:t>			</a:t>
            </a:r>
            <a:endParaRPr lang="en-GB" sz="2200" dirty="0">
              <a:solidFill>
                <a:srgbClr val="243D9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0966-CFA6-4FC3-A5FA-2F71E00806AD}"/>
              </a:ext>
            </a:extLst>
          </p:cNvPr>
          <p:cNvSpPr txBox="1"/>
          <p:nvPr/>
        </p:nvSpPr>
        <p:spPr>
          <a:xfrm>
            <a:off x="4860032" y="1484784"/>
            <a:ext cx="3960440" cy="35394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Lato"/>
              </a:rPr>
              <a:t>Types of trade barriers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"/>
                <a:hlinkClick r:id="rId3"/>
              </a:rPr>
              <a:t>Tariffs</a:t>
            </a:r>
            <a:endParaRPr lang="en-US" sz="2000" dirty="0">
              <a:latin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Lato"/>
              </a:rPr>
              <a:t>Non-tariff barriers: </a:t>
            </a:r>
          </a:p>
          <a:p>
            <a:pPr marL="800100" lvl="1" indent="-342900">
              <a:buFont typeface="Lato" panose="020F0502020204030203" pitchFamily="34" charset="0"/>
              <a:buChar char="–"/>
            </a:pPr>
            <a:r>
              <a:rPr lang="en-US" sz="2000" dirty="0">
                <a:latin typeface="Lato"/>
              </a:rPr>
              <a:t>export taxes</a:t>
            </a:r>
          </a:p>
          <a:p>
            <a:pPr marL="800100" lvl="1" indent="-342900">
              <a:buFont typeface="Lato" panose="020F0502020204030203" pitchFamily="34" charset="0"/>
              <a:buChar char="–"/>
            </a:pPr>
            <a:r>
              <a:rPr lang="en-US" sz="2000" dirty="0">
                <a:latin typeface="Lato"/>
              </a:rPr>
              <a:t>voluntary export restraints</a:t>
            </a:r>
          </a:p>
          <a:p>
            <a:pPr marL="800100" lvl="1" indent="-342900">
              <a:buFont typeface="Lato" panose="020F0502020204030203" pitchFamily="34" charset="0"/>
              <a:buChar char="–"/>
            </a:pPr>
            <a:r>
              <a:rPr lang="en-US" sz="2000" dirty="0">
                <a:latin typeface="Lato"/>
              </a:rPr>
              <a:t>quotas</a:t>
            </a:r>
          </a:p>
          <a:p>
            <a:pPr marL="800100" lvl="1" indent="-342900">
              <a:buFont typeface="Lato" panose="020F0502020204030203" pitchFamily="34" charset="0"/>
              <a:buChar char="–"/>
            </a:pPr>
            <a:r>
              <a:rPr lang="en-US" sz="2000" dirty="0">
                <a:latin typeface="Lato"/>
              </a:rPr>
              <a:t>subsidies</a:t>
            </a:r>
          </a:p>
          <a:p>
            <a:pPr marL="800100" lvl="1" indent="-342900">
              <a:buFont typeface="Lato" panose="020F0502020204030203" pitchFamily="34" charset="0"/>
              <a:buChar char="–"/>
            </a:pPr>
            <a:r>
              <a:rPr lang="en-US" sz="2000" dirty="0">
                <a:latin typeface="Lato"/>
              </a:rPr>
              <a:t>anti-dumping duties</a:t>
            </a:r>
          </a:p>
          <a:p>
            <a:pPr marL="800100" lvl="1" indent="-342900">
              <a:buFont typeface="Lato" panose="020F0502020204030203" pitchFamily="34" charset="0"/>
              <a:buChar char="–"/>
            </a:pPr>
            <a:r>
              <a:rPr lang="en-US" sz="2000" dirty="0">
                <a:latin typeface="Lato"/>
              </a:rPr>
              <a:t>regulatory barriers</a:t>
            </a:r>
          </a:p>
          <a:p>
            <a:pPr marL="800100" lvl="1" indent="-342900">
              <a:buFont typeface="Lato" panose="020F0502020204030203" pitchFamily="34" charset="0"/>
              <a:buChar char="–"/>
            </a:pPr>
            <a:r>
              <a:rPr lang="en-US" sz="2000" dirty="0">
                <a:latin typeface="Lato"/>
              </a:rPr>
              <a:t>administrative policies (bureaucracy).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00D8BB-258E-40B0-9803-03B56015CEB1}"/>
              </a:ext>
            </a:extLst>
          </p:cNvPr>
          <p:cNvSpPr txBox="1"/>
          <p:nvPr/>
        </p:nvSpPr>
        <p:spPr>
          <a:xfrm>
            <a:off x="611560" y="5589240"/>
            <a:ext cx="525658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Activity</a:t>
            </a:r>
          </a:p>
          <a:p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Find out more about tariffs as trade barriers 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926918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286D08E-A23E-4307-8C15-9084B023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71" y="556894"/>
            <a:ext cx="8229600" cy="1017608"/>
          </a:xfrm>
        </p:spPr>
        <p:txBody>
          <a:bodyPr>
            <a:noAutofit/>
          </a:bodyPr>
          <a:lstStyle/>
          <a:p>
            <a:r>
              <a:rPr lang="en-US" sz="3100" dirty="0"/>
              <a:t>What are the pros and cons of protectionism and free trade?</a:t>
            </a:r>
            <a:endParaRPr lang="en-GB" sz="31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A15F571-E9E6-49F6-9324-99CE0A9EF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56" y="1901035"/>
            <a:ext cx="8219256" cy="472971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F35AB22-6C9F-4647-9D6B-28C893CAF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378949"/>
              </p:ext>
            </p:extLst>
          </p:nvPr>
        </p:nvGraphicFramePr>
        <p:xfrm>
          <a:off x="332371" y="1740317"/>
          <a:ext cx="7316030" cy="4650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849">
                  <a:extLst>
                    <a:ext uri="{9D8B030D-6E8A-4147-A177-3AD203B41FA5}">
                      <a16:colId xmlns:a16="http://schemas.microsoft.com/office/drawing/2014/main" val="3018833693"/>
                    </a:ext>
                  </a:extLst>
                </a:gridCol>
                <a:gridCol w="3319417">
                  <a:extLst>
                    <a:ext uri="{9D8B030D-6E8A-4147-A177-3AD203B41FA5}">
                      <a16:colId xmlns:a16="http://schemas.microsoft.com/office/drawing/2014/main" val="775686828"/>
                    </a:ext>
                  </a:extLst>
                </a:gridCol>
                <a:gridCol w="3500764">
                  <a:extLst>
                    <a:ext uri="{9D8B030D-6E8A-4147-A177-3AD203B41FA5}">
                      <a16:colId xmlns:a16="http://schemas.microsoft.com/office/drawing/2014/main" val="63168601"/>
                    </a:ext>
                  </a:extLst>
                </a:gridCol>
              </a:tblGrid>
              <a:tr h="4051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" panose="020F0502020204030203"/>
                        </a:rPr>
                        <a:t>Protectionism </a:t>
                      </a:r>
                      <a:r>
                        <a:rPr lang="en-US" dirty="0">
                          <a:latin typeface="Lato" panose="020F0502020204030203"/>
                          <a:hlinkClick r:id="rId3"/>
                        </a:rPr>
                        <a:t>link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Lato" panose="020F0502020204030203"/>
                        </a:rPr>
                        <a:t>Free trade </a:t>
                      </a:r>
                      <a:r>
                        <a:rPr lang="en-US" dirty="0">
                          <a:latin typeface="Lato" panose="020F0502020204030203"/>
                          <a:hlinkClick r:id="rId4"/>
                        </a:rPr>
                        <a:t>link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22189"/>
                  </a:ext>
                </a:extLst>
              </a:tr>
              <a:tr h="2321806">
                <a:tc>
                  <a:txBody>
                    <a:bodyPr/>
                    <a:lstStyle/>
                    <a:p>
                      <a:r>
                        <a:rPr lang="en-US" sz="5400" dirty="0"/>
                        <a:t>+</a:t>
                      </a:r>
                      <a:endParaRPr lang="en-GB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Lato" panose="020F0502020204030203"/>
                        </a:rPr>
                        <a:t>Protects the domestic economy from overseas competition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Lato" panose="020F0502020204030203"/>
                        </a:rPr>
                        <a:t>Helps support / establish domestic industries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Lato" panose="020F0502020204030203"/>
                        </a:rPr>
                        <a:t>Helps create stable supply and equality of pricing.</a:t>
                      </a:r>
                      <a:endParaRPr lang="en-GB" sz="2000" dirty="0">
                        <a:latin typeface="Lato" panose="020F05020202040302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Lato" panose="020F0502020204030203"/>
                        </a:rPr>
                        <a:t>Increases employment growth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Lato" panose="020F0502020204030203"/>
                        </a:rPr>
                        <a:t>Lower government spending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Lato" panose="020F0502020204030203"/>
                        </a:rPr>
                        <a:t>Technology transfer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Lato" panose="020F0502020204030203"/>
                        </a:rPr>
                        <a:t>Encourages economies of scale.</a:t>
                      </a:r>
                      <a:endParaRPr lang="en-GB" sz="2000" dirty="0">
                        <a:latin typeface="Lato" panose="020F050202020403020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663092"/>
                  </a:ext>
                </a:extLst>
              </a:tr>
              <a:tr h="1715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/>
                        <a:t>-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Lato" panose="020F0502020204030203"/>
                        </a:rPr>
                        <a:t>Protects inefficient industries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Lato" panose="020F0502020204030203"/>
                        </a:rPr>
                        <a:t>Hinders modernization and innovation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Lato" panose="020F0502020204030203"/>
                        </a:rPr>
                        <a:t>Reduces competition.</a:t>
                      </a:r>
                      <a:endParaRPr lang="en-GB" sz="2000" dirty="0">
                        <a:latin typeface="Lato" panose="020F0502020204030203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Lato" panose="020F0502020204030203"/>
                        </a:rPr>
                        <a:t>Increased outsourcing of jobs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Lato" panose="020F0502020204030203"/>
                        </a:rPr>
                        <a:t>Poorer working conditions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Lato" panose="020F0502020204030203"/>
                        </a:rPr>
                        <a:t>Increased exploitation of natural resources.</a:t>
                      </a:r>
                      <a:endParaRPr lang="en-GB" sz="2000" dirty="0">
                        <a:latin typeface="Lato" panose="020F0502020204030203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7297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58192" y="1747962"/>
            <a:ext cx="1206295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Activity</a:t>
            </a:r>
          </a:p>
          <a:p>
            <a:r>
              <a:rPr lang="en-GB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Debate the pros and cons of free trade. </a:t>
            </a:r>
          </a:p>
        </p:txBody>
      </p:sp>
    </p:spTree>
    <p:extLst>
      <p:ext uri="{BB962C8B-B14F-4D97-AF65-F5344CB8AC3E}">
        <p14:creationId xmlns:p14="http://schemas.microsoft.com/office/powerpoint/2010/main" val="331460836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A5F5-5DBF-4F59-B08D-5521B04A5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30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Concerns about trade policies 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B7B2-B857-40AA-B0AC-F512F79BC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21" y="1340768"/>
            <a:ext cx="4921867" cy="5089752"/>
          </a:xfrm>
        </p:spPr>
        <p:txBody>
          <a:bodyPr>
            <a:noAutofit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US" sz="2200" dirty="0"/>
              <a:t>The WTO is increasingly concerned that trade disputes do not align with its policies. WTO rules may contradict national governments’ rules, such as on public health or racial equality. </a:t>
            </a:r>
          </a:p>
          <a:p>
            <a:pPr marL="342900" indent="-3429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Example: the EU does not allow imports of chlorinated chicken or GM crops from US. </a:t>
            </a:r>
            <a:endParaRPr lang="en-US" sz="2200" dirty="0">
              <a:hlinkClick r:id="rId3"/>
            </a:endParaRP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US" sz="2200" dirty="0"/>
              <a:t>Whose rules should prevail?</a:t>
            </a:r>
          </a:p>
          <a:p>
            <a:pPr marL="109728" indent="0">
              <a:lnSpc>
                <a:spcPct val="108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US" sz="2200" dirty="0"/>
              <a:t>Policies, global rules and global</a:t>
            </a:r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US" sz="2200" dirty="0"/>
              <a:t>standards may be becoming more important than the trade itself.</a:t>
            </a: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ADF41-295E-4F10-9CA4-9892520FF971}"/>
              </a:ext>
            </a:extLst>
          </p:cNvPr>
          <p:cNvSpPr txBox="1"/>
          <p:nvPr/>
        </p:nvSpPr>
        <p:spPr>
          <a:xfrm>
            <a:off x="5533427" y="1412776"/>
            <a:ext cx="3168352" cy="178510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Resources: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Trade deals</a:t>
            </a:r>
            <a:endParaRPr lang="en-GB" sz="2200" dirty="0">
              <a:solidFill>
                <a:srgbClr val="2637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UK shellfish</a:t>
            </a:r>
            <a:endParaRPr lang="en-GB" sz="2200" dirty="0">
              <a:solidFill>
                <a:srgbClr val="2637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/>
              </a:rPr>
              <a:t>EU bans agricultural products </a:t>
            </a:r>
            <a:endParaRPr lang="en-GB" sz="2200" b="1" dirty="0">
              <a:solidFill>
                <a:srgbClr val="2637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1063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B05F7-91E8-442A-BE9A-F70F87D9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6016"/>
            <a:ext cx="8229600" cy="1066800"/>
          </a:xfrm>
        </p:spPr>
        <p:txBody>
          <a:bodyPr/>
          <a:lstStyle/>
          <a:p>
            <a:r>
              <a:rPr lang="en-US" sz="3600" dirty="0"/>
              <a:t>Do trade policies reduce poverty?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CD8670-D298-4C77-BC1D-AAA9463D689E}"/>
              </a:ext>
            </a:extLst>
          </p:cNvPr>
          <p:cNvSpPr/>
          <p:nvPr/>
        </p:nvSpPr>
        <p:spPr>
          <a:xfrm>
            <a:off x="477808" y="1572816"/>
            <a:ext cx="3600400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latin typeface="Lato" panose="020F0502020204030203"/>
              </a:rPr>
              <a:t>Trade barriers, e.g. tariffs, tend to raise prices and reduce the amount of goods and services available to business and consumers.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DACE48-2564-4263-BA04-B5504A373DE6}"/>
              </a:ext>
            </a:extLst>
          </p:cNvPr>
          <p:cNvSpPr/>
          <p:nvPr/>
        </p:nvSpPr>
        <p:spPr>
          <a:xfrm>
            <a:off x="4565888" y="1572816"/>
            <a:ext cx="3600400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latin typeface="Lato" panose="020F0502020204030203"/>
              </a:rPr>
              <a:t>Free trade tends to result in high-quality, lower priced goods and cheaper imports – therefore reducing inflation in the importing country.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ABD76-EB97-49C0-9ACA-2CA54BE4CEB9}"/>
              </a:ext>
            </a:extLst>
          </p:cNvPr>
          <p:cNvSpPr txBox="1"/>
          <p:nvPr/>
        </p:nvSpPr>
        <p:spPr>
          <a:xfrm>
            <a:off x="477808" y="4642904"/>
            <a:ext cx="6870652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Activity </a:t>
            </a:r>
            <a:endParaRPr lang="en-US" sz="2000" dirty="0">
              <a:solidFill>
                <a:srgbClr val="2637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Look back to slides 9–11, and these links from the World Bank: </a:t>
            </a:r>
            <a:r>
              <a:rPr lang="en-US" sz="20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US" sz="20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text</a:t>
            </a:r>
            <a:r>
              <a:rPr lang="en-US" sz="20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</a:t>
            </a:r>
            <a:r>
              <a:rPr lang="en-US" sz="20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0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what way might each of the trade policies reduce poverty?  </a:t>
            </a:r>
            <a:endParaRPr lang="en-GB" sz="1600" dirty="0">
              <a:solidFill>
                <a:srgbClr val="2637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9549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E55B-4B47-4DFB-844B-BD6E39D5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0446"/>
            <a:ext cx="8229600" cy="792088"/>
          </a:xfrm>
        </p:spPr>
        <p:txBody>
          <a:bodyPr/>
          <a:lstStyle/>
          <a:p>
            <a:r>
              <a:rPr lang="en-US" dirty="0"/>
              <a:t>Unequal trading relationships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67B7B-7D39-492A-877A-DA24C8F18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24" y="1453454"/>
            <a:ext cx="8369548" cy="4207793"/>
          </a:xfrm>
        </p:spPr>
        <p:txBody>
          <a:bodyPr>
            <a:noAutofit/>
          </a:bodyPr>
          <a:lstStyle/>
          <a:p>
            <a:pPr marL="255588" indent="-255588"/>
            <a:r>
              <a:rPr lang="en-US" sz="2000" dirty="0"/>
              <a:t>Developed economies import raw materials, often from </a:t>
            </a:r>
            <a:r>
              <a:rPr lang="en-US" sz="2000" dirty="0">
                <a:hlinkClick r:id="rId2" action="ppaction://hlinksldjump"/>
              </a:rPr>
              <a:t>low-</a:t>
            </a:r>
            <a:r>
              <a:rPr lang="en-US" sz="2000" dirty="0"/>
              <a:t> and </a:t>
            </a:r>
            <a:r>
              <a:rPr lang="en-US" sz="2000" dirty="0">
                <a:hlinkClick r:id="rId2" action="ppaction://hlinksldjump"/>
              </a:rPr>
              <a:t>middle-income</a:t>
            </a:r>
            <a:r>
              <a:rPr lang="en-US" sz="2000" dirty="0"/>
              <a:t> countries. This results in unequal trading relationships.</a:t>
            </a:r>
          </a:p>
          <a:p>
            <a:pPr marL="255588" indent="-255588"/>
            <a:r>
              <a:rPr lang="en-US" sz="2000" dirty="0"/>
              <a:t>Since the1980s </a:t>
            </a:r>
            <a:r>
              <a:rPr lang="en-US" sz="2000" dirty="0">
                <a:hlinkClick r:id="rId3"/>
              </a:rPr>
              <a:t>debt crisis</a:t>
            </a:r>
            <a:r>
              <a:rPr lang="en-US" sz="2000" dirty="0"/>
              <a:t>, many low income countries have resorted to help from the IMF, which forced governments to adopt </a:t>
            </a:r>
            <a:r>
              <a:rPr lang="en-US" sz="2000" dirty="0">
                <a:hlinkClick r:id="rId4"/>
              </a:rPr>
              <a:t>structural adjustment programmes </a:t>
            </a:r>
            <a:r>
              <a:rPr lang="en-US" sz="2000" dirty="0"/>
              <a:t>(SAPs). These included policies such as reducing subsidies, privatization, lowering tariffs to foreign trade. </a:t>
            </a:r>
          </a:p>
          <a:p>
            <a:pPr marL="255588" indent="-255588"/>
            <a:r>
              <a:rPr lang="en-US" sz="2000" dirty="0"/>
              <a:t>They were forced to abandon their protectionist policies.</a:t>
            </a:r>
          </a:p>
          <a:p>
            <a:pPr marL="255588" indent="-255588"/>
            <a:r>
              <a:rPr lang="en-US" sz="2000" dirty="0"/>
              <a:t>These countries often also lacked good governance: poor enforcement of laws, tax collection, environmental regulations. TNCs exploited these economies.</a:t>
            </a:r>
          </a:p>
          <a:p>
            <a:pPr marL="255588" indent="-255588"/>
            <a:r>
              <a:rPr lang="en-US" sz="2000" dirty="0"/>
              <a:t>Since the 1980s numbers of low-income countries now have middle-income status, e.g. Ghana, Bangladesh, Indonesia.</a:t>
            </a:r>
          </a:p>
          <a:p>
            <a:endParaRPr lang="en-US" sz="2000" dirty="0"/>
          </a:p>
          <a:p>
            <a:endParaRPr lang="en-GB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E8D5C4-9A72-4DEB-9DD1-50CF3E87966E}"/>
              </a:ext>
            </a:extLst>
          </p:cNvPr>
          <p:cNvSpPr txBox="1">
            <a:spLocks/>
          </p:cNvSpPr>
          <p:nvPr/>
        </p:nvSpPr>
        <p:spPr>
          <a:xfrm>
            <a:off x="469383" y="5452714"/>
            <a:ext cx="734297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vert="horz" wrap="square" rtlCol="0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109728"/>
            <a:r>
              <a:rPr lang="en-US" sz="2000" dirty="0"/>
              <a:t>Research</a:t>
            </a:r>
          </a:p>
          <a:p>
            <a:pPr marL="109728"/>
            <a:r>
              <a:rPr lang="en-US" sz="2000" b="0" dirty="0" err="1"/>
              <a:t>Analyse</a:t>
            </a:r>
            <a:r>
              <a:rPr lang="en-US" sz="2000" b="0" dirty="0"/>
              <a:t> the relationship between trade policies and poverty in one low- or middle- income country.</a:t>
            </a:r>
            <a:endParaRPr lang="en-GB" sz="3200" b="0" dirty="0"/>
          </a:p>
        </p:txBody>
      </p:sp>
    </p:spTree>
    <p:extLst>
      <p:ext uri="{BB962C8B-B14F-4D97-AF65-F5344CB8AC3E}">
        <p14:creationId xmlns:p14="http://schemas.microsoft.com/office/powerpoint/2010/main" val="240382845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8E9A17-471D-47FA-8620-F737548F9ACA}"/>
              </a:ext>
            </a:extLst>
          </p:cNvPr>
          <p:cNvSpPr txBox="1"/>
          <p:nvPr/>
        </p:nvSpPr>
        <p:spPr>
          <a:xfrm>
            <a:off x="457200" y="2210770"/>
            <a:ext cx="7787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F0502020204030203"/>
              </a:rPr>
              <a:t>Trade flows more smoothly in stable political environments.</a:t>
            </a:r>
          </a:p>
          <a:p>
            <a:endParaRPr lang="en-US" sz="2400" dirty="0">
              <a:latin typeface="Lato" panose="020F0502020204030203"/>
            </a:endParaRPr>
          </a:p>
          <a:p>
            <a:r>
              <a:rPr lang="en-US" sz="2400" dirty="0">
                <a:latin typeface="Lato" panose="020F0502020204030203"/>
              </a:rPr>
              <a:t>Political instability increases transaction costs between exporters and importers. It reduces incentives to create and maintain business relationships.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908720"/>
            <a:ext cx="7787208" cy="1066800"/>
          </a:xfrm>
          <a:ln w="19050">
            <a:solidFill>
              <a:srgbClr val="00B050"/>
            </a:solidFill>
          </a:ln>
        </p:spPr>
        <p:txBody>
          <a:bodyPr/>
          <a:lstStyle/>
          <a:p>
            <a:r>
              <a:rPr lang="en-US" dirty="0"/>
              <a:t>B Political purposes of trade policies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99572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ECAAA-5B18-43F2-B979-211592C1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28" y="692696"/>
            <a:ext cx="8229600" cy="1152128"/>
          </a:xfrm>
        </p:spPr>
        <p:txBody>
          <a:bodyPr>
            <a:normAutofit/>
          </a:bodyPr>
          <a:lstStyle/>
          <a:p>
            <a:r>
              <a:rPr lang="en-US" sz="3200" dirty="0"/>
              <a:t>There are political reasons why governments intervene in the economy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2AD35-68AE-46EE-8487-D33CE198B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16832"/>
            <a:ext cx="5616624" cy="43483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/>
              <a:t>These include to: </a:t>
            </a:r>
          </a:p>
          <a:p>
            <a:pPr marL="271463" indent="-255588"/>
            <a:r>
              <a:rPr lang="en-US" sz="2200" dirty="0"/>
              <a:t>protect people and places with ageing and inefficient industries</a:t>
            </a:r>
          </a:p>
          <a:p>
            <a:pPr marL="271463" indent="-255588"/>
            <a:r>
              <a:rPr lang="en-US" sz="2200" dirty="0"/>
              <a:t>protect jobs and industries from unfair competition or aggressive trade policies</a:t>
            </a:r>
          </a:p>
          <a:p>
            <a:pPr marL="271463" indent="-255588"/>
            <a:r>
              <a:rPr lang="en-US" sz="2200" dirty="0"/>
              <a:t>protect national security and intellectual property</a:t>
            </a:r>
          </a:p>
          <a:p>
            <a:pPr marL="271463" indent="-255588"/>
            <a:r>
              <a:rPr lang="en-GB" sz="2200" dirty="0"/>
              <a:t>protect the environment</a:t>
            </a:r>
          </a:p>
          <a:p>
            <a:pPr marL="271463" indent="-255588"/>
            <a:r>
              <a:rPr lang="en-GB" sz="2200" dirty="0"/>
              <a:t>protect consumers’ health</a:t>
            </a:r>
          </a:p>
          <a:p>
            <a:pPr marL="271463" indent="-255588"/>
            <a:r>
              <a:rPr lang="en-GB" sz="2200" dirty="0"/>
              <a:t>protect human rights / ethics</a:t>
            </a:r>
          </a:p>
          <a:p>
            <a:pPr marL="271463" indent="-255588"/>
            <a:r>
              <a:rPr lang="en-GB" sz="2200" dirty="0"/>
              <a:t>act in retaliation for perceived unacceptable political activities</a:t>
            </a:r>
          </a:p>
          <a:p>
            <a:pPr marL="271463" indent="-255588"/>
            <a:r>
              <a:rPr lang="en-GB" sz="2200" dirty="0"/>
              <a:t>recognise historical associations, e.g. Commonwealth countries.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026192-002E-4B04-BEF9-00ABF4802363}"/>
              </a:ext>
            </a:extLst>
          </p:cNvPr>
          <p:cNvSpPr txBox="1">
            <a:spLocks/>
          </p:cNvSpPr>
          <p:nvPr/>
        </p:nvSpPr>
        <p:spPr>
          <a:xfrm>
            <a:off x="6516216" y="1955304"/>
            <a:ext cx="2376264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vert="horz" wrap="square" rtlCol="0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1800" dirty="0"/>
              <a:t>Activity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dirty="0"/>
              <a:t>Read the arguments for and against </a:t>
            </a:r>
            <a:r>
              <a:rPr lang="en-US" sz="1800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 intervention in their economies</a:t>
            </a:r>
            <a:endParaRPr lang="en-US" sz="1800" b="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dirty="0"/>
              <a:t>What do you think?</a:t>
            </a:r>
          </a:p>
        </p:txBody>
      </p:sp>
      <p:sp>
        <p:nvSpPr>
          <p:cNvPr id="5" name="AutoShape 2" descr="thinking gif Bant international random searching for posts with the image  gif - Clipartix">
            <a:extLst>
              <a:ext uri="{FF2B5EF4-FFF2-40B4-BE49-F238E27FC236}">
                <a16:creationId xmlns:a16="http://schemas.microsoft.com/office/drawing/2014/main" id="{D84416FE-6185-4701-BF2D-28A33EC9DC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9535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EB9625-0E11-486F-A48F-31A6D69834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5011" y="786969"/>
            <a:ext cx="7747389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109728"/>
            <a:r>
              <a:rPr lang="en-GB" sz="2200" dirty="0">
                <a:solidFill>
                  <a:srgbClr val="002060"/>
                </a:solidFill>
              </a:rPr>
              <a:t>Activity</a:t>
            </a:r>
            <a:br>
              <a:rPr lang="en-GB" sz="2200" dirty="0">
                <a:solidFill>
                  <a:srgbClr val="002060"/>
                </a:solidFill>
              </a:rPr>
            </a:br>
            <a:r>
              <a:rPr lang="en-GB" sz="2200" b="0" dirty="0">
                <a:solidFill>
                  <a:srgbClr val="002060"/>
                </a:solidFill>
              </a:rPr>
              <a:t>Do some research to explain whether economic or political policies dominate the trade in each of the situations below.</a:t>
            </a:r>
            <a:endParaRPr lang="en-GB" b="0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Flowchart: Preparation 4">
            <a:extLst>
              <a:ext uri="{FF2B5EF4-FFF2-40B4-BE49-F238E27FC236}">
                <a16:creationId xmlns:a16="http://schemas.microsoft.com/office/drawing/2014/main" id="{BB2E9E1A-2E24-493B-A21E-3A762FBA80E6}"/>
              </a:ext>
            </a:extLst>
          </p:cNvPr>
          <p:cNvSpPr/>
          <p:nvPr/>
        </p:nvSpPr>
        <p:spPr>
          <a:xfrm>
            <a:off x="1775225" y="4509120"/>
            <a:ext cx="2448000" cy="16488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Lato"/>
              <a:hlinkClick r:id="rId3"/>
            </a:endParaRPr>
          </a:p>
          <a:p>
            <a:pPr algn="ctr"/>
            <a:r>
              <a:rPr lang="en-US" sz="2200" dirty="0">
                <a:latin typeface="Lato"/>
                <a:hlinkClick r:id="rId3"/>
              </a:rPr>
              <a:t>Steel production in the UK</a:t>
            </a:r>
            <a:endParaRPr lang="en-US" sz="2200" dirty="0">
              <a:latin typeface="Lato"/>
            </a:endParaRPr>
          </a:p>
          <a:p>
            <a:pPr algn="ctr"/>
            <a:endParaRPr lang="en-US" sz="2400" dirty="0">
              <a:latin typeface="Lato"/>
            </a:endParaRPr>
          </a:p>
          <a:p>
            <a:pPr algn="ctr"/>
            <a:endParaRPr lang="en-GB" dirty="0">
              <a:latin typeface="Lato"/>
            </a:endParaRPr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40481C21-F8DD-4EAE-B323-BB7EF00B61B7}"/>
              </a:ext>
            </a:extLst>
          </p:cNvPr>
          <p:cNvSpPr/>
          <p:nvPr/>
        </p:nvSpPr>
        <p:spPr>
          <a:xfrm>
            <a:off x="3359537" y="2546734"/>
            <a:ext cx="2448000" cy="16488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Lato"/>
                <a:hlinkClick r:id="rId4"/>
              </a:rPr>
              <a:t>Gas from Russia to the EU</a:t>
            </a:r>
            <a:endParaRPr lang="en-US" sz="2200" dirty="0">
              <a:latin typeface="Lato"/>
            </a:endParaRPr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C8AA3422-3688-42C1-84A8-9C992312C51E}"/>
              </a:ext>
            </a:extLst>
          </p:cNvPr>
          <p:cNvSpPr/>
          <p:nvPr/>
        </p:nvSpPr>
        <p:spPr>
          <a:xfrm>
            <a:off x="346011" y="2552113"/>
            <a:ext cx="2448000" cy="16488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Lato"/>
                <a:hlinkClick r:id="rId5"/>
              </a:rPr>
              <a:t>Bananas from the Caribbean</a:t>
            </a:r>
            <a:endParaRPr lang="en-GB" sz="2200" dirty="0">
              <a:latin typeface="Lato"/>
            </a:endParaRPr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0B603A6C-279B-4F71-8095-1A6C9E58F951}"/>
              </a:ext>
            </a:extLst>
          </p:cNvPr>
          <p:cNvSpPr/>
          <p:nvPr/>
        </p:nvSpPr>
        <p:spPr>
          <a:xfrm>
            <a:off x="6372397" y="2548502"/>
            <a:ext cx="2448666" cy="1647032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Lato"/>
                <a:hlinkClick r:id="rId6"/>
              </a:rPr>
              <a:t>Whisky to US</a:t>
            </a:r>
            <a:r>
              <a:rPr lang="en-GB" sz="2200" dirty="0">
                <a:latin typeface="Lato"/>
                <a:hlinkClick r:id="rId6"/>
              </a:rPr>
              <a:t>A</a:t>
            </a:r>
            <a:endParaRPr lang="en-GB" sz="2200" dirty="0">
              <a:latin typeface="Lato"/>
            </a:endParaRPr>
          </a:p>
        </p:txBody>
      </p:sp>
      <p:sp>
        <p:nvSpPr>
          <p:cNvPr id="2" name="AutoShape 2" descr="Britain's steel industry: What's going wrong? - BBC News">
            <a:extLst>
              <a:ext uri="{FF2B5EF4-FFF2-40B4-BE49-F238E27FC236}">
                <a16:creationId xmlns:a16="http://schemas.microsoft.com/office/drawing/2014/main" id="{EF928864-3E2D-414F-8E96-DCE7D44AA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lowchart: Preparation 9">
            <a:extLst>
              <a:ext uri="{FF2B5EF4-FFF2-40B4-BE49-F238E27FC236}">
                <a16:creationId xmlns:a16="http://schemas.microsoft.com/office/drawing/2014/main" id="{C71255F7-4066-470A-9DAF-80BDA18DDA3C}"/>
              </a:ext>
            </a:extLst>
          </p:cNvPr>
          <p:cNvSpPr/>
          <p:nvPr/>
        </p:nvSpPr>
        <p:spPr>
          <a:xfrm>
            <a:off x="4930415" y="4509120"/>
            <a:ext cx="2448666" cy="16488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Lato"/>
            </a:endParaRPr>
          </a:p>
          <a:p>
            <a:pPr algn="ctr"/>
            <a:r>
              <a:rPr lang="en-US" sz="2200" dirty="0">
                <a:latin typeface="Lato"/>
                <a:hlinkClick r:id="rId7"/>
              </a:rPr>
              <a:t>EU-UK auto industry</a:t>
            </a:r>
            <a:endParaRPr lang="en-US" sz="2200" dirty="0">
              <a:latin typeface="Lato"/>
            </a:endParaRPr>
          </a:p>
          <a:p>
            <a:pPr algn="ctr"/>
            <a:endParaRPr lang="en-GB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560101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B1A90A-713E-435C-8AC9-B237239E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12676"/>
            <a:ext cx="8229600" cy="616125"/>
          </a:xfrm>
        </p:spPr>
        <p:txBody>
          <a:bodyPr>
            <a:normAutofit fontScale="90000"/>
          </a:bodyPr>
          <a:lstStyle/>
          <a:p>
            <a:r>
              <a:rPr lang="en-US" dirty="0"/>
              <a:t>Trade between developed economies</a:t>
            </a:r>
            <a:endParaRPr lang="en-GB" dirty="0"/>
          </a:p>
        </p:txBody>
      </p:sp>
      <p:sp>
        <p:nvSpPr>
          <p:cNvPr id="8" name="AutoShape 2" descr="A banner declaring 'Save our Steel' is erected outside the Tata Steel plant at Port Talbot on March 30, 2016 in Port Talbot, Wales">
            <a:extLst>
              <a:ext uri="{FF2B5EF4-FFF2-40B4-BE49-F238E27FC236}">
                <a16:creationId xmlns:a16="http://schemas.microsoft.com/office/drawing/2014/main" id="{D4617B24-69F6-4C30-A992-A7AA20EC47CC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33872" y="1160748"/>
            <a:ext cx="821925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>
              <a:lnSpc>
                <a:spcPct val="118000"/>
              </a:lnSpc>
              <a:spcBef>
                <a:spcPts val="0"/>
              </a:spcBef>
              <a:buNone/>
            </a:pPr>
            <a:r>
              <a:rPr lang="en-US" sz="2200" dirty="0"/>
              <a:t>Developed economies face challenges in protecting jobs in their older industries while also wanting grow their export markets.</a:t>
            </a:r>
          </a:p>
          <a:p>
            <a:pPr marL="0" indent="0">
              <a:lnSpc>
                <a:spcPct val="118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ct val="118000"/>
              </a:lnSpc>
              <a:spcBef>
                <a:spcPts val="0"/>
              </a:spcBef>
              <a:buNone/>
            </a:pPr>
            <a:r>
              <a:rPr lang="en-US" sz="2200" dirty="0"/>
              <a:t>Dominant economies such as China, US and </a:t>
            </a:r>
            <a:r>
              <a:rPr lang="en-US" sz="2200" dirty="0">
                <a:hlinkClick r:id="rId3"/>
              </a:rPr>
              <a:t>EU</a:t>
            </a:r>
            <a:r>
              <a:rPr lang="en-US" sz="2200" dirty="0"/>
              <a:t> adopt many different trading policies. </a:t>
            </a:r>
          </a:p>
          <a:p>
            <a:pPr marL="0" indent="0">
              <a:lnSpc>
                <a:spcPct val="118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lnSpc>
                <a:spcPct val="118000"/>
              </a:lnSpc>
              <a:spcBef>
                <a:spcPts val="0"/>
              </a:spcBef>
              <a:buNone/>
            </a:pPr>
            <a:r>
              <a:rPr lang="en-US" sz="2200" dirty="0"/>
              <a:t>China and USA are currently waging a </a:t>
            </a:r>
            <a:r>
              <a:rPr lang="en-US" sz="2200" dirty="0">
                <a:hlinkClick r:id="rId4"/>
              </a:rPr>
              <a:t>trade war</a:t>
            </a:r>
            <a:r>
              <a:rPr lang="en-US" sz="2200" dirty="0"/>
              <a:t> in an effort to protect their internal economies, while also expanding their overseas markets. </a:t>
            </a:r>
          </a:p>
          <a:p>
            <a:pPr marL="109728" indent="0">
              <a:lnSpc>
                <a:spcPct val="118000"/>
              </a:lnSpc>
              <a:spcBef>
                <a:spcPts val="0"/>
              </a:spcBef>
              <a:buNone/>
            </a:pPr>
            <a:endParaRPr lang="en-US" sz="2200" dirty="0"/>
          </a:p>
          <a:p>
            <a:pPr marL="109728" indent="0">
              <a:lnSpc>
                <a:spcPct val="118000"/>
              </a:lnSpc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5651EC5-C187-48EE-951E-B5B6B5A97693}"/>
              </a:ext>
            </a:extLst>
          </p:cNvPr>
          <p:cNvSpPr txBox="1">
            <a:spLocks/>
          </p:cNvSpPr>
          <p:nvPr/>
        </p:nvSpPr>
        <p:spPr>
          <a:xfrm>
            <a:off x="323529" y="3959770"/>
            <a:ext cx="2664296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vert="horz" wrap="square" rtlCol="0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sz="2000" dirty="0">
                <a:solidFill>
                  <a:srgbClr val="002060"/>
                </a:solidFill>
              </a:rPr>
              <a:t>Activity</a:t>
            </a:r>
            <a:endParaRPr lang="en-GB" sz="2000" b="0" dirty="0">
              <a:solidFill>
                <a:srgbClr val="002060"/>
              </a:solidFill>
            </a:endParaRPr>
          </a:p>
          <a:p>
            <a:r>
              <a:rPr lang="en-GB" sz="2000" b="0" dirty="0">
                <a:solidFill>
                  <a:srgbClr val="002060"/>
                </a:solidFill>
              </a:rPr>
              <a:t>Look at the resources (right) and suggest why the US and China trade policies are damaging both economies.</a:t>
            </a:r>
            <a:endParaRPr lang="en-GB" sz="3200" b="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9C74B1D-9FE4-4813-A051-818B75767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013566"/>
              </p:ext>
            </p:extLst>
          </p:nvPr>
        </p:nvGraphicFramePr>
        <p:xfrm>
          <a:off x="5119896" y="4125730"/>
          <a:ext cx="172819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942027797"/>
                    </a:ext>
                  </a:extLst>
                </a:gridCol>
              </a:tblGrid>
              <a:tr h="19558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Lato"/>
                          <a:hlinkClick r:id="rId5"/>
                        </a:rPr>
                        <a:t>US-China trade war</a:t>
                      </a:r>
                      <a:endParaRPr lang="en-US" sz="2000" b="0" dirty="0">
                        <a:latin typeface="Lato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latin typeface="Lato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Lato"/>
                          <a:hlinkClick r:id="rId6"/>
                        </a:rPr>
                        <a:t>Video</a:t>
                      </a:r>
                      <a:endParaRPr lang="en-US" sz="2000" b="0" dirty="0">
                        <a:latin typeface="Lato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latin typeface="Lato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Lato"/>
                          <a:hlinkClick r:id="rId7"/>
                        </a:rPr>
                        <a:t>Impact</a:t>
                      </a:r>
                      <a:r>
                        <a:rPr lang="en-US" sz="2000" b="0" dirty="0">
                          <a:latin typeface="Lato"/>
                        </a:rPr>
                        <a:t> </a:t>
                      </a:r>
                    </a:p>
                    <a:p>
                      <a:endParaRPr lang="en-GB" dirty="0">
                        <a:latin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25686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8627DE9-2A22-4204-9D8B-C28C4EA3AC5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37849" y="4437112"/>
            <a:ext cx="1832022" cy="12920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08069F-6426-4859-961D-A74AC2BE37B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92855" y="4437112"/>
            <a:ext cx="1938131" cy="12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0557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013A-A0F5-477F-B3B4-21A2C2F8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DDB97-4EB7-4FDA-A049-48DEA45A5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2400" dirty="0"/>
              <a:t>You’ll need a notepad on which to make notes as you go along, or you could make notes, paste images, etc. on your device.</a:t>
            </a:r>
          </a:p>
          <a:p>
            <a:pPr marL="109728" indent="0">
              <a:buNone/>
            </a:pPr>
            <a:endParaRPr lang="en-GB" sz="2400" dirty="0"/>
          </a:p>
          <a:p>
            <a:pPr marL="109728" indent="0">
              <a:buNone/>
            </a:pPr>
            <a:r>
              <a:rPr lang="en-GB" sz="2400" dirty="0"/>
              <a:t>You can view these slides:</a:t>
            </a:r>
          </a:p>
          <a:p>
            <a:pPr lvl="0"/>
            <a:r>
              <a:rPr lang="en-GB" sz="2400" dirty="0"/>
              <a:t>as a slide-show for any animations and to follow links</a:t>
            </a:r>
          </a:p>
          <a:p>
            <a:pPr lvl="0"/>
            <a:r>
              <a:rPr lang="en-GB" sz="2400" dirty="0"/>
              <a:t>in ‘normal’ view if you want to add call-outs or extra slides to make notes, paste images, answer questions.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74277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98557-8597-45F5-8D68-4C5FEA86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Taking it further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EF6DE-CF97-4978-8DDF-171E8F80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1628800"/>
            <a:ext cx="8219256" cy="3600400"/>
          </a:xfrm>
        </p:spPr>
        <p:txBody>
          <a:bodyPr/>
          <a:lstStyle/>
          <a:p>
            <a:pPr marL="255588" indent="-255588"/>
            <a:r>
              <a:rPr lang="en-US" sz="2200" dirty="0"/>
              <a:t>Wealthy countries, home to TNCs, demand the opportunity to export manufactured goods and services which compete with, and undercut, those in poorer countries. </a:t>
            </a:r>
          </a:p>
          <a:p>
            <a:pPr marL="255588" indent="-255588"/>
            <a:r>
              <a:rPr lang="en-US" sz="2200" dirty="0"/>
              <a:t>Poorer countries are less likely to be part of a powerful free trade relationship.</a:t>
            </a:r>
          </a:p>
          <a:p>
            <a:pPr marL="255588" indent="-255588"/>
            <a:r>
              <a:rPr lang="en-US" sz="2200" dirty="0">
                <a:hlinkClick r:id="rId3"/>
              </a:rPr>
              <a:t>Fair trade</a:t>
            </a:r>
            <a:r>
              <a:rPr lang="en-US" sz="2200" dirty="0"/>
              <a:t> aims to reduce the impact on primary producers of receiving only a small percentage of the price of a finished product.</a:t>
            </a:r>
          </a:p>
          <a:p>
            <a:pPr marL="255588" indent="-255588"/>
            <a:r>
              <a:rPr lang="en-US" sz="2200" dirty="0"/>
              <a:t>Trade helps to grow countries’ economies but can have devastating </a:t>
            </a:r>
            <a:r>
              <a:rPr lang="en-US" sz="2200" dirty="0">
                <a:hlinkClick r:id="rId4"/>
              </a:rPr>
              <a:t>impacts on the environment. </a:t>
            </a:r>
            <a:endParaRPr lang="en-US" sz="2200" dirty="0"/>
          </a:p>
          <a:p>
            <a:endParaRPr lang="en-US" sz="2200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ACCC46-35AF-4819-B716-C081C6C44B99}"/>
              </a:ext>
            </a:extLst>
          </p:cNvPr>
          <p:cNvSpPr txBox="1">
            <a:spLocks/>
          </p:cNvSpPr>
          <p:nvPr/>
        </p:nvSpPr>
        <p:spPr>
          <a:xfrm>
            <a:off x="467545" y="5301208"/>
            <a:ext cx="54006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vert="horz" wrap="square" rtlCol="0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sz="2000" dirty="0">
                <a:solidFill>
                  <a:srgbClr val="002060"/>
                </a:solidFill>
              </a:rPr>
              <a:t>Activity</a:t>
            </a:r>
          </a:p>
          <a:p>
            <a:r>
              <a:rPr lang="en-GB" sz="2000" b="0" dirty="0">
                <a:solidFill>
                  <a:srgbClr val="002060"/>
                </a:solidFill>
              </a:rPr>
              <a:t>Analyse the impacts of trade in palm oil on the environment in its producer countries.</a:t>
            </a:r>
            <a:endParaRPr lang="en-GB" sz="32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7444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308564" cy="90750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Have a think about these complex q</a:t>
            </a:r>
            <a:r>
              <a:rPr lang="en-GB" sz="3600" b="1" dirty="0"/>
              <a:t>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93" y="1844824"/>
            <a:ext cx="7436775" cy="4476586"/>
          </a:xfrm>
        </p:spPr>
        <p:txBody>
          <a:bodyPr>
            <a:norm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2400" dirty="0"/>
              <a:t>How do trade policies affect different stakeholders in the global trading system?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endParaRPr lang="en-GB" sz="2400" dirty="0"/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2400" dirty="0"/>
              <a:t>How can we ensure future global prosperity and sustainability, while at the same time respecting national sovereignty?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endParaRPr lang="en-GB" sz="2400" dirty="0"/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en-GB" sz="2400" dirty="0"/>
              <a:t>To what extent should economic prosperity take precedence over ethical trading?</a:t>
            </a:r>
          </a:p>
        </p:txBody>
      </p:sp>
    </p:spTree>
    <p:extLst>
      <p:ext uri="{BB962C8B-B14F-4D97-AF65-F5344CB8AC3E}">
        <p14:creationId xmlns:p14="http://schemas.microsoft.com/office/powerpoint/2010/main" val="416112445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8DAA-2DDB-FB4F-AD24-0C71147A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20688"/>
            <a:ext cx="8085896" cy="720080"/>
          </a:xfrm>
        </p:spPr>
        <p:txBody>
          <a:bodyPr/>
          <a:lstStyle/>
          <a:p>
            <a:r>
              <a:rPr lang="en-US" dirty="0"/>
              <a:t>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9920E-8AA3-4248-9F85-DFAD0E25C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0768"/>
            <a:ext cx="8085896" cy="5400600"/>
          </a:xfrm>
        </p:spPr>
        <p:txBody>
          <a:bodyPr>
            <a:normAutofit fontScale="92500" lnSpcReduction="20000"/>
          </a:bodyPr>
          <a:lstStyle/>
          <a:p>
            <a:pPr marL="255588" indent="-255588">
              <a:lnSpc>
                <a:spcPct val="128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243D91"/>
                </a:solidFill>
              </a:rPr>
              <a:t>Comparative advantage: </a:t>
            </a:r>
            <a:r>
              <a:rPr lang="en-US" sz="2000" dirty="0">
                <a:solidFill>
                  <a:schemeClr val="tx1"/>
                </a:solidFill>
                <a:latin typeface="Lato" panose="020F0502020204030203"/>
              </a:rPr>
              <a:t>a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Lato" panose="020F0502020204030203"/>
              </a:rPr>
              <a:t>country's ability to produce a good or service more efficiently and inexpensively than another. </a:t>
            </a:r>
          </a:p>
          <a:p>
            <a:pPr marL="255588" indent="-255588">
              <a:lnSpc>
                <a:spcPct val="128000"/>
              </a:lnSpc>
              <a:spcBef>
                <a:spcPts val="0"/>
              </a:spcBef>
            </a:pPr>
            <a:r>
              <a:rPr lang="en-US" sz="2000" b="1" dirty="0"/>
              <a:t>GATT</a:t>
            </a:r>
            <a:r>
              <a:rPr lang="en-US" sz="2000" dirty="0"/>
              <a:t> (General Agreement on Tariffs and Trade): formed in 1944 at the </a:t>
            </a:r>
            <a:r>
              <a:rPr lang="en-US" sz="2000" dirty="0">
                <a:hlinkClick r:id="rId3"/>
              </a:rPr>
              <a:t>Bretton Woods conference</a:t>
            </a:r>
            <a:r>
              <a:rPr lang="en-US" sz="2000" dirty="0"/>
              <a:t>; it aimed to increase economic interdependence in order to stop countries going to war. </a:t>
            </a:r>
          </a:p>
          <a:p>
            <a:pPr marL="255588" indent="-255588">
              <a:lnSpc>
                <a:spcPct val="128000"/>
              </a:lnSpc>
              <a:spcBef>
                <a:spcPts val="0"/>
              </a:spcBef>
            </a:pPr>
            <a:r>
              <a:rPr lang="en-GB" sz="2000" b="1" dirty="0"/>
              <a:t>Invisible trade: </a:t>
            </a:r>
            <a:r>
              <a:rPr lang="en-GB" sz="2000" dirty="0"/>
              <a:t>trade in services (e.g. financial transactions) which you cannot see.</a:t>
            </a:r>
          </a:p>
          <a:p>
            <a:pPr marL="255588" indent="-255588">
              <a:lnSpc>
                <a:spcPct val="128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002060"/>
                </a:solidFill>
              </a:rPr>
              <a:t>Low-income countries </a:t>
            </a:r>
            <a:r>
              <a:rPr lang="en-GB" sz="2000" dirty="0">
                <a:solidFill>
                  <a:srgbClr val="002060"/>
                </a:solidFill>
              </a:rPr>
              <a:t>are defined by the World Bank as having gross national income (GNI) per capita of $</a:t>
            </a:r>
            <a:r>
              <a:rPr lang="en-GB" sz="2000" dirty="0"/>
              <a:t>1,036 or less in 2019.</a:t>
            </a:r>
            <a:endParaRPr lang="en-GB" sz="2000" dirty="0">
              <a:solidFill>
                <a:srgbClr val="002060"/>
              </a:solidFill>
            </a:endParaRPr>
          </a:p>
          <a:p>
            <a:pPr marL="255588" indent="-255588">
              <a:lnSpc>
                <a:spcPct val="128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002060"/>
                </a:solidFill>
              </a:rPr>
              <a:t>Middle-income countries </a:t>
            </a:r>
            <a:r>
              <a:rPr lang="en-GB" sz="2000" dirty="0">
                <a:solidFill>
                  <a:srgbClr val="002060"/>
                </a:solidFill>
              </a:rPr>
              <a:t>have GNI per capita of $</a:t>
            </a:r>
            <a:r>
              <a:rPr lang="en-GB" sz="2000" dirty="0"/>
              <a:t>1,036-$12,535 </a:t>
            </a:r>
            <a:r>
              <a:rPr lang="en-GB" sz="2000" dirty="0">
                <a:solidFill>
                  <a:srgbClr val="002060"/>
                </a:solidFill>
              </a:rPr>
              <a:t>(see </a:t>
            </a:r>
            <a:r>
              <a:rPr lang="en-GB" sz="2000" dirty="0">
                <a:solidFill>
                  <a:srgbClr val="002060"/>
                </a:solidFill>
                <a:hlinkClick r:id="rId4"/>
              </a:rPr>
              <a:t>here</a:t>
            </a:r>
            <a:r>
              <a:rPr lang="en-GB" sz="2000" dirty="0">
                <a:solidFill>
                  <a:srgbClr val="002060"/>
                </a:solidFill>
              </a:rPr>
              <a:t>).</a:t>
            </a:r>
          </a:p>
          <a:p>
            <a:pPr marL="255588" indent="-255588">
              <a:lnSpc>
                <a:spcPct val="128000"/>
              </a:lnSpc>
              <a:spcBef>
                <a:spcPts val="0"/>
              </a:spcBef>
            </a:pPr>
            <a:r>
              <a:rPr lang="en-US" sz="2000" b="1" dirty="0"/>
              <a:t>Non-tariff barriers </a:t>
            </a:r>
            <a:r>
              <a:rPr lang="en-US" sz="2000" dirty="0"/>
              <a:t>(NTBs): any policy other than tariffs which affects trade flows. </a:t>
            </a:r>
          </a:p>
          <a:p>
            <a:pPr marL="255588" indent="-255588">
              <a:lnSpc>
                <a:spcPct val="128000"/>
              </a:lnSpc>
              <a:spcBef>
                <a:spcPts val="0"/>
              </a:spcBef>
            </a:pPr>
            <a:r>
              <a:rPr lang="en-GB" sz="2000" b="1" dirty="0">
                <a:solidFill>
                  <a:srgbClr val="26367C"/>
                </a:solidFill>
              </a:rPr>
              <a:t>Tariff</a:t>
            </a:r>
            <a:r>
              <a:rPr lang="en-GB" sz="2000" dirty="0">
                <a:solidFill>
                  <a:srgbClr val="26367C"/>
                </a:solidFill>
              </a:rPr>
              <a:t>: a tax on a </a:t>
            </a:r>
            <a:r>
              <a:rPr lang="en-GB" sz="2000" dirty="0">
                <a:solidFill>
                  <a:schemeClr val="tx1"/>
                </a:solidFill>
              </a:rPr>
              <a:t>product/</a:t>
            </a:r>
            <a:r>
              <a:rPr lang="en-GB" sz="2000" dirty="0">
                <a:solidFill>
                  <a:srgbClr val="26367C"/>
                </a:solidFill>
              </a:rPr>
              <a:t>service which is imported or exported. It adds to the costs of trade and increases the price of the </a:t>
            </a:r>
            <a:r>
              <a:rPr lang="en-GB" sz="2000" dirty="0">
                <a:solidFill>
                  <a:schemeClr val="tx1"/>
                </a:solidFill>
              </a:rPr>
              <a:t>product/</a:t>
            </a:r>
            <a:r>
              <a:rPr lang="en-GB" sz="2000" dirty="0">
                <a:solidFill>
                  <a:srgbClr val="26367C"/>
                </a:solidFill>
              </a:rPr>
              <a:t>service.</a:t>
            </a:r>
            <a:endParaRPr lang="en-GB" sz="2000" dirty="0">
              <a:solidFill>
                <a:srgbClr val="002060"/>
              </a:solidFill>
            </a:endParaRPr>
          </a:p>
          <a:p>
            <a:pPr marL="255588" indent="-255588">
              <a:lnSpc>
                <a:spcPct val="128000"/>
              </a:lnSpc>
              <a:spcBef>
                <a:spcPts val="0"/>
              </a:spcBef>
            </a:pPr>
            <a:r>
              <a:rPr lang="en-GB" sz="2000" b="1" dirty="0"/>
              <a:t>Visible trade: </a:t>
            </a:r>
            <a:r>
              <a:rPr lang="en-GB" sz="2000" dirty="0"/>
              <a:t>physical products seen going in or out of a country.</a:t>
            </a:r>
          </a:p>
          <a:p>
            <a:pPr marL="255588" indent="-255588">
              <a:lnSpc>
                <a:spcPct val="128000"/>
              </a:lnSpc>
              <a:spcBef>
                <a:spcPts val="0"/>
              </a:spcBef>
            </a:pP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5" name="Action Button: Back or Previous 4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F4DB0CA6-3B1D-0E49-BCAA-34088612FA34}"/>
              </a:ext>
            </a:extLst>
          </p:cNvPr>
          <p:cNvSpPr/>
          <p:nvPr/>
        </p:nvSpPr>
        <p:spPr>
          <a:xfrm>
            <a:off x="7524328" y="789169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4970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0080"/>
          </a:xfrm>
        </p:spPr>
        <p:txBody>
          <a:bodyPr>
            <a:normAutofit/>
          </a:bodyPr>
          <a:lstStyle/>
          <a:p>
            <a:r>
              <a:rPr lang="en-GB" b="1" dirty="0"/>
              <a:t>Links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6205" y="1340768"/>
            <a:ext cx="4040188" cy="43204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From the awarding bodies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102225" y="1268760"/>
            <a:ext cx="4041775" cy="504056"/>
          </a:xfrm>
        </p:spPr>
        <p:txBody>
          <a:bodyPr>
            <a:normAutofit/>
          </a:bodyPr>
          <a:lstStyle/>
          <a:p>
            <a:r>
              <a:rPr lang="en-GB" dirty="0"/>
              <a:t>Further reading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076056" y="1844825"/>
            <a:ext cx="3600400" cy="4536504"/>
          </a:xfrm>
        </p:spPr>
        <p:txBody>
          <a:bodyPr>
            <a:noAutofit/>
          </a:bodyPr>
          <a:lstStyle/>
          <a:p>
            <a:r>
              <a:rPr lang="en-GB" sz="1800" dirty="0"/>
              <a:t>Miller, G. (2018) </a:t>
            </a:r>
            <a:r>
              <a:rPr lang="en-GB" sz="1800" dirty="0">
                <a:hlinkClick r:id="rId3"/>
              </a:rPr>
              <a:t>Top Spec Geography: </a:t>
            </a:r>
            <a:r>
              <a:rPr lang="en-GB" sz="1800" i="1" dirty="0">
                <a:hlinkClick r:id="rId3"/>
              </a:rPr>
              <a:t>Emerging Superpowers</a:t>
            </a:r>
            <a:r>
              <a:rPr lang="en-GB" sz="1800" dirty="0"/>
              <a:t>, GA, Chapters 3 and 4.</a:t>
            </a:r>
          </a:p>
          <a:p>
            <a:r>
              <a:rPr lang="en-GB" sz="1800" dirty="0"/>
              <a:t>Williams, G., Meth, P. and Willis, K. (2014) </a:t>
            </a:r>
            <a:r>
              <a:rPr lang="en-GB" sz="1800" i="1" dirty="0">
                <a:hlinkClick r:id="rId4"/>
              </a:rPr>
              <a:t>Geographies of Developing Areas</a:t>
            </a:r>
            <a:r>
              <a:rPr lang="en-GB" sz="1800" i="1" dirty="0"/>
              <a:t>, </a:t>
            </a:r>
            <a:r>
              <a:rPr lang="en-GB" sz="1800" dirty="0"/>
              <a:t>Chapters 4 and 10. </a:t>
            </a:r>
            <a:endParaRPr lang="en-GB" sz="1800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7C51562-103C-C94B-B01C-4D1BEE393A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613785"/>
              </p:ext>
            </p:extLst>
          </p:nvPr>
        </p:nvGraphicFramePr>
        <p:xfrm>
          <a:off x="539552" y="1844824"/>
          <a:ext cx="4392489" cy="4498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311">
                <a:tc>
                  <a:txBody>
                    <a:bodyPr/>
                    <a:lstStyle/>
                    <a:p>
                      <a:endParaRPr lang="en-GB" sz="1600" dirty="0"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63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5"/>
                        </a:rPr>
                        <a:t>AQA</a:t>
                      </a:r>
                      <a:endParaRPr lang="en-GB" sz="1600" dirty="0"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3.2.1.3 International trade and access to markets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68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6"/>
                        </a:rPr>
                        <a:t>Eduqas</a:t>
                      </a:r>
                      <a:endParaRPr lang="en-GB" sz="1600" dirty="0"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Lato"/>
                        </a:rPr>
                        <a:t>3.3.10 The influence of economic factors on the development two or more countries </a:t>
                      </a:r>
                      <a:endParaRPr lang="en-GB" sz="1600" dirty="0"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68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7"/>
                        </a:rPr>
                        <a:t>Edexcel</a:t>
                      </a:r>
                      <a:endParaRPr lang="en-GB" sz="1600" dirty="0"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3.2 </a:t>
                      </a: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Political and economic decision making are important factors in the acceleration of globalisation.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27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  <a:hlinkClick r:id="rId8"/>
                        </a:rPr>
                        <a:t>OCR</a:t>
                      </a:r>
                      <a:endParaRPr lang="en-GB" sz="1600" dirty="0"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3.a. International trade creates opportunities and challenges which reflect unequal power relations between countries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6685">
                <a:tc>
                  <a:txBody>
                    <a:bodyPr/>
                    <a:lstStyle/>
                    <a:p>
                      <a:r>
                        <a:rPr kumimoji="0" lang="en-GB" sz="1600" u="sng" kern="1200" dirty="0">
                          <a:solidFill>
                            <a:schemeClr val="dk1"/>
                          </a:solidFill>
                          <a:latin typeface="Lato"/>
                          <a:ea typeface="+mn-ea"/>
                          <a:cs typeface="+mn-cs"/>
                          <a:hlinkClick r:id="rId9"/>
                        </a:rPr>
                        <a:t>WJEC</a:t>
                      </a:r>
                      <a:endParaRPr lang="en-GB" sz="1600" dirty="0"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latin typeface="Lato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4.3.10 The influence of economic factors on the development of selected countries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latin typeface="Lato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2797-5DD7-4E33-A163-0E5B9318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87" y="476672"/>
            <a:ext cx="8229600" cy="1066800"/>
          </a:xfrm>
        </p:spPr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FE4DF-8D8F-4532-84F9-5CF2D06E3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426" y="1313178"/>
            <a:ext cx="7933974" cy="506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This presentation has been written by Gill Miller, Senior Lecturer Emerita at the University of Chester. She is a former A-level Chief Examiner and author, and was President of the GA 2019-20.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1700" b="1" dirty="0"/>
              <a:t>Figures</a:t>
            </a:r>
          </a:p>
          <a:p>
            <a:pPr marL="342900" indent="-342900">
              <a:lnSpc>
                <a:spcPct val="128000"/>
              </a:lnSpc>
            </a:pPr>
            <a:r>
              <a:rPr lang="en-GB" sz="1800" b="1" dirty="0"/>
              <a:t>Slide 5: </a:t>
            </a:r>
            <a:r>
              <a:rPr lang="en-US" sz="1800" dirty="0"/>
              <a:t>Photos: https://en.wikipedia.org/wiki/Mount_Washington_Hotel#/media/File:The_Gold_Room_-_Bretton_Woods_Mount_Washington_Hotel.jpg</a:t>
            </a:r>
          </a:p>
          <a:p>
            <a:pPr marL="342900" indent="-342900">
              <a:lnSpc>
                <a:spcPct val="128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3337085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1005E-3C9D-497B-AFDB-69A73432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53" y="476672"/>
            <a:ext cx="8229600" cy="792088"/>
          </a:xfrm>
        </p:spPr>
        <p:txBody>
          <a:bodyPr>
            <a:normAutofit/>
          </a:bodyPr>
          <a:lstStyle/>
          <a:p>
            <a:r>
              <a:rPr lang="en-US" sz="3200" dirty="0"/>
              <a:t>Do</a:t>
            </a:r>
            <a:r>
              <a:rPr lang="en-US" sz="3200" b="1" dirty="0"/>
              <a:t> trade policies matter?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738D-7A0D-473B-A089-CA6B590B1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53" y="1276436"/>
            <a:ext cx="8363272" cy="5184576"/>
          </a:xfrm>
        </p:spPr>
        <p:txBody>
          <a:bodyPr>
            <a:noAutofit/>
          </a:bodyPr>
          <a:lstStyle/>
          <a:p>
            <a:pPr marL="0" indent="0">
              <a:lnSpc>
                <a:spcPct val="128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243D91"/>
                </a:solidFill>
              </a:rPr>
              <a:t>Governments control their import and export trade through trade policies: regulations and agreements with foreign countries. With the growth of trans-national companies (TNCs) and global production chains, trade policies are a crucial part of foreign and domestic investment.</a:t>
            </a:r>
          </a:p>
          <a:p>
            <a:pPr marL="0" indent="0">
              <a:lnSpc>
                <a:spcPct val="128000"/>
              </a:lnSpc>
              <a:spcBef>
                <a:spcPts val="0"/>
              </a:spcBef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>
              <a:lnSpc>
                <a:spcPct val="128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243D91"/>
                </a:solidFill>
              </a:rPr>
              <a:t>This unit will help you understand how governments use different types of trade policies to influence economic growth, increase exports and extend overseas markets so businesses can grow. </a:t>
            </a:r>
          </a:p>
          <a:p>
            <a:pPr marL="0" indent="0">
              <a:lnSpc>
                <a:spcPct val="128000"/>
              </a:lnSpc>
              <a:spcBef>
                <a:spcPts val="0"/>
              </a:spcBef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>
              <a:lnSpc>
                <a:spcPct val="128000"/>
              </a:lnSpc>
              <a:spcBef>
                <a:spcPts val="0"/>
              </a:spcBef>
              <a:buNone/>
            </a:pPr>
            <a:r>
              <a:rPr lang="en-GB" sz="2200" dirty="0"/>
              <a:t>You might also want to take a look at these GEO introductions</a:t>
            </a:r>
          </a:p>
          <a:p>
            <a:pPr marL="0" indent="0">
              <a:lnSpc>
                <a:spcPct val="128000"/>
              </a:lnSpc>
              <a:spcBef>
                <a:spcPts val="0"/>
              </a:spcBef>
              <a:buNone/>
            </a:pPr>
            <a:r>
              <a:rPr lang="en-GB" sz="2200" dirty="0"/>
              <a:t>to </a:t>
            </a:r>
            <a:r>
              <a:rPr lang="en-US" sz="2200" dirty="0" err="1">
                <a:hlinkClick r:id="rId3"/>
              </a:rPr>
              <a:t>globalisation</a:t>
            </a:r>
            <a:r>
              <a:rPr lang="en-US" sz="2200" dirty="0"/>
              <a:t> and </a:t>
            </a:r>
            <a:r>
              <a:rPr lang="en-US" sz="2200" dirty="0">
                <a:hlinkClick r:id="rId4"/>
              </a:rPr>
              <a:t>international trade and TNCs</a:t>
            </a:r>
            <a:r>
              <a:rPr lang="en-US" sz="2200" dirty="0"/>
              <a:t>. </a:t>
            </a:r>
          </a:p>
          <a:p>
            <a:pPr marL="109728" indent="0">
              <a:lnSpc>
                <a:spcPct val="128000"/>
              </a:lnSpc>
              <a:spcBef>
                <a:spcPts val="0"/>
              </a:spcBef>
              <a:buNone/>
            </a:pPr>
            <a:r>
              <a:rPr lang="en-US" sz="2200" dirty="0"/>
              <a:t> 			</a:t>
            </a:r>
          </a:p>
          <a:p>
            <a:pPr marL="109728" indent="0">
              <a:lnSpc>
                <a:spcPct val="128000"/>
              </a:lnSpc>
              <a:spcBef>
                <a:spcPts val="0"/>
              </a:spcBef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97842419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54346-A56B-4250-B9BB-AE318F4E7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12" y="388640"/>
            <a:ext cx="8229600" cy="792088"/>
          </a:xfrm>
        </p:spPr>
        <p:txBody>
          <a:bodyPr/>
          <a:lstStyle/>
          <a:p>
            <a:r>
              <a:rPr lang="en-US" dirty="0"/>
              <a:t>Global trade flows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939C1-E57D-4FF4-8A27-0A78C41BE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12" y="1124744"/>
            <a:ext cx="4880160" cy="5168552"/>
          </a:xfrm>
        </p:spPr>
        <p:txBody>
          <a:bodyPr>
            <a:noAutofit/>
          </a:bodyPr>
          <a:lstStyle/>
          <a:p>
            <a:pPr marL="271463" indent="-255588"/>
            <a:r>
              <a:rPr lang="en-US" sz="2000" dirty="0">
                <a:solidFill>
                  <a:srgbClr val="243D91"/>
                </a:solidFill>
              </a:rPr>
              <a:t>Globalisation has enabled global trade to expand exponentially into a complex </a:t>
            </a:r>
            <a:r>
              <a:rPr lang="en-US" sz="2000" b="1" dirty="0">
                <a:solidFill>
                  <a:srgbClr val="243D91"/>
                </a:solidFill>
              </a:rPr>
              <a:t>system of flows </a:t>
            </a:r>
            <a:r>
              <a:rPr lang="en-US" sz="2000" dirty="0">
                <a:solidFill>
                  <a:srgbClr val="243D91"/>
                </a:solidFill>
              </a:rPr>
              <a:t>(transport) and </a:t>
            </a:r>
            <a:r>
              <a:rPr lang="en-US" sz="2000" b="1" dirty="0">
                <a:solidFill>
                  <a:srgbClr val="243D91"/>
                </a:solidFill>
              </a:rPr>
              <a:t>stores </a:t>
            </a:r>
            <a:r>
              <a:rPr lang="en-US" sz="2000" dirty="0">
                <a:solidFill>
                  <a:srgbClr val="243D91"/>
                </a:solidFill>
              </a:rPr>
              <a:t>(</a:t>
            </a:r>
            <a:r>
              <a:rPr lang="en-US" sz="2000" dirty="0" err="1">
                <a:solidFill>
                  <a:srgbClr val="243D91"/>
                </a:solidFill>
              </a:rPr>
              <a:t>centres</a:t>
            </a:r>
            <a:r>
              <a:rPr lang="en-US" sz="2000" dirty="0">
                <a:solidFill>
                  <a:srgbClr val="243D91"/>
                </a:solidFill>
              </a:rPr>
              <a:t> of production and consumption).</a:t>
            </a:r>
          </a:p>
          <a:p>
            <a:pPr marL="271463" indent="-255588"/>
            <a:r>
              <a:rPr lang="en-US" sz="2000" dirty="0">
                <a:solidFill>
                  <a:srgbClr val="243D91"/>
                </a:solidFill>
              </a:rPr>
              <a:t>Countries exploit their </a:t>
            </a:r>
            <a:r>
              <a:rPr lang="en-US" sz="2000" dirty="0">
                <a:solidFill>
                  <a:srgbClr val="243D91"/>
                </a:solidFill>
                <a:hlinkClick r:id="rId3" action="ppaction://hlinksldjump"/>
              </a:rPr>
              <a:t>comparative advantages</a:t>
            </a:r>
            <a:r>
              <a:rPr lang="en-US" sz="2000" dirty="0">
                <a:solidFill>
                  <a:srgbClr val="243D91"/>
                </a:solidFill>
              </a:rPr>
              <a:t> to grow their economies through trade. Trade policies can have a significant effect on a country’s development – an example is </a:t>
            </a:r>
            <a:r>
              <a:rPr lang="en-US" sz="2000" dirty="0">
                <a:solidFill>
                  <a:srgbClr val="243D91"/>
                </a:solidFill>
                <a:hlinkClick r:id="rId4"/>
              </a:rPr>
              <a:t>Kenyan horticulture</a:t>
            </a:r>
            <a:r>
              <a:rPr lang="en-US" sz="2000" dirty="0">
                <a:solidFill>
                  <a:srgbClr val="243D91"/>
                </a:solidFill>
              </a:rPr>
              <a:t>.</a:t>
            </a:r>
          </a:p>
          <a:p>
            <a:pPr marL="271463" indent="-255588"/>
            <a:r>
              <a:rPr lang="en-GB" sz="2000" dirty="0"/>
              <a:t>International trade is subdivided into </a:t>
            </a:r>
            <a:r>
              <a:rPr lang="en-GB" sz="2000" dirty="0">
                <a:hlinkClick r:id="rId3" action="ppaction://hlinksldjump"/>
              </a:rPr>
              <a:t>visible</a:t>
            </a:r>
            <a:r>
              <a:rPr lang="en-GB" sz="2000" dirty="0"/>
              <a:t> and </a:t>
            </a:r>
            <a:r>
              <a:rPr lang="en-GB" sz="2000" dirty="0">
                <a:hlinkClick r:id="rId3" action="ppaction://hlinksldjump"/>
              </a:rPr>
              <a:t>invisible trade</a:t>
            </a:r>
            <a:r>
              <a:rPr lang="en-GB" sz="2000" dirty="0"/>
              <a:t>.</a:t>
            </a:r>
            <a:endParaRPr lang="en-US" sz="2000" dirty="0"/>
          </a:p>
          <a:p>
            <a:pPr marL="271463" indent="-255588"/>
            <a:r>
              <a:rPr lang="en-US" sz="2000" dirty="0">
                <a:solidFill>
                  <a:srgbClr val="243D91"/>
                </a:solidFill>
              </a:rPr>
              <a:t>During the 20</a:t>
            </a:r>
            <a:r>
              <a:rPr lang="en-US" sz="2000" baseline="30000" dirty="0">
                <a:solidFill>
                  <a:srgbClr val="243D91"/>
                </a:solidFill>
              </a:rPr>
              <a:t>th </a:t>
            </a:r>
            <a:r>
              <a:rPr lang="en-US" sz="2000" dirty="0">
                <a:solidFill>
                  <a:srgbClr val="243D91"/>
                </a:solidFill>
              </a:rPr>
              <a:t>century a global trading system evolved which encourages efficiency and fairness for both exporting and importing countries.</a:t>
            </a:r>
          </a:p>
          <a:p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C27C0-913D-4BDB-A63E-DEF910E7D6FB}"/>
              </a:ext>
            </a:extLst>
          </p:cNvPr>
          <p:cNvSpPr txBox="1"/>
          <p:nvPr/>
        </p:nvSpPr>
        <p:spPr>
          <a:xfrm>
            <a:off x="5365109" y="3300154"/>
            <a:ext cx="3474039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Begin by describing the complex patterns of global trade flows in this 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interactive presentation</a:t>
            </a: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could select, copy and annotate graphics from</a:t>
            </a:r>
            <a:b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site.</a:t>
            </a:r>
          </a:p>
        </p:txBody>
      </p:sp>
      <p:pic>
        <p:nvPicPr>
          <p:cNvPr id="102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5089" y="1180728"/>
            <a:ext cx="3504059" cy="196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753312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88AA-A12A-4DC3-A1FE-ECF4C627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89652"/>
            <a:ext cx="8229600" cy="720080"/>
          </a:xfrm>
        </p:spPr>
        <p:txBody>
          <a:bodyPr/>
          <a:lstStyle/>
          <a:p>
            <a:r>
              <a:rPr lang="en-US" dirty="0"/>
              <a:t>The International Trading System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8411B-7C4D-46D5-9BCE-E8F2237E9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5773"/>
            <a:ext cx="4579620" cy="2631336"/>
          </a:xfrm>
        </p:spPr>
        <p:txBody>
          <a:bodyPr>
            <a:normAutofit/>
          </a:bodyPr>
          <a:lstStyle/>
          <a:p>
            <a:pPr marL="252413" indent="-252413"/>
            <a:r>
              <a:rPr lang="en-GB" sz="2200" dirty="0"/>
              <a:t>The </a:t>
            </a:r>
            <a:r>
              <a:rPr lang="en-GB" sz="2200" dirty="0" err="1">
                <a:hlinkClick r:id="rId3"/>
              </a:rPr>
              <a:t>Bretton</a:t>
            </a:r>
            <a:r>
              <a:rPr lang="en-GB" sz="2200" dirty="0">
                <a:hlinkClick r:id="rId3"/>
              </a:rPr>
              <a:t> Woods</a:t>
            </a:r>
            <a:r>
              <a:rPr lang="en-GB" sz="2200" dirty="0"/>
              <a:t> conference in 1944 led to the creation of three International Financial Institutions (IFIs) to monitor the global trading system.</a:t>
            </a:r>
          </a:p>
          <a:p>
            <a:pPr marL="252413" indent="-252413"/>
            <a:r>
              <a:rPr lang="en-GB" sz="2200" dirty="0"/>
              <a:t>The WTO now sets rules for the system of global trade.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98E204-8ED9-4923-BDD3-9B036FDF9A9E}"/>
              </a:ext>
            </a:extLst>
          </p:cNvPr>
          <p:cNvSpPr txBox="1"/>
          <p:nvPr/>
        </p:nvSpPr>
        <p:spPr>
          <a:xfrm>
            <a:off x="5391439" y="4810657"/>
            <a:ext cx="342502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Activity</a:t>
            </a:r>
          </a:p>
          <a:p>
            <a:r>
              <a:rPr lang="en-GB" dirty="0">
                <a:solidFill>
                  <a:srgbClr val="26377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the different roles of the IMF and World Bank.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1753B00-37E2-47DF-B58F-5B6242369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555585"/>
              </p:ext>
            </p:extLst>
          </p:nvPr>
        </p:nvGraphicFramePr>
        <p:xfrm>
          <a:off x="5319431" y="1553647"/>
          <a:ext cx="3497036" cy="3141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43C3589-6844-42F6-B1F8-360C9375073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4365105"/>
            <a:ext cx="2114956" cy="1584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DDE42D-1BEF-43FB-A1CB-FF67AE60D86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4365104"/>
            <a:ext cx="2626254" cy="15747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C50653-8110-4D41-9CB3-349AAF460409}"/>
              </a:ext>
            </a:extLst>
          </p:cNvPr>
          <p:cNvSpPr txBox="1"/>
          <p:nvPr/>
        </p:nvSpPr>
        <p:spPr>
          <a:xfrm>
            <a:off x="251520" y="6021288"/>
            <a:ext cx="4723636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500" b="0" i="1">
                <a:solidFill>
                  <a:srgbClr val="26377C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Mount Washington Hotel and the Gold Room where the IMF and World Bank were created</a:t>
            </a:r>
            <a:endParaRPr lang="en-GB" sz="1500" b="1" i="1" dirty="0">
              <a:solidFill>
                <a:srgbClr val="26377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5158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893FA-BA34-4607-943D-8D1F25956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77" y="764359"/>
            <a:ext cx="8892480" cy="864096"/>
          </a:xfrm>
        </p:spPr>
        <p:txBody>
          <a:bodyPr>
            <a:normAutofit fontScale="90000"/>
          </a:bodyPr>
          <a:lstStyle/>
          <a:p>
            <a:r>
              <a:rPr lang="en-US" dirty="0"/>
              <a:t>Role of the World Trade </a:t>
            </a:r>
            <a:r>
              <a:rPr lang="en-US" dirty="0" err="1"/>
              <a:t>Organisation</a:t>
            </a:r>
            <a:r>
              <a:rPr lang="en-US" dirty="0"/>
              <a:t> (WTO)</a:t>
            </a:r>
            <a:br>
              <a:rPr lang="en-US" dirty="0"/>
            </a:br>
            <a:r>
              <a:rPr lang="en-US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7A143-C638-45F6-AF61-CDA877BEE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5040560" cy="5256584"/>
          </a:xfrm>
        </p:spPr>
        <p:txBody>
          <a:bodyPr>
            <a:normAutofit/>
          </a:bodyPr>
          <a:lstStyle/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US" sz="2000" dirty="0"/>
              <a:t>The aim of the WTO (formerly </a:t>
            </a:r>
            <a:r>
              <a:rPr lang="en-US" sz="2000" dirty="0">
                <a:hlinkClick r:id="rId3" action="ppaction://hlinksldjump"/>
              </a:rPr>
              <a:t>GATT)</a:t>
            </a:r>
            <a:r>
              <a:rPr lang="en-US" sz="2000" dirty="0"/>
              <a:t> is to establish an orderly rules-based ‘club’ for international trading nations.</a:t>
            </a:r>
          </a:p>
          <a:p>
            <a:pPr>
              <a:lnSpc>
                <a:spcPct val="108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8000"/>
              </a:lnSpc>
              <a:spcBef>
                <a:spcPts val="0"/>
              </a:spcBef>
              <a:buNone/>
            </a:pPr>
            <a:r>
              <a:rPr lang="en-US" sz="2000" b="1" dirty="0"/>
              <a:t>The WTO has six functions which are </a:t>
            </a:r>
            <a:r>
              <a:rPr lang="en-US" sz="2000" dirty="0"/>
              <a:t>to:</a:t>
            </a:r>
          </a:p>
          <a:p>
            <a:pPr marL="271463" indent="-271463">
              <a:lnSpc>
                <a:spcPct val="10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administer WTO trade agreements</a:t>
            </a:r>
          </a:p>
          <a:p>
            <a:pPr marL="271463" indent="-271463">
              <a:lnSpc>
                <a:spcPct val="10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provide a forum for trade negotiations</a:t>
            </a:r>
          </a:p>
          <a:p>
            <a:pPr marL="271463" indent="-271463">
              <a:lnSpc>
                <a:spcPct val="10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monitor trade policies</a:t>
            </a:r>
          </a:p>
          <a:p>
            <a:pPr marL="271463" indent="-271463">
              <a:lnSpc>
                <a:spcPct val="10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adjudicate on international trade disputes</a:t>
            </a:r>
          </a:p>
          <a:p>
            <a:pPr marL="271463" indent="-271463">
              <a:lnSpc>
                <a:spcPct val="10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provide technical assistance to developing countries</a:t>
            </a:r>
          </a:p>
          <a:p>
            <a:pPr marL="271463" indent="-271463">
              <a:lnSpc>
                <a:spcPct val="10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ensure cooperation with other international </a:t>
            </a:r>
            <a:r>
              <a:rPr lang="en-US" sz="2000" dirty="0" err="1"/>
              <a:t>organisations</a:t>
            </a:r>
            <a:r>
              <a:rPr lang="en-US" sz="2000" dirty="0"/>
              <a:t>.</a:t>
            </a:r>
          </a:p>
          <a:p>
            <a:pPr marL="624078" indent="-514350">
              <a:lnSpc>
                <a:spcPct val="108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/>
          </a:p>
          <a:p>
            <a:pPr marL="624078" indent="-514350">
              <a:lnSpc>
                <a:spcPct val="108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1026" name="Picture 2" descr="World Trade Organization - YouTube">
            <a:extLst>
              <a:ext uri="{FF2B5EF4-FFF2-40B4-BE49-F238E27FC236}">
                <a16:creationId xmlns:a16="http://schemas.microsoft.com/office/drawing/2014/main" id="{53F7D94B-5AFC-48C4-A611-FBA3F2024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1604864" cy="16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F2BC74-AAF1-4068-ACD8-BA271B743D2E}"/>
              </a:ext>
            </a:extLst>
          </p:cNvPr>
          <p:cNvSpPr txBox="1"/>
          <p:nvPr/>
        </p:nvSpPr>
        <p:spPr>
          <a:xfrm>
            <a:off x="5296933" y="3356992"/>
            <a:ext cx="3384376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6377C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Activities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6377C"/>
                </a:solidFill>
                <a:latin typeface="Lato"/>
              </a:rPr>
              <a:t>Find out about the origins of the WTO in 1995 </a:t>
            </a:r>
            <a:r>
              <a:rPr lang="en-US" dirty="0">
                <a:solidFill>
                  <a:srgbClr val="26377C"/>
                </a:solidFill>
                <a:latin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dirty="0">
                <a:solidFill>
                  <a:srgbClr val="26377C"/>
                </a:solidFill>
                <a:latin typeface="Lato"/>
              </a:rPr>
              <a:t> and </a:t>
            </a:r>
            <a:r>
              <a:rPr lang="en-GB" dirty="0">
                <a:solidFill>
                  <a:srgbClr val="26377C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the Doha Round of trade talks </a:t>
            </a:r>
            <a:r>
              <a:rPr lang="en-GB" dirty="0">
                <a:solidFill>
                  <a:srgbClr val="26377C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dirty="0">
                <a:solidFill>
                  <a:srgbClr val="26377C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26377C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Discussion question: does the global financial system still need all three IFIs?</a:t>
            </a:r>
          </a:p>
        </p:txBody>
      </p:sp>
    </p:spTree>
    <p:extLst>
      <p:ext uri="{BB962C8B-B14F-4D97-AF65-F5344CB8AC3E}">
        <p14:creationId xmlns:p14="http://schemas.microsoft.com/office/powerpoint/2010/main" val="239358614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1005E-3C9D-497B-AFDB-69A73432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76470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How do countries use trade policies to develop?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738D-7A0D-473B-A089-CA6B590B1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64" y="1556792"/>
            <a:ext cx="8363272" cy="4536504"/>
          </a:xfrm>
        </p:spPr>
        <p:txBody>
          <a:bodyPr>
            <a:noAutofit/>
          </a:bodyPr>
          <a:lstStyle/>
          <a:p>
            <a:pPr marL="255588" indent="-255588"/>
            <a:r>
              <a:rPr lang="en-US" sz="2200" dirty="0"/>
              <a:t>Some countries focus on where national economic growth comes through </a:t>
            </a:r>
            <a:r>
              <a:rPr lang="en-US" sz="2200" dirty="0">
                <a:hlinkClick r:id="rId3"/>
              </a:rPr>
              <a:t>export-led policies</a:t>
            </a:r>
            <a:r>
              <a:rPr lang="en-US" sz="2200" dirty="0"/>
              <a:t> – developing manufacturing goods and service industries for export; examples are </a:t>
            </a:r>
            <a:r>
              <a:rPr lang="en-GB" sz="2200" b="0" i="0" dirty="0">
                <a:effectLst/>
                <a:latin typeface="Lato" panose="020F0502020204030203"/>
                <a:hlinkClick r:id="rId4"/>
              </a:rPr>
              <a:t>South Korea</a:t>
            </a:r>
            <a:r>
              <a:rPr lang="en-GB" sz="2200" b="0" i="0" dirty="0">
                <a:effectLst/>
                <a:latin typeface="Lato" panose="020F0502020204030203"/>
              </a:rPr>
              <a:t>, </a:t>
            </a:r>
            <a:r>
              <a:rPr lang="en-GB" sz="2200" b="0" i="0" dirty="0">
                <a:effectLst/>
                <a:latin typeface="Lato" panose="020F0502020204030203"/>
                <a:hlinkClick r:id="rId5"/>
              </a:rPr>
              <a:t>Singapore</a:t>
            </a:r>
            <a:r>
              <a:rPr lang="en-GB" sz="2200" b="0" i="0" dirty="0">
                <a:effectLst/>
                <a:latin typeface="Lato" panose="020F0502020204030203"/>
              </a:rPr>
              <a:t> and </a:t>
            </a:r>
            <a:r>
              <a:rPr lang="en-GB" sz="2200" b="0" i="0" dirty="0">
                <a:effectLst/>
                <a:latin typeface="Lato" panose="020F0502020204030203"/>
                <a:hlinkClick r:id="rId6"/>
              </a:rPr>
              <a:t>Vietnam</a:t>
            </a:r>
            <a:r>
              <a:rPr lang="en-GB" sz="2200" b="0" i="0" dirty="0">
                <a:effectLst/>
                <a:latin typeface="Lato" panose="020F0502020204030203"/>
              </a:rPr>
              <a:t>. </a:t>
            </a:r>
            <a:endParaRPr lang="en-US" sz="2200" dirty="0">
              <a:latin typeface="Lato" panose="020F0502020204030203"/>
            </a:endParaRPr>
          </a:p>
          <a:p>
            <a:pPr marL="255588" indent="-255588"/>
            <a:r>
              <a:rPr lang="en-US" sz="2200" dirty="0"/>
              <a:t>Other countries encourage national economic growth by supporting and protecting new industries from overseas competition and imports, with </a:t>
            </a:r>
            <a:r>
              <a:rPr lang="en-US" sz="2200" dirty="0">
                <a:hlinkClick r:id="rId7"/>
              </a:rPr>
              <a:t>import substitution policies</a:t>
            </a:r>
            <a:r>
              <a:rPr lang="en-US" sz="2200" dirty="0"/>
              <a:t>. An example is </a:t>
            </a:r>
            <a:r>
              <a:rPr lang="en-US" sz="2200" dirty="0">
                <a:hlinkClick r:id="rId8"/>
              </a:rPr>
              <a:t>Make in India</a:t>
            </a:r>
            <a:r>
              <a:rPr lang="en-US" sz="2200" dirty="0"/>
              <a:t>, together with </a:t>
            </a:r>
            <a:r>
              <a:rPr lang="en-US" sz="2200" dirty="0">
                <a:hlinkClick r:id="rId9"/>
              </a:rPr>
              <a:t>India’s foreign trade policy</a:t>
            </a:r>
            <a:r>
              <a:rPr lang="en-US" sz="2200" dirty="0"/>
              <a:t>.</a:t>
            </a:r>
          </a:p>
          <a:p>
            <a:pPr marL="255588" indent="-255588"/>
            <a:r>
              <a:rPr lang="en-US" sz="2200" dirty="0"/>
              <a:t>Some countries adopt a combination of both approaches.</a:t>
            </a:r>
          </a:p>
          <a:p>
            <a:pPr marL="255588" indent="-255588"/>
            <a:r>
              <a:rPr lang="en-US" sz="2200" dirty="0"/>
              <a:t>All countries develop trade policies for two main purposes: </a:t>
            </a:r>
          </a:p>
          <a:p>
            <a:pPr marL="542925" lvl="2" indent="-307975">
              <a:buFont typeface="+mj-lt"/>
              <a:buAutoNum type="alphaLcPeriod"/>
            </a:pPr>
            <a:r>
              <a:rPr lang="en-US" sz="2200" dirty="0"/>
              <a:t>economic growth</a:t>
            </a:r>
          </a:p>
          <a:p>
            <a:pPr marL="542925" lvl="2" indent="-307975">
              <a:buFont typeface="+mj-lt"/>
              <a:buAutoNum type="alphaLcPeriod"/>
            </a:pPr>
            <a:r>
              <a:rPr lang="en-US" sz="2200" dirty="0"/>
              <a:t>political expediency.	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4334072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C16C7D-A9E4-4E58-8B97-C614ADA7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066800"/>
          </a:xfrm>
          <a:ln w="190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 A. Economic purposes of trade policies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9E5BC-7739-433A-AFCA-0BAE9A4FBE39}"/>
              </a:ext>
            </a:extLst>
          </p:cNvPr>
          <p:cNvSpPr txBox="1"/>
          <p:nvPr/>
        </p:nvSpPr>
        <p:spPr>
          <a:xfrm>
            <a:off x="323528" y="2276872"/>
            <a:ext cx="8229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latin typeface="Lato" panose="020F0502020204030203"/>
              </a:rPr>
              <a:t>There is a general assumption that international trade and export-led growth will increase economic development for all the countries involved.</a:t>
            </a:r>
          </a:p>
          <a:p>
            <a:pPr>
              <a:buNone/>
            </a:pPr>
            <a:r>
              <a:rPr lang="en-US" sz="2400" dirty="0">
                <a:latin typeface="Lato" panose="020F0502020204030203"/>
              </a:rPr>
              <a:t> </a:t>
            </a:r>
          </a:p>
          <a:p>
            <a:pPr>
              <a:buNone/>
            </a:pPr>
            <a:r>
              <a:rPr lang="en-US" sz="2400" dirty="0">
                <a:latin typeface="Lato" panose="020F0502020204030203"/>
              </a:rPr>
              <a:t>Trade improves firms’ economic efficiency and competitiveness, and also leads huge companies to become more globally integrated.   </a:t>
            </a:r>
          </a:p>
        </p:txBody>
      </p:sp>
    </p:spTree>
    <p:extLst>
      <p:ext uri="{BB962C8B-B14F-4D97-AF65-F5344CB8AC3E}">
        <p14:creationId xmlns:p14="http://schemas.microsoft.com/office/powerpoint/2010/main" val="350133598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791764"/>
          </a:xfrm>
        </p:spPr>
        <p:txBody>
          <a:bodyPr>
            <a:normAutofit/>
          </a:bodyPr>
          <a:lstStyle/>
          <a:p>
            <a:r>
              <a:rPr lang="en-US" sz="3200" b="1" dirty="0"/>
              <a:t>Economic benefits of international trade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70822"/>
            <a:ext cx="8061011" cy="4824536"/>
          </a:xfrm>
        </p:spPr>
        <p:txBody>
          <a:bodyPr>
            <a:normAutofit/>
          </a:bodyPr>
          <a:lstStyle/>
          <a:p>
            <a:pPr marL="271463" indent="-255588" algn="l">
              <a:lnSpc>
                <a:spcPct val="108000"/>
              </a:lnSpc>
            </a:pPr>
            <a:r>
              <a:rPr lang="en-US" sz="2200" dirty="0">
                <a:solidFill>
                  <a:srgbClr val="243D91"/>
                </a:solidFill>
              </a:rPr>
              <a:t>Firms have access to larger markets than are available domestically.</a:t>
            </a:r>
          </a:p>
          <a:p>
            <a:pPr marL="271463" indent="-255588">
              <a:lnSpc>
                <a:spcPct val="108000"/>
              </a:lnSpc>
            </a:pPr>
            <a:r>
              <a:rPr lang="en-US" sz="2200" dirty="0">
                <a:solidFill>
                  <a:srgbClr val="243D91"/>
                </a:solidFill>
              </a:rPr>
              <a:t>Increased competition between firms in different countries leads to competitive pricing and cheaper products for consumers.</a:t>
            </a:r>
          </a:p>
          <a:p>
            <a:pPr marL="271463" indent="-255588">
              <a:lnSpc>
                <a:spcPct val="108000"/>
              </a:lnSpc>
            </a:pPr>
            <a:r>
              <a:rPr lang="en-US" sz="2200" dirty="0">
                <a:solidFill>
                  <a:srgbClr val="243D91"/>
                </a:solidFill>
              </a:rPr>
              <a:t>Trade stimulates domestic production, encourages innovation, improves productivity.</a:t>
            </a:r>
          </a:p>
          <a:p>
            <a:pPr marL="271463" indent="-255588">
              <a:lnSpc>
                <a:spcPct val="108000"/>
              </a:lnSpc>
            </a:pPr>
            <a:r>
              <a:rPr lang="en-US" sz="2200" dirty="0">
                <a:solidFill>
                  <a:srgbClr val="243D91"/>
                </a:solidFill>
              </a:rPr>
              <a:t>More trade increases government income from taxes.</a:t>
            </a:r>
          </a:p>
          <a:p>
            <a:pPr marL="271463" indent="-255588">
              <a:lnSpc>
                <a:spcPct val="108000"/>
              </a:lnSpc>
            </a:pPr>
            <a:r>
              <a:rPr lang="en-US" sz="2200" dirty="0">
                <a:solidFill>
                  <a:srgbClr val="243D91"/>
                </a:solidFill>
              </a:rPr>
              <a:t>Trade increases household income and employment opportunities.</a:t>
            </a:r>
          </a:p>
          <a:p>
            <a:pPr marL="271463" indent="-255588">
              <a:lnSpc>
                <a:spcPct val="108000"/>
              </a:lnSpc>
            </a:pPr>
            <a:r>
              <a:rPr lang="en-US" sz="2200" dirty="0">
                <a:solidFill>
                  <a:srgbClr val="243D91"/>
                </a:solidFill>
              </a:rPr>
              <a:t>Low-income groups are able to access more affordable goods and services.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80708033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 presentation template">
  <a:themeElements>
    <a:clrScheme name="Custom 1">
      <a:dk1>
        <a:srgbClr val="352B84"/>
      </a:dk1>
      <a:lt1>
        <a:sysClr val="window" lastClr="FFFFFF"/>
      </a:lt1>
      <a:dk2>
        <a:srgbClr val="1F3D91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2881</TotalTime>
  <Words>2308</Words>
  <Application>Microsoft Office PowerPoint</Application>
  <PresentationFormat>On-screen Show (4:3)</PresentationFormat>
  <Paragraphs>253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Lato</vt:lpstr>
      <vt:lpstr>Wingdings</vt:lpstr>
      <vt:lpstr>Wingdings 2</vt:lpstr>
      <vt:lpstr>GA presentation template</vt:lpstr>
      <vt:lpstr>PowerPoint Presentation</vt:lpstr>
      <vt:lpstr>Getting started</vt:lpstr>
      <vt:lpstr>Do trade policies matter?</vt:lpstr>
      <vt:lpstr>Global trade flows</vt:lpstr>
      <vt:lpstr>The International Trading System</vt:lpstr>
      <vt:lpstr>Role of the World Trade Organisation (WTO)  </vt:lpstr>
      <vt:lpstr>How do countries use trade policies to develop?</vt:lpstr>
      <vt:lpstr> A. Economic purposes of trade policies</vt:lpstr>
      <vt:lpstr>Economic benefits of international trade</vt:lpstr>
      <vt:lpstr>Free trade agreements</vt:lpstr>
      <vt:lpstr>Types of trade policies</vt:lpstr>
      <vt:lpstr>What are the pros and cons of protectionism and free trade?</vt:lpstr>
      <vt:lpstr>Concerns about trade policies </vt:lpstr>
      <vt:lpstr>Do trade policies reduce poverty?</vt:lpstr>
      <vt:lpstr>Unequal trading relationships</vt:lpstr>
      <vt:lpstr>B Political purposes of trade policies</vt:lpstr>
      <vt:lpstr>There are political reasons why governments intervene in the economy</vt:lpstr>
      <vt:lpstr>Activity Do some research to explain whether economic or political policies dominate the trade in each of the situations below.</vt:lpstr>
      <vt:lpstr>Trade between developed economies</vt:lpstr>
      <vt:lpstr>Taking it further</vt:lpstr>
      <vt:lpstr>Have a think about these complex questions </vt:lpstr>
      <vt:lpstr>Glossary</vt:lpstr>
      <vt:lpstr>Links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rmcateer</dc:creator>
  <cp:lastModifiedBy>Elaine Anderson</cp:lastModifiedBy>
  <cp:revision>209</cp:revision>
  <dcterms:created xsi:type="dcterms:W3CDTF">2014-10-30T10:42:22Z</dcterms:created>
  <dcterms:modified xsi:type="dcterms:W3CDTF">2021-05-16T17:55:50Z</dcterms:modified>
</cp:coreProperties>
</file>