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4"/>
  </p:notesMasterIdLst>
  <p:sldIdLst>
    <p:sldId id="430" r:id="rId2"/>
    <p:sldId id="463" r:id="rId3"/>
    <p:sldId id="454" r:id="rId4"/>
    <p:sldId id="516" r:id="rId5"/>
    <p:sldId id="492" r:id="rId6"/>
    <p:sldId id="472" r:id="rId7"/>
    <p:sldId id="515" r:id="rId8"/>
    <p:sldId id="512" r:id="rId9"/>
    <p:sldId id="491" r:id="rId10"/>
    <p:sldId id="493" r:id="rId11"/>
    <p:sldId id="517" r:id="rId12"/>
    <p:sldId id="518" r:id="rId13"/>
    <p:sldId id="494" r:id="rId14"/>
    <p:sldId id="476" r:id="rId15"/>
    <p:sldId id="451" r:id="rId16"/>
    <p:sldId id="500" r:id="rId17"/>
    <p:sldId id="504" r:id="rId18"/>
    <p:sldId id="514" r:id="rId19"/>
    <p:sldId id="449" r:id="rId20"/>
    <p:sldId id="466" r:id="rId21"/>
    <p:sldId id="450" r:id="rId22"/>
    <p:sldId id="51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684BD3-EC17-046C-A2DC-81B299644D7D}" name="Jane Anson" initials="JA" userId="f0bfde9d68b5aedd"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hn" initial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77C"/>
    <a:srgbClr val="88F6FC"/>
    <a:srgbClr val="B4CE44"/>
    <a:srgbClr val="E9511D"/>
    <a:srgbClr val="243D91"/>
    <a:srgbClr val="1F3D91"/>
    <a:srgbClr val="002060"/>
    <a:srgbClr val="BFCAEF"/>
    <a:srgbClr val="99FF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F3AFE2-7281-4459-92E2-A891FBDFF95A}" v="21" dt="2021-11-19T17:49:14.5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40" autoAdjust="0"/>
  </p:normalViewPr>
  <p:slideViewPr>
    <p:cSldViewPr>
      <p:cViewPr varScale="1">
        <p:scale>
          <a:sx n="82" d="100"/>
          <a:sy n="82" d="100"/>
        </p:scale>
        <p:origin x="1474" y="5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944747-CDB7-4F98-827F-A214E0B4E219}" type="datetimeFigureOut">
              <a:rPr lang="en-GB" smtClean="0"/>
              <a:pPr/>
              <a:t>15/12/2021</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99001A-258F-4C21-BFC1-1432480F8C34}"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SF8HMDV3JgU"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eography.org.uk/Journal-Issue/52138cb7-9c33-431d-89b1-70f39e5f46f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Topic master Glaciers p. 11</a:t>
            </a:r>
          </a:p>
        </p:txBody>
      </p:sp>
      <p:sp>
        <p:nvSpPr>
          <p:cNvPr id="4" name="Slide Number Placeholder 3"/>
          <p:cNvSpPr>
            <a:spLocks noGrp="1"/>
          </p:cNvSpPr>
          <p:nvPr>
            <p:ph type="sldNum" sz="quarter" idx="5"/>
          </p:nvPr>
        </p:nvSpPr>
        <p:spPr/>
        <p:txBody>
          <a:bodyPr/>
          <a:lstStyle/>
          <a:p>
            <a:fld id="{4399001A-258F-4C21-BFC1-1432480F8C34}" type="slidenum">
              <a:rPr lang="en-GB" smtClean="0"/>
              <a:pPr/>
              <a:t>3</a:t>
            </a:fld>
            <a:endParaRPr lang="en-GB" dirty="0"/>
          </a:p>
        </p:txBody>
      </p:sp>
    </p:spTree>
    <p:extLst>
      <p:ext uri="{BB962C8B-B14F-4D97-AF65-F5344CB8AC3E}">
        <p14:creationId xmlns:p14="http://schemas.microsoft.com/office/powerpoint/2010/main" val="94051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 source: https://snappygoat.com/s/?q=bestof%3ATectonic+plate+boundaries2.png+en+Tectonics+plates+map+internationalized+%3Cbr%3E+1-Asthenosphere%3B+2-Lithosphere%3B+3-Hot+spot%3B+4-Oceanic+crust%3B+5-Subducting+plate%3B#41037fc37a3e4e9fb4e7ec1b17b52cbdad6ed2d3,0,86.</a:t>
            </a:r>
          </a:p>
        </p:txBody>
      </p:sp>
      <p:sp>
        <p:nvSpPr>
          <p:cNvPr id="4" name="Slide Number Placeholder 3"/>
          <p:cNvSpPr>
            <a:spLocks noGrp="1"/>
          </p:cNvSpPr>
          <p:nvPr>
            <p:ph type="sldNum" sz="quarter" idx="5"/>
          </p:nvPr>
        </p:nvSpPr>
        <p:spPr/>
        <p:txBody>
          <a:bodyPr/>
          <a:lstStyle/>
          <a:p>
            <a:fld id="{4399001A-258F-4C21-BFC1-1432480F8C34}" type="slidenum">
              <a:rPr lang="en-GB" smtClean="0"/>
              <a:pPr/>
              <a:t>13</a:t>
            </a:fld>
            <a:endParaRPr lang="en-GB" dirty="0"/>
          </a:p>
        </p:txBody>
      </p:sp>
    </p:spTree>
    <p:extLst>
      <p:ext uri="{BB962C8B-B14F-4D97-AF65-F5344CB8AC3E}">
        <p14:creationId xmlns:p14="http://schemas.microsoft.com/office/powerpoint/2010/main" val="3892357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14</a:t>
            </a:fld>
            <a:endParaRPr lang="en-GB" dirty="0"/>
          </a:p>
        </p:txBody>
      </p:sp>
    </p:spTree>
    <p:extLst>
      <p:ext uri="{BB962C8B-B14F-4D97-AF65-F5344CB8AC3E}">
        <p14:creationId xmlns:p14="http://schemas.microsoft.com/office/powerpoint/2010/main" val="3559657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a:solidFill>
                  <a:srgbClr val="FF0000"/>
                </a:solidFill>
                <a:latin typeface="+mn-lt"/>
                <a:ea typeface="+mn-ea"/>
                <a:cs typeface="+mn-cs"/>
              </a:rPr>
              <a:t>http://www.atlas-of-the-underworld.org/hades-underworld-explorer/</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a:solidFill>
                  <a:srgbClr val="FF0000"/>
                </a:solidFill>
                <a:latin typeface="+mn-lt"/>
                <a:ea typeface="+mn-ea"/>
                <a:cs typeface="+mn-cs"/>
              </a:rPr>
              <a:t>Elaine: should be OK with this one - the map is Google, and the site says open source</a:t>
            </a:r>
          </a:p>
        </p:txBody>
      </p:sp>
      <p:sp>
        <p:nvSpPr>
          <p:cNvPr id="4" name="Slide Number Placeholder 3"/>
          <p:cNvSpPr>
            <a:spLocks noGrp="1"/>
          </p:cNvSpPr>
          <p:nvPr>
            <p:ph type="sldNum" sz="quarter" idx="10"/>
          </p:nvPr>
        </p:nvSpPr>
        <p:spPr/>
        <p:txBody>
          <a:bodyPr/>
          <a:lstStyle/>
          <a:p>
            <a:fld id="{4399001A-258F-4C21-BFC1-1432480F8C34}" type="slidenum">
              <a:rPr lang="en-GB" smtClean="0"/>
              <a:pPr/>
              <a:t>15</a:t>
            </a:fld>
            <a:endParaRPr lang="en-GB" dirty="0"/>
          </a:p>
        </p:txBody>
      </p:sp>
    </p:spTree>
    <p:extLst>
      <p:ext uri="{BB962C8B-B14F-4D97-AF65-F5344CB8AC3E}">
        <p14:creationId xmlns:p14="http://schemas.microsoft.com/office/powerpoint/2010/main" val="322634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a:solidFill>
                  <a:srgbClr val="FF0000"/>
                </a:solidFill>
                <a:latin typeface="+mn-lt"/>
                <a:ea typeface="+mn-ea"/>
                <a:cs typeface="+mn-cs"/>
              </a:rPr>
              <a:t>http://www.atlas-of-the-underworld.org/hades-underworld-explorer/</a:t>
            </a:r>
          </a:p>
        </p:txBody>
      </p:sp>
      <p:sp>
        <p:nvSpPr>
          <p:cNvPr id="4" name="Slide Number Placeholder 3"/>
          <p:cNvSpPr>
            <a:spLocks noGrp="1"/>
          </p:cNvSpPr>
          <p:nvPr>
            <p:ph type="sldNum" sz="quarter" idx="10"/>
          </p:nvPr>
        </p:nvSpPr>
        <p:spPr/>
        <p:txBody>
          <a:bodyPr/>
          <a:lstStyle/>
          <a:p>
            <a:fld id="{4399001A-258F-4C21-BFC1-1432480F8C34}" type="slidenum">
              <a:rPr lang="en-GB" smtClean="0"/>
              <a:pPr/>
              <a:t>16</a:t>
            </a:fld>
            <a:endParaRPr lang="en-GB" dirty="0"/>
          </a:p>
        </p:txBody>
      </p:sp>
    </p:spTree>
    <p:extLst>
      <p:ext uri="{BB962C8B-B14F-4D97-AF65-F5344CB8AC3E}">
        <p14:creationId xmlns:p14="http://schemas.microsoft.com/office/powerpoint/2010/main" val="712752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399001A-258F-4C21-BFC1-1432480F8C34}" type="slidenum">
              <a:rPr lang="en-GB" smtClean="0"/>
              <a:pPr/>
              <a:t>17</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GB" dirty="0">
                <a:hlinkClick r:id="rId3"/>
              </a:rPr>
              <a:t>https://www.youtube.com/watch?v=SF8HMDV3JgU</a:t>
            </a:r>
            <a:endParaRPr lang="en-GB"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18</a:t>
            </a:fld>
            <a:endParaRPr lang="en-GB" dirty="0"/>
          </a:p>
        </p:txBody>
      </p:sp>
    </p:spTree>
    <p:extLst>
      <p:ext uri="{BB962C8B-B14F-4D97-AF65-F5344CB8AC3E}">
        <p14:creationId xmlns:p14="http://schemas.microsoft.com/office/powerpoint/2010/main" val="4104237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399001A-258F-4C21-BFC1-1432480F8C34}" type="slidenum">
              <a:rPr lang="en-GB" smtClean="0"/>
              <a:pPr/>
              <a:t>4</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Source: https://www.geography.org.uk/eBooks-detail/012e39f1-fac8-4bb0-996e-59b295c1f670</a:t>
            </a:r>
          </a:p>
        </p:txBody>
      </p:sp>
      <p:sp>
        <p:nvSpPr>
          <p:cNvPr id="4" name="Slide Number Placeholder 3"/>
          <p:cNvSpPr>
            <a:spLocks noGrp="1"/>
          </p:cNvSpPr>
          <p:nvPr>
            <p:ph type="sldNum" sz="quarter" idx="10"/>
          </p:nvPr>
        </p:nvSpPr>
        <p:spPr/>
        <p:txBody>
          <a:bodyPr/>
          <a:lstStyle/>
          <a:p>
            <a:fld id="{4399001A-258F-4C21-BFC1-1432480F8C34}" type="slidenum">
              <a:rPr lang="en-GB" smtClean="0"/>
              <a:pPr/>
              <a:t>5</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https://www.geolsoc.org.uk/Plate-Tectonics/Chap2-What-is-a-Plate</a:t>
            </a:r>
          </a:p>
          <a:p>
            <a:endParaRPr lang="en-US"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6</a:t>
            </a:fld>
            <a:endParaRPr lang="en-GB" dirty="0"/>
          </a:p>
        </p:txBody>
      </p:sp>
    </p:spTree>
    <p:extLst>
      <p:ext uri="{BB962C8B-B14F-4D97-AF65-F5344CB8AC3E}">
        <p14:creationId xmlns:p14="http://schemas.microsoft.com/office/powerpoint/2010/main" val="2204997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Map source: https://commons.wikimedia.org/wiki/File:San_andreas_fault_system_los_angeles_basin.png</a:t>
            </a:r>
          </a:p>
        </p:txBody>
      </p:sp>
      <p:sp>
        <p:nvSpPr>
          <p:cNvPr id="4" name="Slide Number Placeholder 3"/>
          <p:cNvSpPr>
            <a:spLocks noGrp="1"/>
          </p:cNvSpPr>
          <p:nvPr>
            <p:ph type="sldNum" sz="quarter" idx="10"/>
          </p:nvPr>
        </p:nvSpPr>
        <p:spPr/>
        <p:txBody>
          <a:bodyPr/>
          <a:lstStyle/>
          <a:p>
            <a:fld id="{4399001A-258F-4C21-BFC1-1432480F8C34}" type="slidenum">
              <a:rPr lang="en-GB" smtClean="0"/>
              <a:pPr/>
              <a:t>7</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Source: ESRI</a:t>
            </a:r>
          </a:p>
        </p:txBody>
      </p:sp>
      <p:sp>
        <p:nvSpPr>
          <p:cNvPr id="4" name="Slide Number Placeholder 3"/>
          <p:cNvSpPr>
            <a:spLocks noGrp="1"/>
          </p:cNvSpPr>
          <p:nvPr>
            <p:ph type="sldNum" sz="quarter" idx="10"/>
          </p:nvPr>
        </p:nvSpPr>
        <p:spPr/>
        <p:txBody>
          <a:bodyPr/>
          <a:lstStyle/>
          <a:p>
            <a:fld id="{4399001A-258F-4C21-BFC1-1432480F8C34}" type="slidenum">
              <a:rPr lang="en-GB" smtClean="0"/>
              <a:pPr/>
              <a:t>8</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Image: https://timeforgeography.co.uk/videos_list/plate-tectonics/structure-planet-earth/</a:t>
            </a:r>
          </a:p>
        </p:txBody>
      </p:sp>
      <p:sp>
        <p:nvSpPr>
          <p:cNvPr id="4" name="Slide Number Placeholder 3"/>
          <p:cNvSpPr>
            <a:spLocks noGrp="1"/>
          </p:cNvSpPr>
          <p:nvPr>
            <p:ph type="sldNum" sz="quarter" idx="10"/>
          </p:nvPr>
        </p:nvSpPr>
        <p:spPr/>
        <p:txBody>
          <a:bodyPr/>
          <a:lstStyle/>
          <a:p>
            <a:fld id="{4399001A-258F-4C21-BFC1-1432480F8C34}" type="slidenum">
              <a:rPr lang="en-GB" smtClean="0"/>
              <a:pPr/>
              <a:t>9</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cap="none" normalizeH="0" baseline="0" dirty="0">
                <a:ln>
                  <a:noFill/>
                </a:ln>
                <a:solidFill>
                  <a:schemeClr val="tx1"/>
                </a:solidFill>
                <a:effectLst/>
                <a:latin typeface="Lato" panose="020F0502020204030203"/>
                <a:ea typeface="Calibri" panose="020F0502020204030204" pitchFamily="34" charset="0"/>
                <a:cs typeface="Times New Roman" panose="02020603050405020304" pitchFamily="18" charset="0"/>
              </a:rPr>
              <a:t>Figure courtesy of Magali Billen, Dept. of Earth and Planetary Sciences, UC Davis, CC BY-NC-SA 3.0 US.</a:t>
            </a:r>
          </a:p>
          <a:p>
            <a:r>
              <a:rPr lang="en-US" dirty="0"/>
              <a:t>https://geo.libretexts.org/Courses/University_of_California_Davis/UCD_GEL_56_-_Introduction_to_Geophysics/Geophysics_is_everywhere_in_geology.../04:_Plate_Tectonics/4.01:_The_Forces_Driving_Plate_Motions</a:t>
            </a:r>
          </a:p>
        </p:txBody>
      </p:sp>
      <p:sp>
        <p:nvSpPr>
          <p:cNvPr id="4" name="Slide Number Placeholder 3"/>
          <p:cNvSpPr>
            <a:spLocks noGrp="1"/>
          </p:cNvSpPr>
          <p:nvPr>
            <p:ph type="sldNum" sz="quarter" idx="5"/>
          </p:nvPr>
        </p:nvSpPr>
        <p:spPr/>
        <p:txBody>
          <a:bodyPr/>
          <a:lstStyle/>
          <a:p>
            <a:fld id="{4399001A-258F-4C21-BFC1-1432480F8C34}" type="slidenum">
              <a:rPr lang="en-GB" smtClean="0"/>
              <a:pPr/>
              <a:t>11</a:t>
            </a:fld>
            <a:endParaRPr lang="en-GB" dirty="0"/>
          </a:p>
        </p:txBody>
      </p:sp>
    </p:spTree>
    <p:extLst>
      <p:ext uri="{BB962C8B-B14F-4D97-AF65-F5344CB8AC3E}">
        <p14:creationId xmlns:p14="http://schemas.microsoft.com/office/powerpoint/2010/main" val="1935110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Image © Geographical Association </a:t>
            </a:r>
            <a:r>
              <a:rPr lang="en-GB" dirty="0">
                <a:hlinkClick r:id="rId3"/>
              </a:rPr>
              <a:t>https://www.geography.org.uk/Journal-Issue/52138cb7-9c33-431d-89b1-70f39e5f46f0</a:t>
            </a:r>
            <a:endParaRPr lang="en-GB" dirty="0"/>
          </a:p>
          <a:p>
            <a:endParaRPr lang="en-GB" dirty="0"/>
          </a:p>
        </p:txBody>
      </p:sp>
      <p:sp>
        <p:nvSpPr>
          <p:cNvPr id="4" name="Slide Number Placeholder 3"/>
          <p:cNvSpPr>
            <a:spLocks noGrp="1"/>
          </p:cNvSpPr>
          <p:nvPr>
            <p:ph type="sldNum" sz="quarter" idx="10"/>
          </p:nvPr>
        </p:nvSpPr>
        <p:spPr/>
        <p:txBody>
          <a:bodyPr/>
          <a:lstStyle/>
          <a:p>
            <a:fld id="{4399001A-258F-4C21-BFC1-1432480F8C34}" type="slidenum">
              <a:rPr lang="en-GB" smtClean="0"/>
              <a:pPr/>
              <a:t>12</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B4CE44"/>
        </a:solidFill>
        <a:effectLst/>
      </p:bgPr>
    </p:bg>
    <p:spTree>
      <p:nvGrpSpPr>
        <p:cNvPr id="1" name=""/>
        <p:cNvGrpSpPr/>
        <p:nvPr/>
      </p:nvGrpSpPr>
      <p:grpSpPr>
        <a:xfrm>
          <a:off x="0" y="0"/>
          <a:ext cx="0" cy="0"/>
          <a:chOff x="0" y="0"/>
          <a:chExt cx="0" cy="0"/>
        </a:xfrm>
      </p:grpSpPr>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hasCustomPrompt="1"/>
          </p:nvPr>
        </p:nvSpPr>
        <p:spPr>
          <a:xfrm>
            <a:off x="43841" y="5120407"/>
            <a:ext cx="9051434" cy="648072"/>
          </a:xfrm>
        </p:spPr>
        <p:txBody>
          <a:bodyPr>
            <a:normAutofit/>
          </a:bodyPr>
          <a:lstStyle>
            <a:lvl1pPr marL="64008" indent="0" algn="l">
              <a:buNone/>
              <a:defRPr sz="36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algn="ctr"/>
            <a:r>
              <a:rPr lang="en-GB" b="1" dirty="0">
                <a:solidFill>
                  <a:srgbClr val="243D91"/>
                </a:solidFill>
              </a:rPr>
              <a:t>A level template</a:t>
            </a:r>
          </a:p>
        </p:txBody>
      </p:sp>
      <p:grpSp>
        <p:nvGrpSpPr>
          <p:cNvPr id="12" name="Group 11">
            <a:extLst>
              <a:ext uri="{FF2B5EF4-FFF2-40B4-BE49-F238E27FC236}">
                <a16:creationId xmlns:a16="http://schemas.microsoft.com/office/drawing/2014/main" id="{59026D13-955C-4B63-B064-DDB1A12AAF2B}"/>
              </a:ext>
            </a:extLst>
          </p:cNvPr>
          <p:cNvGrpSpPr/>
          <p:nvPr userDrawn="1"/>
        </p:nvGrpSpPr>
        <p:grpSpPr>
          <a:xfrm>
            <a:off x="4355976" y="0"/>
            <a:ext cx="4788024" cy="4881278"/>
            <a:chOff x="4355976" y="0"/>
            <a:chExt cx="4788024" cy="4881278"/>
          </a:xfrm>
        </p:grpSpPr>
        <p:pic>
          <p:nvPicPr>
            <p:cNvPr id="3" name="Picture 2">
              <a:extLst>
                <a:ext uri="{FF2B5EF4-FFF2-40B4-BE49-F238E27FC236}">
                  <a16:creationId xmlns:a16="http://schemas.microsoft.com/office/drawing/2014/main" id="{6D3D5553-3939-42F7-AF43-1B66B33E17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9116"/>
            <a:stretch/>
          </p:blipFill>
          <p:spPr>
            <a:xfrm>
              <a:off x="4716016" y="0"/>
              <a:ext cx="4427984" cy="4881278"/>
            </a:xfrm>
            <a:prstGeom prst="rect">
              <a:avLst/>
            </a:prstGeom>
          </p:spPr>
        </p:pic>
        <p:sp>
          <p:nvSpPr>
            <p:cNvPr id="5" name="Rectangle 4">
              <a:extLst>
                <a:ext uri="{FF2B5EF4-FFF2-40B4-BE49-F238E27FC236}">
                  <a16:creationId xmlns:a16="http://schemas.microsoft.com/office/drawing/2014/main" id="{BB8E2CF8-24CF-4A9E-B40C-3DED3A1F5681}"/>
                </a:ext>
              </a:extLst>
            </p:cNvPr>
            <p:cNvSpPr/>
            <p:nvPr userDrawn="1"/>
          </p:nvSpPr>
          <p:spPr>
            <a:xfrm>
              <a:off x="4355976" y="3068960"/>
              <a:ext cx="648072" cy="1475592"/>
            </a:xfrm>
            <a:prstGeom prst="rect">
              <a:avLst/>
            </a:prstGeom>
            <a:solidFill>
              <a:srgbClr val="B4C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4" name="Picture 13">
            <a:extLst>
              <a:ext uri="{FF2B5EF4-FFF2-40B4-BE49-F238E27FC236}">
                <a16:creationId xmlns:a16="http://schemas.microsoft.com/office/drawing/2014/main" id="{36055A28-5286-4F5A-8E4E-5FB7D864C04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137" t="62183" r="55500"/>
          <a:stretch/>
        </p:blipFill>
        <p:spPr>
          <a:xfrm>
            <a:off x="73403" y="3174272"/>
            <a:ext cx="3096344" cy="1846573"/>
          </a:xfrm>
          <a:prstGeom prst="rect">
            <a:avLst/>
          </a:prstGeom>
        </p:spPr>
      </p:pic>
    </p:spTree>
    <p:extLst>
      <p:ext uri="{BB962C8B-B14F-4D97-AF65-F5344CB8AC3E}">
        <p14:creationId xmlns:p14="http://schemas.microsoft.com/office/powerpoint/2010/main" val="672912163"/>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normAutofit/>
          </a:bodyPr>
          <a:lstStyle>
            <a:lvl1pPr>
              <a:defRPr sz="3600" b="1">
                <a:solidFill>
                  <a:srgbClr val="26377C"/>
                </a:solidFill>
                <a:latin typeface="Lato" panose="020F0502020204030203" pitchFamily="34" charset="0"/>
                <a:ea typeface="Lato" panose="020F0502020204030203" pitchFamily="34" charset="0"/>
                <a:cs typeface="Lato" panose="020F0502020204030203" pitchFamily="34" charset="0"/>
              </a:defRPr>
            </a:lvl1pPr>
          </a:lstStyle>
          <a:p>
            <a:r>
              <a:rPr kumimoji="0" lang="en-US" dirty="0"/>
              <a:t>Click to edit Master title style</a:t>
            </a:r>
          </a:p>
        </p:txBody>
      </p:sp>
      <p:sp>
        <p:nvSpPr>
          <p:cNvPr id="3" name="Content Placeholder 2"/>
          <p:cNvSpPr>
            <a:spLocks noGrp="1"/>
          </p:cNvSpPr>
          <p:nvPr>
            <p:ph idx="1"/>
          </p:nvPr>
        </p:nvSpPr>
        <p:spPr>
          <a:xfrm>
            <a:off x="457200" y="1844824"/>
            <a:ext cx="8219256" cy="4729712"/>
          </a:xfrm>
        </p:spPr>
        <p:txBody>
          <a:bodyPr/>
          <a:lstStyle>
            <a:lvl1pPr>
              <a:defRPr>
                <a:solidFill>
                  <a:srgbClr val="26377C"/>
                </a:solidFill>
                <a:latin typeface="Lato" panose="020F0502020204030203" pitchFamily="34" charset="0"/>
                <a:ea typeface="Lato" panose="020F0502020204030203" pitchFamily="34" charset="0"/>
                <a:cs typeface="Lato" panose="020F0502020204030203"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2039999302"/>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rgbClr val="26377C"/>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26377C"/>
                </a:solidFill>
                <a:latin typeface="Lato" panose="020F0502020204030203" pitchFamily="34" charset="0"/>
                <a:ea typeface="Lato" panose="020F0502020204030203" pitchFamily="34" charset="0"/>
                <a:cs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26377C"/>
                </a:solidFill>
                <a:latin typeface="Lato" panose="020F0502020204030203" pitchFamily="34" charset="0"/>
                <a:ea typeface="Lato" panose="020F0502020204030203" pitchFamily="34" charset="0"/>
                <a:cs typeface="Lato" panose="020F0502020204030203" pitchFamily="34" charset="0"/>
              </a:defRPr>
            </a:lvl1pPr>
            <a:lvl2pPr>
              <a:defRPr sz="2000">
                <a:latin typeface="Lato" panose="020F0502020204030203" pitchFamily="34" charset="0"/>
                <a:ea typeface="Lato" panose="020F0502020204030203" pitchFamily="34" charset="0"/>
                <a:cs typeface="Lato" panose="020F0502020204030203" pitchFamily="34" charset="0"/>
              </a:defRPr>
            </a:lvl2pPr>
            <a:lvl3pPr>
              <a:defRPr sz="1800">
                <a:latin typeface="Lato" panose="020F0502020204030203" pitchFamily="34" charset="0"/>
                <a:ea typeface="Lato" panose="020F0502020204030203" pitchFamily="34" charset="0"/>
                <a:cs typeface="Lato" panose="020F0502020204030203" pitchFamily="34" charset="0"/>
              </a:defRPr>
            </a:lvl3pPr>
            <a:lvl4pPr>
              <a:defRPr sz="1600">
                <a:latin typeface="Lato" panose="020F0502020204030203" pitchFamily="34" charset="0"/>
                <a:ea typeface="Lato" panose="020F0502020204030203" pitchFamily="34" charset="0"/>
                <a:cs typeface="Lato" panose="020F0502020204030203" pitchFamily="34" charset="0"/>
              </a:defRPr>
            </a:lvl4pPr>
            <a:lvl5pPr>
              <a:defRPr sz="1600">
                <a:latin typeface="Lato" panose="020F0502020204030203" pitchFamily="34" charset="0"/>
                <a:ea typeface="Lato" panose="020F0502020204030203" pitchFamily="34" charset="0"/>
                <a:cs typeface="Lato" panose="020F0502020204030203"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26377C"/>
                </a:solidFill>
                <a:latin typeface="Lato" panose="020F0502020204030203" pitchFamily="34" charset="0"/>
                <a:ea typeface="Lato" panose="020F0502020204030203" pitchFamily="34" charset="0"/>
                <a:cs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26377C"/>
                </a:solidFill>
                <a:latin typeface="Lato" panose="020F0502020204030203" pitchFamily="34" charset="0"/>
                <a:ea typeface="Lato" panose="020F0502020204030203" pitchFamily="34" charset="0"/>
                <a:cs typeface="Lato" panose="020F0502020204030203" pitchFamily="34" charset="0"/>
              </a:defRPr>
            </a:lvl1pPr>
            <a:lvl2pPr>
              <a:defRPr sz="2000">
                <a:latin typeface="Lato" panose="020F0502020204030203" pitchFamily="34" charset="0"/>
                <a:ea typeface="Lato" panose="020F0502020204030203" pitchFamily="34" charset="0"/>
                <a:cs typeface="Lato" panose="020F0502020204030203" pitchFamily="34" charset="0"/>
              </a:defRPr>
            </a:lvl2pPr>
            <a:lvl3pPr>
              <a:defRPr sz="1800">
                <a:latin typeface="Lato" panose="020F0502020204030203" pitchFamily="34" charset="0"/>
                <a:ea typeface="Lato" panose="020F0502020204030203" pitchFamily="34" charset="0"/>
                <a:cs typeface="Lato" panose="020F0502020204030203" pitchFamily="34" charset="0"/>
              </a:defRPr>
            </a:lvl3pPr>
            <a:lvl4pPr>
              <a:defRPr sz="1600">
                <a:latin typeface="Lato" panose="020F0502020204030203" pitchFamily="34" charset="0"/>
                <a:ea typeface="Lato" panose="020F0502020204030203" pitchFamily="34" charset="0"/>
                <a:cs typeface="Lato" panose="020F0502020204030203" pitchFamily="34" charset="0"/>
              </a:defRPr>
            </a:lvl4pPr>
            <a:lvl5pPr>
              <a:defRPr sz="1600">
                <a:latin typeface="Lato" panose="020F0502020204030203" pitchFamily="34" charset="0"/>
                <a:ea typeface="Lato" panose="020F0502020204030203" pitchFamily="34" charset="0"/>
                <a:cs typeface="Lato" panose="020F0502020204030203"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p>
            <a:fld id="{1714337E-A7D0-4213-A95F-88F0680C7011}" type="datetimeFigureOut">
              <a:rPr lang="en-GB" smtClean="0"/>
              <a:pPr/>
              <a:t>15/12/2021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06A62CD-E6A4-48B0-8740-9FCE98EC987B}" type="slidenum">
              <a:rPr lang="en-GB" smtClean="0"/>
              <a:pPr/>
              <a:t>‹#›</a:t>
            </a:fld>
            <a:endParaRPr lang="en-GB" dirty="0"/>
          </a:p>
        </p:txBody>
      </p:sp>
    </p:spTree>
    <p:extLst>
      <p:ext uri="{BB962C8B-B14F-4D97-AF65-F5344CB8AC3E}">
        <p14:creationId xmlns:p14="http://schemas.microsoft.com/office/powerpoint/2010/main" val="1030337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lstStyle/>
          <a:p>
            <a:r>
              <a:rPr kumimoji="0" lang="en-US" dirty="0"/>
              <a:t>Click to edit Master title style</a:t>
            </a:r>
          </a:p>
        </p:txBody>
      </p:sp>
      <p:sp>
        <p:nvSpPr>
          <p:cNvPr id="3" name="Content Placeholder 2"/>
          <p:cNvSpPr>
            <a:spLocks noGrp="1"/>
          </p:cNvSpPr>
          <p:nvPr>
            <p:ph idx="1"/>
          </p:nvPr>
        </p:nvSpPr>
        <p:spPr>
          <a:xfrm>
            <a:off x="457200" y="1844824"/>
            <a:ext cx="8219256" cy="4729712"/>
          </a:xfrm>
        </p:spPr>
        <p:txBody>
          <a:bodyPr/>
          <a:lstStyle>
            <a:lvl1pPr>
              <a:defRPr>
                <a:solidFill>
                  <a:srgbClr val="243D91"/>
                </a:solidFill>
              </a:defRPr>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lstStyle>
            <a:lvl1pPr>
              <a:defRPr>
                <a:solidFill>
                  <a:srgbClr val="26377C"/>
                </a:solidFill>
              </a:defRPr>
            </a:lvl1pPr>
          </a:lstStyle>
          <a:p>
            <a:r>
              <a:rPr kumimoji="0" lang="en-US" dirty="0"/>
              <a:t>Click to edit Master title style</a:t>
            </a:r>
          </a:p>
        </p:txBody>
      </p:sp>
      <p:sp>
        <p:nvSpPr>
          <p:cNvPr id="3" name="Content Placeholder 2"/>
          <p:cNvSpPr>
            <a:spLocks noGrp="1"/>
          </p:cNvSpPr>
          <p:nvPr>
            <p:ph idx="1"/>
          </p:nvPr>
        </p:nvSpPr>
        <p:spPr>
          <a:xfrm>
            <a:off x="457200" y="1844824"/>
            <a:ext cx="8219256" cy="4729712"/>
          </a:xfrm>
        </p:spPr>
        <p:txBody>
          <a:bodyPr/>
          <a:lstStyle>
            <a:lvl1pPr>
              <a:defRPr>
                <a:solidFill>
                  <a:srgbClr val="26377C"/>
                </a:solidFill>
              </a:defRPr>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transitio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1714337E-A7D0-4213-A95F-88F0680C7011}" type="datetimeFigureOut">
              <a:rPr lang="en-GB" smtClean="0"/>
              <a:pPr/>
              <a:t>15/12/2021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6A62CD-E6A4-48B0-8740-9FCE98EC987B}" type="slidenum">
              <a:rPr lang="en-GB" smtClean="0"/>
              <a:pPr/>
              <a:t>‹#›</a:t>
            </a:fld>
            <a:endParaRPr lang="en-GB" dirty="0"/>
          </a:p>
        </p:txBody>
      </p:sp>
    </p:spTree>
    <p:extLst>
      <p:ext uri="{BB962C8B-B14F-4D97-AF65-F5344CB8AC3E}">
        <p14:creationId xmlns:p14="http://schemas.microsoft.com/office/powerpoint/2010/main" val="2039727048"/>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rgbClr val="B4CE44">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rgbClr val="26377C"/>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262094"/>
            <a:ext cx="9144001" cy="91441"/>
          </a:xfrm>
          <a:prstGeom prst="rect">
            <a:avLst/>
          </a:prstGeom>
          <a:solidFill>
            <a:srgbClr val="B4CE4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14064"/>
            <a:ext cx="3733819" cy="91087"/>
          </a:xfrm>
          <a:prstGeom prst="rect">
            <a:avLst/>
          </a:prstGeom>
          <a:solidFill>
            <a:srgbClr val="B4CE4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rgbClr val="B4CE44">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67544" y="692696"/>
            <a:ext cx="8229600" cy="10668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457200" y="1844824"/>
            <a:ext cx="8229600" cy="4729712"/>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pic>
        <p:nvPicPr>
          <p:cNvPr id="19" name="Picture 18">
            <a:extLst>
              <a:ext uri="{FF2B5EF4-FFF2-40B4-BE49-F238E27FC236}">
                <a16:creationId xmlns:a16="http://schemas.microsoft.com/office/drawing/2014/main" id="{27885E90-E9B9-4E6D-895B-6DF56498885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6200000">
            <a:off x="7910462" y="5630211"/>
            <a:ext cx="1230167" cy="1260000"/>
          </a:xfrm>
          <a:prstGeom prst="rect">
            <a:avLst/>
          </a:prstGeom>
        </p:spPr>
      </p:pic>
      <p:sp>
        <p:nvSpPr>
          <p:cNvPr id="18" name="TextBox 17">
            <a:extLst>
              <a:ext uri="{FF2B5EF4-FFF2-40B4-BE49-F238E27FC236}">
                <a16:creationId xmlns:a16="http://schemas.microsoft.com/office/drawing/2014/main" id="{24651D21-484B-4F35-A724-C1DF8663C2AD}"/>
              </a:ext>
            </a:extLst>
          </p:cNvPr>
          <p:cNvSpPr txBox="1"/>
          <p:nvPr userDrawn="1"/>
        </p:nvSpPr>
        <p:spPr>
          <a:xfrm flipH="1">
            <a:off x="0" y="6622158"/>
            <a:ext cx="2627784" cy="246221"/>
          </a:xfrm>
          <a:prstGeom prst="rect">
            <a:avLst/>
          </a:prstGeom>
          <a:noFill/>
        </p:spPr>
        <p:txBody>
          <a:bodyPr wrap="square" rtlCol="0">
            <a:spAutoFit/>
          </a:bodyPr>
          <a:lstStyle/>
          <a:p>
            <a:r>
              <a:rPr lang="en-GB" sz="1000" dirty="0">
                <a:solidFill>
                  <a:srgbClr val="26377C"/>
                </a:solidFill>
                <a:latin typeface="Lato" panose="020F0502020204030203" pitchFamily="34" charset="0"/>
                <a:ea typeface="Lato" panose="020F0502020204030203" pitchFamily="34" charset="0"/>
                <a:cs typeface="Lato" panose="020F0502020204030203" pitchFamily="34" charset="0"/>
              </a:rPr>
              <a:t>© Geographical Association, 2021</a:t>
            </a:r>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8" r:id="rId3"/>
    <p:sldLayoutId id="2147483770" r:id="rId4"/>
    <p:sldLayoutId id="2147483771" r:id="rId5"/>
    <p:sldLayoutId id="2147483779" r:id="rId6"/>
  </p:sldLayoutIdLst>
  <p:transition spd="slow" advClick="0"/>
  <p:txStyles>
    <p:titleStyle>
      <a:lvl1pPr algn="l" rtl="0" eaLnBrk="1" latinLnBrk="0" hangingPunct="1">
        <a:spcBef>
          <a:spcPct val="0"/>
        </a:spcBef>
        <a:buNone/>
        <a:defRPr kumimoji="0" sz="4000" kern="1200">
          <a:solidFill>
            <a:srgbClr val="26377C"/>
          </a:solidFill>
          <a:latin typeface="Lato" panose="020F0502020204030203" pitchFamily="34" charset="0"/>
          <a:ea typeface="Lato" panose="020F0502020204030203" pitchFamily="34" charset="0"/>
          <a:cs typeface="Lato" panose="020F0502020204030203" pitchFamily="34" charset="0"/>
        </a:defRPr>
      </a:lvl1pPr>
    </p:titleStyle>
    <p:bodyStyle>
      <a:lvl1pPr marL="365760" indent="-256032" algn="l" rtl="0" eaLnBrk="1" latinLnBrk="0" hangingPunct="1">
        <a:spcBef>
          <a:spcPts val="300"/>
        </a:spcBef>
        <a:buClr>
          <a:schemeClr val="accent3"/>
        </a:buClr>
        <a:buFont typeface="Georgia"/>
        <a:buChar char="•"/>
        <a:defRPr kumimoji="0" sz="2800" kern="1200">
          <a:solidFill>
            <a:srgbClr val="26377C"/>
          </a:solidFill>
          <a:latin typeface="Lato" panose="020F0502020204030203" pitchFamily="34" charset="0"/>
          <a:ea typeface="Lato" panose="020F0502020204030203" pitchFamily="34" charset="0"/>
          <a:cs typeface="Lato" panose="020F0502020204030203" pitchFamily="34" charset="0"/>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Lato" panose="020F0502020204030203" pitchFamily="34" charset="0"/>
          <a:ea typeface="Lato" panose="020F0502020204030203" pitchFamily="34" charset="0"/>
          <a:cs typeface="Lato" panose="020F0502020204030203"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Lato" panose="020F0502020204030203" pitchFamily="34" charset="0"/>
          <a:ea typeface="Lato" panose="020F0502020204030203" pitchFamily="34" charset="0"/>
          <a:cs typeface="Lato" panose="020F0502020204030203"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rstechnica.com/science/2019/10/plate-tectonics-runs-deeper-than-we-thought/" TargetMode="External"/><Relationship Id="rId2" Type="http://schemas.openxmlformats.org/officeDocument/2006/relationships/hyperlink" Target="http://www.columbia.edu/~vjd1/driving_forces_basic.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geo.libretexts.org/Courses/University_of_California_Davis/UCD_GEL_56_-_Introduction_to_Geophysics/Geophysics_is_everywhere_in_geology.../04:_Plate_Tectonics/4.01:_The_Forces_Driving_Plate_Motions"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slide" Target="slide19.xml"/><Relationship Id="rId5" Type="http://schemas.openxmlformats.org/officeDocument/2006/relationships/slide" Target="slide20.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geology.com/usgs/hawaiian-hot-spot/"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hyperlink" Target="https://pubs.usgs.gov/gip/dynamic/world_map.html" TargetMode="External"/><Relationship Id="rId4" Type="http://schemas.openxmlformats.org/officeDocument/2006/relationships/hyperlink" Target="https://pubs.usgs.gov/gip/dynamic/hotspots.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iris.edu/hq/inclass/animation/seismic_tomography_ct_scan_as_analogy"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hyperlink" Target="https://www.researchgate.net/publication/321675960_Proto-South_China_Sea_Plate_Tectonics_Using_Subducted_Slab_Constraints_from_Tomography" TargetMode="External"/><Relationship Id="rId4" Type="http://schemas.openxmlformats.org/officeDocument/2006/relationships/slide" Target="slide20.xml"/></Relationships>
</file>

<file path=ppt/slides/_rels/slide15.xml.rels><?xml version="1.0" encoding="UTF-8" standalone="yes"?>
<Relationships xmlns="http://schemas.openxmlformats.org/package/2006/relationships"><Relationship Id="rId3" Type="http://schemas.openxmlformats.org/officeDocument/2006/relationships/hyperlink" Target="http://www.atlas-of-the-underworld.org/hades-underworld-explorer/"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www.atlas-of-the-underworld.org/hades-underworld-explorer/"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agupubs.onlinelibrary.wiley.com/doi/full/10.1029/2011GC003873"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SF8HMDV3JgU"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geolsoc.org.uk/Plate-Tectonics/" TargetMode="External"/><Relationship Id="rId3" Type="http://schemas.openxmlformats.org/officeDocument/2006/relationships/hyperlink" Target="https://geographyeducationonline.org/a-level/physical-geography/reading-around-tectonic-processes-and-landforms" TargetMode="External"/><Relationship Id="rId7" Type="http://schemas.openxmlformats.org/officeDocument/2006/relationships/hyperlink" Target="https://pubs.usgs.gov/imap/2800/" TargetMode="External"/><Relationship Id="rId2" Type="http://schemas.openxmlformats.org/officeDocument/2006/relationships/hyperlink" Target="about:blank" TargetMode="External"/><Relationship Id="rId1" Type="http://schemas.openxmlformats.org/officeDocument/2006/relationships/slideLayout" Target="../slideLayouts/slideLayout3.xml"/><Relationship Id="rId6" Type="http://schemas.openxmlformats.org/officeDocument/2006/relationships/hyperlink" Target="https://pubs.usgs.gov/gip/dynamic/understanding.html" TargetMode="External"/><Relationship Id="rId5" Type="http://schemas.openxmlformats.org/officeDocument/2006/relationships/hyperlink" Target="https://www.geography.org.uk/write/MediaUploads/Journals/TG_Spring_2017_HAWLEY.pdf" TargetMode="External"/><Relationship Id="rId4" Type="http://schemas.openxmlformats.org/officeDocument/2006/relationships/hyperlink" Target="https://www.geography.org.uk/Journal-Issue/52138cb7-9c33-431d-89b1-70f39e5f46f0"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snappygoat.com/s/?q=bestof:Tectonic+plate+boundaries2.png+en+Tectonics+plates+map+internationalized+%3cbr%3e+1-Asthenosphere;+2-Lithosphere;+3-Hot+spot;+4-Oceanic+crust;+5-Subducting+plate;" TargetMode="External"/><Relationship Id="rId3" Type="http://schemas.openxmlformats.org/officeDocument/2006/relationships/hyperlink" Target="https://www.geolsoc.org.uk/Plate-Tectonics/Chap2-What-is-a-Plate" TargetMode="External"/><Relationship Id="rId7" Type="http://schemas.openxmlformats.org/officeDocument/2006/relationships/hyperlink" Target="https://www.geography.org.uk/Journal-Issue/52138cb7-9c33-431d-89b1-70f39e5f46f0" TargetMode="External"/><Relationship Id="rId2" Type="http://schemas.openxmlformats.org/officeDocument/2006/relationships/hyperlink" Target="https://www.geography.org.uk/eBooks-detail/012e39f1-fac8-4bb0-996e-59b295c1f670" TargetMode="External"/><Relationship Id="rId1" Type="http://schemas.openxmlformats.org/officeDocument/2006/relationships/slideLayout" Target="../slideLayouts/slideLayout2.xml"/><Relationship Id="rId6" Type="http://schemas.openxmlformats.org/officeDocument/2006/relationships/hyperlink" Target="https://geo.libretexts.org/Courses/University_of_California_Davis/UCD_GEL_56_-_Introduction_to_Geophysics/Geophysics_is_everywhere_in_geology.../04:_Plate_Tectonics/4.01:_The_Forces_Driving_Plate_Motions" TargetMode="External"/><Relationship Id="rId5" Type="http://schemas.openxmlformats.org/officeDocument/2006/relationships/hyperlink" Target="about:blank" TargetMode="External"/><Relationship Id="rId4" Type="http://schemas.openxmlformats.org/officeDocument/2006/relationships/hyperlink" Target="Map%20source:%20https:/commons.wikimedia.org/wiki/File:San_andreas_fault_system_los_angeles_basin.png" TargetMode="External"/><Relationship Id="rId9" Type="http://schemas.openxmlformats.org/officeDocument/2006/relationships/hyperlink" Target="http://www.atlas-of-the-underworld.org/hades-underworld-explorer/" TargetMode="External"/></Relationships>
</file>

<file path=ppt/slides/_rels/slide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hyperlink" Target="https://www.geolsoc.org.uk/Plate-Tectonics/Test-Your-Knowledge/Multiple-Choice/Multiple-Choice-ch2" TargetMode="External"/><Relationship Id="rId3" Type="http://schemas.openxmlformats.org/officeDocument/2006/relationships/slide" Target="slide20.xml"/><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geolsoc.org.uk/Plate-Tectonics/Chap2-What-is-a-Plate" TargetMode="External"/><Relationship Id="rId5" Type="http://schemas.openxmlformats.org/officeDocument/2006/relationships/hyperlink" Target="about:blank" TargetMode="External"/><Relationship Id="rId4" Type="http://schemas.openxmlformats.org/officeDocument/2006/relationships/slide" Target="slide19.xml"/></Relationships>
</file>

<file path=ppt/slides/_rels/slide5.xml.rels><?xml version="1.0" encoding="UTF-8" standalone="yes"?>
<Relationships xmlns="http://schemas.openxmlformats.org/package/2006/relationships"><Relationship Id="rId3" Type="http://schemas.openxmlformats.org/officeDocument/2006/relationships/hyperlink" Target="https://pbslm-contrib.s3.amazonaws.com/WGBH/buac17/buac17-int-quakevolint/index.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s://www.geolsoc.org.uk/Plate-Tectonics/Chap2-What-is-a-Plate" TargetMode="External"/><Relationship Id="rId5" Type="http://schemas.openxmlformats.org/officeDocument/2006/relationships/hyperlink" Target="https://pubs.usgs.gov/gip/dynamic/understanding.html" TargetMode="External"/><Relationship Id="rId4" Type="http://schemas.openxmlformats.org/officeDocument/2006/relationships/slide" Target="slide20.xml"/></Relationships>
</file>

<file path=ppt/slides/_rels/slide7.xml.rels><?xml version="1.0" encoding="UTF-8" standalone="yes"?>
<Relationships xmlns="http://schemas.openxmlformats.org/package/2006/relationships"><Relationship Id="rId3" Type="http://schemas.openxmlformats.org/officeDocument/2006/relationships/hyperlink" Target="https://commons.wikimedia.org/wiki/File:San_andreas_fault_system_los_angeles_basin.p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app=desktop&amp;v=q-ng6YpxHxU&amp;list=PL1U1yOIVhnz8dpchCXdM4XP7GIIKgJZto&amp;index=10&amp;ab_channel=Esri"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timeforgeography.co.uk/videos_list/plate-tectonics/structure-planet-earth/"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4941168"/>
            <a:ext cx="8748464" cy="1392560"/>
          </a:xfrm>
        </p:spPr>
        <p:txBody>
          <a:bodyPr>
            <a:normAutofit fontScale="85000" lnSpcReduction="10000"/>
          </a:bodyPr>
          <a:lstStyle/>
          <a:p>
            <a:r>
              <a:rPr lang="en-GB" sz="4000" b="1" dirty="0"/>
              <a:t>Plate tectonics – an update on the theory, new evidence and new conclusions</a:t>
            </a:r>
          </a:p>
        </p:txBody>
      </p:sp>
    </p:spTree>
    <p:extLst>
      <p:ext uri="{BB962C8B-B14F-4D97-AF65-F5344CB8AC3E}">
        <p14:creationId xmlns:p14="http://schemas.microsoft.com/office/powerpoint/2010/main" val="822341113"/>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86EDD-8AD4-4710-AC84-349F0C35EB40}"/>
              </a:ext>
            </a:extLst>
          </p:cNvPr>
          <p:cNvSpPr>
            <a:spLocks noGrp="1"/>
          </p:cNvSpPr>
          <p:nvPr>
            <p:ph type="title"/>
          </p:nvPr>
        </p:nvSpPr>
        <p:spPr>
          <a:xfrm>
            <a:off x="395536" y="465439"/>
            <a:ext cx="7925761" cy="720080"/>
          </a:xfrm>
        </p:spPr>
        <p:txBody>
          <a:bodyPr>
            <a:normAutofit/>
          </a:bodyPr>
          <a:lstStyle/>
          <a:p>
            <a:r>
              <a:rPr lang="en-GB" sz="3200" b="1" dirty="0">
                <a:effectLst/>
                <a:latin typeface="Lato" panose="020F0502020204030203"/>
                <a:ea typeface="Cambria" panose="02040503050406030204" pitchFamily="18" charset="0"/>
                <a:cs typeface="Times New Roman" panose="02020603050405020304" pitchFamily="18" charset="0"/>
              </a:rPr>
              <a:t>Big ideas – many puzzles</a:t>
            </a:r>
            <a:endParaRPr lang="en-GB" sz="3200" dirty="0"/>
          </a:p>
        </p:txBody>
      </p:sp>
      <p:sp>
        <p:nvSpPr>
          <p:cNvPr id="4" name="TextBox 3">
            <a:extLst>
              <a:ext uri="{FF2B5EF4-FFF2-40B4-BE49-F238E27FC236}">
                <a16:creationId xmlns:a16="http://schemas.microsoft.com/office/drawing/2014/main" id="{E2A93F39-585C-4FAE-996A-5953299AE41C}"/>
              </a:ext>
            </a:extLst>
          </p:cNvPr>
          <p:cNvSpPr txBox="1"/>
          <p:nvPr/>
        </p:nvSpPr>
        <p:spPr>
          <a:xfrm>
            <a:off x="460231" y="5589240"/>
            <a:ext cx="7352129" cy="923330"/>
          </a:xfrm>
          <a:prstGeom prst="rect">
            <a:avLst/>
          </a:prstGeom>
          <a:solidFill>
            <a:schemeClr val="accent2">
              <a:lumMod val="40000"/>
              <a:lumOff val="60000"/>
            </a:schemeClr>
          </a:solidFill>
          <a:ln>
            <a:solidFill>
              <a:srgbClr val="0070C0"/>
            </a:solidFill>
          </a:ln>
        </p:spPr>
        <p:txBody>
          <a:bodyPr wrap="square" rtlCol="0">
            <a:spAutoFit/>
          </a:bodyPr>
          <a:lstStyle/>
          <a:p>
            <a:r>
              <a:rPr lang="en-GB" b="1" dirty="0">
                <a:solidFill>
                  <a:srgbClr val="26377C"/>
                </a:solidFill>
                <a:latin typeface="Lato" panose="020F0502020204030203"/>
                <a:ea typeface="Lato" panose="020F0502020204030203" pitchFamily="34" charset="0"/>
                <a:cs typeface="Lato" panose="020F0502020204030203" pitchFamily="34" charset="0"/>
              </a:rPr>
              <a:t>Activity</a:t>
            </a:r>
          </a:p>
          <a:p>
            <a:r>
              <a:rPr lang="en-GB" dirty="0">
                <a:solidFill>
                  <a:srgbClr val="26377C"/>
                </a:solidFill>
                <a:latin typeface="Lato" panose="020F0502020204030203"/>
                <a:ea typeface="Lato" panose="020F0502020204030203" pitchFamily="34" charset="0"/>
                <a:cs typeface="Lato" panose="020F0502020204030203" pitchFamily="34" charset="0"/>
              </a:rPr>
              <a:t>Read the first paragraph from </a:t>
            </a:r>
            <a:r>
              <a:rPr lang="en-GB" dirty="0">
                <a:solidFill>
                  <a:schemeClr val="tx2"/>
                </a:solidFill>
                <a:latin typeface="Lato" panose="020F0502020204030203"/>
                <a:ea typeface="Lato" panose="020F0502020204030203" pitchFamily="34" charset="0"/>
                <a:cs typeface="Lato" panose="020F0502020204030203" pitchFamily="34" charset="0"/>
                <a:hlinkClick r:id="rId2"/>
              </a:rPr>
              <a:t>this paper</a:t>
            </a:r>
            <a:r>
              <a:rPr lang="en-GB" dirty="0">
                <a:solidFill>
                  <a:srgbClr val="26377C"/>
                </a:solidFill>
                <a:latin typeface="Lato" panose="020F0502020204030203"/>
                <a:ea typeface="Lato" panose="020F0502020204030203" pitchFamily="34" charset="0"/>
                <a:cs typeface="Lato" panose="020F0502020204030203" pitchFamily="34" charset="0"/>
              </a:rPr>
              <a:t> then explain why mantle convection is not now thought to drive plate movement.</a:t>
            </a:r>
          </a:p>
        </p:txBody>
      </p:sp>
      <p:sp>
        <p:nvSpPr>
          <p:cNvPr id="6" name="TextBox 5">
            <a:extLst>
              <a:ext uri="{FF2B5EF4-FFF2-40B4-BE49-F238E27FC236}">
                <a16:creationId xmlns:a16="http://schemas.microsoft.com/office/drawing/2014/main" id="{6BDBFE66-86E9-4BC1-9E65-AD514EF8980A}"/>
              </a:ext>
            </a:extLst>
          </p:cNvPr>
          <p:cNvSpPr txBox="1"/>
          <p:nvPr/>
        </p:nvSpPr>
        <p:spPr>
          <a:xfrm>
            <a:off x="388223" y="1186032"/>
            <a:ext cx="4253936" cy="4258666"/>
          </a:xfrm>
          <a:prstGeom prst="rect">
            <a:avLst/>
          </a:prstGeom>
          <a:noFill/>
        </p:spPr>
        <p:txBody>
          <a:bodyPr wrap="square">
            <a:spAutoFit/>
          </a:bodyPr>
          <a:lstStyle/>
          <a:p>
            <a:pPr>
              <a:lnSpc>
                <a:spcPct val="108000"/>
              </a:lnSpc>
              <a:spcAft>
                <a:spcPts val="1000"/>
              </a:spcAft>
            </a:pPr>
            <a:r>
              <a:rPr lang="en-GB" sz="1800" dirty="0">
                <a:solidFill>
                  <a:srgbClr val="26377C"/>
                </a:solidFill>
                <a:effectLst/>
                <a:latin typeface="Lato" panose="020F0502020204030203"/>
                <a:ea typeface="Calibri" panose="020F0502020204030204" pitchFamily="34" charset="0"/>
                <a:cs typeface="Times New Roman" panose="02020603050405020304" pitchFamily="18" charset="0"/>
              </a:rPr>
              <a:t>Plate movements explain earthquakes, volcanoes, mountains, the formation of mineral resources, a habitable climate, and much else. They’re part of the engine that drags carbon from the atmosphere down into Earth’s mantle, preventing a runaway greenhouse climate like Venus’s. Their recycling through the mantle helps to release heat from Earth’s liquid metal core, making it churn and generate a magnetic field to protect Earth’s atmosphere from erosion by the solar wind. </a:t>
            </a:r>
            <a:r>
              <a:rPr lang="en-GB" dirty="0">
                <a:solidFill>
                  <a:srgbClr val="26377C"/>
                </a:solidFill>
                <a:latin typeface="Lato" panose="020F0502020204030203"/>
                <a:ea typeface="Calibri" panose="020F0502020204030204" pitchFamily="34" charset="0"/>
                <a:cs typeface="Times New Roman" panose="02020603050405020304" pitchFamily="18" charset="0"/>
              </a:rPr>
              <a:t>Read more </a:t>
            </a:r>
            <a:r>
              <a:rPr lang="en-GB" sz="1900" dirty="0">
                <a:solidFill>
                  <a:srgbClr val="67AFBD"/>
                </a:solidFill>
                <a:latin typeface="Lato"/>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here</a:t>
            </a:r>
            <a:r>
              <a:rPr lang="en-GB" sz="1800" dirty="0">
                <a:solidFill>
                  <a:srgbClr val="26377C"/>
                </a:solidFill>
                <a:effectLst/>
                <a:latin typeface="Lato" panose="020F0502020204030203"/>
                <a:ea typeface="Calibri" panose="020F0502020204030204" pitchFamily="34" charset="0"/>
                <a:cs typeface="Times New Roman" panose="02020603050405020304" pitchFamily="18" charset="0"/>
              </a:rPr>
              <a:t>.</a:t>
            </a:r>
          </a:p>
        </p:txBody>
      </p:sp>
      <p:sp>
        <p:nvSpPr>
          <p:cNvPr id="8" name="TextBox 7">
            <a:extLst>
              <a:ext uri="{FF2B5EF4-FFF2-40B4-BE49-F238E27FC236}">
                <a16:creationId xmlns:a16="http://schemas.microsoft.com/office/drawing/2014/main" id="{33D44FD8-5919-44DB-9D05-DE5CCDC0267C}"/>
              </a:ext>
            </a:extLst>
          </p:cNvPr>
          <p:cNvSpPr txBox="1"/>
          <p:nvPr/>
        </p:nvSpPr>
        <p:spPr>
          <a:xfrm>
            <a:off x="4714046" y="1190963"/>
            <a:ext cx="4253935" cy="4255332"/>
          </a:xfrm>
          <a:prstGeom prst="rect">
            <a:avLst/>
          </a:prstGeom>
          <a:noFill/>
        </p:spPr>
        <p:txBody>
          <a:bodyPr wrap="square">
            <a:spAutoFit/>
          </a:bodyPr>
          <a:lstStyle/>
          <a:p>
            <a:pPr>
              <a:lnSpc>
                <a:spcPct val="108000"/>
              </a:lnSpc>
              <a:spcAft>
                <a:spcPts val="1000"/>
              </a:spcAft>
            </a:pPr>
            <a:r>
              <a:rPr lang="en-GB" dirty="0">
                <a:solidFill>
                  <a:srgbClr val="26377C"/>
                </a:solidFill>
                <a:latin typeface="Lato" panose="020F0502020204030203"/>
                <a:cs typeface="Times New Roman" panose="02020603050405020304" pitchFamily="18" charset="0"/>
              </a:rPr>
              <a:t>The mantle is continuously churning due to convection within Earth. Convection cells form where hot mantle rock rises from near the core, due to its lower density. As the hot rock rises away from the heat source, it cools down, causing an increase in density. Eventually the rock becomes cool enough to begin sinking back to the core, where the process starts again. It was once thought that this convection was the driving force that moved the plates. However, the theory is in the midst of a </a:t>
            </a:r>
            <a:r>
              <a:rPr lang="en-GB" b="1" dirty="0">
                <a:solidFill>
                  <a:srgbClr val="26377C"/>
                </a:solidFill>
                <a:latin typeface="Lato" panose="020F0502020204030203"/>
                <a:cs typeface="Times New Roman" panose="02020603050405020304" pitchFamily="18" charset="0"/>
              </a:rPr>
              <a:t>dramatic upgrade</a:t>
            </a:r>
            <a:r>
              <a:rPr lang="en-GB" dirty="0">
                <a:solidFill>
                  <a:srgbClr val="26377C"/>
                </a:solidFill>
                <a:latin typeface="Lato" panose="020F0502020204030203"/>
                <a:cs typeface="Times New Roman" panose="02020603050405020304" pitchFamily="18" charset="0"/>
              </a:rPr>
              <a:t>.</a:t>
            </a:r>
          </a:p>
        </p:txBody>
      </p:sp>
    </p:spTree>
    <p:extLst>
      <p:ext uri="{BB962C8B-B14F-4D97-AF65-F5344CB8AC3E}">
        <p14:creationId xmlns:p14="http://schemas.microsoft.com/office/powerpoint/2010/main" val="1564574037"/>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3"/>
            <a:extLst>
              <a:ext uri="{FF2B5EF4-FFF2-40B4-BE49-F238E27FC236}">
                <a16:creationId xmlns:a16="http://schemas.microsoft.com/office/drawing/2014/main" id="{EC5DDE39-8118-40CD-8C61-C818FCF5514F}"/>
              </a:ext>
            </a:extLst>
          </p:cNvPr>
          <p:cNvPicPr>
            <a:picLocks noChangeAspect="1"/>
          </p:cNvPicPr>
          <p:nvPr/>
        </p:nvPicPr>
        <p:blipFill>
          <a:blip r:embed="rId4" cstate="print"/>
          <a:stretch>
            <a:fillRect/>
          </a:stretch>
        </p:blipFill>
        <p:spPr>
          <a:xfrm>
            <a:off x="5022637" y="4077072"/>
            <a:ext cx="3581811" cy="1800200"/>
          </a:xfrm>
          <a:prstGeom prst="rect">
            <a:avLst/>
          </a:prstGeom>
        </p:spPr>
      </p:pic>
      <p:sp>
        <p:nvSpPr>
          <p:cNvPr id="2" name="Title 1"/>
          <p:cNvSpPr>
            <a:spLocks noGrp="1"/>
          </p:cNvSpPr>
          <p:nvPr>
            <p:ph type="ctrTitle"/>
          </p:nvPr>
        </p:nvSpPr>
        <p:spPr>
          <a:xfrm>
            <a:off x="547771" y="609617"/>
            <a:ext cx="7772400" cy="866790"/>
          </a:xfrm>
        </p:spPr>
        <p:txBody>
          <a:bodyPr>
            <a:normAutofit/>
          </a:bodyPr>
          <a:lstStyle/>
          <a:p>
            <a:r>
              <a:rPr lang="en-GB" sz="3600" dirty="0">
                <a:solidFill>
                  <a:srgbClr val="1F3D91"/>
                </a:solidFill>
                <a:effectLst/>
                <a:latin typeface="Lato" panose="020F0502020204030203"/>
                <a:ea typeface="Times New Roman" panose="02020603050405020304" pitchFamily="18" charset="0"/>
              </a:rPr>
              <a:t>If not convection, then what…?</a:t>
            </a:r>
            <a:endParaRPr lang="en-GB" sz="3600" b="1" dirty="0">
              <a:solidFill>
                <a:srgbClr val="1F3D91"/>
              </a:solidFill>
              <a:latin typeface="Lato" panose="020F0502020204030203"/>
            </a:endParaRPr>
          </a:p>
        </p:txBody>
      </p:sp>
      <p:sp>
        <p:nvSpPr>
          <p:cNvPr id="13" name="TextBox 12">
            <a:extLst>
              <a:ext uri="{FF2B5EF4-FFF2-40B4-BE49-F238E27FC236}">
                <a16:creationId xmlns:a16="http://schemas.microsoft.com/office/drawing/2014/main" id="{7AA6CC21-3514-404C-9159-93D50A82EAE7}"/>
              </a:ext>
            </a:extLst>
          </p:cNvPr>
          <p:cNvSpPr txBox="1"/>
          <p:nvPr/>
        </p:nvSpPr>
        <p:spPr>
          <a:xfrm>
            <a:off x="5108551" y="1476407"/>
            <a:ext cx="3783929" cy="2579168"/>
          </a:xfrm>
          <a:prstGeom prst="rect">
            <a:avLst/>
          </a:prstGeom>
          <a:solidFill>
            <a:schemeClr val="accent2">
              <a:lumMod val="40000"/>
              <a:lumOff val="60000"/>
            </a:schemeClr>
          </a:solidFill>
          <a:ln>
            <a:solidFill>
              <a:srgbClr val="0070C0"/>
            </a:solidFill>
          </a:ln>
        </p:spPr>
        <p:txBody>
          <a:bodyPr wrap="square" rtlCol="0">
            <a:spAutoFit/>
          </a:bodyPr>
          <a:lstStyle/>
          <a:p>
            <a:pPr>
              <a:lnSpc>
                <a:spcPct val="88000"/>
              </a:lnSpc>
              <a:spcBef>
                <a:spcPts val="300"/>
              </a:spcBef>
              <a:buClr>
                <a:schemeClr val="accent3"/>
              </a:buClr>
            </a:pPr>
            <a:r>
              <a:rPr lang="en-GB" sz="2000" b="1" dirty="0">
                <a:solidFill>
                  <a:srgbClr val="26377C"/>
                </a:solidFill>
                <a:latin typeface="Lato" panose="020F0502020204030203"/>
                <a:ea typeface="Lato" panose="020F0502020204030203" pitchFamily="34" charset="0"/>
                <a:cs typeface="Lato" panose="020F0502020204030203" pitchFamily="34" charset="0"/>
              </a:rPr>
              <a:t>Activity</a:t>
            </a:r>
          </a:p>
          <a:p>
            <a:pPr marL="360000" indent="-360000">
              <a:buFont typeface="+mj-lt"/>
              <a:buAutoNum type="arabicPeriod"/>
            </a:pPr>
            <a:r>
              <a:rPr lang="en-GB" dirty="0">
                <a:solidFill>
                  <a:srgbClr val="26377C"/>
                </a:solidFill>
                <a:latin typeface="Lato" panose="020F0502020204030203"/>
                <a:ea typeface="Lato" panose="020F0502020204030203" pitchFamily="34" charset="0"/>
                <a:cs typeface="Lato" panose="020F0502020204030203" pitchFamily="34" charset="0"/>
              </a:rPr>
              <a:t>Click on the diagram below to find an article about the forces driving plate motion. (You can ignore all the formulae.)</a:t>
            </a:r>
          </a:p>
          <a:p>
            <a:pPr marL="360000" indent="-360000">
              <a:buFont typeface="+mj-lt"/>
              <a:buAutoNum type="arabicPeriod"/>
            </a:pPr>
            <a:r>
              <a:rPr lang="en-GB" dirty="0">
                <a:solidFill>
                  <a:srgbClr val="26377C"/>
                </a:solidFill>
                <a:latin typeface="Lato" panose="020F0502020204030203"/>
                <a:ea typeface="Lato" panose="020F0502020204030203" pitchFamily="34" charset="0"/>
                <a:cs typeface="Lato" panose="020F0502020204030203" pitchFamily="34" charset="0"/>
              </a:rPr>
              <a:t>Copy or screen grab the diagram and make notes explaining the three main forces determining plate movement.</a:t>
            </a:r>
            <a:endParaRPr lang="en-GB" b="1" dirty="0">
              <a:solidFill>
                <a:srgbClr val="26377C"/>
              </a:solidFill>
              <a:latin typeface="Lato" panose="020F0502020204030203" pitchFamily="34" charset="0"/>
              <a:ea typeface="Lato" panose="020F0502020204030203" pitchFamily="34" charset="0"/>
              <a:cs typeface="Lato" panose="020F0502020204030203" pitchFamily="34" charset="0"/>
            </a:endParaRPr>
          </a:p>
        </p:txBody>
      </p:sp>
      <p:sp>
        <p:nvSpPr>
          <p:cNvPr id="9" name="Subtitle 2"/>
          <p:cNvSpPr>
            <a:spLocks noGrp="1"/>
          </p:cNvSpPr>
          <p:nvPr>
            <p:ph type="subTitle" idx="1"/>
          </p:nvPr>
        </p:nvSpPr>
        <p:spPr>
          <a:xfrm>
            <a:off x="395536" y="1412776"/>
            <a:ext cx="4530517" cy="4927600"/>
          </a:xfrm>
        </p:spPr>
        <p:txBody>
          <a:bodyPr>
            <a:normAutofit lnSpcReduction="10000"/>
          </a:bodyPr>
          <a:lstStyle/>
          <a:p>
            <a:pPr marL="367200" indent="-255600" algn="l">
              <a:lnSpc>
                <a:spcPct val="110000"/>
              </a:lnSpc>
              <a:buFont typeface="Arial" pitchFamily="34" charset="0"/>
              <a:buChar char="•"/>
            </a:pPr>
            <a:r>
              <a:rPr lang="en-GB" sz="1800" dirty="0">
                <a:solidFill>
                  <a:srgbClr val="26377C"/>
                </a:solidFill>
                <a:latin typeface="Lato" panose="020F0502020204030203"/>
              </a:rPr>
              <a:t>Convection does exist, but it seems to occur as patchy </a:t>
            </a:r>
            <a:r>
              <a:rPr lang="en-GB" sz="1800" dirty="0">
                <a:solidFill>
                  <a:schemeClr val="tx1"/>
                </a:solidFill>
                <a:latin typeface="Lato" panose="020F0502020204030203"/>
                <a:hlinkClick r:id="rId5" action="ppaction://hlinksldjump"/>
              </a:rPr>
              <a:t>thermal plumes</a:t>
            </a:r>
            <a:r>
              <a:rPr lang="en-GB" sz="1800" dirty="0">
                <a:solidFill>
                  <a:schemeClr val="tx1"/>
                </a:solidFill>
                <a:latin typeface="Lato" panose="020F0502020204030203"/>
              </a:rPr>
              <a:t> </a:t>
            </a:r>
            <a:r>
              <a:rPr lang="en-GB" sz="1800" dirty="0">
                <a:solidFill>
                  <a:srgbClr val="26377C"/>
                </a:solidFill>
                <a:latin typeface="Lato" panose="020F0502020204030203"/>
              </a:rPr>
              <a:t>rather than a pattern of strong, regular cells. These help to explain previously anomalous hot spots such as Hawaii. </a:t>
            </a:r>
          </a:p>
          <a:p>
            <a:pPr marL="367200" indent="-255600" algn="l">
              <a:lnSpc>
                <a:spcPct val="110000"/>
              </a:lnSpc>
              <a:buFont typeface="Arial" pitchFamily="34" charset="0"/>
              <a:buChar char="•"/>
            </a:pPr>
            <a:r>
              <a:rPr lang="en-GB" sz="1800" dirty="0">
                <a:solidFill>
                  <a:srgbClr val="26377C"/>
                </a:solidFill>
                <a:latin typeface="Lato" panose="020F0502020204030203"/>
              </a:rPr>
              <a:t>A plume is also thought to be responsible for Iceland’s </a:t>
            </a:r>
            <a:r>
              <a:rPr lang="en-GB" sz="1800" dirty="0">
                <a:solidFill>
                  <a:schemeClr val="tx1"/>
                </a:solidFill>
                <a:latin typeface="Lato" panose="020F0502020204030203"/>
                <a:hlinkClick r:id="rId5" action="ppaction://hlinksldjump"/>
              </a:rPr>
              <a:t>volcanism</a:t>
            </a:r>
            <a:r>
              <a:rPr lang="en-GB" sz="1800" dirty="0">
                <a:solidFill>
                  <a:schemeClr val="tx1"/>
                </a:solidFill>
                <a:latin typeface="Lato" panose="020F0502020204030203"/>
              </a:rPr>
              <a:t>. </a:t>
            </a:r>
            <a:r>
              <a:rPr lang="en-GB" sz="1800" dirty="0">
                <a:solidFill>
                  <a:srgbClr val="26377C"/>
                </a:solidFill>
                <a:latin typeface="Lato" panose="020F0502020204030203"/>
              </a:rPr>
              <a:t>Plumes are considered to originate at the mantle–core boundary; there are thought to be about nine major plumes.</a:t>
            </a:r>
          </a:p>
          <a:p>
            <a:pPr marL="367200" indent="-255600" algn="l">
              <a:lnSpc>
                <a:spcPct val="110000"/>
              </a:lnSpc>
              <a:buFont typeface="Arial" pitchFamily="34" charset="0"/>
              <a:buChar char="•"/>
            </a:pPr>
            <a:r>
              <a:rPr lang="en-GB" sz="1800" dirty="0">
                <a:solidFill>
                  <a:srgbClr val="26377C"/>
                </a:solidFill>
                <a:latin typeface="Lato" panose="020F0502020204030203"/>
              </a:rPr>
              <a:t>Several forces have been proposed as the drivers of plate movement. Three main forces determining movement are: </a:t>
            </a:r>
          </a:p>
          <a:p>
            <a:pPr marL="367200" indent="-255600" algn="l">
              <a:buFont typeface="Courier New" pitchFamily="49" charset="0"/>
              <a:buChar char="o"/>
            </a:pPr>
            <a:r>
              <a:rPr lang="en-GB" sz="1800" dirty="0">
                <a:solidFill>
                  <a:schemeClr val="tx1"/>
                </a:solidFill>
                <a:latin typeface="Lato" panose="020F0502020204030203"/>
                <a:hlinkClick r:id="rId6" action="ppaction://hlinksldjump"/>
              </a:rPr>
              <a:t>ridge push</a:t>
            </a:r>
            <a:r>
              <a:rPr lang="en-GB" sz="1800" dirty="0">
                <a:solidFill>
                  <a:schemeClr val="tx1"/>
                </a:solidFill>
                <a:latin typeface="Lato" panose="020F0502020204030203"/>
              </a:rPr>
              <a:t> </a:t>
            </a:r>
            <a:r>
              <a:rPr lang="en-GB" sz="1800" dirty="0">
                <a:solidFill>
                  <a:srgbClr val="26377C"/>
                </a:solidFill>
                <a:latin typeface="Lato" panose="020F0502020204030203"/>
              </a:rPr>
              <a:t>(gravitational sliding)</a:t>
            </a:r>
          </a:p>
          <a:p>
            <a:pPr marL="367200" indent="-255600" algn="l">
              <a:buFont typeface="Courier New" pitchFamily="49" charset="0"/>
              <a:buChar char="o"/>
            </a:pPr>
            <a:r>
              <a:rPr lang="en-GB" sz="1800" dirty="0">
                <a:solidFill>
                  <a:schemeClr val="tx1"/>
                </a:solidFill>
                <a:latin typeface="Lato" panose="020F0502020204030203"/>
                <a:hlinkClick r:id="rId6" action="ppaction://hlinksldjump"/>
              </a:rPr>
              <a:t>slab pull</a:t>
            </a:r>
            <a:endParaRPr lang="en-GB" sz="1800" dirty="0">
              <a:solidFill>
                <a:schemeClr val="tx1"/>
              </a:solidFill>
              <a:latin typeface="Lato" panose="020F0502020204030203"/>
            </a:endParaRPr>
          </a:p>
          <a:p>
            <a:pPr marL="367200" indent="-255600" algn="l">
              <a:buFont typeface="Courier New" pitchFamily="49" charset="0"/>
              <a:buChar char="o"/>
            </a:pPr>
            <a:r>
              <a:rPr lang="en-GB" sz="1800" dirty="0">
                <a:solidFill>
                  <a:schemeClr val="tx1"/>
                </a:solidFill>
                <a:latin typeface="Lato" panose="020F0502020204030203"/>
                <a:hlinkClick r:id="rId5" action="ppaction://hlinksldjump"/>
              </a:rPr>
              <a:t>viscous drag</a:t>
            </a:r>
            <a:r>
              <a:rPr lang="en-GB" sz="1800" dirty="0">
                <a:solidFill>
                  <a:schemeClr val="tx1"/>
                </a:solidFill>
                <a:latin typeface="Lato" panose="020F0502020204030203"/>
              </a:rPr>
              <a:t>.</a:t>
            </a:r>
          </a:p>
        </p:txBody>
      </p:sp>
    </p:spTree>
    <p:extLst>
      <p:ext uri="{BB962C8B-B14F-4D97-AF65-F5344CB8AC3E}">
        <p14:creationId xmlns:p14="http://schemas.microsoft.com/office/powerpoint/2010/main" val="262827123"/>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E4608E-4CEB-450E-9AAE-3C59057B4024}"/>
              </a:ext>
            </a:extLst>
          </p:cNvPr>
          <p:cNvPicPr>
            <a:picLocks noChangeAspect="1"/>
          </p:cNvPicPr>
          <p:nvPr/>
        </p:nvPicPr>
        <p:blipFill rotWithShape="1">
          <a:blip r:embed="rId3" cstate="print"/>
          <a:srcRect l="30665" t="32878" r="29970" b="44208"/>
          <a:stretch/>
        </p:blipFill>
        <p:spPr>
          <a:xfrm>
            <a:off x="243735" y="1556792"/>
            <a:ext cx="8576737" cy="2808312"/>
          </a:xfrm>
          <a:prstGeom prst="rect">
            <a:avLst/>
          </a:prstGeom>
        </p:spPr>
      </p:pic>
      <p:sp>
        <p:nvSpPr>
          <p:cNvPr id="3" name="Title 2"/>
          <p:cNvSpPr>
            <a:spLocks noGrp="1"/>
          </p:cNvSpPr>
          <p:nvPr>
            <p:ph type="title"/>
          </p:nvPr>
        </p:nvSpPr>
        <p:spPr>
          <a:xfrm>
            <a:off x="467544" y="692696"/>
            <a:ext cx="8229600" cy="720080"/>
          </a:xfrm>
        </p:spPr>
        <p:txBody>
          <a:bodyPr/>
          <a:lstStyle/>
          <a:p>
            <a:r>
              <a:rPr lang="en-GB" dirty="0"/>
              <a:t>Apply your learning</a:t>
            </a:r>
          </a:p>
        </p:txBody>
      </p:sp>
      <p:sp>
        <p:nvSpPr>
          <p:cNvPr id="4" name="Content Placeholder 3"/>
          <p:cNvSpPr>
            <a:spLocks noGrp="1"/>
          </p:cNvSpPr>
          <p:nvPr>
            <p:ph idx="1"/>
          </p:nvPr>
        </p:nvSpPr>
        <p:spPr>
          <a:xfrm>
            <a:off x="440550" y="4509120"/>
            <a:ext cx="7560840" cy="1872208"/>
          </a:xfrm>
          <a:solidFill>
            <a:schemeClr val="accent2">
              <a:lumMod val="40000"/>
              <a:lumOff val="60000"/>
            </a:schemeClr>
          </a:solidFill>
        </p:spPr>
        <p:txBody>
          <a:bodyPr>
            <a:noAutofit/>
          </a:bodyPr>
          <a:lstStyle/>
          <a:p>
            <a:pPr marL="111600" indent="0">
              <a:buNone/>
            </a:pPr>
            <a:r>
              <a:rPr lang="en-GB" sz="1800" b="1" dirty="0"/>
              <a:t>Activity</a:t>
            </a:r>
          </a:p>
          <a:p>
            <a:pPr marL="111600" indent="0">
              <a:buNone/>
            </a:pPr>
            <a:r>
              <a:rPr lang="en-GB" sz="1800" dirty="0"/>
              <a:t>Make a copy of the diagram above. Add call-outs to the locations for the following, with short notes explaining their characteristics: </a:t>
            </a:r>
          </a:p>
          <a:p>
            <a:pPr>
              <a:buClr>
                <a:schemeClr val="tx2"/>
              </a:buClr>
            </a:pPr>
            <a:r>
              <a:rPr lang="en-GB" sz="1800" dirty="0"/>
              <a:t>oceanic and continental plates</a:t>
            </a:r>
          </a:p>
          <a:p>
            <a:pPr>
              <a:buClr>
                <a:schemeClr val="tx2"/>
              </a:buClr>
            </a:pPr>
            <a:r>
              <a:rPr lang="en-GB" sz="1800" dirty="0"/>
              <a:t>ridge push, slab pull, viscous drag</a:t>
            </a:r>
          </a:p>
          <a:p>
            <a:pPr>
              <a:buClr>
                <a:schemeClr val="tx2"/>
              </a:buClr>
            </a:pPr>
            <a:r>
              <a:rPr lang="en-GB" sz="1800" dirty="0"/>
              <a:t>thermal plumes.</a:t>
            </a:r>
          </a:p>
          <a:p>
            <a:endParaRPr lang="en-GB" sz="1800" dirty="0"/>
          </a:p>
          <a:p>
            <a:pPr>
              <a:buNone/>
            </a:pPr>
            <a:endParaRPr lang="en-GB" sz="1800" dirty="0"/>
          </a:p>
        </p:txBody>
      </p:sp>
    </p:spTree>
    <p:extLst>
      <p:ext uri="{BB962C8B-B14F-4D97-AF65-F5344CB8AC3E}">
        <p14:creationId xmlns:p14="http://schemas.microsoft.com/office/powerpoint/2010/main" val="477636110"/>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260" y="522739"/>
            <a:ext cx="7772400" cy="866790"/>
          </a:xfrm>
        </p:spPr>
        <p:txBody>
          <a:bodyPr>
            <a:normAutofit/>
          </a:bodyPr>
          <a:lstStyle/>
          <a:p>
            <a:r>
              <a:rPr lang="en-GB" sz="3600" dirty="0">
                <a:solidFill>
                  <a:srgbClr val="1F3D91"/>
                </a:solidFill>
                <a:effectLst/>
                <a:latin typeface="Lato" panose="020F0502020204030203"/>
                <a:ea typeface="Times New Roman" panose="02020603050405020304" pitchFamily="18" charset="0"/>
              </a:rPr>
              <a:t>Thermal plumes and hotspots</a:t>
            </a:r>
            <a:endParaRPr lang="en-GB" sz="3600" b="1" dirty="0">
              <a:solidFill>
                <a:srgbClr val="1F3D91"/>
              </a:solidFill>
              <a:latin typeface="Lato" panose="020F0502020204030203"/>
            </a:endParaRPr>
          </a:p>
        </p:txBody>
      </p:sp>
      <p:sp>
        <p:nvSpPr>
          <p:cNvPr id="3" name="Subtitle 2"/>
          <p:cNvSpPr>
            <a:spLocks noGrp="1"/>
          </p:cNvSpPr>
          <p:nvPr>
            <p:ph type="subTitle" idx="1"/>
          </p:nvPr>
        </p:nvSpPr>
        <p:spPr>
          <a:xfrm>
            <a:off x="683567" y="1455482"/>
            <a:ext cx="4680521" cy="2431455"/>
          </a:xfrm>
        </p:spPr>
        <p:txBody>
          <a:bodyPr>
            <a:noAutofit/>
          </a:bodyPr>
          <a:lstStyle/>
          <a:p>
            <a:pPr algn="l">
              <a:lnSpc>
                <a:spcPct val="108000"/>
              </a:lnSpc>
            </a:pPr>
            <a:r>
              <a:rPr lang="en-GB" sz="1800" dirty="0">
                <a:solidFill>
                  <a:srgbClr val="26377C"/>
                </a:solidFill>
                <a:latin typeface="Lato" panose="020F0502020204030203"/>
              </a:rPr>
              <a:t>There is continued debate about the nature of thermal plumes and hot spots. </a:t>
            </a:r>
            <a:r>
              <a:rPr lang="en-GB" sz="1800" b="0" i="0" dirty="0">
                <a:solidFill>
                  <a:srgbClr val="26377C"/>
                </a:solidFill>
                <a:effectLst/>
                <a:latin typeface="Lato" panose="020F0502020204030203"/>
              </a:rPr>
              <a:t>It is still unclear whether hot spots are caused by plumes located as deep as the core–mantle boundary or by localised upper-mantle volcanism, or by either of those processes operating at different places. The work to discover the cause is continuing.</a:t>
            </a:r>
          </a:p>
          <a:p>
            <a:pPr algn="l">
              <a:lnSpc>
                <a:spcPct val="108000"/>
              </a:lnSpc>
            </a:pPr>
            <a:endParaRPr lang="en-GB" dirty="0">
              <a:solidFill>
                <a:srgbClr val="243D91"/>
              </a:solidFill>
            </a:endParaRPr>
          </a:p>
        </p:txBody>
      </p:sp>
      <p:sp>
        <p:nvSpPr>
          <p:cNvPr id="13" name="TextBox 12">
            <a:extLst>
              <a:ext uri="{FF2B5EF4-FFF2-40B4-BE49-F238E27FC236}">
                <a16:creationId xmlns:a16="http://schemas.microsoft.com/office/drawing/2014/main" id="{7AA6CC21-3514-404C-9159-93D50A82EAE7}"/>
              </a:ext>
            </a:extLst>
          </p:cNvPr>
          <p:cNvSpPr txBox="1"/>
          <p:nvPr/>
        </p:nvSpPr>
        <p:spPr>
          <a:xfrm>
            <a:off x="5292080" y="1484784"/>
            <a:ext cx="3528392" cy="4248472"/>
          </a:xfrm>
          <a:prstGeom prst="rect">
            <a:avLst/>
          </a:prstGeom>
          <a:solidFill>
            <a:schemeClr val="accent2">
              <a:lumMod val="40000"/>
              <a:lumOff val="60000"/>
            </a:schemeClr>
          </a:solidFill>
          <a:ln>
            <a:solidFill>
              <a:srgbClr val="0070C0"/>
            </a:solidFill>
          </a:ln>
        </p:spPr>
        <p:txBody>
          <a:bodyPr wrap="square" rtlCol="0">
            <a:spAutoFit/>
          </a:bodyPr>
          <a:lstStyle/>
          <a:p>
            <a:r>
              <a:rPr lang="en-GB" b="1" dirty="0">
                <a:solidFill>
                  <a:srgbClr val="26377C"/>
                </a:solidFill>
                <a:latin typeface="Lato" panose="020F0502020204030203" pitchFamily="34" charset="0"/>
                <a:ea typeface="Lato" panose="020F0502020204030203" pitchFamily="34" charset="0"/>
                <a:cs typeface="Lato" panose="020F0502020204030203" pitchFamily="34" charset="0"/>
              </a:rPr>
              <a:t>Activity</a:t>
            </a:r>
          </a:p>
          <a:p>
            <a:pPr marL="360000" indent="-360000">
              <a:buFont typeface="Arial" pitchFamily="34" charset="0"/>
              <a:buChar char="•"/>
            </a:pPr>
            <a:r>
              <a:rPr lang="en-GB" dirty="0">
                <a:solidFill>
                  <a:srgbClr val="26377C"/>
                </a:solidFill>
                <a:latin typeface="Lato" panose="020F0502020204030203" pitchFamily="34" charset="0"/>
                <a:ea typeface="Lato" panose="020F0502020204030203" pitchFamily="34" charset="0"/>
                <a:cs typeface="Lato" panose="020F0502020204030203" pitchFamily="34" charset="0"/>
              </a:rPr>
              <a:t>Click on the linked map (left) to view at a larger size, then open this </a:t>
            </a:r>
            <a:r>
              <a:rPr lang="en-GB" dirty="0">
                <a:solidFill>
                  <a:schemeClr val="tx2"/>
                </a:solidFill>
                <a:latin typeface="Lato" panose="020F0502020204030203" pitchFamily="34" charset="0"/>
                <a:ea typeface="Lato" panose="020F0502020204030203" pitchFamily="34" charset="0"/>
                <a:cs typeface="Lato" panose="020F0502020204030203" pitchFamily="34" charset="0"/>
                <a:hlinkClick r:id="rId3"/>
              </a:rPr>
              <a:t>link</a:t>
            </a:r>
            <a:r>
              <a:rPr lang="en-GB" dirty="0">
                <a:solidFill>
                  <a:srgbClr val="26377C"/>
                </a:solidFill>
                <a:latin typeface="Lato" panose="020F0502020204030203" pitchFamily="34" charset="0"/>
                <a:ea typeface="Lato" panose="020F0502020204030203" pitchFamily="34" charset="0"/>
                <a:cs typeface="Lato" panose="020F0502020204030203" pitchFamily="34" charset="0"/>
              </a:rPr>
              <a:t> and scroll down to find an explanation of the Hawaiian–Emperor Chain. </a:t>
            </a:r>
          </a:p>
          <a:p>
            <a:pPr marL="360000" indent="-360000">
              <a:buFont typeface="Arial" pitchFamily="34" charset="0"/>
              <a:buChar char="•"/>
            </a:pPr>
            <a:r>
              <a:rPr lang="en-GB" dirty="0">
                <a:solidFill>
                  <a:srgbClr val="26377C"/>
                </a:solidFill>
                <a:latin typeface="Lato" panose="020F0502020204030203" pitchFamily="34" charset="0"/>
                <a:ea typeface="Lato" panose="020F0502020204030203" pitchFamily="34" charset="0"/>
                <a:cs typeface="Lato" panose="020F0502020204030203" pitchFamily="34" charset="0"/>
              </a:rPr>
              <a:t>Screen grab the Hawaiian hot spot cutaway and describe and explain its formation – include references to recent studies.</a:t>
            </a:r>
          </a:p>
          <a:p>
            <a:pPr marL="360000" indent="-360000">
              <a:buFont typeface="Arial" pitchFamily="34" charset="0"/>
              <a:buChar char="•"/>
            </a:pPr>
            <a:r>
              <a:rPr lang="en-GB" dirty="0">
                <a:solidFill>
                  <a:srgbClr val="26377C"/>
                </a:solidFill>
                <a:latin typeface="Lato" panose="020F0502020204030203" pitchFamily="34" charset="0"/>
                <a:ea typeface="Lato" panose="020F0502020204030203" pitchFamily="34" charset="0"/>
                <a:cs typeface="Lato" panose="020F0502020204030203" pitchFamily="34" charset="0"/>
              </a:rPr>
              <a:t>Identify two further hot spot areas and research the explanation for their formation </a:t>
            </a:r>
            <a:r>
              <a:rPr lang="en-GB" dirty="0">
                <a:solidFill>
                  <a:schemeClr val="tx2"/>
                </a:solidFill>
                <a:latin typeface="Lato" panose="020F0502020204030203" pitchFamily="34" charset="0"/>
                <a:ea typeface="Lato" panose="020F0502020204030203" pitchFamily="34" charset="0"/>
                <a:cs typeface="Lato" panose="020F0502020204030203" pitchFamily="34" charset="0"/>
                <a:hlinkClick r:id="rId4"/>
              </a:rPr>
              <a:t>here</a:t>
            </a:r>
            <a:r>
              <a:rPr lang="en-GB" dirty="0">
                <a:solidFill>
                  <a:srgbClr val="26377C"/>
                </a:solidFill>
                <a:latin typeface="Lato" panose="020F0502020204030203" pitchFamily="34" charset="0"/>
                <a:ea typeface="Lato" panose="020F0502020204030203" pitchFamily="34" charset="0"/>
                <a:cs typeface="Lato" panose="020F0502020204030203" pitchFamily="34" charset="0"/>
              </a:rPr>
              <a:t>. </a:t>
            </a:r>
          </a:p>
        </p:txBody>
      </p:sp>
      <p:pic>
        <p:nvPicPr>
          <p:cNvPr id="19460" name="Picture 4" descr="https://snappygoat.com/b/41037fc37a3e4e9fb4e7ec1b17b52cbdad6ed2d3">
            <a:hlinkClick r:id="rId5"/>
          </p:cNvPr>
          <p:cNvPicPr>
            <a:picLocks noChangeAspect="1" noChangeArrowheads="1"/>
          </p:cNvPicPr>
          <p:nvPr/>
        </p:nvPicPr>
        <p:blipFill>
          <a:blip r:embed="rId6" cstate="print"/>
          <a:srcRect/>
          <a:stretch>
            <a:fillRect/>
          </a:stretch>
        </p:blipFill>
        <p:spPr bwMode="auto">
          <a:xfrm>
            <a:off x="755576" y="3933056"/>
            <a:ext cx="3897573" cy="2664296"/>
          </a:xfrm>
          <a:prstGeom prst="rect">
            <a:avLst/>
          </a:prstGeom>
          <a:noFill/>
        </p:spPr>
      </p:pic>
    </p:spTree>
    <p:extLst>
      <p:ext uri="{BB962C8B-B14F-4D97-AF65-F5344CB8AC3E}">
        <p14:creationId xmlns:p14="http://schemas.microsoft.com/office/powerpoint/2010/main" val="289003269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548680"/>
            <a:ext cx="8424936" cy="1006369"/>
          </a:xfrm>
        </p:spPr>
        <p:txBody>
          <a:bodyPr>
            <a:noAutofit/>
          </a:bodyPr>
          <a:lstStyle/>
          <a:p>
            <a:r>
              <a:rPr lang="en-GB" sz="3200" dirty="0">
                <a:solidFill>
                  <a:srgbClr val="1F3D91"/>
                </a:solidFill>
              </a:rPr>
              <a:t>Taking it further 1: h</a:t>
            </a:r>
            <a:r>
              <a:rPr lang="en-GB" sz="3200" dirty="0"/>
              <a:t>ow do we know what is happening in the mantle?</a:t>
            </a:r>
            <a:endParaRPr lang="en-GB" sz="3200" b="1" dirty="0">
              <a:latin typeface="Lato" panose="020F0502020204030203"/>
            </a:endParaRPr>
          </a:p>
        </p:txBody>
      </p:sp>
      <p:sp>
        <p:nvSpPr>
          <p:cNvPr id="3" name="Subtitle 2"/>
          <p:cNvSpPr>
            <a:spLocks noGrp="1"/>
          </p:cNvSpPr>
          <p:nvPr>
            <p:ph type="subTitle" idx="1"/>
          </p:nvPr>
        </p:nvSpPr>
        <p:spPr>
          <a:xfrm>
            <a:off x="251521" y="1714376"/>
            <a:ext cx="4104456" cy="5143624"/>
          </a:xfrm>
        </p:spPr>
        <p:txBody>
          <a:bodyPr>
            <a:normAutofit/>
          </a:bodyPr>
          <a:lstStyle/>
          <a:p>
            <a:pPr algn="l">
              <a:lnSpc>
                <a:spcPct val="108000"/>
              </a:lnSpc>
            </a:pPr>
            <a:r>
              <a:rPr lang="en-GB" dirty="0">
                <a:solidFill>
                  <a:srgbClr val="243D91"/>
                </a:solidFill>
              </a:rPr>
              <a:t> </a:t>
            </a:r>
          </a:p>
          <a:p>
            <a:pPr algn="l">
              <a:lnSpc>
                <a:spcPct val="108000"/>
              </a:lnSpc>
            </a:pPr>
            <a:endParaRPr lang="en-GB" dirty="0">
              <a:solidFill>
                <a:srgbClr val="243D91"/>
              </a:solidFill>
            </a:endParaRPr>
          </a:p>
        </p:txBody>
      </p:sp>
      <p:sp>
        <p:nvSpPr>
          <p:cNvPr id="13" name="TextBox 12">
            <a:extLst>
              <a:ext uri="{FF2B5EF4-FFF2-40B4-BE49-F238E27FC236}">
                <a16:creationId xmlns:a16="http://schemas.microsoft.com/office/drawing/2014/main" id="{7AA6CC21-3514-404C-9159-93D50A82EAE7}"/>
              </a:ext>
            </a:extLst>
          </p:cNvPr>
          <p:cNvSpPr txBox="1"/>
          <p:nvPr/>
        </p:nvSpPr>
        <p:spPr>
          <a:xfrm>
            <a:off x="5355771" y="1714376"/>
            <a:ext cx="3380790" cy="3693319"/>
          </a:xfrm>
          <a:prstGeom prst="rect">
            <a:avLst/>
          </a:prstGeom>
          <a:solidFill>
            <a:schemeClr val="accent2">
              <a:lumMod val="40000"/>
              <a:lumOff val="60000"/>
            </a:schemeClr>
          </a:solidFill>
          <a:ln>
            <a:solidFill>
              <a:srgbClr val="0070C0"/>
            </a:solidFill>
          </a:ln>
        </p:spPr>
        <p:txBody>
          <a:bodyPr wrap="square" rtlCol="0">
            <a:spAutoFit/>
          </a:bodyPr>
          <a:lstStyle/>
          <a:p>
            <a:r>
              <a:rPr lang="en-GB" b="1" dirty="0">
                <a:solidFill>
                  <a:srgbClr val="26377C"/>
                </a:solidFill>
                <a:latin typeface="Lato" panose="020F0502020204030203" pitchFamily="34" charset="0"/>
                <a:ea typeface="Lato" panose="020F0502020204030203" pitchFamily="34" charset="0"/>
                <a:cs typeface="Lato" panose="020F0502020204030203" pitchFamily="34" charset="0"/>
              </a:rPr>
              <a:t>Activities</a:t>
            </a:r>
          </a:p>
          <a:p>
            <a:pPr marL="360000" indent="-360000">
              <a:buFont typeface="Arial" pitchFamily="34" charset="0"/>
              <a:buChar char="•"/>
            </a:pPr>
            <a:r>
              <a:rPr lang="en-GB" dirty="0">
                <a:solidFill>
                  <a:srgbClr val="26377C"/>
                </a:solidFill>
                <a:latin typeface="Lato"/>
              </a:rPr>
              <a:t>Click on this </a:t>
            </a:r>
            <a:r>
              <a:rPr lang="en-GB" dirty="0">
                <a:solidFill>
                  <a:schemeClr val="tx2"/>
                </a:solidFill>
                <a:latin typeface="Lato"/>
                <a:hlinkClick r:id="rId3"/>
              </a:rPr>
              <a:t>link</a:t>
            </a:r>
            <a:r>
              <a:rPr lang="en-GB" dirty="0">
                <a:solidFill>
                  <a:srgbClr val="26377C"/>
                </a:solidFill>
                <a:latin typeface="Lato"/>
              </a:rPr>
              <a:t> and watch the animation which explains how tomography can reveal what is happening in the mantle.</a:t>
            </a:r>
          </a:p>
          <a:p>
            <a:pPr marL="360000" indent="-360000">
              <a:buFont typeface="Arial" pitchFamily="34" charset="0"/>
              <a:buChar char="•"/>
            </a:pPr>
            <a:r>
              <a:rPr lang="en-GB" dirty="0">
                <a:solidFill>
                  <a:srgbClr val="26377C"/>
                </a:solidFill>
                <a:latin typeface="Lato"/>
              </a:rPr>
              <a:t>Download the pdf from the section </a:t>
            </a:r>
            <a:r>
              <a:rPr lang="en-GB" dirty="0">
                <a:solidFill>
                  <a:srgbClr val="26377C"/>
                </a:solidFill>
                <a:latin typeface="Lato"/>
                <a:hlinkClick r:id="rId3"/>
              </a:rPr>
              <a:t>‘Optional Files Seismic Tomography: Background’</a:t>
            </a:r>
            <a:r>
              <a:rPr lang="en-GB" dirty="0">
                <a:solidFill>
                  <a:srgbClr val="26377C"/>
                </a:solidFill>
                <a:latin typeface="Lato"/>
              </a:rPr>
              <a:t> and make brief notes on how tomography provides three-dimensional images of Earth’s interior.</a:t>
            </a:r>
            <a:endParaRPr lang="en-GB" b="1" dirty="0">
              <a:solidFill>
                <a:srgbClr val="26377C"/>
              </a:solidFill>
              <a:latin typeface="Lato"/>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172AEE32-1D95-410D-A820-87442E0E41BC}"/>
              </a:ext>
            </a:extLst>
          </p:cNvPr>
          <p:cNvSpPr txBox="1"/>
          <p:nvPr/>
        </p:nvSpPr>
        <p:spPr>
          <a:xfrm>
            <a:off x="407439" y="1714376"/>
            <a:ext cx="4104456" cy="2161041"/>
          </a:xfrm>
          <a:prstGeom prst="rect">
            <a:avLst/>
          </a:prstGeom>
          <a:noFill/>
        </p:spPr>
        <p:txBody>
          <a:bodyPr wrap="square">
            <a:spAutoFit/>
          </a:bodyPr>
          <a:lstStyle/>
          <a:p>
            <a:pPr>
              <a:lnSpc>
                <a:spcPct val="108000"/>
              </a:lnSpc>
            </a:pPr>
            <a:r>
              <a:rPr lang="en-GB" dirty="0">
                <a:solidFill>
                  <a:srgbClr val="26377C"/>
                </a:solidFill>
                <a:latin typeface="Lato" panose="020F0502020204030203"/>
              </a:rPr>
              <a:t>A </a:t>
            </a:r>
            <a:r>
              <a:rPr lang="en-GB" dirty="0">
                <a:solidFill>
                  <a:srgbClr val="002060"/>
                </a:solidFill>
                <a:latin typeface="Lato" panose="020F0502020204030203"/>
                <a:hlinkClick r:id="rId4" action="ppaction://hlinksldjump"/>
              </a:rPr>
              <a:t>tomographic</a:t>
            </a:r>
            <a:r>
              <a:rPr lang="en-GB" dirty="0">
                <a:solidFill>
                  <a:srgbClr val="002060"/>
                </a:solidFill>
                <a:latin typeface="Lato" panose="020F0502020204030203"/>
              </a:rPr>
              <a:t> </a:t>
            </a:r>
            <a:r>
              <a:rPr lang="en-GB" dirty="0">
                <a:solidFill>
                  <a:srgbClr val="26377C"/>
                </a:solidFill>
                <a:latin typeface="Lato" panose="020F0502020204030203"/>
              </a:rPr>
              <a:t>transect across the East Asian mantle under the Eurasian–South China Sea margin, the Philippine Sea and the western Pacific from researchers</a:t>
            </a:r>
            <a:r>
              <a:rPr lang="en-GB" dirty="0">
                <a:solidFill>
                  <a:srgbClr val="002060"/>
                </a:solidFill>
                <a:latin typeface="Lato" panose="020F0502020204030203"/>
              </a:rPr>
              <a:t> </a:t>
            </a:r>
            <a:r>
              <a:rPr lang="en-GB" dirty="0">
                <a:solidFill>
                  <a:srgbClr val="002060"/>
                </a:solidFill>
                <a:latin typeface="Lato" panose="020F0502020204030203"/>
                <a:hlinkClick r:id="rId5"/>
              </a:rPr>
              <a:t>Wu and Suppe (2018)</a:t>
            </a:r>
            <a:r>
              <a:rPr lang="en-GB" dirty="0">
                <a:solidFill>
                  <a:srgbClr val="002060"/>
                </a:solidFill>
                <a:latin typeface="Lato" panose="020F0502020204030203"/>
              </a:rPr>
              <a:t> </a:t>
            </a:r>
            <a:r>
              <a:rPr lang="en-GB" dirty="0">
                <a:solidFill>
                  <a:srgbClr val="26377C"/>
                </a:solidFill>
                <a:latin typeface="Lato" panose="020F0502020204030203"/>
              </a:rPr>
              <a:t>shows the slabs </a:t>
            </a:r>
            <a:r>
              <a:rPr lang="en-GB" dirty="0">
                <a:solidFill>
                  <a:srgbClr val="002060"/>
                </a:solidFill>
                <a:latin typeface="Lato" panose="020F0502020204030203"/>
                <a:hlinkClick r:id="rId4" action="ppaction://hlinksldjump"/>
              </a:rPr>
              <a:t>subducting</a:t>
            </a:r>
            <a:r>
              <a:rPr lang="en-GB" dirty="0">
                <a:solidFill>
                  <a:srgbClr val="002060"/>
                </a:solidFill>
                <a:latin typeface="Lato" panose="020F0502020204030203"/>
              </a:rPr>
              <a:t> </a:t>
            </a:r>
            <a:r>
              <a:rPr lang="en-GB" dirty="0">
                <a:solidFill>
                  <a:srgbClr val="26377C"/>
                </a:solidFill>
                <a:latin typeface="Lato" panose="020F0502020204030203"/>
              </a:rPr>
              <a:t>into the mantle.</a:t>
            </a:r>
          </a:p>
        </p:txBody>
      </p:sp>
    </p:spTree>
    <p:extLst>
      <p:ext uri="{BB962C8B-B14F-4D97-AF65-F5344CB8AC3E}">
        <p14:creationId xmlns:p14="http://schemas.microsoft.com/office/powerpoint/2010/main" val="206544361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hlinkClick r:id="rId3"/>
            <a:extLst>
              <a:ext uri="{FF2B5EF4-FFF2-40B4-BE49-F238E27FC236}">
                <a16:creationId xmlns:a16="http://schemas.microsoft.com/office/drawing/2014/main" id="{6D70C541-C621-4289-A218-68A323DF43CD}"/>
              </a:ext>
            </a:extLst>
          </p:cNvPr>
          <p:cNvPicPr>
            <a:picLocks noChangeAspect="1"/>
          </p:cNvPicPr>
          <p:nvPr/>
        </p:nvPicPr>
        <p:blipFill rotWithShape="1">
          <a:blip r:embed="rId4" cstate="print"/>
          <a:srcRect l="30885" t="71968" r="31878" b="5571"/>
          <a:stretch/>
        </p:blipFill>
        <p:spPr>
          <a:xfrm>
            <a:off x="467544" y="5229200"/>
            <a:ext cx="3775519" cy="1280932"/>
          </a:xfrm>
          <a:prstGeom prst="rect">
            <a:avLst/>
          </a:prstGeom>
        </p:spPr>
      </p:pic>
      <p:sp>
        <p:nvSpPr>
          <p:cNvPr id="2" name="Title 1"/>
          <p:cNvSpPr>
            <a:spLocks noGrp="1"/>
          </p:cNvSpPr>
          <p:nvPr>
            <p:ph type="title"/>
          </p:nvPr>
        </p:nvSpPr>
        <p:spPr>
          <a:xfrm>
            <a:off x="467544" y="692696"/>
            <a:ext cx="8229600" cy="864096"/>
          </a:xfrm>
        </p:spPr>
        <p:txBody>
          <a:bodyPr>
            <a:normAutofit fontScale="90000"/>
          </a:bodyPr>
          <a:lstStyle/>
          <a:p>
            <a:r>
              <a:rPr lang="en-GB" b="1" dirty="0">
                <a:solidFill>
                  <a:srgbClr val="1F3D91"/>
                </a:solidFill>
              </a:rPr>
              <a:t>Taking it further 2</a:t>
            </a:r>
            <a:r>
              <a:rPr lang="en-US" dirty="0"/>
              <a:t>: </a:t>
            </a:r>
            <a:r>
              <a:rPr lang="en-GB" b="1" dirty="0">
                <a:solidFill>
                  <a:srgbClr val="1F3D91"/>
                </a:solidFill>
              </a:rPr>
              <a:t>Hades Underworld Explorer</a:t>
            </a:r>
          </a:p>
        </p:txBody>
      </p:sp>
      <p:sp>
        <p:nvSpPr>
          <p:cNvPr id="6" name="Content Placeholder 5"/>
          <p:cNvSpPr>
            <a:spLocks noGrp="1"/>
          </p:cNvSpPr>
          <p:nvPr>
            <p:ph sz="quarter" idx="4"/>
          </p:nvPr>
        </p:nvSpPr>
        <p:spPr>
          <a:xfrm>
            <a:off x="5408712" y="1788028"/>
            <a:ext cx="3555777" cy="3729204"/>
          </a:xfrm>
          <a:solidFill>
            <a:schemeClr val="accent2">
              <a:lumMod val="40000"/>
              <a:lumOff val="60000"/>
            </a:schemeClr>
          </a:solidFill>
        </p:spPr>
        <p:txBody>
          <a:bodyPr>
            <a:noAutofit/>
          </a:bodyPr>
          <a:lstStyle/>
          <a:p>
            <a:pPr marL="111600" indent="0">
              <a:buNone/>
            </a:pPr>
            <a:r>
              <a:rPr lang="en-GB" sz="1800" b="1" dirty="0">
                <a:solidFill>
                  <a:srgbClr val="26377C"/>
                </a:solidFill>
                <a:latin typeface="Lato" panose="020F0502020204030203" pitchFamily="34" charset="0"/>
                <a:ea typeface="Lato" panose="020F0502020204030203" pitchFamily="34" charset="0"/>
                <a:cs typeface="Lato" panose="020F0502020204030203" pitchFamily="34" charset="0"/>
              </a:rPr>
              <a:t>Activities</a:t>
            </a:r>
            <a:endParaRPr lang="en-GB" sz="1800" dirty="0">
              <a:latin typeface="Lato"/>
              <a:ea typeface="+mn-ea"/>
              <a:cs typeface="+mn-cs"/>
            </a:endParaRPr>
          </a:p>
          <a:p>
            <a:pPr marL="367200" indent="-255600">
              <a:buFont typeface="Arial" pitchFamily="34" charset="0"/>
              <a:buChar char="•"/>
            </a:pPr>
            <a:r>
              <a:rPr lang="en-GB" sz="1800" dirty="0">
                <a:latin typeface="Lato"/>
                <a:ea typeface="+mn-ea"/>
                <a:cs typeface="+mn-cs"/>
              </a:rPr>
              <a:t>Click on the link and start exploring the underworld! </a:t>
            </a:r>
          </a:p>
          <a:p>
            <a:pPr marL="367200" indent="-255600">
              <a:buFont typeface="Arial" pitchFamily="34" charset="0"/>
              <a:buChar char="•"/>
            </a:pPr>
            <a:r>
              <a:rPr lang="en-GB" sz="1800" dirty="0">
                <a:latin typeface="Lato"/>
                <a:ea typeface="+mn-ea"/>
                <a:cs typeface="+mn-cs"/>
              </a:rPr>
              <a:t>Select a section preset or drag the markers to view a geodesic section of any supported global tomographic model for the areas you are studying – e.g. across the Sea of Japan (left)</a:t>
            </a:r>
          </a:p>
          <a:p>
            <a:pPr marL="367200" indent="-255600">
              <a:buFont typeface="Arial" pitchFamily="34" charset="0"/>
              <a:buChar char="•"/>
            </a:pPr>
            <a:r>
              <a:rPr lang="en-GB" sz="1800" dirty="0">
                <a:latin typeface="Lato"/>
                <a:ea typeface="+mn-ea"/>
                <a:cs typeface="+mn-cs"/>
              </a:rPr>
              <a:t>Click settings (top right on the web page) for more information.</a:t>
            </a:r>
          </a:p>
        </p:txBody>
      </p:sp>
      <p:pic>
        <p:nvPicPr>
          <p:cNvPr id="5" name="Content Placeholder 4">
            <a:hlinkClick r:id="rId3"/>
            <a:extLst>
              <a:ext uri="{FF2B5EF4-FFF2-40B4-BE49-F238E27FC236}">
                <a16:creationId xmlns:a16="http://schemas.microsoft.com/office/drawing/2014/main" id="{653CCE74-A1D1-4A60-8430-A8F4F9EDBDA2}"/>
              </a:ext>
            </a:extLst>
          </p:cNvPr>
          <p:cNvPicPr>
            <a:picLocks noGrp="1" noChangeAspect="1"/>
          </p:cNvPicPr>
          <p:nvPr>
            <p:ph sz="half" idx="2"/>
          </p:nvPr>
        </p:nvPicPr>
        <p:blipFill rotWithShape="1">
          <a:blip r:embed="rId4" cstate="print"/>
          <a:srcRect l="30885" t="20050" r="31878" b="40409"/>
          <a:stretch/>
        </p:blipFill>
        <p:spPr>
          <a:xfrm>
            <a:off x="512168" y="2996953"/>
            <a:ext cx="3775519" cy="2255066"/>
          </a:xfrm>
        </p:spPr>
      </p:pic>
      <p:sp>
        <p:nvSpPr>
          <p:cNvPr id="7" name="TextBox 6">
            <a:extLst>
              <a:ext uri="{FF2B5EF4-FFF2-40B4-BE49-F238E27FC236}">
                <a16:creationId xmlns:a16="http://schemas.microsoft.com/office/drawing/2014/main" id="{1A5AAF65-3FDD-4DD2-AE9B-D6CE87A37DA0}"/>
              </a:ext>
            </a:extLst>
          </p:cNvPr>
          <p:cNvSpPr txBox="1"/>
          <p:nvPr/>
        </p:nvSpPr>
        <p:spPr>
          <a:xfrm>
            <a:off x="477888" y="1716020"/>
            <a:ext cx="3878088" cy="1280932"/>
          </a:xfrm>
          <a:prstGeom prst="rect">
            <a:avLst/>
          </a:prstGeom>
          <a:noFill/>
        </p:spPr>
        <p:txBody>
          <a:bodyPr wrap="square">
            <a:spAutoFit/>
          </a:bodyPr>
          <a:lstStyle/>
          <a:p>
            <a:pPr>
              <a:lnSpc>
                <a:spcPct val="108000"/>
              </a:lnSpc>
            </a:pPr>
            <a:r>
              <a:rPr lang="en-US" dirty="0">
                <a:solidFill>
                  <a:srgbClr val="26377C"/>
                </a:solidFill>
                <a:latin typeface="Lato" panose="020F0502020204030203"/>
                <a:hlinkClick r:id="rId3"/>
              </a:rPr>
              <a:t>The Atlas of the Underworld </a:t>
            </a:r>
            <a:r>
              <a:rPr lang="en-US" dirty="0">
                <a:solidFill>
                  <a:srgbClr val="26377C"/>
                </a:solidFill>
                <a:latin typeface="Lato" panose="020F0502020204030203"/>
              </a:rPr>
              <a:t>is the first complete mapping of subducted plates in Earth’s mantle and their geological interpretation. </a:t>
            </a:r>
          </a:p>
        </p:txBody>
      </p:sp>
    </p:spTree>
    <p:extLst>
      <p:ext uri="{BB962C8B-B14F-4D97-AF65-F5344CB8AC3E}">
        <p14:creationId xmlns:p14="http://schemas.microsoft.com/office/powerpoint/2010/main" val="3648053082"/>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8025CC-2508-4467-9579-0FDCB6B87085}"/>
              </a:ext>
            </a:extLst>
          </p:cNvPr>
          <p:cNvPicPr>
            <a:picLocks noChangeAspect="1"/>
          </p:cNvPicPr>
          <p:nvPr/>
        </p:nvPicPr>
        <p:blipFill rotWithShape="1">
          <a:blip r:embed="rId3" cstate="print"/>
          <a:srcRect l="39763" t="19633" r="29525" b="9401"/>
          <a:stretch/>
        </p:blipFill>
        <p:spPr>
          <a:xfrm>
            <a:off x="5724128" y="1369682"/>
            <a:ext cx="2331306" cy="3045374"/>
          </a:xfrm>
          <a:prstGeom prst="rect">
            <a:avLst/>
          </a:prstGeom>
        </p:spPr>
      </p:pic>
      <p:sp>
        <p:nvSpPr>
          <p:cNvPr id="2" name="Title 1"/>
          <p:cNvSpPr>
            <a:spLocks noGrp="1"/>
          </p:cNvSpPr>
          <p:nvPr>
            <p:ph type="title"/>
          </p:nvPr>
        </p:nvSpPr>
        <p:spPr>
          <a:xfrm>
            <a:off x="467544" y="620688"/>
            <a:ext cx="8229600" cy="864096"/>
          </a:xfrm>
        </p:spPr>
        <p:txBody>
          <a:bodyPr>
            <a:normAutofit fontScale="90000"/>
          </a:bodyPr>
          <a:lstStyle/>
          <a:p>
            <a:r>
              <a:rPr lang="en-GB" b="1" dirty="0">
                <a:solidFill>
                  <a:srgbClr val="1F3D91"/>
                </a:solidFill>
              </a:rPr>
              <a:t>Hades Underworld Explorer in the Pacific</a:t>
            </a:r>
          </a:p>
        </p:txBody>
      </p:sp>
      <p:sp>
        <p:nvSpPr>
          <p:cNvPr id="6" name="Content Placeholder 5"/>
          <p:cNvSpPr>
            <a:spLocks noGrp="1"/>
          </p:cNvSpPr>
          <p:nvPr>
            <p:ph sz="quarter" idx="4"/>
          </p:nvPr>
        </p:nvSpPr>
        <p:spPr>
          <a:xfrm>
            <a:off x="545904" y="4393942"/>
            <a:ext cx="7344816" cy="2117146"/>
          </a:xfrm>
          <a:solidFill>
            <a:schemeClr val="accent2">
              <a:lumMod val="40000"/>
              <a:lumOff val="60000"/>
            </a:schemeClr>
          </a:solidFill>
        </p:spPr>
        <p:txBody>
          <a:bodyPr>
            <a:noAutofit/>
          </a:bodyPr>
          <a:lstStyle/>
          <a:p>
            <a:pPr marL="109728" indent="0">
              <a:lnSpc>
                <a:spcPct val="90000"/>
              </a:lnSpc>
              <a:buNone/>
            </a:pPr>
            <a:r>
              <a:rPr lang="en-GB" sz="1800" b="1" i="0" dirty="0">
                <a:effectLst/>
                <a:latin typeface="Lato" panose="020F0502020204030203"/>
              </a:rPr>
              <a:t>Activity</a:t>
            </a:r>
            <a:endParaRPr lang="en-GB" sz="1800" b="1" dirty="0">
              <a:latin typeface="Lato" panose="020F0502020204030203"/>
            </a:endParaRPr>
          </a:p>
          <a:p>
            <a:pPr marL="109728" indent="0">
              <a:buNone/>
            </a:pPr>
            <a:r>
              <a:rPr lang="en-GB" sz="1800" dirty="0">
                <a:latin typeface="Lato" panose="020F0502020204030203"/>
              </a:rPr>
              <a:t>In this cross-section the cold subducting slab of the Pacific Plate (an oceanic plate), subducts the Eurasian Plate and descends into the mantle (shown in blue, top right). </a:t>
            </a:r>
            <a:r>
              <a:rPr lang="en-GB" sz="1800" dirty="0">
                <a:latin typeface="Lato"/>
                <a:ea typeface="+mn-ea"/>
                <a:cs typeface="+mn-cs"/>
              </a:rPr>
              <a:t>Identify three other areas you are studying, then:</a:t>
            </a:r>
          </a:p>
          <a:p>
            <a:pPr marL="689958" lvl="1" indent="-285750">
              <a:buClr>
                <a:schemeClr val="tx2"/>
              </a:buClr>
              <a:buFont typeface="Arial" panose="020B0604020202020204" pitchFamily="34" charset="0"/>
              <a:buChar char="•"/>
            </a:pPr>
            <a:r>
              <a:rPr lang="en-GB" sz="1800" dirty="0">
                <a:solidFill>
                  <a:srgbClr val="26377C"/>
                </a:solidFill>
                <a:latin typeface="Lato"/>
                <a:ea typeface="+mn-ea"/>
                <a:cs typeface="+mn-cs"/>
              </a:rPr>
              <a:t>create a geodesic section for each </a:t>
            </a:r>
          </a:p>
          <a:p>
            <a:pPr marL="689958" lvl="1" indent="-285750">
              <a:buClr>
                <a:schemeClr val="tx2"/>
              </a:buClr>
              <a:buFont typeface="Arial" panose="020B0604020202020204" pitchFamily="34" charset="0"/>
              <a:buChar char="•"/>
            </a:pPr>
            <a:r>
              <a:rPr lang="en-GB" sz="1800" dirty="0">
                <a:solidFill>
                  <a:srgbClr val="26377C"/>
                </a:solidFill>
                <a:latin typeface="Lato"/>
                <a:ea typeface="+mn-ea"/>
                <a:cs typeface="+mn-cs"/>
              </a:rPr>
              <a:t>see if you can interpret the tomography section.</a:t>
            </a:r>
          </a:p>
          <a:p>
            <a:pPr marL="109728" indent="0">
              <a:lnSpc>
                <a:spcPct val="90000"/>
              </a:lnSpc>
              <a:buNone/>
            </a:pPr>
            <a:endParaRPr lang="en-GB" sz="1800" b="0" i="0" dirty="0">
              <a:solidFill>
                <a:srgbClr val="002060"/>
              </a:solidFill>
              <a:effectLst/>
              <a:latin typeface="Lato" panose="020F0502020204030203"/>
            </a:endParaRPr>
          </a:p>
        </p:txBody>
      </p:sp>
      <p:pic>
        <p:nvPicPr>
          <p:cNvPr id="10" name="Picture 9">
            <a:hlinkClick r:id="rId4"/>
            <a:extLst>
              <a:ext uri="{FF2B5EF4-FFF2-40B4-BE49-F238E27FC236}">
                <a16:creationId xmlns:a16="http://schemas.microsoft.com/office/drawing/2014/main" id="{309E1A54-276C-4338-A8FF-A8F039E991A1}"/>
              </a:ext>
            </a:extLst>
          </p:cNvPr>
          <p:cNvPicPr>
            <a:picLocks noChangeAspect="1"/>
          </p:cNvPicPr>
          <p:nvPr/>
        </p:nvPicPr>
        <p:blipFill rotWithShape="1">
          <a:blip r:embed="rId5" cstate="print"/>
          <a:srcRect l="24013" t="12200" r="24800" b="33200"/>
          <a:stretch/>
        </p:blipFill>
        <p:spPr>
          <a:xfrm>
            <a:off x="545904" y="1484784"/>
            <a:ext cx="4752528" cy="2851517"/>
          </a:xfrm>
          <a:prstGeom prst="rect">
            <a:avLst/>
          </a:prstGeom>
        </p:spPr>
      </p:pic>
      <p:pic>
        <p:nvPicPr>
          <p:cNvPr id="3" name="Picture 2">
            <a:extLst>
              <a:ext uri="{FF2B5EF4-FFF2-40B4-BE49-F238E27FC236}">
                <a16:creationId xmlns:a16="http://schemas.microsoft.com/office/drawing/2014/main" id="{B3DB8EA4-B38A-49AA-BC31-0761A2FBEC13}"/>
              </a:ext>
            </a:extLst>
          </p:cNvPr>
          <p:cNvPicPr>
            <a:picLocks noChangeAspect="1"/>
          </p:cNvPicPr>
          <p:nvPr/>
        </p:nvPicPr>
        <p:blipFill>
          <a:blip r:embed="rId6" cstate="print"/>
          <a:stretch>
            <a:fillRect/>
          </a:stretch>
        </p:blipFill>
        <p:spPr>
          <a:xfrm>
            <a:off x="3776403" y="2768229"/>
            <a:ext cx="1591194" cy="920576"/>
          </a:xfrm>
          <a:prstGeom prst="rect">
            <a:avLst/>
          </a:prstGeom>
        </p:spPr>
      </p:pic>
      <p:grpSp>
        <p:nvGrpSpPr>
          <p:cNvPr id="9" name="Group 8">
            <a:extLst>
              <a:ext uri="{FF2B5EF4-FFF2-40B4-BE49-F238E27FC236}">
                <a16:creationId xmlns:a16="http://schemas.microsoft.com/office/drawing/2014/main" id="{D1803A9A-87D6-4157-B1D2-EAEF014BD0E1}"/>
              </a:ext>
            </a:extLst>
          </p:cNvPr>
          <p:cNvGrpSpPr/>
          <p:nvPr/>
        </p:nvGrpSpPr>
        <p:grpSpPr>
          <a:xfrm>
            <a:off x="6660232" y="1924291"/>
            <a:ext cx="2356968" cy="1323439"/>
            <a:chOff x="6607520" y="3789040"/>
            <a:chExt cx="2356968" cy="1323439"/>
          </a:xfrm>
        </p:grpSpPr>
        <p:sp>
          <p:nvSpPr>
            <p:cNvPr id="11" name="TextBox 10">
              <a:extLst>
                <a:ext uri="{FF2B5EF4-FFF2-40B4-BE49-F238E27FC236}">
                  <a16:creationId xmlns:a16="http://schemas.microsoft.com/office/drawing/2014/main" id="{D9E56419-3D63-453C-9CD4-DAC2F7E5DEAB}"/>
                </a:ext>
              </a:extLst>
            </p:cNvPr>
            <p:cNvSpPr txBox="1"/>
            <p:nvPr/>
          </p:nvSpPr>
          <p:spPr>
            <a:xfrm>
              <a:off x="7308304" y="3789040"/>
              <a:ext cx="1656184" cy="1323439"/>
            </a:xfrm>
            <a:prstGeom prst="rect">
              <a:avLst/>
            </a:prstGeom>
            <a:noFill/>
          </p:spPr>
          <p:txBody>
            <a:bodyPr wrap="square" rtlCol="0">
              <a:spAutoFit/>
            </a:bodyPr>
            <a:lstStyle/>
            <a:p>
              <a:r>
                <a:rPr lang="en-GB" sz="1600" dirty="0">
                  <a:latin typeface="Lato" panose="020F0502020204030203"/>
                </a:rPr>
                <a:t>Descending Pacific Slab (blue) dragging down the Pacific Plate</a:t>
              </a:r>
            </a:p>
          </p:txBody>
        </p:sp>
        <p:sp>
          <p:nvSpPr>
            <p:cNvPr id="12" name="Arrow: Right 11">
              <a:extLst>
                <a:ext uri="{FF2B5EF4-FFF2-40B4-BE49-F238E27FC236}">
                  <a16:creationId xmlns:a16="http://schemas.microsoft.com/office/drawing/2014/main" id="{9FC8249D-3EBB-49D7-95B3-5A5A35218E77}"/>
                </a:ext>
              </a:extLst>
            </p:cNvPr>
            <p:cNvSpPr/>
            <p:nvPr/>
          </p:nvSpPr>
          <p:spPr>
            <a:xfrm rot="1735585" flipH="1">
              <a:off x="6607520" y="3845604"/>
              <a:ext cx="698055" cy="1913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249075467"/>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7C02E6F-5283-4C0F-9CAF-73B290F4BB5D}"/>
              </a:ext>
            </a:extLst>
          </p:cNvPr>
          <p:cNvSpPr>
            <a:spLocks noGrp="1"/>
          </p:cNvSpPr>
          <p:nvPr>
            <p:ph type="title"/>
          </p:nvPr>
        </p:nvSpPr>
        <p:spPr>
          <a:xfrm>
            <a:off x="457200" y="593434"/>
            <a:ext cx="8229600" cy="1066800"/>
          </a:xfrm>
        </p:spPr>
        <p:txBody>
          <a:bodyPr>
            <a:normAutofit/>
          </a:bodyPr>
          <a:lstStyle/>
          <a:p>
            <a:r>
              <a:rPr lang="en-US" sz="2800" dirty="0"/>
              <a:t>Taking it further 3: complex ideas about modelling plate movement</a:t>
            </a:r>
          </a:p>
        </p:txBody>
      </p:sp>
      <p:sp>
        <p:nvSpPr>
          <p:cNvPr id="7" name="TextBox 6">
            <a:extLst>
              <a:ext uri="{FF2B5EF4-FFF2-40B4-BE49-F238E27FC236}">
                <a16:creationId xmlns:a16="http://schemas.microsoft.com/office/drawing/2014/main" id="{87A75A6C-1533-418B-9A55-F0B4639CB6AC}"/>
              </a:ext>
            </a:extLst>
          </p:cNvPr>
          <p:cNvSpPr txBox="1"/>
          <p:nvPr/>
        </p:nvSpPr>
        <p:spPr>
          <a:xfrm>
            <a:off x="323528" y="1844824"/>
            <a:ext cx="4464496" cy="3826432"/>
          </a:xfrm>
          <a:prstGeom prst="rect">
            <a:avLst/>
          </a:prstGeom>
          <a:noFill/>
        </p:spPr>
        <p:txBody>
          <a:bodyPr wrap="square">
            <a:spAutoFit/>
          </a:bodyPr>
          <a:lstStyle/>
          <a:p>
            <a:pPr marL="111600">
              <a:lnSpc>
                <a:spcPct val="108000"/>
              </a:lnSpc>
            </a:pPr>
            <a:r>
              <a:rPr lang="en-GB" sz="1800" dirty="0">
                <a:solidFill>
                  <a:srgbClr val="26377C"/>
                </a:solidFill>
                <a:latin typeface="Lato" panose="020F0502020204030203"/>
              </a:rPr>
              <a:t>In this </a:t>
            </a:r>
            <a:r>
              <a:rPr lang="en-GB" sz="1800" dirty="0">
                <a:solidFill>
                  <a:schemeClr val="tx2"/>
                </a:solidFill>
                <a:latin typeface="Lato" panose="020F0502020204030203"/>
                <a:hlinkClick r:id="rId3"/>
              </a:rPr>
              <a:t>paper</a:t>
            </a:r>
            <a:r>
              <a:rPr lang="en-GB" sz="1800" dirty="0">
                <a:solidFill>
                  <a:srgbClr val="26377C"/>
                </a:solidFill>
                <a:latin typeface="Lato" panose="020F0502020204030203"/>
              </a:rPr>
              <a:t> the authors </a:t>
            </a:r>
            <a:r>
              <a:rPr lang="en-GB" sz="1800" b="0" i="0" dirty="0">
                <a:solidFill>
                  <a:srgbClr val="26377C"/>
                </a:solidFill>
                <a:effectLst/>
                <a:latin typeface="Lato" panose="020F0502020204030203"/>
              </a:rPr>
              <a:t>predict global patterns of plate motions using numerical models. The paper deals with complex</a:t>
            </a:r>
            <a:r>
              <a:rPr lang="en-GB" sz="1800" dirty="0">
                <a:solidFill>
                  <a:srgbClr val="26377C"/>
                </a:solidFill>
                <a:latin typeface="Lato" panose="020F0502020204030203"/>
              </a:rPr>
              <a:t> issues of flow. </a:t>
            </a:r>
            <a:r>
              <a:rPr lang="en-GB" dirty="0">
                <a:latin typeface="Lato" panose="020F0502020204030203"/>
              </a:rPr>
              <a:t>Look at </a:t>
            </a:r>
            <a:r>
              <a:rPr lang="en-GB" dirty="0">
                <a:latin typeface="Lato" panose="020F0502020204030203"/>
                <a:hlinkClick r:id="rId3"/>
              </a:rPr>
              <a:t>the diagram</a:t>
            </a:r>
            <a:r>
              <a:rPr lang="en-GB" dirty="0">
                <a:latin typeface="Lato" panose="020F0502020204030203"/>
              </a:rPr>
              <a:t> that shows </a:t>
            </a:r>
            <a:r>
              <a:rPr lang="en-US" dirty="0">
                <a:latin typeface="Lato" panose="020F0502020204030203"/>
              </a:rPr>
              <a:t>lithospheric thickness models and slab pull plate-driving forces</a:t>
            </a:r>
            <a:r>
              <a:rPr lang="en-GB" dirty="0">
                <a:latin typeface="Lato" panose="020F0502020204030203"/>
              </a:rPr>
              <a:t>:</a:t>
            </a:r>
          </a:p>
          <a:p>
            <a:pPr marL="363600" indent="-255600">
              <a:buClr>
                <a:schemeClr val="accent3"/>
              </a:buClr>
              <a:buFont typeface="Arial" pitchFamily="34" charset="0"/>
              <a:buChar char="•"/>
            </a:pPr>
            <a:r>
              <a:rPr lang="en-GB" dirty="0">
                <a:latin typeface="Lato" panose="020F0502020204030203"/>
              </a:rPr>
              <a:t>blue arrows show slab pull edge forces for individual subduction segments</a:t>
            </a:r>
          </a:p>
          <a:p>
            <a:pPr marL="363600" indent="-255600">
              <a:buClr>
                <a:schemeClr val="accent3"/>
              </a:buClr>
              <a:buFont typeface="Arial" pitchFamily="34" charset="0"/>
              <a:buChar char="•"/>
            </a:pPr>
            <a:r>
              <a:rPr lang="en-GB" dirty="0">
                <a:latin typeface="Lato" panose="020F0502020204030203"/>
              </a:rPr>
              <a:t>background colours show lithospheric thicknesses</a:t>
            </a:r>
          </a:p>
          <a:p>
            <a:pPr marL="363600" indent="-255600">
              <a:buClr>
                <a:schemeClr val="accent3"/>
              </a:buClr>
              <a:buFont typeface="Arial" pitchFamily="34" charset="0"/>
              <a:buChar char="•"/>
            </a:pPr>
            <a:r>
              <a:rPr lang="en-GB" dirty="0">
                <a:latin typeface="Lato" panose="020F0502020204030203"/>
              </a:rPr>
              <a:t>black contour lines surround regions where lithosphere is thickest reaching the base of the asthenosphere.</a:t>
            </a:r>
          </a:p>
        </p:txBody>
      </p:sp>
      <p:sp>
        <p:nvSpPr>
          <p:cNvPr id="11" name="Content Placeholder 5">
            <a:extLst>
              <a:ext uri="{FF2B5EF4-FFF2-40B4-BE49-F238E27FC236}">
                <a16:creationId xmlns:a16="http://schemas.microsoft.com/office/drawing/2014/main" id="{9776B3D7-A8B3-4EE8-89E2-D9FF479B5EDA}"/>
              </a:ext>
            </a:extLst>
          </p:cNvPr>
          <p:cNvSpPr txBox="1">
            <a:spLocks/>
          </p:cNvSpPr>
          <p:nvPr/>
        </p:nvSpPr>
        <p:spPr>
          <a:xfrm>
            <a:off x="5436096" y="1844824"/>
            <a:ext cx="3384376" cy="1368152"/>
          </a:xfrm>
          <a:prstGeom prst="rect">
            <a:avLst/>
          </a:prstGeom>
          <a:solidFill>
            <a:schemeClr val="accent2">
              <a:lumMod val="40000"/>
              <a:lumOff val="60000"/>
            </a:schemeClr>
          </a:solidFill>
        </p:spPr>
        <p:txBody>
          <a:bodyPr>
            <a:noAutofit/>
          </a:bodyPr>
          <a:lstStyle>
            <a:lvl1pPr marL="365760" indent="-256032" algn="l" rtl="0" eaLnBrk="1" latinLnBrk="0" hangingPunct="1">
              <a:spcBef>
                <a:spcPts val="300"/>
              </a:spcBef>
              <a:buClr>
                <a:schemeClr val="accent3"/>
              </a:buClr>
              <a:buFont typeface="Georgia"/>
              <a:buChar char="•"/>
              <a:defRPr kumimoji="0" sz="2800" kern="1200">
                <a:solidFill>
                  <a:srgbClr val="243D91"/>
                </a:solidFill>
                <a:latin typeface="Lato" panose="020F0502020204030203" pitchFamily="34" charset="0"/>
                <a:ea typeface="Lato" panose="020F0502020204030203" pitchFamily="34" charset="0"/>
                <a:cs typeface="Lato" panose="020F0502020204030203" pitchFamily="34" charset="0"/>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Lato" panose="020F0502020204030203" pitchFamily="34" charset="0"/>
                <a:ea typeface="Lato" panose="020F0502020204030203" pitchFamily="34" charset="0"/>
                <a:cs typeface="Lato" panose="020F0502020204030203"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Lato" panose="020F0502020204030203" pitchFamily="34" charset="0"/>
                <a:ea typeface="Lato" panose="020F0502020204030203" pitchFamily="34" charset="0"/>
                <a:cs typeface="Lato" panose="020F0502020204030203"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nSpc>
                <a:spcPct val="90000"/>
              </a:lnSpc>
              <a:buFont typeface="Georgia"/>
              <a:buNone/>
            </a:pPr>
            <a:r>
              <a:rPr lang="en-GB" sz="1800" b="1" dirty="0">
                <a:solidFill>
                  <a:srgbClr val="26377C"/>
                </a:solidFill>
                <a:latin typeface="Lato" panose="020F0502020204030203"/>
              </a:rPr>
              <a:t>Activity</a:t>
            </a:r>
          </a:p>
          <a:p>
            <a:pPr marL="109728" indent="0">
              <a:lnSpc>
                <a:spcPct val="90000"/>
              </a:lnSpc>
              <a:buNone/>
            </a:pPr>
            <a:r>
              <a:rPr lang="en-GB" sz="1800" dirty="0">
                <a:solidFill>
                  <a:srgbClr val="26377C"/>
                </a:solidFill>
                <a:latin typeface="Lato" panose="020F0502020204030203"/>
              </a:rPr>
              <a:t>Read the abstract at the beginning of the paper. What are the authors trying to show? </a:t>
            </a:r>
          </a:p>
          <a:p>
            <a:pPr marL="109728" indent="0">
              <a:lnSpc>
                <a:spcPct val="90000"/>
              </a:lnSpc>
              <a:buFont typeface="Georgia"/>
              <a:buNone/>
            </a:pPr>
            <a:endParaRPr lang="en-GB" sz="1800" b="1" dirty="0">
              <a:solidFill>
                <a:srgbClr val="26377C"/>
              </a:solidFill>
              <a:latin typeface="Lato" panose="020F0502020204030203"/>
            </a:endParaRPr>
          </a:p>
          <a:p>
            <a:pPr marL="109728" indent="0">
              <a:lnSpc>
                <a:spcPct val="90000"/>
              </a:lnSpc>
              <a:buFont typeface="Georgia"/>
              <a:buNone/>
            </a:pPr>
            <a:endParaRPr lang="en-GB" sz="1800" dirty="0">
              <a:solidFill>
                <a:srgbClr val="002060"/>
              </a:solidFill>
              <a:latin typeface="Lato" panose="020F0502020204030203"/>
            </a:endParaRPr>
          </a:p>
        </p:txBody>
      </p:sp>
    </p:spTree>
    <p:extLst>
      <p:ext uri="{BB962C8B-B14F-4D97-AF65-F5344CB8AC3E}">
        <p14:creationId xmlns:p14="http://schemas.microsoft.com/office/powerpoint/2010/main" val="659102484"/>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0F9C5-B2AE-40AB-B93E-D7E08887EF7E}"/>
              </a:ext>
            </a:extLst>
          </p:cNvPr>
          <p:cNvSpPr>
            <a:spLocks noGrp="1"/>
          </p:cNvSpPr>
          <p:nvPr>
            <p:ph type="ctrTitle"/>
          </p:nvPr>
        </p:nvSpPr>
        <p:spPr>
          <a:xfrm>
            <a:off x="222063" y="716247"/>
            <a:ext cx="8666006" cy="1056569"/>
          </a:xfrm>
        </p:spPr>
        <p:txBody>
          <a:bodyPr>
            <a:normAutofit fontScale="90000"/>
          </a:bodyPr>
          <a:lstStyle/>
          <a:p>
            <a:r>
              <a:rPr lang="en-US" sz="3200" dirty="0"/>
              <a:t>Taking it further 4: </a:t>
            </a:r>
            <a:r>
              <a:rPr lang="en-GB" sz="3200" dirty="0">
                <a:solidFill>
                  <a:srgbClr val="1F3D91"/>
                </a:solidFill>
                <a:latin typeface="Lato" panose="020F0502020204030203"/>
              </a:rPr>
              <a:t>How do </a:t>
            </a:r>
            <a:r>
              <a:rPr lang="en-GB" sz="3200" kern="0" dirty="0">
                <a:solidFill>
                  <a:srgbClr val="1F3D91"/>
                </a:solidFill>
                <a:latin typeface="Lato" panose="020F0502020204030203"/>
                <a:cs typeface="Times New Roman" panose="02020603050405020304" pitchFamily="18" charset="0"/>
              </a:rPr>
              <a:t>s</a:t>
            </a:r>
            <a:r>
              <a:rPr lang="en-GB" sz="3200" b="1" kern="0" dirty="0">
                <a:solidFill>
                  <a:srgbClr val="1F3D91"/>
                </a:solidFill>
                <a:effectLst/>
                <a:latin typeface="Lato" panose="020F0502020204030203"/>
                <a:ea typeface="Times New Roman" panose="02020603050405020304" pitchFamily="18" charset="0"/>
                <a:cs typeface="Times New Roman" panose="02020603050405020304" pitchFamily="18" charset="0"/>
              </a:rPr>
              <a:t>ubduction </a:t>
            </a:r>
            <a:r>
              <a:rPr lang="en-GB" sz="3200" kern="0" dirty="0">
                <a:solidFill>
                  <a:srgbClr val="1F3D91"/>
                </a:solidFill>
                <a:latin typeface="Lato" panose="020F0502020204030203"/>
                <a:ea typeface="Times New Roman" panose="02020603050405020304" pitchFamily="18" charset="0"/>
                <a:cs typeface="Times New Roman" panose="02020603050405020304" pitchFamily="18" charset="0"/>
              </a:rPr>
              <a:t>z</a:t>
            </a:r>
            <a:r>
              <a:rPr lang="en-GB" sz="3200" b="1" kern="0" dirty="0">
                <a:solidFill>
                  <a:srgbClr val="1F3D91"/>
                </a:solidFill>
                <a:effectLst/>
                <a:latin typeface="Lato" panose="020F0502020204030203"/>
                <a:ea typeface="Times New Roman" panose="02020603050405020304" pitchFamily="18" charset="0"/>
                <a:cs typeface="Times New Roman" panose="02020603050405020304" pitchFamily="18" charset="0"/>
              </a:rPr>
              <a:t>ones and arcs form? A lecture by Robert Stern</a:t>
            </a:r>
            <a:endParaRPr lang="en-GB" dirty="0"/>
          </a:p>
        </p:txBody>
      </p:sp>
      <p:pic>
        <p:nvPicPr>
          <p:cNvPr id="6" name="Picture 5">
            <a:hlinkClick r:id="rId3"/>
            <a:extLst>
              <a:ext uri="{FF2B5EF4-FFF2-40B4-BE49-F238E27FC236}">
                <a16:creationId xmlns:a16="http://schemas.microsoft.com/office/drawing/2014/main" id="{5F678FCB-5819-4678-AD68-DCD8D15D6A12}"/>
              </a:ext>
            </a:extLst>
          </p:cNvPr>
          <p:cNvPicPr>
            <a:picLocks noChangeAspect="1"/>
          </p:cNvPicPr>
          <p:nvPr/>
        </p:nvPicPr>
        <p:blipFill rotWithShape="1">
          <a:blip r:embed="rId4" cstate="print"/>
          <a:srcRect l="5901" t="19965" r="34250" b="21000"/>
          <a:stretch/>
        </p:blipFill>
        <p:spPr>
          <a:xfrm>
            <a:off x="387016" y="1814091"/>
            <a:ext cx="4140000" cy="2297086"/>
          </a:xfrm>
          <a:prstGeom prst="rect">
            <a:avLst/>
          </a:prstGeom>
        </p:spPr>
      </p:pic>
      <p:pic>
        <p:nvPicPr>
          <p:cNvPr id="4" name="Picture 3">
            <a:extLst>
              <a:ext uri="{FF2B5EF4-FFF2-40B4-BE49-F238E27FC236}">
                <a16:creationId xmlns:a16="http://schemas.microsoft.com/office/drawing/2014/main" id="{D373287B-A0E2-4AD3-883E-FFCA6A61FABD}"/>
              </a:ext>
            </a:extLst>
          </p:cNvPr>
          <p:cNvPicPr/>
          <p:nvPr/>
        </p:nvPicPr>
        <p:blipFill rotWithShape="1">
          <a:blip r:embed="rId5" cstate="print"/>
          <a:srcRect l="7285" t="25452" r="39252" b="33378"/>
          <a:stretch/>
        </p:blipFill>
        <p:spPr>
          <a:xfrm>
            <a:off x="420078" y="4221088"/>
            <a:ext cx="4086608" cy="2232248"/>
          </a:xfrm>
          <a:prstGeom prst="rect">
            <a:avLst/>
          </a:prstGeom>
          <a:ln w="25400">
            <a:solidFill>
              <a:schemeClr val="tx1"/>
            </a:solidFill>
          </a:ln>
        </p:spPr>
      </p:pic>
      <p:sp>
        <p:nvSpPr>
          <p:cNvPr id="7" name="Content Placeholder 5">
            <a:extLst>
              <a:ext uri="{FF2B5EF4-FFF2-40B4-BE49-F238E27FC236}">
                <a16:creationId xmlns:a16="http://schemas.microsoft.com/office/drawing/2014/main" id="{A2785D58-CB7D-418A-ADEC-96F53FBF9695}"/>
              </a:ext>
            </a:extLst>
          </p:cNvPr>
          <p:cNvSpPr txBox="1">
            <a:spLocks/>
          </p:cNvSpPr>
          <p:nvPr/>
        </p:nvSpPr>
        <p:spPr>
          <a:xfrm>
            <a:off x="5436096" y="1814090"/>
            <a:ext cx="3168352" cy="3703141"/>
          </a:xfrm>
          <a:prstGeom prst="rect">
            <a:avLst/>
          </a:prstGeom>
          <a:solidFill>
            <a:schemeClr val="accent2">
              <a:lumMod val="40000"/>
              <a:lumOff val="60000"/>
            </a:schemeClr>
          </a:solidFill>
        </p:spPr>
        <p:txBody>
          <a:bodyPr>
            <a:noAutofit/>
          </a:bodyPr>
          <a:lstStyle>
            <a:lvl1pPr marL="365760" indent="-256032" algn="l" rtl="0" eaLnBrk="1" latinLnBrk="0" hangingPunct="1">
              <a:spcBef>
                <a:spcPts val="300"/>
              </a:spcBef>
              <a:buClr>
                <a:schemeClr val="accent3"/>
              </a:buClr>
              <a:buFont typeface="Georgia"/>
              <a:buChar char="•"/>
              <a:defRPr kumimoji="0" sz="2800" kern="1200">
                <a:solidFill>
                  <a:srgbClr val="243D91"/>
                </a:solidFill>
                <a:latin typeface="Lato" panose="020F0502020204030203" pitchFamily="34" charset="0"/>
                <a:ea typeface="Lato" panose="020F0502020204030203" pitchFamily="34" charset="0"/>
                <a:cs typeface="Lato" panose="020F0502020204030203" pitchFamily="34" charset="0"/>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Lato" panose="020F0502020204030203" pitchFamily="34" charset="0"/>
                <a:ea typeface="Lato" panose="020F0502020204030203" pitchFamily="34" charset="0"/>
                <a:cs typeface="Lato" panose="020F0502020204030203"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Lato" panose="020F0502020204030203" pitchFamily="34" charset="0"/>
                <a:ea typeface="Lato" panose="020F0502020204030203" pitchFamily="34" charset="0"/>
                <a:cs typeface="Lato" panose="020F0502020204030203"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nSpc>
                <a:spcPct val="90000"/>
              </a:lnSpc>
              <a:buFont typeface="Georgia"/>
              <a:buNone/>
            </a:pPr>
            <a:r>
              <a:rPr lang="en-GB" sz="1800" b="1" dirty="0">
                <a:solidFill>
                  <a:srgbClr val="26377C"/>
                </a:solidFill>
                <a:latin typeface="Lato" panose="020F0502020204030203"/>
              </a:rPr>
              <a:t>Activity</a:t>
            </a:r>
          </a:p>
          <a:p>
            <a:pPr>
              <a:lnSpc>
                <a:spcPct val="90000"/>
              </a:lnSpc>
            </a:pPr>
            <a:r>
              <a:rPr lang="en-GB" sz="1800" dirty="0">
                <a:solidFill>
                  <a:srgbClr val="26377C"/>
                </a:solidFill>
                <a:latin typeface="Lato"/>
                <a:ea typeface="Calibri" panose="020F0502020204030204" pitchFamily="34" charset="0"/>
                <a:cs typeface="Times New Roman" panose="02020603050405020304" pitchFamily="18" charset="0"/>
              </a:rPr>
              <a:t>Click on the image (top left) to watch a 14-minute lecture by  Robert Stern and Taras Gerya about how subduction zones form.</a:t>
            </a:r>
            <a:endParaRPr lang="en-GB" sz="1800" dirty="0">
              <a:solidFill>
                <a:srgbClr val="26377C"/>
              </a:solidFill>
            </a:endParaRPr>
          </a:p>
          <a:p>
            <a:pPr>
              <a:lnSpc>
                <a:spcPct val="90000"/>
              </a:lnSpc>
            </a:pPr>
            <a:r>
              <a:rPr lang="en-GB" sz="1800" dirty="0">
                <a:solidFill>
                  <a:srgbClr val="26377C"/>
                </a:solidFill>
                <a:latin typeface="Lato" panose="020F0502020204030203"/>
              </a:rPr>
              <a:t>Screen grab the diagram (bottom left) from the lecture. As you watch the video make brief notes on each mechanism that may start a new subduction zone.</a:t>
            </a:r>
          </a:p>
        </p:txBody>
      </p:sp>
    </p:spTree>
    <p:extLst>
      <p:ext uri="{BB962C8B-B14F-4D97-AF65-F5344CB8AC3E}">
        <p14:creationId xmlns:p14="http://schemas.microsoft.com/office/powerpoint/2010/main" val="1770323263"/>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38DAA-2DDB-FB4F-AD24-0C71147A602E}"/>
              </a:ext>
            </a:extLst>
          </p:cNvPr>
          <p:cNvSpPr>
            <a:spLocks noGrp="1"/>
          </p:cNvSpPr>
          <p:nvPr>
            <p:ph type="title"/>
          </p:nvPr>
        </p:nvSpPr>
        <p:spPr>
          <a:xfrm>
            <a:off x="467544" y="692696"/>
            <a:ext cx="8229600" cy="576064"/>
          </a:xfrm>
        </p:spPr>
        <p:txBody>
          <a:bodyPr>
            <a:normAutofit fontScale="90000"/>
          </a:bodyPr>
          <a:lstStyle/>
          <a:p>
            <a:r>
              <a:rPr lang="en-US" dirty="0"/>
              <a:t>Glossary 1</a:t>
            </a:r>
          </a:p>
        </p:txBody>
      </p:sp>
      <p:sp>
        <p:nvSpPr>
          <p:cNvPr id="3" name="Content Placeholder 2">
            <a:extLst>
              <a:ext uri="{FF2B5EF4-FFF2-40B4-BE49-F238E27FC236}">
                <a16:creationId xmlns:a16="http://schemas.microsoft.com/office/drawing/2014/main" id="{B859920E-8AA3-4248-9F85-DFAD0E25CC92}"/>
              </a:ext>
            </a:extLst>
          </p:cNvPr>
          <p:cNvSpPr>
            <a:spLocks noGrp="1"/>
          </p:cNvSpPr>
          <p:nvPr>
            <p:ph idx="1"/>
          </p:nvPr>
        </p:nvSpPr>
        <p:spPr>
          <a:xfrm>
            <a:off x="323528" y="1484784"/>
            <a:ext cx="8424936" cy="4896544"/>
          </a:xfrm>
        </p:spPr>
        <p:txBody>
          <a:bodyPr>
            <a:noAutofit/>
          </a:bodyPr>
          <a:lstStyle/>
          <a:p>
            <a:pPr marL="367200" indent="-255600"/>
            <a:r>
              <a:rPr lang="en-GB" sz="1800" b="1" dirty="0">
                <a:effectLst/>
                <a:latin typeface="Lato" panose="020F0502020204030203"/>
                <a:ea typeface="Calibri" panose="020F0502020204030204" pitchFamily="34" charset="0"/>
                <a:cs typeface="Times New Roman" panose="02020603050405020304" pitchFamily="18" charset="0"/>
              </a:rPr>
              <a:t>Convergent boundary: </a:t>
            </a:r>
            <a:r>
              <a:rPr lang="en-GB" sz="1800" dirty="0">
                <a:effectLst/>
                <a:latin typeface="Lato" panose="020F0502020204030203"/>
                <a:ea typeface="Calibri" panose="020F0502020204030204" pitchFamily="34" charset="0"/>
                <a:cs typeface="Times New Roman" panose="02020603050405020304" pitchFamily="18" charset="0"/>
              </a:rPr>
              <a:t>where lithosphere descends into the asthenosphere as one plate dives under another</a:t>
            </a:r>
          </a:p>
          <a:p>
            <a:pPr marL="367200" indent="-255600"/>
            <a:r>
              <a:rPr lang="en-GB" sz="1800" b="1" dirty="0">
                <a:effectLst/>
                <a:latin typeface="Lato" panose="020F0502020204030203"/>
                <a:ea typeface="Calibri" panose="020F0502020204030204" pitchFamily="34" charset="0"/>
                <a:cs typeface="Times New Roman" panose="02020603050405020304" pitchFamily="18" charset="0"/>
              </a:rPr>
              <a:t>Divergent </a:t>
            </a:r>
            <a:r>
              <a:rPr lang="en-GB" sz="1800" b="1" dirty="0">
                <a:latin typeface="Lato" panose="020F0502020204030203"/>
                <a:ea typeface="Calibri" panose="020F0502020204030204" pitchFamily="34" charset="0"/>
                <a:cs typeface="Times New Roman" panose="02020603050405020304" pitchFamily="18" charset="0"/>
              </a:rPr>
              <a:t>b</a:t>
            </a:r>
            <a:r>
              <a:rPr lang="en-GB" sz="1800" b="1" dirty="0">
                <a:effectLst/>
                <a:latin typeface="Lato" panose="020F0502020204030203"/>
                <a:ea typeface="Calibri" panose="020F0502020204030204" pitchFamily="34" charset="0"/>
                <a:cs typeface="Times New Roman" panose="02020603050405020304" pitchFamily="18" charset="0"/>
              </a:rPr>
              <a:t>oundary: </a:t>
            </a:r>
            <a:r>
              <a:rPr lang="en-GB" sz="1800" dirty="0">
                <a:effectLst/>
                <a:latin typeface="Lato" panose="020F0502020204030203"/>
                <a:ea typeface="Calibri" panose="020F0502020204030204" pitchFamily="34" charset="0"/>
                <a:cs typeface="Times New Roman" panose="02020603050405020304" pitchFamily="18" charset="0"/>
              </a:rPr>
              <a:t>when two tectonic plates move away from each other</a:t>
            </a:r>
          </a:p>
          <a:p>
            <a:pPr marL="367200" indent="-255600"/>
            <a:r>
              <a:rPr lang="en-GB" sz="1800" b="1" dirty="0">
                <a:latin typeface="Lato" panose="020F0502020204030203"/>
                <a:ea typeface="Calibri" panose="020F0502020204030204" pitchFamily="34" charset="0"/>
                <a:cs typeface="Times New Roman" panose="02020603050405020304" pitchFamily="18" charset="0"/>
              </a:rPr>
              <a:t>Plate tectonics: </a:t>
            </a:r>
            <a:r>
              <a:rPr lang="en-GB" sz="1800" dirty="0">
                <a:latin typeface="Lato" panose="020F0502020204030203"/>
                <a:ea typeface="Calibri" panose="020F0502020204030204" pitchFamily="34" charset="0"/>
                <a:cs typeface="Times New Roman" panose="02020603050405020304" pitchFamily="18" charset="0"/>
              </a:rPr>
              <a:t>Earth's outermost layer is broken into a dozen or more large and small plates that are moving relative to one another</a:t>
            </a:r>
          </a:p>
          <a:p>
            <a:pPr marL="367200" indent="-255600"/>
            <a:r>
              <a:rPr lang="en-GB" sz="1800" b="1" dirty="0">
                <a:latin typeface="Lato" panose="020F0502020204030203"/>
                <a:ea typeface="Calibri" panose="020F0502020204030204" pitchFamily="34" charset="0"/>
                <a:cs typeface="Times New Roman" panose="02020603050405020304" pitchFamily="18" charset="0"/>
              </a:rPr>
              <a:t>Ridge push: </a:t>
            </a:r>
            <a:r>
              <a:rPr lang="en-GB" sz="1800" dirty="0">
                <a:latin typeface="Lato" panose="020F0502020204030203"/>
                <a:ea typeface="Calibri" panose="020F0502020204030204" pitchFamily="34" charset="0"/>
                <a:cs typeface="Times New Roman" panose="02020603050405020304" pitchFamily="18" charset="0"/>
              </a:rPr>
              <a:t>(also known as gravitational sliding) occurs when gravity acts on material that has built up due to volcanic eruptions. As this material sinks, the plates move away from the ridge and more material is added</a:t>
            </a:r>
          </a:p>
          <a:p>
            <a:pPr marL="367200" indent="-255600"/>
            <a:r>
              <a:rPr lang="en-GB" sz="1800" b="1" dirty="0">
                <a:latin typeface="Lato" panose="020F0502020204030203"/>
                <a:ea typeface="Calibri" panose="020F0502020204030204" pitchFamily="34" charset="0"/>
                <a:cs typeface="Times New Roman" panose="02020603050405020304" pitchFamily="18" charset="0"/>
              </a:rPr>
              <a:t>Slab pull: </a:t>
            </a:r>
            <a:r>
              <a:rPr lang="en-GB" sz="1800" dirty="0">
                <a:latin typeface="Lato" panose="020F0502020204030203"/>
                <a:ea typeface="Calibri" panose="020F0502020204030204" pitchFamily="34" charset="0"/>
                <a:cs typeface="Times New Roman" panose="02020603050405020304" pitchFamily="18" charset="0"/>
              </a:rPr>
              <a:t>at a subduction boundary, one plate is denser and heavier than the other; the denser begins to subduct beneath the less dense plate. The edge of the subducting plate is much colder and heavier than the mantle, so it continues to sink, pulling the rest of the plate along with it. The force that the sinking edge of the plate exerts on the rest of the plate is called slab pull</a:t>
            </a:r>
          </a:p>
          <a:p>
            <a:pPr marL="367200" indent="-255600"/>
            <a:r>
              <a:rPr lang="en-GB" sz="1800" b="1" dirty="0">
                <a:latin typeface="Lato" panose="020F0502020204030203"/>
                <a:ea typeface="Calibri" panose="020F0502020204030204" pitchFamily="34" charset="0"/>
                <a:cs typeface="Times New Roman" panose="02020603050405020304" pitchFamily="18" charset="0"/>
              </a:rPr>
              <a:t>Subduction</a:t>
            </a:r>
            <a:r>
              <a:rPr lang="en-GB" sz="1800" dirty="0">
                <a:latin typeface="Lato" panose="020F0502020204030203"/>
                <a:ea typeface="Calibri" panose="020F0502020204030204" pitchFamily="34" charset="0"/>
                <a:cs typeface="Times New Roman" panose="02020603050405020304" pitchFamily="18" charset="0"/>
              </a:rPr>
              <a:t>: as an oceanic plate moves towards a continental plate, it sinks beneath it because it is heavier. It is then destroyed, forming deep sea trenches and island arcs with volcanoes</a:t>
            </a:r>
          </a:p>
          <a:p>
            <a:pPr marL="367200" indent="-255600"/>
            <a:endParaRPr lang="en-GB" sz="1800" dirty="0">
              <a:effectLst/>
              <a:latin typeface="Lato" panose="020F0502020204030203"/>
              <a:ea typeface="Calibri" panose="020F0502020204030204" pitchFamily="34" charset="0"/>
              <a:cs typeface="Times New Roman" panose="02020603050405020304" pitchFamily="18" charset="0"/>
            </a:endParaRPr>
          </a:p>
          <a:p>
            <a:pPr marL="111600" indent="0"/>
            <a:endParaRPr lang="en-GB" sz="1800" dirty="0">
              <a:solidFill>
                <a:srgbClr val="002060"/>
              </a:solidFill>
            </a:endParaRPr>
          </a:p>
          <a:p>
            <a:pPr marL="111600" indent="0"/>
            <a:endParaRPr lang="en-GB" sz="1800" dirty="0">
              <a:solidFill>
                <a:srgbClr val="002060"/>
              </a:solidFill>
            </a:endParaRPr>
          </a:p>
          <a:p>
            <a:pPr marL="111600" indent="0"/>
            <a:endParaRPr lang="en-GB" sz="1800" dirty="0">
              <a:solidFill>
                <a:srgbClr val="002060"/>
              </a:solidFill>
            </a:endParaRPr>
          </a:p>
          <a:p>
            <a:pPr marL="111600" indent="0"/>
            <a:endParaRPr lang="en-US" sz="1800" dirty="0"/>
          </a:p>
        </p:txBody>
      </p:sp>
      <p:sp>
        <p:nvSpPr>
          <p:cNvPr id="5" name="Action Button: Back or Previous 4">
            <a:hlinkClick r:id="" action="ppaction://hlinkshowjump?jump=lastslideviewed" highlightClick="1"/>
            <a:extLst>
              <a:ext uri="{FF2B5EF4-FFF2-40B4-BE49-F238E27FC236}">
                <a16:creationId xmlns:a16="http://schemas.microsoft.com/office/drawing/2014/main" id="{F4DB0CA6-3B1D-0E49-BCAA-34088612FA34}"/>
              </a:ext>
            </a:extLst>
          </p:cNvPr>
          <p:cNvSpPr/>
          <p:nvPr/>
        </p:nvSpPr>
        <p:spPr>
          <a:xfrm>
            <a:off x="8172400" y="620688"/>
            <a:ext cx="576064" cy="5760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84036982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3013A-A0F5-477F-B3B4-21A2C2F8C5C8}"/>
              </a:ext>
            </a:extLst>
          </p:cNvPr>
          <p:cNvSpPr>
            <a:spLocks noGrp="1"/>
          </p:cNvSpPr>
          <p:nvPr>
            <p:ph type="title"/>
          </p:nvPr>
        </p:nvSpPr>
        <p:spPr/>
        <p:txBody>
          <a:bodyPr>
            <a:normAutofit/>
          </a:bodyPr>
          <a:lstStyle/>
          <a:p>
            <a:r>
              <a:rPr lang="en-GB" dirty="0"/>
              <a:t>Getting started</a:t>
            </a:r>
          </a:p>
        </p:txBody>
      </p:sp>
      <p:sp>
        <p:nvSpPr>
          <p:cNvPr id="3" name="Content Placeholder 2">
            <a:extLst>
              <a:ext uri="{FF2B5EF4-FFF2-40B4-BE49-F238E27FC236}">
                <a16:creationId xmlns:a16="http://schemas.microsoft.com/office/drawing/2014/main" id="{FC8DDB97-4EB7-4FDA-A049-48DEA45A5DC7}"/>
              </a:ext>
            </a:extLst>
          </p:cNvPr>
          <p:cNvSpPr>
            <a:spLocks noGrp="1"/>
          </p:cNvSpPr>
          <p:nvPr>
            <p:ph idx="1"/>
          </p:nvPr>
        </p:nvSpPr>
        <p:spPr/>
        <p:txBody>
          <a:bodyPr>
            <a:normAutofit/>
          </a:bodyPr>
          <a:lstStyle/>
          <a:p>
            <a:pPr marL="109728" indent="0">
              <a:lnSpc>
                <a:spcPct val="108000"/>
              </a:lnSpc>
              <a:buNone/>
            </a:pPr>
            <a:r>
              <a:rPr lang="en-GB" sz="2400" dirty="0"/>
              <a:t>You’ll need a notepad on which to make notes as you go along, or you could make notes, paste images, etc. on your device.</a:t>
            </a:r>
          </a:p>
          <a:p>
            <a:pPr marL="109728" indent="0">
              <a:lnSpc>
                <a:spcPct val="108000"/>
              </a:lnSpc>
              <a:buNone/>
            </a:pPr>
            <a:endParaRPr lang="en-GB" sz="2400" dirty="0"/>
          </a:p>
          <a:p>
            <a:pPr marL="109728" indent="0">
              <a:lnSpc>
                <a:spcPct val="108000"/>
              </a:lnSpc>
              <a:buNone/>
            </a:pPr>
            <a:r>
              <a:rPr lang="en-GB" sz="2400" dirty="0"/>
              <a:t>You can view these slides:</a:t>
            </a:r>
          </a:p>
          <a:p>
            <a:pPr lvl="0"/>
            <a:r>
              <a:rPr lang="en-GB" sz="2400" dirty="0"/>
              <a:t>as a slide-show for any animations and to follow links</a:t>
            </a:r>
          </a:p>
          <a:p>
            <a:pPr lvl="0"/>
            <a:r>
              <a:rPr lang="en-GB" sz="2400" dirty="0"/>
              <a:t>in ‘normal’ view if you want to add call-outs or extra slides to make notes, paste images, answer questions.</a:t>
            </a:r>
          </a:p>
          <a:p>
            <a:endParaRPr lang="en-GB" sz="2400" b="1" dirty="0"/>
          </a:p>
          <a:p>
            <a:endParaRPr lang="en-GB" sz="2400" dirty="0"/>
          </a:p>
        </p:txBody>
      </p:sp>
    </p:spTree>
    <p:extLst>
      <p:ext uri="{BB962C8B-B14F-4D97-AF65-F5344CB8AC3E}">
        <p14:creationId xmlns:p14="http://schemas.microsoft.com/office/powerpoint/2010/main" val="3602486984"/>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38DAA-2DDB-FB4F-AD24-0C71147A602E}"/>
              </a:ext>
            </a:extLst>
          </p:cNvPr>
          <p:cNvSpPr>
            <a:spLocks noGrp="1"/>
          </p:cNvSpPr>
          <p:nvPr>
            <p:ph type="title"/>
          </p:nvPr>
        </p:nvSpPr>
        <p:spPr>
          <a:xfrm>
            <a:off x="467544" y="692696"/>
            <a:ext cx="8229600" cy="648072"/>
          </a:xfrm>
        </p:spPr>
        <p:txBody>
          <a:bodyPr/>
          <a:lstStyle/>
          <a:p>
            <a:r>
              <a:rPr lang="en-US" dirty="0"/>
              <a:t>Glossary 2</a:t>
            </a:r>
          </a:p>
        </p:txBody>
      </p:sp>
      <p:sp>
        <p:nvSpPr>
          <p:cNvPr id="3" name="Content Placeholder 2">
            <a:extLst>
              <a:ext uri="{FF2B5EF4-FFF2-40B4-BE49-F238E27FC236}">
                <a16:creationId xmlns:a16="http://schemas.microsoft.com/office/drawing/2014/main" id="{B859920E-8AA3-4248-9F85-DFAD0E25CC92}"/>
              </a:ext>
            </a:extLst>
          </p:cNvPr>
          <p:cNvSpPr>
            <a:spLocks noGrp="1"/>
          </p:cNvSpPr>
          <p:nvPr>
            <p:ph idx="1"/>
          </p:nvPr>
        </p:nvSpPr>
        <p:spPr>
          <a:xfrm>
            <a:off x="395536" y="1340768"/>
            <a:ext cx="8424936" cy="5017744"/>
          </a:xfrm>
        </p:spPr>
        <p:txBody>
          <a:bodyPr>
            <a:noAutofit/>
          </a:bodyPr>
          <a:lstStyle/>
          <a:p>
            <a:pPr marL="367200" indent="-255600"/>
            <a:r>
              <a:rPr lang="en-GB" sz="1800" b="1" dirty="0">
                <a:latin typeface="Lato" panose="020F0502020204030203"/>
                <a:ea typeface="Calibri" panose="020F0502020204030204" pitchFamily="34" charset="0"/>
                <a:cs typeface="Times New Roman" panose="02020603050405020304" pitchFamily="18" charset="0"/>
              </a:rPr>
              <a:t>Tectonic or lithospheric plates: </a:t>
            </a:r>
            <a:r>
              <a:rPr lang="en-GB" sz="1800" dirty="0">
                <a:latin typeface="Lato" panose="020F0502020204030203"/>
                <a:ea typeface="Calibri" panose="020F0502020204030204" pitchFamily="34" charset="0"/>
                <a:cs typeface="Times New Roman" panose="02020603050405020304" pitchFamily="18" charset="0"/>
              </a:rPr>
              <a:t>large-scale features on Earth’s surface. They are huge, rigid blocks of the lithosphere, generally composed of both continental and oceanic lithosphere</a:t>
            </a:r>
          </a:p>
          <a:p>
            <a:pPr marL="367200" indent="-255600"/>
            <a:r>
              <a:rPr lang="en-GB" sz="1800" b="1" dirty="0">
                <a:latin typeface="Lato" panose="020F0502020204030203"/>
                <a:ea typeface="Calibri" panose="020F0502020204030204" pitchFamily="34" charset="0"/>
                <a:cs typeface="Times New Roman" panose="02020603050405020304" pitchFamily="18" charset="0"/>
              </a:rPr>
              <a:t>Thermal plume: </a:t>
            </a:r>
            <a:r>
              <a:rPr lang="en-GB" sz="1800" dirty="0">
                <a:latin typeface="Lato" panose="020F0502020204030203"/>
                <a:ea typeface="Calibri" panose="020F0502020204030204" pitchFamily="34" charset="0"/>
                <a:cs typeface="Times New Roman" panose="02020603050405020304" pitchFamily="18" charset="0"/>
              </a:rPr>
              <a:t>an upwelling of abnormally hot rock within Earth’s mantle</a:t>
            </a:r>
          </a:p>
          <a:p>
            <a:pPr marL="367200" indent="-255600"/>
            <a:r>
              <a:rPr lang="en-GB" sz="1800" b="1" dirty="0"/>
              <a:t>Tomography: </a:t>
            </a:r>
            <a:r>
              <a:rPr lang="en-GB" sz="1800" dirty="0"/>
              <a:t>imaging through a cross-section of a solid object using penetrating waves such as X-rays or ultrasound</a:t>
            </a:r>
          </a:p>
          <a:p>
            <a:pPr marL="367200" indent="-255600"/>
            <a:r>
              <a:rPr lang="en-GB" sz="1800" b="1" dirty="0">
                <a:latin typeface="Lato" panose="020F0502020204030203"/>
                <a:ea typeface="Calibri" panose="020F0502020204030204" pitchFamily="34" charset="0"/>
                <a:cs typeface="Times New Roman" panose="02020603050405020304" pitchFamily="18" charset="0"/>
              </a:rPr>
              <a:t>Transform boundary: </a:t>
            </a:r>
            <a:r>
              <a:rPr lang="en-GB" sz="1800" dirty="0">
                <a:latin typeface="Lato" panose="020F0502020204030203"/>
                <a:ea typeface="Calibri" panose="020F0502020204030204" pitchFamily="34" charset="0"/>
                <a:cs typeface="Times New Roman" panose="02020603050405020304" pitchFamily="18" charset="0"/>
              </a:rPr>
              <a:t>a boundary where two plates slide past each other</a:t>
            </a:r>
          </a:p>
          <a:p>
            <a:pPr marL="367200" indent="-255600">
              <a:buFont typeface="Arial" pitchFamily="34" charset="0"/>
              <a:buChar char="•"/>
            </a:pPr>
            <a:r>
              <a:rPr lang="en-GB" sz="1800" b="1" dirty="0">
                <a:latin typeface="Lato" panose="020F0502020204030203"/>
                <a:ea typeface="Calibri" panose="020F0502020204030204" pitchFamily="34" charset="0"/>
                <a:cs typeface="Times New Roman" panose="02020603050405020304" pitchFamily="18" charset="0"/>
              </a:rPr>
              <a:t>Viscous drag: </a:t>
            </a:r>
            <a:r>
              <a:rPr lang="en-GB" sz="1800" dirty="0">
                <a:latin typeface="Lato" panose="020F0502020204030203"/>
                <a:ea typeface="Calibri" panose="020F0502020204030204" pitchFamily="34" charset="0"/>
                <a:cs typeface="Times New Roman" panose="02020603050405020304" pitchFamily="18" charset="0"/>
              </a:rPr>
              <a:t>a force opposing the motion of the plate (or slab) and acting to slow it down</a:t>
            </a:r>
            <a:endParaRPr lang="en-GB" sz="1800" dirty="0"/>
          </a:p>
          <a:p>
            <a:pPr marL="367200" indent="-255600">
              <a:buFont typeface="Arial" pitchFamily="34" charset="0"/>
              <a:buChar char="•"/>
            </a:pPr>
            <a:r>
              <a:rPr lang="en-GB" sz="1800" b="1" dirty="0">
                <a:effectLst/>
                <a:latin typeface="Lato" panose="020F0502020204030203"/>
                <a:ea typeface="Calibri" panose="020F0502020204030204" pitchFamily="34" charset="0"/>
                <a:cs typeface="Times New Roman" panose="02020603050405020304" pitchFamily="18" charset="0"/>
              </a:rPr>
              <a:t>Volcanic ‘hot spot’: </a:t>
            </a:r>
            <a:r>
              <a:rPr lang="en-GB" sz="1800" dirty="0">
                <a:effectLst/>
                <a:latin typeface="Lato" panose="020F0502020204030203"/>
                <a:ea typeface="Calibri" panose="020F0502020204030204" pitchFamily="34" charset="0"/>
                <a:cs typeface="Times New Roman" panose="02020603050405020304" pitchFamily="18" charset="0"/>
              </a:rPr>
              <a:t>an area in the mantle located away from plate boundaries where heat rises as a thermal plume from deep in Earth</a:t>
            </a:r>
          </a:p>
          <a:p>
            <a:pPr marL="367200" indent="-255600">
              <a:buFont typeface="Arial" pitchFamily="34" charset="0"/>
              <a:buChar char="•"/>
            </a:pPr>
            <a:r>
              <a:rPr lang="en-GB" sz="1800" b="1" dirty="0">
                <a:latin typeface="Lato" panose="020F0502020204030203"/>
                <a:ea typeface="Calibri" panose="020F0502020204030204" pitchFamily="34" charset="0"/>
                <a:cs typeface="Times New Roman" panose="02020603050405020304" pitchFamily="18" charset="0"/>
              </a:rPr>
              <a:t>Volcanism</a:t>
            </a:r>
            <a:r>
              <a:rPr lang="en-GB" sz="1800" dirty="0">
                <a:latin typeface="Lato" panose="020F0502020204030203"/>
                <a:ea typeface="Calibri" panose="020F0502020204030204" pitchFamily="34" charset="0"/>
                <a:cs typeface="Times New Roman" panose="02020603050405020304" pitchFamily="18" charset="0"/>
              </a:rPr>
              <a:t>: a wide range of processes associated with molten rock, gas, ash etc. expelled at Earth’s surface</a:t>
            </a:r>
          </a:p>
          <a:p>
            <a:pPr marL="367200" indent="-255600">
              <a:lnSpc>
                <a:spcPct val="110000"/>
              </a:lnSpc>
            </a:pPr>
            <a:endParaRPr lang="en-US" sz="1800" dirty="0"/>
          </a:p>
        </p:txBody>
      </p:sp>
      <p:sp>
        <p:nvSpPr>
          <p:cNvPr id="5" name="Action Button: Back or Previous 4">
            <a:hlinkClick r:id="" action="ppaction://hlinkshowjump?jump=lastslideviewed" highlightClick="1"/>
            <a:extLst>
              <a:ext uri="{FF2B5EF4-FFF2-40B4-BE49-F238E27FC236}">
                <a16:creationId xmlns:a16="http://schemas.microsoft.com/office/drawing/2014/main" id="{F4DB0CA6-3B1D-0E49-BCAA-34088612FA34}"/>
              </a:ext>
            </a:extLst>
          </p:cNvPr>
          <p:cNvSpPr/>
          <p:nvPr/>
        </p:nvSpPr>
        <p:spPr>
          <a:xfrm>
            <a:off x="8028384" y="764704"/>
            <a:ext cx="576064" cy="5760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853692576"/>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Links</a:t>
            </a:r>
          </a:p>
        </p:txBody>
      </p:sp>
      <p:sp>
        <p:nvSpPr>
          <p:cNvPr id="5" name="Text Placeholder 4"/>
          <p:cNvSpPr>
            <a:spLocks noGrp="1"/>
          </p:cNvSpPr>
          <p:nvPr>
            <p:ph type="body" idx="1"/>
          </p:nvPr>
        </p:nvSpPr>
        <p:spPr>
          <a:xfrm>
            <a:off x="467544" y="1628799"/>
            <a:ext cx="4040188" cy="464777"/>
          </a:xfrm>
        </p:spPr>
        <p:txBody>
          <a:bodyPr>
            <a:normAutofit/>
          </a:bodyPr>
          <a:lstStyle/>
          <a:p>
            <a:r>
              <a:rPr lang="en-GB" dirty="0"/>
              <a:t>From the awarding bodies:</a:t>
            </a:r>
          </a:p>
        </p:txBody>
      </p:sp>
      <p:sp>
        <p:nvSpPr>
          <p:cNvPr id="7" name="TextBox 6">
            <a:extLst>
              <a:ext uri="{FF2B5EF4-FFF2-40B4-BE49-F238E27FC236}">
                <a16:creationId xmlns:a16="http://schemas.microsoft.com/office/drawing/2014/main" id="{708F9414-8581-43D7-A7AF-FCD10216D4D0}"/>
              </a:ext>
            </a:extLst>
          </p:cNvPr>
          <p:cNvSpPr txBox="1"/>
          <p:nvPr/>
        </p:nvSpPr>
        <p:spPr>
          <a:xfrm flipH="1">
            <a:off x="0" y="6597352"/>
            <a:ext cx="2627784" cy="276999"/>
          </a:xfrm>
          <a:prstGeom prst="rect">
            <a:avLst/>
          </a:prstGeom>
          <a:noFill/>
        </p:spPr>
        <p:txBody>
          <a:bodyPr wrap="square" rtlCol="0">
            <a:spAutoFit/>
          </a:bodyPr>
          <a:lstStyle/>
          <a:p>
            <a:r>
              <a:rPr lang="en-GB" sz="1200" dirty="0"/>
              <a:t>© Geographical Association, 2020</a:t>
            </a:r>
          </a:p>
        </p:txBody>
      </p:sp>
      <p:graphicFrame>
        <p:nvGraphicFramePr>
          <p:cNvPr id="8" name="Content Placeholder 7">
            <a:extLst>
              <a:ext uri="{FF2B5EF4-FFF2-40B4-BE49-F238E27FC236}">
                <a16:creationId xmlns:a16="http://schemas.microsoft.com/office/drawing/2014/main" id="{A7C51562-103C-C94B-B01C-4D1BEE393A51}"/>
              </a:ext>
            </a:extLst>
          </p:cNvPr>
          <p:cNvGraphicFramePr>
            <a:graphicFrameLocks/>
          </p:cNvGraphicFramePr>
          <p:nvPr>
            <p:extLst>
              <p:ext uri="{D42A27DB-BD31-4B8C-83A1-F6EECF244321}">
                <p14:modId xmlns:p14="http://schemas.microsoft.com/office/powerpoint/2010/main" val="3136820322"/>
              </p:ext>
            </p:extLst>
          </p:nvPr>
        </p:nvGraphicFramePr>
        <p:xfrm>
          <a:off x="452524" y="2227475"/>
          <a:ext cx="4392488" cy="4160520"/>
        </p:xfrm>
        <a:graphic>
          <a:graphicData uri="http://schemas.openxmlformats.org/drawingml/2006/table">
            <a:tbl>
              <a:tblPr firstRow="1" bandRow="1">
                <a:tableStyleId>{5C22544A-7EE6-4342-B048-85BDC9FD1C3A}</a:tableStyleId>
              </a:tblPr>
              <a:tblGrid>
                <a:gridCol w="1006036">
                  <a:extLst>
                    <a:ext uri="{9D8B030D-6E8A-4147-A177-3AD203B41FA5}">
                      <a16:colId xmlns:a16="http://schemas.microsoft.com/office/drawing/2014/main" val="20000"/>
                    </a:ext>
                  </a:extLst>
                </a:gridCol>
                <a:gridCol w="3386452">
                  <a:extLst>
                    <a:ext uri="{9D8B030D-6E8A-4147-A177-3AD203B41FA5}">
                      <a16:colId xmlns:a16="http://schemas.microsoft.com/office/drawing/2014/main" val="20001"/>
                    </a:ext>
                  </a:extLst>
                </a:gridCol>
              </a:tblGrid>
              <a:tr h="370840">
                <a:tc>
                  <a:txBody>
                    <a:bodyPr/>
                    <a:lstStyle/>
                    <a:p>
                      <a:endParaRPr lang="en-GB" sz="18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GB" sz="1800" dirty="0">
                          <a:latin typeface="Lato" panose="020F0502020204030203" pitchFamily="34" charset="0"/>
                          <a:ea typeface="Lato" panose="020F0502020204030203" pitchFamily="34" charset="0"/>
                          <a:cs typeface="Lato" panose="020F0502020204030203" pitchFamily="34" charset="0"/>
                        </a:rPr>
                        <a:t>Topic</a:t>
                      </a:r>
                    </a:p>
                  </a:txBody>
                  <a:tcPr/>
                </a:tc>
                <a:extLst>
                  <a:ext uri="{0D108BD9-81ED-4DB2-BD59-A6C34878D82A}">
                    <a16:rowId xmlns:a16="http://schemas.microsoft.com/office/drawing/2014/main" val="10000"/>
                  </a:ext>
                </a:extLst>
              </a:tr>
              <a:tr h="370840">
                <a:tc>
                  <a:txBody>
                    <a:bodyPr/>
                    <a:lstStyle/>
                    <a:p>
                      <a:r>
                        <a:rPr lang="en-GB" sz="1600" dirty="0">
                          <a:latin typeface="Lato"/>
                          <a:ea typeface="Lato" panose="020F0502020204030203" pitchFamily="34" charset="0"/>
                          <a:cs typeface="Lato" panose="020F0502020204030203" pitchFamily="34" charset="0"/>
                          <a:hlinkClick r:id="rId2"/>
                        </a:rPr>
                        <a:t>AQA</a:t>
                      </a:r>
                      <a:endParaRPr lang="en-GB" sz="1600" dirty="0">
                        <a:latin typeface="Lato"/>
                        <a:ea typeface="Lato" panose="020F0502020204030203" pitchFamily="34" charset="0"/>
                        <a:cs typeface="Lato" panose="020F0502020204030203" pitchFamily="34" charset="0"/>
                      </a:endParaRPr>
                    </a:p>
                  </a:txBody>
                  <a:tcPr/>
                </a:tc>
                <a:tc>
                  <a:txBody>
                    <a:bodyPr/>
                    <a:lstStyle/>
                    <a:p>
                      <a:pPr fontAlgn="base"/>
                      <a:r>
                        <a:rPr kumimoji="0" lang="en-GB" sz="1600" b="0" i="0" kern="1200" dirty="0">
                          <a:solidFill>
                            <a:schemeClr val="dk1"/>
                          </a:solidFill>
                          <a:effectLst/>
                          <a:latin typeface="+mn-lt"/>
                          <a:ea typeface="+mn-ea"/>
                          <a:cs typeface="+mn-cs"/>
                        </a:rPr>
                        <a:t>3.1.5.2 Plate tectonics</a:t>
                      </a:r>
                    </a:p>
                  </a:txBody>
                  <a:tcPr/>
                </a:tc>
                <a:extLst>
                  <a:ext uri="{0D108BD9-81ED-4DB2-BD59-A6C34878D82A}">
                    <a16:rowId xmlns:a16="http://schemas.microsoft.com/office/drawing/2014/main" val="10001"/>
                  </a:ext>
                </a:extLst>
              </a:tr>
              <a:tr h="370840">
                <a:tc>
                  <a:txBody>
                    <a:bodyPr/>
                    <a:lstStyle/>
                    <a:p>
                      <a:r>
                        <a:rPr lang="en-GB" sz="1600" dirty="0">
                          <a:latin typeface="Lato"/>
                          <a:ea typeface="Lato" panose="020F0502020204030203" pitchFamily="34" charset="0"/>
                          <a:cs typeface="Lato" panose="020F0502020204030203" pitchFamily="34" charset="0"/>
                          <a:hlinkClick r:id="rId2"/>
                        </a:rPr>
                        <a:t>Eduqas</a:t>
                      </a:r>
                      <a:endParaRPr lang="en-GB" sz="1600" dirty="0">
                        <a:latin typeface="Lato"/>
                        <a:ea typeface="Lato" panose="020F0502020204030203" pitchFamily="34" charset="0"/>
                        <a:cs typeface="Lato" panose="020F0502020204030203" pitchFamily="34" charset="0"/>
                      </a:endParaRPr>
                    </a:p>
                  </a:txBody>
                  <a:tcPr/>
                </a:tc>
                <a:tc>
                  <a:txBody>
                    <a:bodyPr/>
                    <a:lstStyle/>
                    <a:p>
                      <a:r>
                        <a:rPr lang="en-GB" sz="1600" dirty="0"/>
                        <a:t>3.1.1 Tectonic processes and hazards, 3.1.2 Volcanoes, processes, hazards and their impacts </a:t>
                      </a:r>
                      <a:endParaRPr lang="en-GB" sz="1600"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0002"/>
                  </a:ext>
                </a:extLst>
              </a:tr>
              <a:tr h="370840">
                <a:tc>
                  <a:txBody>
                    <a:bodyPr/>
                    <a:lstStyle/>
                    <a:p>
                      <a:r>
                        <a:rPr lang="en-GB" sz="1600" dirty="0">
                          <a:latin typeface="Lato"/>
                          <a:ea typeface="Lato" panose="020F0502020204030203" pitchFamily="34" charset="0"/>
                          <a:cs typeface="Lato" panose="020F0502020204030203" pitchFamily="34" charset="0"/>
                          <a:hlinkClick r:id="rId2"/>
                        </a:rPr>
                        <a:t>Edexcel</a:t>
                      </a:r>
                      <a:endParaRPr lang="en-GB" sz="1600" dirty="0">
                        <a:latin typeface="Lato"/>
                        <a:ea typeface="Lato" panose="020F0502020204030203" pitchFamily="34" charset="0"/>
                        <a:cs typeface="Lato" panose="020F050202020403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Dynamic Landscapes Topic 1: Tectonic Processes and Hazards</a:t>
                      </a:r>
                      <a:endParaRPr kumimoji="0" lang="en-GB" sz="1600" kern="1200" dirty="0">
                        <a:solidFill>
                          <a:schemeClr val="dk1"/>
                        </a:solidFill>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0003"/>
                  </a:ext>
                </a:extLst>
              </a:tr>
              <a:tr h="370840">
                <a:tc>
                  <a:txBody>
                    <a:bodyPr/>
                    <a:lstStyle/>
                    <a:p>
                      <a:r>
                        <a:rPr lang="en-GB" sz="1600" dirty="0">
                          <a:latin typeface="Lato"/>
                          <a:ea typeface="Lato" panose="020F0502020204030203" pitchFamily="34" charset="0"/>
                          <a:cs typeface="Lato" panose="020F0502020204030203" pitchFamily="34" charset="0"/>
                          <a:hlinkClick r:id="rId2"/>
                        </a:rPr>
                        <a:t>OCR</a:t>
                      </a:r>
                      <a:endParaRPr lang="en-GB" sz="1600" dirty="0">
                        <a:latin typeface="Lato"/>
                        <a:ea typeface="Lato" panose="020F0502020204030203" pitchFamily="34" charset="0"/>
                        <a:cs typeface="Lato" panose="020F050202020403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Topic 3.5 – Hazardous Earth</a:t>
                      </a:r>
                      <a:endParaRPr kumimoji="0" lang="en-GB" sz="1600" kern="1200" dirty="0">
                        <a:solidFill>
                          <a:schemeClr val="dk1"/>
                        </a:solidFill>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0004"/>
                  </a:ext>
                </a:extLst>
              </a:tr>
              <a:tr h="370840">
                <a:tc>
                  <a:txBody>
                    <a:bodyPr/>
                    <a:lstStyle/>
                    <a:p>
                      <a:r>
                        <a:rPr kumimoji="0" lang="en-GB" sz="1600" u="sng" kern="1200" dirty="0">
                          <a:solidFill>
                            <a:schemeClr val="dk1"/>
                          </a:solidFill>
                          <a:latin typeface="Lato"/>
                          <a:ea typeface="+mn-ea"/>
                          <a:cs typeface="+mn-cs"/>
                          <a:hlinkClick r:id="rId2"/>
                        </a:rPr>
                        <a:t>WJEC</a:t>
                      </a:r>
                      <a:endParaRPr lang="en-GB" sz="1600" dirty="0">
                        <a:latin typeface="Lato"/>
                        <a:ea typeface="Lato" panose="020F0502020204030203" pitchFamily="34" charset="0"/>
                        <a:cs typeface="Lato" panose="020F050202020403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Contemporary Themes in Geography, Section A: Tectonic Hazards</a:t>
                      </a:r>
                      <a:endParaRPr kumimoji="0" lang="en-GB" sz="1600" kern="1200" dirty="0">
                        <a:solidFill>
                          <a:schemeClr val="dk1"/>
                        </a:solidFill>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0005"/>
                  </a:ext>
                </a:extLst>
              </a:tr>
              <a:tr h="370840">
                <a:tc>
                  <a:txBody>
                    <a:bodyPr/>
                    <a:lstStyle/>
                    <a:p>
                      <a:r>
                        <a:rPr kumimoji="0" lang="en-GB" sz="1600" u="sng" kern="1200" dirty="0">
                          <a:solidFill>
                            <a:schemeClr val="dk1"/>
                          </a:solidFill>
                          <a:latin typeface="Lato"/>
                          <a:ea typeface="+mn-ea"/>
                          <a:cs typeface="+mn-cs"/>
                          <a:hlinkClick r:id="rId2"/>
                        </a:rPr>
                        <a:t>CCEA</a:t>
                      </a:r>
                      <a:endParaRPr lang="en-GB" sz="1600" dirty="0">
                        <a:latin typeface="Lato"/>
                        <a:ea typeface="Lato" panose="020F0502020204030203" pitchFamily="34" charset="0"/>
                        <a:cs typeface="Lato" panose="020F050202020403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Unit A2 1: Physical Processes, Landforms and Management</a:t>
                      </a:r>
                      <a:endParaRPr kumimoji="0" lang="en-GB" sz="1600" b="1" kern="1200" baseline="0" dirty="0">
                        <a:solidFill>
                          <a:schemeClr val="dk1"/>
                        </a:solidFill>
                        <a:latin typeface="+mn-lt"/>
                        <a:ea typeface="+mn-ea"/>
                        <a:cs typeface="+mn-cs"/>
                      </a:endParaRPr>
                    </a:p>
                  </a:txBody>
                  <a:tcPr/>
                </a:tc>
                <a:extLst>
                  <a:ext uri="{0D108BD9-81ED-4DB2-BD59-A6C34878D82A}">
                    <a16:rowId xmlns:a16="http://schemas.microsoft.com/office/drawing/2014/main" val="10006"/>
                  </a:ext>
                </a:extLst>
              </a:tr>
            </a:tbl>
          </a:graphicData>
        </a:graphic>
      </p:graphicFrame>
      <p:sp>
        <p:nvSpPr>
          <p:cNvPr id="9" name="Rectangle 8"/>
          <p:cNvSpPr/>
          <p:nvPr/>
        </p:nvSpPr>
        <p:spPr>
          <a:xfrm>
            <a:off x="5076056" y="1631911"/>
            <a:ext cx="2393604" cy="461665"/>
          </a:xfrm>
          <a:prstGeom prst="rect">
            <a:avLst/>
          </a:prstGeom>
        </p:spPr>
        <p:txBody>
          <a:bodyPr wrap="none">
            <a:spAutoFit/>
          </a:bodyPr>
          <a:lstStyle/>
          <a:p>
            <a:pPr>
              <a:spcBef>
                <a:spcPts val="300"/>
              </a:spcBef>
              <a:buClr>
                <a:schemeClr val="accent3"/>
              </a:buClr>
            </a:pPr>
            <a:r>
              <a:rPr lang="en-GB" sz="2400" b="1" dirty="0">
                <a:solidFill>
                  <a:srgbClr val="243D91"/>
                </a:solidFill>
                <a:latin typeface="Lato" panose="020F0502020204030203" pitchFamily="34" charset="0"/>
                <a:ea typeface="Lato" panose="020F0502020204030203" pitchFamily="34" charset="0"/>
                <a:cs typeface="Lato" panose="020F0502020204030203" pitchFamily="34" charset="0"/>
              </a:rPr>
              <a:t>Further reading:</a:t>
            </a:r>
          </a:p>
        </p:txBody>
      </p:sp>
      <p:sp>
        <p:nvSpPr>
          <p:cNvPr id="12" name="TextBox 11"/>
          <p:cNvSpPr txBox="1"/>
          <p:nvPr/>
        </p:nvSpPr>
        <p:spPr>
          <a:xfrm>
            <a:off x="5148064" y="2276872"/>
            <a:ext cx="3384376" cy="3693319"/>
          </a:xfrm>
          <a:prstGeom prst="rect">
            <a:avLst/>
          </a:prstGeom>
          <a:noFill/>
        </p:spPr>
        <p:txBody>
          <a:bodyPr wrap="square" rtlCol="0">
            <a:spAutoFit/>
          </a:bodyPr>
          <a:lstStyle/>
          <a:p>
            <a:pPr marL="216000" indent="-216000">
              <a:buClr>
                <a:schemeClr val="accent3"/>
              </a:buClr>
              <a:buFont typeface="Arial" pitchFamily="34" charset="0"/>
              <a:buChar char="•"/>
            </a:pPr>
            <a:r>
              <a:rPr lang="en-GB" dirty="0">
                <a:solidFill>
                  <a:srgbClr val="1F3D91"/>
                </a:solidFill>
                <a:latin typeface="Lato"/>
              </a:rPr>
              <a:t>GEO: </a:t>
            </a:r>
            <a:r>
              <a:rPr lang="en-GB" dirty="0">
                <a:latin typeface="Lato"/>
                <a:hlinkClick r:id="rId3"/>
              </a:rPr>
              <a:t>Reading around tectonic processes and landforms</a:t>
            </a:r>
            <a:endParaRPr lang="en-GB" dirty="0">
              <a:solidFill>
                <a:srgbClr val="1F3D91"/>
              </a:solidFill>
              <a:latin typeface="Lato"/>
              <a:hlinkClick r:id="rId4"/>
            </a:endParaRPr>
          </a:p>
          <a:p>
            <a:pPr marL="216000" indent="-216000">
              <a:buClr>
                <a:schemeClr val="accent3"/>
              </a:buClr>
              <a:buFont typeface="Arial" pitchFamily="34" charset="0"/>
              <a:buChar char="•"/>
            </a:pPr>
            <a:r>
              <a:rPr lang="en-GB" dirty="0">
                <a:solidFill>
                  <a:srgbClr val="1F3D91"/>
                </a:solidFill>
                <a:latin typeface="Lato"/>
              </a:rPr>
              <a:t>‘Plate update: refreshing ideas for teaching plate tectonics’ </a:t>
            </a:r>
            <a:r>
              <a:rPr lang="en-GB" i="1" dirty="0">
                <a:solidFill>
                  <a:srgbClr val="1F3D91"/>
                </a:solidFill>
                <a:latin typeface="Lato"/>
                <a:hlinkClick r:id="rId5"/>
              </a:rPr>
              <a:t>Teaching Geography </a:t>
            </a:r>
            <a:r>
              <a:rPr lang="en-GB" dirty="0">
                <a:solidFill>
                  <a:srgbClr val="1F3D91"/>
                </a:solidFill>
                <a:latin typeface="Lato"/>
                <a:hlinkClick r:id="rId5"/>
              </a:rPr>
              <a:t>Spring 2017</a:t>
            </a:r>
            <a:r>
              <a:rPr lang="en-GB" dirty="0">
                <a:solidFill>
                  <a:srgbClr val="1F3D91"/>
                </a:solidFill>
                <a:latin typeface="Lato"/>
              </a:rPr>
              <a:t>,</a:t>
            </a:r>
            <a:r>
              <a:rPr lang="en-GB" i="1" dirty="0">
                <a:solidFill>
                  <a:srgbClr val="1F3D91"/>
                </a:solidFill>
                <a:latin typeface="Lato"/>
              </a:rPr>
              <a:t> </a:t>
            </a:r>
            <a:r>
              <a:rPr lang="en-GB" dirty="0">
                <a:solidFill>
                  <a:srgbClr val="1F3D91"/>
                </a:solidFill>
                <a:latin typeface="Lato"/>
              </a:rPr>
              <a:t>Duncan Hawley and John Lyon</a:t>
            </a:r>
          </a:p>
          <a:p>
            <a:pPr marL="216000" indent="-216000">
              <a:buClr>
                <a:schemeClr val="accent3"/>
              </a:buClr>
              <a:buFont typeface="Arial" pitchFamily="34" charset="0"/>
              <a:buChar char="•"/>
            </a:pPr>
            <a:r>
              <a:rPr lang="en-GB" dirty="0">
                <a:solidFill>
                  <a:srgbClr val="1F3D91"/>
                </a:solidFill>
                <a:latin typeface="Lato"/>
              </a:rPr>
              <a:t>USGS: </a:t>
            </a:r>
            <a:r>
              <a:rPr lang="en-GB" dirty="0">
                <a:solidFill>
                  <a:srgbClr val="1F3D91"/>
                </a:solidFill>
                <a:latin typeface="Lato"/>
                <a:hlinkClick r:id="rId6"/>
              </a:rPr>
              <a:t>Understanding plate motions</a:t>
            </a:r>
            <a:r>
              <a:rPr lang="en-GB" dirty="0">
                <a:solidFill>
                  <a:srgbClr val="1F3D91"/>
                </a:solidFill>
                <a:latin typeface="Lato"/>
              </a:rPr>
              <a:t> and </a:t>
            </a:r>
            <a:r>
              <a:rPr lang="en-GB" dirty="0">
                <a:solidFill>
                  <a:srgbClr val="1F3D91"/>
                </a:solidFill>
                <a:latin typeface="Lato"/>
                <a:hlinkClick r:id="rId7"/>
              </a:rPr>
              <a:t>Dynamic Planet map</a:t>
            </a:r>
            <a:endParaRPr lang="en-GB" dirty="0">
              <a:solidFill>
                <a:srgbClr val="1F3D91"/>
              </a:solidFill>
              <a:latin typeface="Lato"/>
            </a:endParaRPr>
          </a:p>
          <a:p>
            <a:pPr marL="216000" indent="-216000">
              <a:buClr>
                <a:schemeClr val="accent3"/>
              </a:buClr>
              <a:buFont typeface="Arial" pitchFamily="34" charset="0"/>
              <a:buChar char="•"/>
            </a:pPr>
            <a:r>
              <a:rPr lang="en-GB" dirty="0">
                <a:latin typeface="Lato"/>
              </a:rPr>
              <a:t>The Geology Society: </a:t>
            </a:r>
            <a:r>
              <a:rPr lang="en-GB" dirty="0">
                <a:latin typeface="Lato"/>
                <a:hlinkClick r:id="rId8"/>
              </a:rPr>
              <a:t>Plate Tectonics</a:t>
            </a:r>
            <a:endParaRPr lang="en-GB" dirty="0">
              <a:latin typeface="Lato"/>
            </a:endParaRPr>
          </a:p>
        </p:txBody>
      </p:sp>
    </p:spTree>
    <p:extLst>
      <p:ext uri="{BB962C8B-B14F-4D97-AF65-F5344CB8AC3E}">
        <p14:creationId xmlns:p14="http://schemas.microsoft.com/office/powerpoint/2010/main" val="4219981975"/>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52797-5DD7-4E33-A163-0E5B93187626}"/>
              </a:ext>
            </a:extLst>
          </p:cNvPr>
          <p:cNvSpPr>
            <a:spLocks noGrp="1"/>
          </p:cNvSpPr>
          <p:nvPr>
            <p:ph type="title"/>
          </p:nvPr>
        </p:nvSpPr>
        <p:spPr>
          <a:xfrm>
            <a:off x="272287" y="476672"/>
            <a:ext cx="8229600" cy="1066800"/>
          </a:xfrm>
        </p:spPr>
        <p:txBody>
          <a:bodyPr/>
          <a:lstStyle/>
          <a:p>
            <a:r>
              <a:rPr lang="en-GB" dirty="0"/>
              <a:t>Acknowledgements</a:t>
            </a:r>
          </a:p>
        </p:txBody>
      </p:sp>
      <p:sp>
        <p:nvSpPr>
          <p:cNvPr id="3" name="Content Placeholder 2">
            <a:extLst>
              <a:ext uri="{FF2B5EF4-FFF2-40B4-BE49-F238E27FC236}">
                <a16:creationId xmlns:a16="http://schemas.microsoft.com/office/drawing/2014/main" id="{99CFE4DF-8D8F-4532-84F9-5CF2D06E30CF}"/>
              </a:ext>
            </a:extLst>
          </p:cNvPr>
          <p:cNvSpPr>
            <a:spLocks noGrp="1"/>
          </p:cNvSpPr>
          <p:nvPr>
            <p:ph idx="1"/>
          </p:nvPr>
        </p:nvSpPr>
        <p:spPr>
          <a:xfrm>
            <a:off x="238426" y="1313178"/>
            <a:ext cx="8510038" cy="5068150"/>
          </a:xfrm>
        </p:spPr>
        <p:txBody>
          <a:bodyPr>
            <a:noAutofit/>
          </a:bodyPr>
          <a:lstStyle/>
          <a:p>
            <a:pPr marL="0" indent="0">
              <a:buNone/>
            </a:pPr>
            <a:r>
              <a:rPr lang="en-GB" sz="1600" dirty="0"/>
              <a:t>This presentation has been written by John Lyon.</a:t>
            </a:r>
          </a:p>
          <a:p>
            <a:pPr marL="0" indent="0">
              <a:buNone/>
            </a:pPr>
            <a:r>
              <a:rPr lang="en-GB" sz="1600" b="1" dirty="0"/>
              <a:t>Figures</a:t>
            </a:r>
          </a:p>
          <a:p>
            <a:pPr marL="360000" indent="-360000"/>
            <a:r>
              <a:rPr lang="en-GB" sz="1600" b="1" dirty="0"/>
              <a:t>Slide 4: </a:t>
            </a:r>
            <a:r>
              <a:rPr lang="en-GB" sz="1600" dirty="0"/>
              <a:t>Map © </a:t>
            </a:r>
            <a:r>
              <a:rPr lang="en-GB" sz="1600" dirty="0">
                <a:hlinkClick r:id="rId2"/>
              </a:rPr>
              <a:t>Geographical Association</a:t>
            </a:r>
            <a:endParaRPr lang="en-GB" sz="1600" dirty="0"/>
          </a:p>
          <a:p>
            <a:pPr marL="360000" indent="-360000"/>
            <a:r>
              <a:rPr lang="en-GB" sz="1600" b="1" dirty="0"/>
              <a:t>Slide 5: </a:t>
            </a:r>
            <a:r>
              <a:rPr lang="en-GB" sz="1600" dirty="0"/>
              <a:t>Map © </a:t>
            </a:r>
            <a:r>
              <a:rPr lang="en-GB" sz="1600" dirty="0">
                <a:hlinkClick r:id="rId2"/>
              </a:rPr>
              <a:t>Geographical Association</a:t>
            </a:r>
            <a:endParaRPr lang="en-GB" sz="1600" dirty="0"/>
          </a:p>
          <a:p>
            <a:pPr marL="360000" indent="-360000"/>
            <a:r>
              <a:rPr lang="en-GB" sz="1600" b="1" dirty="0"/>
              <a:t>Slide 6: </a:t>
            </a:r>
            <a:r>
              <a:rPr lang="en-GB" sz="1600" dirty="0"/>
              <a:t>Image © </a:t>
            </a:r>
            <a:r>
              <a:rPr lang="en-GB" sz="1600" dirty="0">
                <a:hlinkClick r:id="rId3"/>
              </a:rPr>
              <a:t>Geology Society</a:t>
            </a:r>
            <a:endParaRPr lang="en-US" sz="1600" dirty="0"/>
          </a:p>
          <a:p>
            <a:pPr marL="360000" indent="-360000"/>
            <a:r>
              <a:rPr lang="en-GB" sz="1600" b="1" dirty="0"/>
              <a:t>Slide 7: </a:t>
            </a:r>
            <a:r>
              <a:rPr lang="en-GB" sz="1600" dirty="0"/>
              <a:t>Map source </a:t>
            </a:r>
            <a:r>
              <a:rPr lang="en-GB" sz="1600" dirty="0">
                <a:hlinkClick r:id="rId4"/>
              </a:rPr>
              <a:t>Wikimedia</a:t>
            </a:r>
            <a:endParaRPr lang="en-GB" sz="1600" dirty="0"/>
          </a:p>
          <a:p>
            <a:pPr marL="360000" indent="-360000"/>
            <a:r>
              <a:rPr lang="en-GB" sz="1600" b="1" dirty="0"/>
              <a:t>Slide 8: </a:t>
            </a:r>
            <a:r>
              <a:rPr lang="en-GB" sz="1600" dirty="0"/>
              <a:t>Image © </a:t>
            </a:r>
            <a:r>
              <a:rPr lang="en-GB" sz="1600" dirty="0">
                <a:hlinkClick r:id="rId5"/>
              </a:rPr>
              <a:t>ESRI</a:t>
            </a:r>
            <a:endParaRPr lang="en-GB" sz="1600" dirty="0"/>
          </a:p>
          <a:p>
            <a:pPr marL="360000" indent="-360000"/>
            <a:r>
              <a:rPr lang="en-GB" sz="1600" b="1" dirty="0"/>
              <a:t>Slide 9: </a:t>
            </a:r>
            <a:r>
              <a:rPr lang="en-GB" sz="1600" dirty="0"/>
              <a:t>Diagram ©</a:t>
            </a:r>
            <a:r>
              <a:rPr lang="en-GB" sz="1600" b="1" dirty="0"/>
              <a:t> </a:t>
            </a:r>
            <a:r>
              <a:rPr lang="en-GB" sz="1600" dirty="0">
                <a:hlinkClick r:id="rId5"/>
              </a:rPr>
              <a:t>Time for Geography</a:t>
            </a:r>
            <a:r>
              <a:rPr lang="en-GB" sz="1600" dirty="0"/>
              <a:t> </a:t>
            </a:r>
          </a:p>
          <a:p>
            <a:pPr marL="360000" indent="-360000"/>
            <a:r>
              <a:rPr lang="en-GB" sz="1600" b="1" dirty="0"/>
              <a:t>S</a:t>
            </a:r>
            <a:r>
              <a:rPr lang="en-GB" sz="1600" b="1" dirty="0">
                <a:solidFill>
                  <a:srgbClr val="1F3D91"/>
                </a:solidFill>
              </a:rPr>
              <a:t>lide 11: </a:t>
            </a:r>
            <a:r>
              <a:rPr lang="en-GB" sz="1600" dirty="0"/>
              <a:t>Diagram ©</a:t>
            </a:r>
            <a:r>
              <a:rPr lang="en-GB" sz="1600" b="1" dirty="0"/>
              <a:t> </a:t>
            </a:r>
            <a:r>
              <a:rPr lang="en-GB" altLang="en-US" sz="1600" dirty="0">
                <a:solidFill>
                  <a:schemeClr val="tx1"/>
                </a:solidFill>
                <a:latin typeface="Lato" panose="020F0502020204030203"/>
                <a:ea typeface="Calibri" panose="020F0502020204030204" pitchFamily="34" charset="0"/>
                <a:cs typeface="Times New Roman" panose="02020603050405020304" pitchFamily="18" charset="0"/>
                <a:hlinkClick r:id="rId6"/>
              </a:rPr>
              <a:t>Dept of Earth and Planetary Sciences, UC Davis</a:t>
            </a:r>
            <a:endParaRPr lang="en-GB" altLang="en-US" sz="1600" dirty="0">
              <a:solidFill>
                <a:schemeClr val="tx1"/>
              </a:solidFill>
              <a:latin typeface="Lato" panose="020F0502020204030203"/>
              <a:ea typeface="Calibri" panose="020F0502020204030204" pitchFamily="34" charset="0"/>
              <a:cs typeface="Times New Roman" panose="02020603050405020304" pitchFamily="18" charset="0"/>
            </a:endParaRPr>
          </a:p>
          <a:p>
            <a:pPr marL="360000" indent="-360000"/>
            <a:r>
              <a:rPr lang="en-GB" sz="1600" b="1" dirty="0">
                <a:solidFill>
                  <a:schemeClr val="tx1"/>
                </a:solidFill>
                <a:latin typeface="Lato" panose="020F0502020204030203"/>
                <a:cs typeface="Times New Roman" panose="02020603050405020304" pitchFamily="18" charset="0"/>
              </a:rPr>
              <a:t>Slide 12: </a:t>
            </a:r>
            <a:r>
              <a:rPr lang="en-GB" sz="1600" dirty="0"/>
              <a:t>Diagram ©</a:t>
            </a:r>
            <a:r>
              <a:rPr lang="en-GB" sz="1600" b="1" dirty="0"/>
              <a:t> </a:t>
            </a:r>
            <a:r>
              <a:rPr lang="en-GB" sz="1600" dirty="0">
                <a:solidFill>
                  <a:schemeClr val="tx1"/>
                </a:solidFill>
                <a:latin typeface="Lato" panose="020F0502020204030203"/>
                <a:cs typeface="Times New Roman" panose="02020603050405020304" pitchFamily="18" charset="0"/>
                <a:hlinkClick r:id="rId7"/>
              </a:rPr>
              <a:t>Geographical Association</a:t>
            </a:r>
            <a:endParaRPr lang="en-US" sz="1600" dirty="0"/>
          </a:p>
          <a:p>
            <a:pPr marL="360000" indent="-360000"/>
            <a:r>
              <a:rPr lang="en-GB" sz="1600" b="1" dirty="0">
                <a:solidFill>
                  <a:srgbClr val="1F3D91"/>
                </a:solidFill>
              </a:rPr>
              <a:t>Slide 13: </a:t>
            </a:r>
            <a:r>
              <a:rPr lang="en-GB" sz="1600" dirty="0"/>
              <a:t>Map © </a:t>
            </a:r>
            <a:r>
              <a:rPr lang="en-GB" sz="1600" dirty="0">
                <a:hlinkClick r:id="rId8"/>
              </a:rPr>
              <a:t>Snappy Goat</a:t>
            </a:r>
            <a:endParaRPr lang="en-GB" sz="1600" dirty="0"/>
          </a:p>
          <a:p>
            <a:pPr marL="360000" indent="-360000"/>
            <a:r>
              <a:rPr lang="en-GB" sz="1600" b="1" dirty="0">
                <a:solidFill>
                  <a:srgbClr val="1F3D91"/>
                </a:solidFill>
              </a:rPr>
              <a:t>Slides 15/17: </a:t>
            </a:r>
            <a:r>
              <a:rPr lang="en-GB" sz="1600" dirty="0"/>
              <a:t>Images © </a:t>
            </a:r>
            <a:r>
              <a:rPr lang="en-GB" sz="1600" dirty="0">
                <a:hlinkClick r:id="rId9"/>
              </a:rPr>
              <a:t>Atlas of the Underworld</a:t>
            </a:r>
            <a:endParaRPr lang="en-GB" sz="1600" dirty="0"/>
          </a:p>
          <a:p>
            <a:pPr marL="360000" indent="-360000"/>
            <a:r>
              <a:rPr lang="en-GB" sz="1600" b="1" dirty="0">
                <a:solidFill>
                  <a:srgbClr val="1F3D91"/>
                </a:solidFill>
              </a:rPr>
              <a:t>Slide 18: </a:t>
            </a:r>
            <a:r>
              <a:rPr lang="en-GB" sz="1600" dirty="0"/>
              <a:t>Images © R Stern </a:t>
            </a:r>
            <a:r>
              <a:rPr lang="en-GB" sz="1600" dirty="0">
                <a:hlinkClick r:id="rId5"/>
              </a:rPr>
              <a:t>Robert Stern Lecture YouTube video</a:t>
            </a:r>
            <a:endParaRPr lang="en-GB" sz="1600" dirty="0"/>
          </a:p>
          <a:p>
            <a:pPr marL="342900" indent="-342900">
              <a:lnSpc>
                <a:spcPct val="128000"/>
              </a:lnSpc>
            </a:pPr>
            <a:endParaRPr lang="en-GB" sz="1400" b="1" dirty="0"/>
          </a:p>
          <a:p>
            <a:pPr marL="342900" indent="-342900">
              <a:lnSpc>
                <a:spcPct val="128000"/>
              </a:lnSpc>
            </a:pPr>
            <a:endParaRPr lang="en-GB" sz="1400" b="1" dirty="0"/>
          </a:p>
          <a:p>
            <a:pPr marL="342900" indent="-342900">
              <a:lnSpc>
                <a:spcPct val="128000"/>
              </a:lnSpc>
            </a:pPr>
            <a:endParaRPr lang="en-GB" sz="1400" dirty="0"/>
          </a:p>
        </p:txBody>
      </p:sp>
    </p:spTree>
    <p:extLst>
      <p:ext uri="{BB962C8B-B14F-4D97-AF65-F5344CB8AC3E}">
        <p14:creationId xmlns:p14="http://schemas.microsoft.com/office/powerpoint/2010/main" val="60814213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1784" y="548680"/>
            <a:ext cx="7772400" cy="952367"/>
          </a:xfrm>
        </p:spPr>
        <p:txBody>
          <a:bodyPr>
            <a:normAutofit/>
          </a:bodyPr>
          <a:lstStyle/>
          <a:p>
            <a:r>
              <a:rPr lang="en-GB" sz="3600" b="1" dirty="0"/>
              <a:t>Plate tectonics: new theories</a:t>
            </a:r>
          </a:p>
        </p:txBody>
      </p:sp>
      <p:sp>
        <p:nvSpPr>
          <p:cNvPr id="3" name="Subtitle 2"/>
          <p:cNvSpPr>
            <a:spLocks noGrp="1"/>
          </p:cNvSpPr>
          <p:nvPr>
            <p:ph type="subTitle" idx="1"/>
          </p:nvPr>
        </p:nvSpPr>
        <p:spPr>
          <a:xfrm>
            <a:off x="395536" y="1412776"/>
            <a:ext cx="8206680" cy="4392488"/>
          </a:xfrm>
        </p:spPr>
        <p:txBody>
          <a:bodyPr>
            <a:noAutofit/>
          </a:bodyPr>
          <a:lstStyle/>
          <a:p>
            <a:pPr marL="111600" algn="l">
              <a:lnSpc>
                <a:spcPct val="108000"/>
              </a:lnSpc>
            </a:pPr>
            <a:r>
              <a:rPr lang="en-GB" sz="1800" dirty="0">
                <a:solidFill>
                  <a:schemeClr val="tx1"/>
                </a:solidFill>
                <a:latin typeface="Lato" panose="020F0502020204030203"/>
                <a:hlinkClick r:id="rId3" action="ppaction://hlinksldjump"/>
              </a:rPr>
              <a:t>P</a:t>
            </a:r>
            <a:r>
              <a:rPr lang="en-GB" sz="1800" b="0" i="0" dirty="0">
                <a:solidFill>
                  <a:schemeClr val="tx1"/>
                </a:solidFill>
                <a:effectLst/>
                <a:latin typeface="Lato" panose="020F0502020204030203"/>
                <a:hlinkClick r:id="rId3" action="ppaction://hlinksldjump"/>
              </a:rPr>
              <a:t>late tectonics</a:t>
            </a:r>
            <a:r>
              <a:rPr lang="en-GB" sz="1800" b="0" i="0" dirty="0">
                <a:solidFill>
                  <a:schemeClr val="tx1"/>
                </a:solidFill>
                <a:effectLst/>
                <a:latin typeface="Lato" panose="020F0502020204030203"/>
              </a:rPr>
              <a:t> </a:t>
            </a:r>
            <a:r>
              <a:rPr lang="en-GB" sz="1800" b="0" i="0" dirty="0">
                <a:solidFill>
                  <a:srgbClr val="26377C"/>
                </a:solidFill>
                <a:effectLst/>
                <a:latin typeface="Lato" panose="020F0502020204030203"/>
              </a:rPr>
              <a:t>is a relatively young and developing theory. </a:t>
            </a:r>
            <a:r>
              <a:rPr lang="en-GB" sz="1800" dirty="0">
                <a:solidFill>
                  <a:srgbClr val="26377C"/>
                </a:solidFill>
                <a:latin typeface="Lato" panose="020F0502020204030203"/>
              </a:rPr>
              <a:t>Scientists</a:t>
            </a:r>
            <a:r>
              <a:rPr lang="en-GB" sz="1800" b="0" i="0" dirty="0">
                <a:solidFill>
                  <a:srgbClr val="26377C"/>
                </a:solidFill>
                <a:effectLst/>
                <a:latin typeface="Lato" panose="020F0502020204030203"/>
              </a:rPr>
              <a:t> are still gathering new information and, as scientific knowledge advances, we make new conclusions in the light of better evidence.</a:t>
            </a:r>
          </a:p>
          <a:p>
            <a:pPr marL="111600" algn="l">
              <a:lnSpc>
                <a:spcPct val="108000"/>
              </a:lnSpc>
            </a:pPr>
            <a:endParaRPr lang="en-GB" sz="1800" b="0" i="0" dirty="0">
              <a:solidFill>
                <a:srgbClr val="26377C"/>
              </a:solidFill>
              <a:effectLst/>
              <a:latin typeface="Lato" panose="020F0502020204030203"/>
            </a:endParaRPr>
          </a:p>
          <a:p>
            <a:pPr marL="111600" algn="l">
              <a:lnSpc>
                <a:spcPct val="108000"/>
              </a:lnSpc>
            </a:pPr>
            <a:r>
              <a:rPr lang="en-GB" sz="1800" b="0" i="0" dirty="0">
                <a:solidFill>
                  <a:srgbClr val="26377C"/>
                </a:solidFill>
                <a:effectLst/>
                <a:latin typeface="Lato" panose="020F0502020204030203"/>
              </a:rPr>
              <a:t>Researchers now are benefiting from new tools to ‘see’ inside Earth’s interior, and massive leaps in computing power allow scientists to visualise 3-D models which provide critical insights into long-standing gaps in geology’s unifying theory of plate tectonics.</a:t>
            </a:r>
          </a:p>
          <a:p>
            <a:pPr marL="111600" algn="l">
              <a:lnSpc>
                <a:spcPct val="108000"/>
              </a:lnSpc>
            </a:pPr>
            <a:endParaRPr lang="en-GB" sz="1800" b="0" i="0" dirty="0">
              <a:solidFill>
                <a:srgbClr val="26377C"/>
              </a:solidFill>
              <a:effectLst/>
              <a:latin typeface="Lato" panose="020F0502020204030203"/>
            </a:endParaRPr>
          </a:p>
          <a:p>
            <a:pPr marL="111600" algn="l">
              <a:lnSpc>
                <a:spcPct val="108000"/>
              </a:lnSpc>
            </a:pPr>
            <a:r>
              <a:rPr lang="en-GB" sz="1800" b="0" i="0" dirty="0">
                <a:solidFill>
                  <a:srgbClr val="26377C"/>
                </a:solidFill>
                <a:effectLst/>
                <a:latin typeface="Lato" panose="020F0502020204030203"/>
              </a:rPr>
              <a:t>In order to advance knowledge it is often necessary to discard previously held conclusions. This is the case with recent work on plate tectonics. Until very recently i</a:t>
            </a:r>
            <a:r>
              <a:rPr lang="en-GB" sz="1800" dirty="0">
                <a:solidFill>
                  <a:srgbClr val="26377C"/>
                </a:solidFill>
                <a:latin typeface="Lato" panose="020F0502020204030203"/>
              </a:rPr>
              <a:t>t was thought that convection in the mantle was the driving force which moved the plates, a theory still found in many textbooks and videos. We now know this is incorrect: the theory is in the midst of a dramatic upgrade.</a:t>
            </a:r>
          </a:p>
        </p:txBody>
      </p:sp>
    </p:spTree>
    <p:extLst>
      <p:ext uri="{BB962C8B-B14F-4D97-AF65-F5344CB8AC3E}">
        <p14:creationId xmlns:p14="http://schemas.microsoft.com/office/powerpoint/2010/main" val="30911366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D18F0-EE12-46C0-B275-6BE9A4A47F2C}"/>
              </a:ext>
            </a:extLst>
          </p:cNvPr>
          <p:cNvSpPr>
            <a:spLocks noGrp="1"/>
          </p:cNvSpPr>
          <p:nvPr>
            <p:ph type="title"/>
          </p:nvPr>
        </p:nvSpPr>
        <p:spPr>
          <a:xfrm>
            <a:off x="467544" y="476672"/>
            <a:ext cx="8280920" cy="792088"/>
          </a:xfrm>
        </p:spPr>
        <p:txBody>
          <a:bodyPr>
            <a:normAutofit/>
          </a:bodyPr>
          <a:lstStyle/>
          <a:p>
            <a:r>
              <a:rPr lang="en-GB" dirty="0"/>
              <a:t>The theory of plate tectonics</a:t>
            </a:r>
            <a:endParaRPr lang="en-GB" b="1" dirty="0"/>
          </a:p>
        </p:txBody>
      </p:sp>
      <p:sp>
        <p:nvSpPr>
          <p:cNvPr id="3" name="Content Placeholder 2">
            <a:extLst>
              <a:ext uri="{FF2B5EF4-FFF2-40B4-BE49-F238E27FC236}">
                <a16:creationId xmlns:a16="http://schemas.microsoft.com/office/drawing/2014/main" id="{7D4C1875-AA69-4801-9FCE-445D7B3DD171}"/>
              </a:ext>
            </a:extLst>
          </p:cNvPr>
          <p:cNvSpPr>
            <a:spLocks noGrp="1"/>
          </p:cNvSpPr>
          <p:nvPr>
            <p:ph idx="1"/>
          </p:nvPr>
        </p:nvSpPr>
        <p:spPr>
          <a:xfrm>
            <a:off x="467544" y="1300654"/>
            <a:ext cx="3744416" cy="3420852"/>
          </a:xfrm>
        </p:spPr>
        <p:txBody>
          <a:bodyPr>
            <a:normAutofit fontScale="92500" lnSpcReduction="10000"/>
          </a:bodyPr>
          <a:lstStyle/>
          <a:p>
            <a:pPr marL="367200" indent="-255600">
              <a:lnSpc>
                <a:spcPct val="110000"/>
              </a:lnSpc>
            </a:pPr>
            <a:r>
              <a:rPr lang="en-GB" sz="1800" b="0" i="0" dirty="0">
                <a:effectLst/>
                <a:latin typeface="Lato" panose="020F0502020204030203"/>
              </a:rPr>
              <a:t>The surface of Earth is broken up into large </a:t>
            </a:r>
            <a:r>
              <a:rPr lang="en-GB" sz="1800" i="0" dirty="0">
                <a:effectLst/>
                <a:latin typeface="Lato" panose="020F0502020204030203"/>
              </a:rPr>
              <a:t>plates </a:t>
            </a:r>
            <a:r>
              <a:rPr lang="en-GB" sz="1800" b="0" i="0" dirty="0">
                <a:effectLst/>
                <a:latin typeface="Lato" panose="020F0502020204030203"/>
              </a:rPr>
              <a:t>called </a:t>
            </a:r>
            <a:r>
              <a:rPr lang="en-GB" sz="1800" dirty="0">
                <a:solidFill>
                  <a:schemeClr val="tx1"/>
                </a:solidFill>
                <a:effectLst/>
                <a:latin typeface="Lato" panose="020F0502020204030203"/>
                <a:ea typeface="Calibri" panose="020F0502020204030204" pitchFamily="34" charset="0"/>
                <a:cs typeface="Times New Roman" panose="02020603050405020304" pitchFamily="18" charset="0"/>
                <a:hlinkClick r:id="rId3" action="ppaction://hlinksldjump"/>
              </a:rPr>
              <a:t>tectonic or lithospheric plates</a:t>
            </a:r>
            <a:r>
              <a:rPr lang="en-GB" sz="1800" dirty="0">
                <a:solidFill>
                  <a:schemeClr val="tx1"/>
                </a:solidFill>
                <a:effectLst/>
                <a:latin typeface="Lato" panose="020F0502020204030203"/>
                <a:ea typeface="Calibri" panose="020F0502020204030204" pitchFamily="34" charset="0"/>
                <a:cs typeface="Times New Roman" panose="02020603050405020304" pitchFamily="18" charset="0"/>
              </a:rPr>
              <a:t>.</a:t>
            </a:r>
            <a:r>
              <a:rPr lang="en-GB" sz="1800" dirty="0">
                <a:solidFill>
                  <a:schemeClr val="tx1"/>
                </a:solidFill>
                <a:effectLst/>
                <a:latin typeface="Lato" panose="020F0502020204030203"/>
                <a:ea typeface="Calibri" panose="020F0502020204030204" pitchFamily="34" charset="0"/>
                <a:cs typeface="Times New Roman" panose="02020603050405020304" pitchFamily="18" charset="0"/>
                <a:hlinkClick r:id="rId4" action="ppaction://hlinksldjump"/>
              </a:rPr>
              <a:t> </a:t>
            </a:r>
            <a:endParaRPr lang="en-GB" sz="1800" dirty="0">
              <a:solidFill>
                <a:schemeClr val="tx1"/>
              </a:solidFill>
              <a:effectLst/>
              <a:latin typeface="Lato" panose="020F0502020204030203"/>
              <a:ea typeface="Calibri" panose="020F0502020204030204" pitchFamily="34" charset="0"/>
              <a:cs typeface="Times New Roman" panose="02020603050405020304" pitchFamily="18" charset="0"/>
            </a:endParaRPr>
          </a:p>
          <a:p>
            <a:pPr marL="367200" indent="-255600">
              <a:lnSpc>
                <a:spcPct val="110000"/>
              </a:lnSpc>
            </a:pPr>
            <a:r>
              <a:rPr lang="en-GB" sz="1800" dirty="0">
                <a:latin typeface="Lato" panose="020F0502020204030203"/>
                <a:ea typeface="Calibri" panose="020F0502020204030204" pitchFamily="34" charset="0"/>
                <a:cs typeface="Times New Roman" panose="02020603050405020304" pitchFamily="18" charset="0"/>
              </a:rPr>
              <a:t>They are formed from the rigid </a:t>
            </a:r>
            <a:r>
              <a:rPr lang="en-GB" sz="1800" dirty="0">
                <a:effectLst/>
                <a:latin typeface="Lato" panose="020F0502020204030203"/>
                <a:ea typeface="Calibri" panose="020F0502020204030204" pitchFamily="34" charset="0"/>
                <a:cs typeface="Times New Roman" panose="02020603050405020304" pitchFamily="18" charset="0"/>
              </a:rPr>
              <a:t>outer shell of Earth, called the </a:t>
            </a:r>
            <a:r>
              <a:rPr lang="en-GB" sz="1800" b="1" dirty="0">
                <a:effectLst/>
                <a:latin typeface="Lato" panose="020F0502020204030203"/>
                <a:ea typeface="Calibri" panose="020F0502020204030204" pitchFamily="34" charset="0"/>
                <a:cs typeface="Times New Roman" panose="02020603050405020304" pitchFamily="18" charset="0"/>
              </a:rPr>
              <a:t>lithosphere</a:t>
            </a:r>
            <a:r>
              <a:rPr lang="en-GB" sz="1800" dirty="0">
                <a:effectLst/>
                <a:latin typeface="Lato" panose="020F0502020204030203"/>
                <a:ea typeface="Calibri" panose="020F0502020204030204" pitchFamily="34" charset="0"/>
                <a:cs typeface="Times New Roman" panose="02020603050405020304" pitchFamily="18" charset="0"/>
              </a:rPr>
              <a:t>, which is made up of </a:t>
            </a:r>
            <a:r>
              <a:rPr lang="en-GB" sz="1800" b="1" dirty="0">
                <a:effectLst/>
                <a:latin typeface="Lato" panose="020F0502020204030203"/>
                <a:ea typeface="Calibri" panose="020F0502020204030204" pitchFamily="34" charset="0"/>
                <a:cs typeface="Times New Roman" panose="02020603050405020304" pitchFamily="18" charset="0"/>
              </a:rPr>
              <a:t>crust</a:t>
            </a:r>
            <a:r>
              <a:rPr lang="en-GB" sz="1800" dirty="0">
                <a:effectLst/>
                <a:latin typeface="Lato" panose="020F0502020204030203"/>
                <a:ea typeface="Calibri" panose="020F0502020204030204" pitchFamily="34" charset="0"/>
                <a:cs typeface="Times New Roman" panose="02020603050405020304" pitchFamily="18" charset="0"/>
              </a:rPr>
              <a:t> and the uppermost part of the </a:t>
            </a:r>
            <a:r>
              <a:rPr lang="en-GB" sz="1800" b="1" dirty="0">
                <a:effectLst/>
                <a:latin typeface="Lato" panose="020F0502020204030203"/>
                <a:ea typeface="Calibri" panose="020F0502020204030204" pitchFamily="34" charset="0"/>
                <a:cs typeface="Times New Roman" panose="02020603050405020304" pitchFamily="18" charset="0"/>
              </a:rPr>
              <a:t>mantle</a:t>
            </a:r>
            <a:r>
              <a:rPr lang="en-GB" sz="1800" dirty="0">
                <a:effectLst/>
                <a:latin typeface="Lato" panose="020F0502020204030203"/>
                <a:ea typeface="Calibri" panose="020F0502020204030204" pitchFamily="34" charset="0"/>
                <a:cs typeface="Times New Roman" panose="02020603050405020304" pitchFamily="18" charset="0"/>
              </a:rPr>
              <a:t>.</a:t>
            </a:r>
          </a:p>
          <a:p>
            <a:pPr marL="367200" indent="-255600">
              <a:lnSpc>
                <a:spcPct val="110000"/>
              </a:lnSpc>
            </a:pPr>
            <a:r>
              <a:rPr lang="en-GB" sz="1800" dirty="0">
                <a:latin typeface="Lato" panose="020F0502020204030203"/>
                <a:ea typeface="Calibri" panose="020F0502020204030204" pitchFamily="34" charset="0"/>
                <a:cs typeface="Times New Roman" panose="02020603050405020304" pitchFamily="18" charset="0"/>
              </a:rPr>
              <a:t>T</a:t>
            </a:r>
            <a:r>
              <a:rPr lang="en-GB" sz="1800" dirty="0">
                <a:effectLst/>
                <a:latin typeface="Lato" panose="020F0502020204030203"/>
                <a:ea typeface="Calibri" panose="020F0502020204030204" pitchFamily="34" charset="0"/>
                <a:cs typeface="Times New Roman" panose="02020603050405020304" pitchFamily="18" charset="0"/>
              </a:rPr>
              <a:t>hese two parts of the lithosphere </a:t>
            </a:r>
            <a:r>
              <a:rPr lang="en-GB" sz="1800" dirty="0">
                <a:latin typeface="Lato" panose="020F0502020204030203"/>
                <a:ea typeface="Calibri" panose="020F0502020204030204" pitchFamily="34" charset="0"/>
                <a:cs typeface="Times New Roman" panose="02020603050405020304" pitchFamily="18" charset="0"/>
              </a:rPr>
              <a:t>are chemically different, but both are </a:t>
            </a:r>
            <a:r>
              <a:rPr lang="en-GB" sz="1800" b="1" dirty="0">
                <a:latin typeface="Lato" panose="020F0502020204030203"/>
                <a:ea typeface="Calibri" panose="020F0502020204030204" pitchFamily="34" charset="0"/>
                <a:cs typeface="Times New Roman" panose="02020603050405020304" pitchFamily="18" charset="0"/>
              </a:rPr>
              <a:t>brittle and rigid</a:t>
            </a:r>
            <a:r>
              <a:rPr lang="en-GB" sz="1800" dirty="0">
                <a:latin typeface="Lato" panose="020F0502020204030203"/>
                <a:ea typeface="Calibri" panose="020F0502020204030204" pitchFamily="34" charset="0"/>
                <a:cs typeface="Times New Roman" panose="02020603050405020304" pitchFamily="18" charset="0"/>
              </a:rPr>
              <a:t>.</a:t>
            </a:r>
            <a:endParaRPr lang="en-GB" sz="1800" i="0" dirty="0">
              <a:effectLst/>
              <a:latin typeface="Lato" panose="020F0502020204030203"/>
              <a:hlinkClick r:id="rId5">
                <a:extLst>
                  <a:ext uri="{A12FA001-AC4F-418D-AE19-62706E023703}">
                    <ahyp:hlinkClr xmlns:ahyp="http://schemas.microsoft.com/office/drawing/2018/hyperlinkcolor" val="tx"/>
                  </a:ext>
                </a:extLst>
              </a:hlinkClick>
            </a:endParaRPr>
          </a:p>
          <a:p>
            <a:pPr marL="109728" indent="0">
              <a:buNone/>
            </a:pPr>
            <a:endParaRPr lang="en-GB" sz="2400" dirty="0"/>
          </a:p>
        </p:txBody>
      </p:sp>
      <p:pic>
        <p:nvPicPr>
          <p:cNvPr id="4" name="Picture 3">
            <a:hlinkClick r:id="rId6"/>
            <a:extLst>
              <a:ext uri="{FF2B5EF4-FFF2-40B4-BE49-F238E27FC236}">
                <a16:creationId xmlns:a16="http://schemas.microsoft.com/office/drawing/2014/main" id="{27A0FC82-49C4-4237-82B5-493F68E79E1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543" t="2760" r="4921" b="5167"/>
          <a:stretch/>
        </p:blipFill>
        <p:spPr>
          <a:xfrm>
            <a:off x="4283968" y="1412776"/>
            <a:ext cx="4370360" cy="2736304"/>
          </a:xfrm>
          <a:prstGeom prst="rect">
            <a:avLst/>
          </a:prstGeom>
        </p:spPr>
      </p:pic>
      <p:sp>
        <p:nvSpPr>
          <p:cNvPr id="6" name="TextBox 5">
            <a:extLst>
              <a:ext uri="{FF2B5EF4-FFF2-40B4-BE49-F238E27FC236}">
                <a16:creationId xmlns:a16="http://schemas.microsoft.com/office/drawing/2014/main" id="{D286A606-A736-4BB9-B4C4-88E761B40B1A}"/>
              </a:ext>
            </a:extLst>
          </p:cNvPr>
          <p:cNvSpPr txBox="1"/>
          <p:nvPr/>
        </p:nvSpPr>
        <p:spPr>
          <a:xfrm>
            <a:off x="683569" y="4653136"/>
            <a:ext cx="7272808" cy="1869743"/>
          </a:xfrm>
          <a:prstGeom prst="rect">
            <a:avLst/>
          </a:prstGeom>
          <a:solidFill>
            <a:schemeClr val="accent2">
              <a:lumMod val="40000"/>
              <a:lumOff val="60000"/>
            </a:schemeClr>
          </a:solidFill>
          <a:ln>
            <a:solidFill>
              <a:srgbClr val="0070C0"/>
            </a:solidFill>
          </a:ln>
        </p:spPr>
        <p:txBody>
          <a:bodyPr wrap="square" rtlCol="0">
            <a:spAutoFit/>
          </a:bodyPr>
          <a:lstStyle/>
          <a:p>
            <a:r>
              <a:rPr lang="en-GB" b="1" dirty="0">
                <a:solidFill>
                  <a:srgbClr val="26377C"/>
                </a:solidFill>
                <a:latin typeface="Lato" panose="020F0502020204030203"/>
                <a:ea typeface="Lato" panose="020F0502020204030203" pitchFamily="34" charset="0"/>
                <a:cs typeface="Lato" panose="020F0502020204030203" pitchFamily="34" charset="0"/>
              </a:rPr>
              <a:t>Activities</a:t>
            </a:r>
          </a:p>
          <a:p>
            <a:r>
              <a:rPr lang="en-GB" dirty="0">
                <a:solidFill>
                  <a:srgbClr val="26377C"/>
                </a:solidFill>
                <a:latin typeface="Lato" panose="020F0502020204030203"/>
              </a:rPr>
              <a:t>Click on the linked diagram above, then:</a:t>
            </a:r>
            <a:endParaRPr lang="en-GB" b="1" dirty="0">
              <a:solidFill>
                <a:srgbClr val="26377C"/>
              </a:solidFill>
              <a:latin typeface="Lato" panose="020F0502020204030203"/>
              <a:ea typeface="Lato" panose="020F0502020204030203" pitchFamily="34" charset="0"/>
              <a:cs typeface="Lato" panose="020F0502020204030203" pitchFamily="34" charset="0"/>
            </a:endParaRPr>
          </a:p>
          <a:p>
            <a:pPr marL="360000" lvl="1" indent="-360000">
              <a:spcBef>
                <a:spcPts val="300"/>
              </a:spcBef>
              <a:buClr>
                <a:schemeClr val="tx2"/>
              </a:buClr>
              <a:buFont typeface="+mj-lt"/>
              <a:buAutoNum type="arabicPeriod"/>
            </a:pPr>
            <a:r>
              <a:rPr lang="en-GB" dirty="0">
                <a:solidFill>
                  <a:srgbClr val="26377C"/>
                </a:solidFill>
                <a:latin typeface="Lato" panose="020F0502020204030203"/>
              </a:rPr>
              <a:t>Make a copy or take a screen grab of the map showing the plates.</a:t>
            </a:r>
          </a:p>
          <a:p>
            <a:pPr marL="360000" lvl="1" indent="-360000">
              <a:spcBef>
                <a:spcPts val="300"/>
              </a:spcBef>
              <a:buClr>
                <a:schemeClr val="tx2"/>
              </a:buClr>
              <a:buFont typeface="+mj-lt"/>
              <a:buAutoNum type="arabicPeriod"/>
            </a:pPr>
            <a:r>
              <a:rPr lang="en-GB" dirty="0">
                <a:solidFill>
                  <a:srgbClr val="26377C"/>
                </a:solidFill>
                <a:latin typeface="Lato" panose="020F0502020204030203"/>
              </a:rPr>
              <a:t>Explore the </a:t>
            </a:r>
            <a:r>
              <a:rPr lang="en-GB" dirty="0">
                <a:solidFill>
                  <a:srgbClr val="26377C"/>
                </a:solidFill>
                <a:latin typeface="Lato" panose="020F0502020204030203"/>
                <a:hlinkClick r:id="rId6"/>
              </a:rPr>
              <a:t>GeolSoc</a:t>
            </a:r>
            <a:r>
              <a:rPr lang="en-GB" dirty="0">
                <a:solidFill>
                  <a:srgbClr val="26377C"/>
                </a:solidFill>
                <a:latin typeface="Lato" panose="020F0502020204030203"/>
              </a:rPr>
              <a:t> website to discover more about the plates and their composition.</a:t>
            </a:r>
          </a:p>
          <a:p>
            <a:pPr marL="360000" lvl="1" indent="-360000">
              <a:spcBef>
                <a:spcPts val="300"/>
              </a:spcBef>
              <a:buClr>
                <a:schemeClr val="tx2"/>
              </a:buClr>
              <a:buFont typeface="+mj-lt"/>
              <a:buAutoNum type="arabicPeriod"/>
            </a:pPr>
            <a:r>
              <a:rPr lang="en-GB" dirty="0">
                <a:solidFill>
                  <a:srgbClr val="26377C"/>
                </a:solidFill>
                <a:latin typeface="Lato" panose="020F0502020204030203"/>
              </a:rPr>
              <a:t>Complete the multiple choice quiz </a:t>
            </a:r>
            <a:r>
              <a:rPr lang="en-GB" dirty="0">
                <a:solidFill>
                  <a:schemeClr val="tx2"/>
                </a:solidFill>
                <a:latin typeface="Lato" panose="020F0502020204030203"/>
                <a:hlinkClick r:id="rId8"/>
              </a:rPr>
              <a:t>here</a:t>
            </a:r>
            <a:r>
              <a:rPr lang="en-GB" dirty="0">
                <a:solidFill>
                  <a:srgbClr val="26377C"/>
                </a:solidFill>
                <a:latin typeface="Lato" panose="020F0502020204030203"/>
              </a:rPr>
              <a:t>. </a:t>
            </a:r>
          </a:p>
        </p:txBody>
      </p:sp>
    </p:spTree>
    <p:extLst>
      <p:ext uri="{BB962C8B-B14F-4D97-AF65-F5344CB8AC3E}">
        <p14:creationId xmlns:p14="http://schemas.microsoft.com/office/powerpoint/2010/main" val="357228906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D18F0-EE12-46C0-B275-6BE9A4A47F2C}"/>
              </a:ext>
            </a:extLst>
          </p:cNvPr>
          <p:cNvSpPr>
            <a:spLocks noGrp="1"/>
          </p:cNvSpPr>
          <p:nvPr>
            <p:ph type="title"/>
          </p:nvPr>
        </p:nvSpPr>
        <p:spPr>
          <a:xfrm>
            <a:off x="457200" y="322314"/>
            <a:ext cx="8229600" cy="1066800"/>
          </a:xfrm>
        </p:spPr>
        <p:txBody>
          <a:bodyPr>
            <a:normAutofit fontScale="90000"/>
          </a:bodyPr>
          <a:lstStyle/>
          <a:p>
            <a:r>
              <a:rPr lang="en-GB" sz="3600" dirty="0">
                <a:solidFill>
                  <a:srgbClr val="1F3D91"/>
                </a:solidFill>
                <a:effectLst/>
                <a:latin typeface="Lato" panose="020F0502020204030203"/>
                <a:ea typeface="Calibri" panose="020F0502020204030204" pitchFamily="34" charset="0"/>
              </a:rPr>
              <a:t>What is happening at the plate margins?</a:t>
            </a:r>
            <a:endParaRPr lang="en-GB" b="1" dirty="0">
              <a:solidFill>
                <a:srgbClr val="1F3D91"/>
              </a:solidFill>
              <a:latin typeface="Lato" panose="020F0502020204030203"/>
            </a:endParaRPr>
          </a:p>
        </p:txBody>
      </p:sp>
      <p:sp>
        <p:nvSpPr>
          <p:cNvPr id="7" name="Content Placeholder 6">
            <a:extLst>
              <a:ext uri="{FF2B5EF4-FFF2-40B4-BE49-F238E27FC236}">
                <a16:creationId xmlns:a16="http://schemas.microsoft.com/office/drawing/2014/main" id="{5E40D346-2068-4EF0-93D9-EF1BD385154F}"/>
              </a:ext>
            </a:extLst>
          </p:cNvPr>
          <p:cNvSpPr>
            <a:spLocks noGrp="1"/>
          </p:cNvSpPr>
          <p:nvPr>
            <p:ph idx="1"/>
          </p:nvPr>
        </p:nvSpPr>
        <p:spPr>
          <a:xfrm>
            <a:off x="345983" y="1227463"/>
            <a:ext cx="4183568" cy="2412268"/>
          </a:xfrm>
        </p:spPr>
        <p:txBody>
          <a:bodyPr>
            <a:normAutofit/>
          </a:bodyPr>
          <a:lstStyle/>
          <a:p>
            <a:pPr marL="367200" indent="-255600"/>
            <a:r>
              <a:rPr lang="en-GB" sz="1800" b="0" i="0" dirty="0">
                <a:effectLst/>
                <a:latin typeface="Lato" panose="020F0502020204030203"/>
              </a:rPr>
              <a:t>Each plate is in motion relative to its neighbours, causing the geological activity we have noticed at the plate boundaries. </a:t>
            </a:r>
          </a:p>
          <a:p>
            <a:pPr marL="367200" indent="-255600"/>
            <a:r>
              <a:rPr lang="en-GB" sz="1800" dirty="0">
                <a:latin typeface="Lato" panose="020F0502020204030203"/>
              </a:rPr>
              <a:t>You will notice that it </a:t>
            </a:r>
            <a:r>
              <a:rPr lang="en-GB" sz="1800" b="0" i="0" dirty="0">
                <a:effectLst/>
                <a:latin typeface="Lato" panose="020F0502020204030203"/>
              </a:rPr>
              <a:t>is also possible, though less common, for geological activity to take place in the middle of plates.</a:t>
            </a:r>
          </a:p>
          <a:p>
            <a:endParaRPr lang="en-GB" dirty="0"/>
          </a:p>
        </p:txBody>
      </p:sp>
      <p:sp>
        <p:nvSpPr>
          <p:cNvPr id="6" name="TextBox 5">
            <a:extLst>
              <a:ext uri="{FF2B5EF4-FFF2-40B4-BE49-F238E27FC236}">
                <a16:creationId xmlns:a16="http://schemas.microsoft.com/office/drawing/2014/main" id="{EA5F5B94-1118-421B-9A4A-6B5D1F2DFA5A}"/>
              </a:ext>
            </a:extLst>
          </p:cNvPr>
          <p:cNvSpPr txBox="1"/>
          <p:nvPr/>
        </p:nvSpPr>
        <p:spPr>
          <a:xfrm>
            <a:off x="5436095" y="1221760"/>
            <a:ext cx="3456385" cy="3693319"/>
          </a:xfrm>
          <a:prstGeom prst="rect">
            <a:avLst/>
          </a:prstGeom>
          <a:solidFill>
            <a:schemeClr val="accent2">
              <a:lumMod val="40000"/>
              <a:lumOff val="60000"/>
            </a:schemeClr>
          </a:solidFill>
          <a:ln>
            <a:solidFill>
              <a:srgbClr val="0070C0"/>
            </a:solidFill>
          </a:ln>
        </p:spPr>
        <p:txBody>
          <a:bodyPr wrap="square" rtlCol="0">
            <a:spAutoFit/>
          </a:bodyPr>
          <a:lstStyle/>
          <a:p>
            <a:pPr marL="111600"/>
            <a:r>
              <a:rPr lang="en-GB" b="1" dirty="0">
                <a:solidFill>
                  <a:srgbClr val="26377C"/>
                </a:solidFill>
                <a:latin typeface="Lato" panose="020F0502020204030203" pitchFamily="34" charset="0"/>
                <a:ea typeface="Lato" panose="020F0502020204030203" pitchFamily="34" charset="0"/>
                <a:cs typeface="Lato" panose="020F0502020204030203" pitchFamily="34" charset="0"/>
              </a:rPr>
              <a:t>Activity</a:t>
            </a:r>
          </a:p>
          <a:p>
            <a:pPr marL="454500" indent="-342900">
              <a:buFont typeface="+mj-lt"/>
              <a:buAutoNum type="arabicPeriod"/>
            </a:pPr>
            <a:r>
              <a:rPr lang="en-GB" dirty="0">
                <a:solidFill>
                  <a:srgbClr val="26377C"/>
                </a:solidFill>
                <a:latin typeface="Lato" panose="020F0502020204030203" pitchFamily="34" charset="0"/>
                <a:ea typeface="Lato" panose="020F0502020204030203" pitchFamily="34" charset="0"/>
                <a:cs typeface="Lato" panose="020F0502020204030203" pitchFamily="34" charset="0"/>
              </a:rPr>
              <a:t>Click on this </a:t>
            </a:r>
            <a:r>
              <a:rPr lang="en-GB" dirty="0">
                <a:solidFill>
                  <a:schemeClr val="tx2"/>
                </a:solidFill>
                <a:latin typeface="Lato" panose="020F0502020204030203" pitchFamily="34" charset="0"/>
                <a:ea typeface="Lato" panose="020F0502020204030203" pitchFamily="34" charset="0"/>
                <a:cs typeface="Lato" panose="020F0502020204030203" pitchFamily="34" charset="0"/>
                <a:hlinkClick r:id="rId3"/>
              </a:rPr>
              <a:t>link</a:t>
            </a:r>
            <a:r>
              <a:rPr lang="en-GB" dirty="0">
                <a:solidFill>
                  <a:srgbClr val="26377C"/>
                </a:solidFill>
                <a:latin typeface="Lato" panose="020F0502020204030203" pitchFamily="34" charset="0"/>
                <a:ea typeface="Lato" panose="020F0502020204030203" pitchFamily="34" charset="0"/>
                <a:cs typeface="Lato" panose="020F0502020204030203" pitchFamily="34" charset="0"/>
              </a:rPr>
              <a:t> and explore the relationship between earthquakes, </a:t>
            </a:r>
            <a:r>
              <a:rPr lang="en-GB" dirty="0">
                <a:solidFill>
                  <a:srgbClr val="26377C"/>
                </a:solidFill>
                <a:latin typeface="Lato" panose="020F0502020204030203"/>
                <a:ea typeface="Lato" panose="020F0502020204030203" pitchFamily="34" charset="0"/>
                <a:cs typeface="Lato" panose="020F0502020204030203" pitchFamily="34" charset="0"/>
              </a:rPr>
              <a:t>volcanoes and plate boundaries. </a:t>
            </a:r>
          </a:p>
          <a:p>
            <a:pPr marL="454500" indent="-342900">
              <a:buFont typeface="+mj-lt"/>
              <a:buAutoNum type="arabicPeriod"/>
            </a:pPr>
            <a:r>
              <a:rPr lang="en-GB" dirty="0">
                <a:solidFill>
                  <a:srgbClr val="26377C"/>
                </a:solidFill>
                <a:latin typeface="Lato" panose="020F0502020204030203"/>
              </a:rPr>
              <a:t>S</a:t>
            </a:r>
            <a:r>
              <a:rPr lang="en-GB" i="0" dirty="0">
                <a:solidFill>
                  <a:srgbClr val="26377C"/>
                </a:solidFill>
                <a:effectLst/>
                <a:latin typeface="Lato" panose="020F0502020204030203"/>
              </a:rPr>
              <a:t>tudy each layer independently, then combine them.</a:t>
            </a:r>
          </a:p>
          <a:p>
            <a:pPr marL="454500" indent="-342900">
              <a:buFont typeface="+mj-lt"/>
              <a:buAutoNum type="arabicPeriod"/>
            </a:pPr>
            <a:r>
              <a:rPr lang="en-GB" dirty="0">
                <a:solidFill>
                  <a:srgbClr val="26377C"/>
                </a:solidFill>
                <a:latin typeface="Lato" panose="020F0502020204030203"/>
              </a:rPr>
              <a:t>D</a:t>
            </a:r>
            <a:r>
              <a:rPr lang="en-GB" i="0" dirty="0">
                <a:solidFill>
                  <a:srgbClr val="26377C"/>
                </a:solidFill>
                <a:effectLst/>
                <a:latin typeface="Lato" panose="020F0502020204030203"/>
              </a:rPr>
              <a:t>escribe the relationships across the different layers. </a:t>
            </a:r>
            <a:r>
              <a:rPr lang="en-GB" dirty="0">
                <a:solidFill>
                  <a:srgbClr val="26377C"/>
                </a:solidFill>
                <a:latin typeface="Lato" panose="020F0502020204030203"/>
                <a:ea typeface="Lato" panose="020F0502020204030203" pitchFamily="34" charset="0"/>
                <a:cs typeface="Lato" panose="020F0502020204030203" pitchFamily="34" charset="0"/>
              </a:rPr>
              <a:t>What anomalies do you notice?</a:t>
            </a:r>
          </a:p>
        </p:txBody>
      </p:sp>
      <p:pic>
        <p:nvPicPr>
          <p:cNvPr id="9" name="Picture 8">
            <a:extLst>
              <a:ext uri="{FF2B5EF4-FFF2-40B4-BE49-F238E27FC236}">
                <a16:creationId xmlns:a16="http://schemas.microsoft.com/office/drawing/2014/main" id="{17B9C4A1-6CD3-43FA-B46B-52895B4C1B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3639731"/>
            <a:ext cx="4520912" cy="2703427"/>
          </a:xfrm>
          <a:prstGeom prst="rect">
            <a:avLst/>
          </a:prstGeom>
        </p:spPr>
      </p:pic>
    </p:spTree>
    <p:extLst>
      <p:ext uri="{BB962C8B-B14F-4D97-AF65-F5344CB8AC3E}">
        <p14:creationId xmlns:p14="http://schemas.microsoft.com/office/powerpoint/2010/main" val="205555367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4928" y="548679"/>
            <a:ext cx="7772400" cy="751911"/>
          </a:xfrm>
        </p:spPr>
        <p:txBody>
          <a:bodyPr>
            <a:normAutofit fontScale="90000"/>
          </a:bodyPr>
          <a:lstStyle/>
          <a:p>
            <a:r>
              <a:rPr lang="en-GB" sz="3600" dirty="0">
                <a:solidFill>
                  <a:srgbClr val="1F3D91"/>
                </a:solidFill>
                <a:effectLst/>
                <a:latin typeface="Lato" panose="020F0502020204030203"/>
                <a:ea typeface="Times New Roman" panose="02020603050405020304" pitchFamily="18" charset="0"/>
              </a:rPr>
              <a:t>Are all the plate boundaries the same?</a:t>
            </a:r>
            <a:endParaRPr lang="en-GB" sz="3600" b="1" dirty="0">
              <a:solidFill>
                <a:srgbClr val="1F3D91"/>
              </a:solidFill>
              <a:latin typeface="Lato" panose="020F0502020204030203"/>
            </a:endParaRPr>
          </a:p>
        </p:txBody>
      </p:sp>
      <p:sp>
        <p:nvSpPr>
          <p:cNvPr id="3" name="Subtitle 2"/>
          <p:cNvSpPr>
            <a:spLocks noGrp="1"/>
          </p:cNvSpPr>
          <p:nvPr>
            <p:ph type="subTitle" idx="1"/>
          </p:nvPr>
        </p:nvSpPr>
        <p:spPr>
          <a:xfrm>
            <a:off x="611560" y="1484784"/>
            <a:ext cx="4608512" cy="3024336"/>
          </a:xfrm>
        </p:spPr>
        <p:txBody>
          <a:bodyPr>
            <a:normAutofit fontScale="92500" lnSpcReduction="10000"/>
          </a:bodyPr>
          <a:lstStyle/>
          <a:p>
            <a:pPr algn="l">
              <a:lnSpc>
                <a:spcPct val="118000"/>
              </a:lnSpc>
            </a:pPr>
            <a:r>
              <a:rPr lang="en-GB" sz="2000" b="0" i="0" dirty="0">
                <a:solidFill>
                  <a:srgbClr val="26377C"/>
                </a:solidFill>
                <a:effectLst/>
                <a:latin typeface="Lato"/>
              </a:rPr>
              <a:t>There are </a:t>
            </a:r>
            <a:r>
              <a:rPr lang="en-GB" sz="2000" b="1" i="0" dirty="0">
                <a:solidFill>
                  <a:srgbClr val="26377C"/>
                </a:solidFill>
                <a:effectLst/>
                <a:latin typeface="Lato"/>
              </a:rPr>
              <a:t>three</a:t>
            </a:r>
            <a:r>
              <a:rPr lang="en-GB" sz="2000" b="0" i="0" dirty="0">
                <a:solidFill>
                  <a:srgbClr val="26377C"/>
                </a:solidFill>
                <a:effectLst/>
                <a:latin typeface="Lato"/>
              </a:rPr>
              <a:t> different types of plate boundary and a </a:t>
            </a:r>
            <a:r>
              <a:rPr lang="en-GB" sz="2000" b="1" i="0" dirty="0">
                <a:solidFill>
                  <a:srgbClr val="26377C"/>
                </a:solidFill>
                <a:effectLst/>
                <a:latin typeface="Lato"/>
              </a:rPr>
              <a:t>fourth zone</a:t>
            </a:r>
            <a:r>
              <a:rPr lang="en-GB" sz="2000" b="0" i="0" dirty="0">
                <a:solidFill>
                  <a:srgbClr val="26377C"/>
                </a:solidFill>
                <a:effectLst/>
                <a:latin typeface="Lato"/>
              </a:rPr>
              <a:t> where the boundaries are not well defined. At these zones the effects of plate interaction are unclear:</a:t>
            </a:r>
          </a:p>
          <a:p>
            <a:pPr marL="367200" indent="-255600" algn="l">
              <a:lnSpc>
                <a:spcPct val="110000"/>
              </a:lnSpc>
              <a:buFont typeface="Arial" panose="020B0604020202020204" pitchFamily="34" charset="0"/>
              <a:buChar char="•"/>
            </a:pPr>
            <a:r>
              <a:rPr lang="en-GB" sz="2000" b="0" i="0" dirty="0">
                <a:solidFill>
                  <a:srgbClr val="67AFBD"/>
                </a:solidFill>
                <a:effectLst/>
                <a:latin typeface="Lato"/>
                <a:hlinkClick r:id="rId3" action="ppaction://hlinksldjump">
                  <a:extLst>
                    <a:ext uri="{A12FA001-AC4F-418D-AE19-62706E023703}">
                      <ahyp:hlinkClr xmlns:ahyp="http://schemas.microsoft.com/office/drawing/2018/hyperlinkcolor" val="tx"/>
                    </a:ext>
                  </a:extLst>
                </a:hlinkClick>
              </a:rPr>
              <a:t>divergent </a:t>
            </a:r>
            <a:r>
              <a:rPr lang="en-GB" sz="2100" dirty="0">
                <a:solidFill>
                  <a:srgbClr val="67AFBD"/>
                </a:solidFill>
                <a:latin typeface="Lato"/>
                <a:hlinkClick r:id="rId3" action="ppaction://hlinksldjump">
                  <a:extLst>
                    <a:ext uri="{A12FA001-AC4F-418D-AE19-62706E023703}">
                      <ahyp:hlinkClr xmlns:ahyp="http://schemas.microsoft.com/office/drawing/2018/hyperlinkcolor" val="tx"/>
                    </a:ext>
                  </a:extLst>
                </a:hlinkClick>
              </a:rPr>
              <a:t>boundaries</a:t>
            </a:r>
            <a:endParaRPr lang="en-GB" sz="2100" dirty="0">
              <a:solidFill>
                <a:srgbClr val="67AFBD"/>
              </a:solidFill>
              <a:latin typeface="Lato"/>
            </a:endParaRPr>
          </a:p>
          <a:p>
            <a:pPr marL="367200" indent="-255600" algn="l">
              <a:lnSpc>
                <a:spcPct val="110000"/>
              </a:lnSpc>
              <a:buFont typeface="Arial" panose="020B0604020202020204" pitchFamily="34" charset="0"/>
              <a:buChar char="•"/>
            </a:pPr>
            <a:r>
              <a:rPr lang="en-GB" sz="2000" b="0" i="0" dirty="0">
                <a:solidFill>
                  <a:srgbClr val="1F3D91"/>
                </a:solidFill>
                <a:effectLst/>
                <a:latin typeface="Lato"/>
                <a:hlinkClick r:id="rId3" action="ppaction://hlinksldjump"/>
              </a:rPr>
              <a:t>convergent boundaries </a:t>
            </a:r>
            <a:endParaRPr lang="en-GB" sz="2000" b="0" i="0" dirty="0">
              <a:solidFill>
                <a:srgbClr val="1F3D91"/>
              </a:solidFill>
              <a:effectLst/>
              <a:latin typeface="Lato"/>
            </a:endParaRPr>
          </a:p>
          <a:p>
            <a:pPr marL="367200" indent="-255600" algn="l">
              <a:lnSpc>
                <a:spcPct val="110000"/>
              </a:lnSpc>
              <a:buFont typeface="Arial" panose="020B0604020202020204" pitchFamily="34" charset="0"/>
              <a:buChar char="•"/>
            </a:pPr>
            <a:r>
              <a:rPr lang="en-GB" sz="2000" b="0" i="0" dirty="0">
                <a:solidFill>
                  <a:srgbClr val="1F3D91"/>
                </a:solidFill>
                <a:effectLst/>
                <a:latin typeface="Lato"/>
                <a:hlinkClick r:id="rId4" action="ppaction://hlinksldjump"/>
              </a:rPr>
              <a:t>transform boundaries</a:t>
            </a:r>
            <a:endParaRPr lang="en-GB" sz="2000" b="0" i="0" dirty="0">
              <a:solidFill>
                <a:srgbClr val="1F3D91"/>
              </a:solidFill>
              <a:effectLst/>
              <a:latin typeface="Lato"/>
            </a:endParaRPr>
          </a:p>
          <a:p>
            <a:pPr marL="367200" indent="-255600" algn="l">
              <a:lnSpc>
                <a:spcPct val="110000"/>
              </a:lnSpc>
              <a:buFont typeface="Arial" panose="020B0604020202020204" pitchFamily="34" charset="0"/>
              <a:buChar char="•"/>
            </a:pPr>
            <a:r>
              <a:rPr lang="en-GB" sz="2000" b="0" i="0" dirty="0">
                <a:solidFill>
                  <a:srgbClr val="26377C"/>
                </a:solidFill>
                <a:effectLst/>
                <a:latin typeface="Lato"/>
              </a:rPr>
              <a:t>plate boundary zones.</a:t>
            </a:r>
          </a:p>
          <a:p>
            <a:pPr algn="l">
              <a:lnSpc>
                <a:spcPct val="108000"/>
              </a:lnSpc>
            </a:pPr>
            <a:endParaRPr lang="en-GB" dirty="0">
              <a:solidFill>
                <a:srgbClr val="243D91"/>
              </a:solidFill>
              <a:latin typeface="Lato"/>
            </a:endParaRPr>
          </a:p>
        </p:txBody>
      </p:sp>
      <p:sp>
        <p:nvSpPr>
          <p:cNvPr id="13" name="TextBox 12">
            <a:extLst>
              <a:ext uri="{FF2B5EF4-FFF2-40B4-BE49-F238E27FC236}">
                <a16:creationId xmlns:a16="http://schemas.microsoft.com/office/drawing/2014/main" id="{7AA6CC21-3514-404C-9159-93D50A82EAE7}"/>
              </a:ext>
            </a:extLst>
          </p:cNvPr>
          <p:cNvSpPr txBox="1"/>
          <p:nvPr/>
        </p:nvSpPr>
        <p:spPr>
          <a:xfrm>
            <a:off x="5435588" y="1575514"/>
            <a:ext cx="3312876" cy="4085734"/>
          </a:xfrm>
          <a:prstGeom prst="rect">
            <a:avLst/>
          </a:prstGeom>
          <a:solidFill>
            <a:schemeClr val="accent2">
              <a:lumMod val="40000"/>
              <a:lumOff val="60000"/>
            </a:schemeClr>
          </a:solidFill>
          <a:ln>
            <a:solidFill>
              <a:srgbClr val="0070C0"/>
            </a:solidFill>
          </a:ln>
        </p:spPr>
        <p:txBody>
          <a:bodyPr wrap="square" rtlCol="0">
            <a:spAutoFit/>
          </a:bodyPr>
          <a:lstStyle/>
          <a:p>
            <a:pPr marL="367200" indent="-255600">
              <a:spcBef>
                <a:spcPts val="300"/>
              </a:spcBef>
              <a:buClr>
                <a:schemeClr val="accent3"/>
              </a:buClr>
            </a:pPr>
            <a:r>
              <a:rPr lang="en-GB" b="1" dirty="0">
                <a:solidFill>
                  <a:srgbClr val="26377C"/>
                </a:solidFill>
                <a:latin typeface="Lato" panose="020F0502020204030203"/>
                <a:ea typeface="Lato" panose="020F0502020204030203" pitchFamily="34" charset="0"/>
                <a:cs typeface="Lato" panose="020F0502020204030203" pitchFamily="34" charset="0"/>
              </a:rPr>
              <a:t>Activities</a:t>
            </a:r>
          </a:p>
          <a:p>
            <a:pPr marL="454500" indent="-342900">
              <a:spcBef>
                <a:spcPts val="300"/>
              </a:spcBef>
              <a:buClr>
                <a:schemeClr val="tx2"/>
              </a:buClr>
              <a:buFont typeface="+mj-lt"/>
              <a:buAutoNum type="arabicPeriod"/>
            </a:pPr>
            <a:r>
              <a:rPr lang="en-GB" dirty="0">
                <a:solidFill>
                  <a:srgbClr val="26377C"/>
                </a:solidFill>
                <a:latin typeface="Lato" panose="020F0502020204030203"/>
                <a:ea typeface="Lato" panose="020F0502020204030203" pitchFamily="34" charset="0"/>
                <a:cs typeface="Lato" panose="020F0502020204030203" pitchFamily="34" charset="0"/>
              </a:rPr>
              <a:t>Click on the linked image (left) to explore the nature of the different boundaries. Screen grab and make notes on all three boundaries. </a:t>
            </a:r>
          </a:p>
          <a:p>
            <a:pPr marL="454500" indent="-342900">
              <a:spcBef>
                <a:spcPts val="300"/>
              </a:spcBef>
              <a:buClr>
                <a:schemeClr val="tx2"/>
              </a:buClr>
              <a:buFont typeface="+mj-lt"/>
              <a:buAutoNum type="arabicPeriod"/>
            </a:pPr>
            <a:r>
              <a:rPr lang="en-GB" dirty="0">
                <a:solidFill>
                  <a:srgbClr val="26377C"/>
                </a:solidFill>
                <a:latin typeface="Lato" panose="020F0502020204030203"/>
                <a:ea typeface="Lato" panose="020F0502020204030203" pitchFamily="34" charset="0"/>
                <a:cs typeface="Lato" panose="020F0502020204030203" pitchFamily="34" charset="0"/>
              </a:rPr>
              <a:t>Be sure to watch the animations. </a:t>
            </a:r>
          </a:p>
          <a:p>
            <a:pPr marL="454500" indent="-342900">
              <a:spcBef>
                <a:spcPts val="300"/>
              </a:spcBef>
              <a:buClr>
                <a:schemeClr val="tx2"/>
              </a:buClr>
              <a:buFont typeface="+mj-lt"/>
              <a:buAutoNum type="arabicPeriod"/>
            </a:pPr>
            <a:r>
              <a:rPr lang="en-GB" dirty="0">
                <a:solidFill>
                  <a:srgbClr val="26377C"/>
                </a:solidFill>
                <a:latin typeface="Lato" panose="020F0502020204030203"/>
                <a:ea typeface="Lato" panose="020F0502020204030203" pitchFamily="34" charset="0"/>
                <a:cs typeface="Lato" panose="020F0502020204030203" pitchFamily="34" charset="0"/>
              </a:rPr>
              <a:t>Use this </a:t>
            </a:r>
            <a:r>
              <a:rPr lang="en-GB" dirty="0">
                <a:solidFill>
                  <a:schemeClr val="tx2"/>
                </a:solidFill>
                <a:latin typeface="Lato" panose="020F0502020204030203"/>
                <a:ea typeface="Lato" panose="020F0502020204030203" pitchFamily="34" charset="0"/>
                <a:cs typeface="Lato" panose="020F0502020204030203" pitchFamily="34" charset="0"/>
                <a:hlinkClick r:id="rId5"/>
              </a:rPr>
              <a:t>USGS</a:t>
            </a:r>
            <a:r>
              <a:rPr lang="en-GB" dirty="0">
                <a:solidFill>
                  <a:srgbClr val="26377C"/>
                </a:solidFill>
                <a:latin typeface="Lato" panose="020F0502020204030203"/>
                <a:ea typeface="Lato" panose="020F0502020204030203" pitchFamily="34" charset="0"/>
                <a:cs typeface="Lato" panose="020F0502020204030203" pitchFamily="34" charset="0"/>
                <a:hlinkClick r:id="rId5"/>
              </a:rPr>
              <a:t> link</a:t>
            </a:r>
            <a:r>
              <a:rPr lang="en-GB" dirty="0">
                <a:solidFill>
                  <a:srgbClr val="26377C"/>
                </a:solidFill>
                <a:latin typeface="Lato" panose="020F0502020204030203"/>
                <a:ea typeface="Lato" panose="020F0502020204030203" pitchFamily="34" charset="0"/>
                <a:cs typeface="Lato" panose="020F0502020204030203" pitchFamily="34" charset="0"/>
              </a:rPr>
              <a:t> to investigate further and identify a zone where plate interaction at the boundary is unclear.</a:t>
            </a:r>
          </a:p>
        </p:txBody>
      </p:sp>
      <p:pic>
        <p:nvPicPr>
          <p:cNvPr id="6" name="Picture 5">
            <a:hlinkClick r:id="rId6"/>
            <a:extLst>
              <a:ext uri="{FF2B5EF4-FFF2-40B4-BE49-F238E27FC236}">
                <a16:creationId xmlns:a16="http://schemas.microsoft.com/office/drawing/2014/main" id="{82007BF9-9CE5-430F-B1C5-9171A038CF02}"/>
              </a:ext>
            </a:extLst>
          </p:cNvPr>
          <p:cNvPicPr>
            <a:picLocks noChangeAspect="1"/>
          </p:cNvPicPr>
          <p:nvPr/>
        </p:nvPicPr>
        <p:blipFill rotWithShape="1">
          <a:blip r:embed="rId7" cstate="print"/>
          <a:srcRect l="16926" t="12201" r="19288" b="8000"/>
          <a:stretch/>
        </p:blipFill>
        <p:spPr>
          <a:xfrm>
            <a:off x="755577" y="4509120"/>
            <a:ext cx="2736304" cy="1925548"/>
          </a:xfrm>
          <a:prstGeom prst="rect">
            <a:avLst/>
          </a:prstGeom>
        </p:spPr>
      </p:pic>
    </p:spTree>
    <p:extLst>
      <p:ext uri="{BB962C8B-B14F-4D97-AF65-F5344CB8AC3E}">
        <p14:creationId xmlns:p14="http://schemas.microsoft.com/office/powerpoint/2010/main" val="219365987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38DAA-2DDB-FB4F-AD24-0C71147A602E}"/>
              </a:ext>
            </a:extLst>
          </p:cNvPr>
          <p:cNvSpPr>
            <a:spLocks noGrp="1"/>
          </p:cNvSpPr>
          <p:nvPr>
            <p:ph type="title"/>
          </p:nvPr>
        </p:nvSpPr>
        <p:spPr>
          <a:xfrm>
            <a:off x="457200" y="465164"/>
            <a:ext cx="8229600" cy="947612"/>
          </a:xfrm>
        </p:spPr>
        <p:txBody>
          <a:bodyPr>
            <a:normAutofit/>
          </a:bodyPr>
          <a:lstStyle/>
          <a:p>
            <a:r>
              <a:rPr lang="en-US" dirty="0"/>
              <a:t>Alternative terms</a:t>
            </a:r>
          </a:p>
        </p:txBody>
      </p:sp>
      <p:sp>
        <p:nvSpPr>
          <p:cNvPr id="7" name="Content Placeholder 6">
            <a:extLst>
              <a:ext uri="{FF2B5EF4-FFF2-40B4-BE49-F238E27FC236}">
                <a16:creationId xmlns:a16="http://schemas.microsoft.com/office/drawing/2014/main" id="{ED5D3A26-57ED-4C5E-A785-26CB8FAB9FAF}"/>
              </a:ext>
            </a:extLst>
          </p:cNvPr>
          <p:cNvSpPr>
            <a:spLocks noGrp="1"/>
          </p:cNvSpPr>
          <p:nvPr>
            <p:ph idx="1"/>
          </p:nvPr>
        </p:nvSpPr>
        <p:spPr>
          <a:xfrm>
            <a:off x="395536" y="1268760"/>
            <a:ext cx="4824536" cy="5328592"/>
          </a:xfrm>
        </p:spPr>
        <p:txBody>
          <a:bodyPr>
            <a:noAutofit/>
          </a:bodyPr>
          <a:lstStyle/>
          <a:p>
            <a:pPr algn="l"/>
            <a:r>
              <a:rPr lang="en-GB" sz="2000" b="0" i="0" dirty="0">
                <a:effectLst/>
                <a:latin typeface="Lato" panose="020F0502020204030203"/>
              </a:rPr>
              <a:t>The zone between two plates sliding horizontally past one another is generally called a </a:t>
            </a:r>
            <a:r>
              <a:rPr lang="en-GB" sz="2000" b="1" dirty="0">
                <a:effectLst/>
                <a:latin typeface="Lato" panose="020F0502020204030203"/>
              </a:rPr>
              <a:t>transform-fault boundary</a:t>
            </a:r>
            <a:r>
              <a:rPr lang="en-GB" sz="2000" b="0" i="1" dirty="0">
                <a:effectLst/>
                <a:latin typeface="Lato" panose="020F0502020204030203"/>
              </a:rPr>
              <a:t>,</a:t>
            </a:r>
            <a:r>
              <a:rPr lang="en-GB" sz="2000" b="0" i="0" dirty="0">
                <a:effectLst/>
                <a:latin typeface="Lato" panose="020F0502020204030203"/>
              </a:rPr>
              <a:t> a </a:t>
            </a:r>
            <a:r>
              <a:rPr lang="en-GB" sz="2000" b="1" dirty="0">
                <a:effectLst/>
                <a:latin typeface="Lato" panose="020F0502020204030203"/>
              </a:rPr>
              <a:t>transform boundary</a:t>
            </a:r>
            <a:r>
              <a:rPr lang="en-GB" sz="2000" b="0" i="1" dirty="0">
                <a:effectLst/>
                <a:latin typeface="Lato" panose="020F0502020204030203"/>
              </a:rPr>
              <a:t>,</a:t>
            </a:r>
            <a:r>
              <a:rPr lang="en-GB" sz="2000" b="0" i="0" dirty="0">
                <a:effectLst/>
                <a:latin typeface="Lato" panose="020F0502020204030203"/>
              </a:rPr>
              <a:t> or sometimes, a </a:t>
            </a:r>
            <a:r>
              <a:rPr lang="en-GB" sz="2000" b="1" i="0" dirty="0">
                <a:effectLst/>
                <a:latin typeface="Lato" panose="020F0502020204030203"/>
              </a:rPr>
              <a:t>conservative boundary</a:t>
            </a:r>
            <a:r>
              <a:rPr lang="en-GB" sz="2000" b="0" i="0" dirty="0">
                <a:effectLst/>
                <a:latin typeface="Lato" panose="020F0502020204030203"/>
              </a:rPr>
              <a:t>. </a:t>
            </a:r>
          </a:p>
          <a:p>
            <a:pPr algn="l"/>
            <a:r>
              <a:rPr lang="en-GB" sz="2000" b="0" i="0" dirty="0">
                <a:effectLst/>
                <a:latin typeface="Lato" panose="020F0502020204030203"/>
              </a:rPr>
              <a:t>A </a:t>
            </a:r>
            <a:r>
              <a:rPr lang="en-GB" sz="2000" b="1" i="0" dirty="0">
                <a:effectLst/>
                <a:latin typeface="Lato" panose="020F0502020204030203"/>
              </a:rPr>
              <a:t>convergent boundary</a:t>
            </a:r>
            <a:r>
              <a:rPr lang="en-GB" sz="2000" b="0" i="0" dirty="0">
                <a:effectLst/>
                <a:latin typeface="Lato" panose="020F0502020204030203"/>
              </a:rPr>
              <a:t> is sometimes termed a </a:t>
            </a:r>
            <a:r>
              <a:rPr lang="en-GB" sz="2000" b="1" i="0" dirty="0">
                <a:effectLst/>
                <a:latin typeface="Lato" panose="020F0502020204030203"/>
              </a:rPr>
              <a:t>destructive boundary</a:t>
            </a:r>
            <a:r>
              <a:rPr lang="en-GB" sz="2000" dirty="0">
                <a:latin typeface="Lato" panose="020F0502020204030203"/>
              </a:rPr>
              <a:t>. We now know that slabs of lithosphere may exist in the mantle for many millions of years, so this term is misleading.</a:t>
            </a:r>
          </a:p>
          <a:p>
            <a:pPr algn="l"/>
            <a:r>
              <a:rPr lang="en-GB" sz="2000" dirty="0">
                <a:latin typeface="Lato" panose="020F0502020204030203"/>
              </a:rPr>
              <a:t>a </a:t>
            </a:r>
            <a:r>
              <a:rPr lang="en-GB" sz="2000" b="1" dirty="0">
                <a:latin typeface="Lato" panose="020F0502020204030203"/>
              </a:rPr>
              <a:t>divergent boundary </a:t>
            </a:r>
            <a:r>
              <a:rPr lang="en-GB" sz="2000" dirty="0">
                <a:latin typeface="Lato" panose="020F0502020204030203"/>
              </a:rPr>
              <a:t>or divergent plate boundary is also known as a </a:t>
            </a:r>
            <a:r>
              <a:rPr lang="en-GB" sz="2000" b="1" dirty="0">
                <a:latin typeface="Lato" panose="020F0502020204030203"/>
              </a:rPr>
              <a:t>constructive boundary</a:t>
            </a:r>
            <a:r>
              <a:rPr lang="en-GB" sz="2000" dirty="0">
                <a:latin typeface="Lato" panose="020F0502020204030203"/>
              </a:rPr>
              <a:t> or an </a:t>
            </a:r>
            <a:r>
              <a:rPr lang="en-GB" sz="2000" b="1" dirty="0">
                <a:latin typeface="Lato" panose="020F0502020204030203"/>
              </a:rPr>
              <a:t>extensional boundary. </a:t>
            </a:r>
            <a:endParaRPr lang="en-GB" sz="2000" b="1" i="0" dirty="0">
              <a:effectLst/>
              <a:latin typeface="Lato" panose="020F0502020204030203"/>
            </a:endParaRPr>
          </a:p>
        </p:txBody>
      </p:sp>
      <p:sp>
        <p:nvSpPr>
          <p:cNvPr id="10" name="TextBox 9">
            <a:extLst>
              <a:ext uri="{FF2B5EF4-FFF2-40B4-BE49-F238E27FC236}">
                <a16:creationId xmlns:a16="http://schemas.microsoft.com/office/drawing/2014/main" id="{DA3FB40F-E59D-435C-B716-CD4398CBF6C6}"/>
              </a:ext>
            </a:extLst>
          </p:cNvPr>
          <p:cNvSpPr txBox="1"/>
          <p:nvPr/>
        </p:nvSpPr>
        <p:spPr>
          <a:xfrm>
            <a:off x="5292080" y="4751513"/>
            <a:ext cx="3024336" cy="1477328"/>
          </a:xfrm>
          <a:prstGeom prst="rect">
            <a:avLst/>
          </a:prstGeom>
          <a:noFill/>
          <a:ln>
            <a:noFill/>
          </a:ln>
        </p:spPr>
        <p:txBody>
          <a:bodyPr wrap="square">
            <a:spAutoFit/>
          </a:bodyPr>
          <a:lstStyle/>
          <a:p>
            <a:pPr marL="72000"/>
            <a:r>
              <a:rPr lang="en-GB" dirty="0">
                <a:solidFill>
                  <a:srgbClr val="26377C"/>
                </a:solidFill>
                <a:latin typeface="Lato" panose="020F0502020204030203"/>
              </a:rPr>
              <a:t>The San Andreas Fault is a transform fault connecting the spreading ridge in the Gulf of California with that off the north-west USA. </a:t>
            </a:r>
          </a:p>
        </p:txBody>
      </p:sp>
      <p:pic>
        <p:nvPicPr>
          <p:cNvPr id="9" name="Picture 8">
            <a:hlinkClick r:id="rId3"/>
            <a:extLst>
              <a:ext uri="{FF2B5EF4-FFF2-40B4-BE49-F238E27FC236}">
                <a16:creationId xmlns:a16="http://schemas.microsoft.com/office/drawing/2014/main" id="{919A6DFC-E589-4739-AB89-A85081D8D48A}"/>
              </a:ext>
            </a:extLst>
          </p:cNvPr>
          <p:cNvPicPr>
            <a:picLocks noChangeAspect="1"/>
          </p:cNvPicPr>
          <p:nvPr/>
        </p:nvPicPr>
        <p:blipFill>
          <a:blip r:embed="rId4" cstate="print"/>
          <a:stretch>
            <a:fillRect/>
          </a:stretch>
        </p:blipFill>
        <p:spPr>
          <a:xfrm>
            <a:off x="5436096" y="836712"/>
            <a:ext cx="2880320" cy="3914801"/>
          </a:xfrm>
          <a:prstGeom prst="rect">
            <a:avLst/>
          </a:prstGeom>
          <a:ln w="12700">
            <a:solidFill>
              <a:schemeClr val="accent1"/>
            </a:solidFill>
          </a:ln>
        </p:spPr>
      </p:pic>
    </p:spTree>
    <p:extLst>
      <p:ext uri="{BB962C8B-B14F-4D97-AF65-F5344CB8AC3E}">
        <p14:creationId xmlns:p14="http://schemas.microsoft.com/office/powerpoint/2010/main" val="246266304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5C716-761F-4A75-A63E-A0AD3C4DF28B}"/>
              </a:ext>
            </a:extLst>
          </p:cNvPr>
          <p:cNvSpPr>
            <a:spLocks noGrp="1"/>
          </p:cNvSpPr>
          <p:nvPr>
            <p:ph type="ctrTitle"/>
          </p:nvPr>
        </p:nvSpPr>
        <p:spPr>
          <a:xfrm>
            <a:off x="393304" y="628611"/>
            <a:ext cx="8280920" cy="735013"/>
          </a:xfrm>
        </p:spPr>
        <p:txBody>
          <a:bodyPr>
            <a:normAutofit fontScale="90000"/>
          </a:bodyPr>
          <a:lstStyle/>
          <a:p>
            <a:br>
              <a:rPr lang="en-GB" sz="3100" dirty="0">
                <a:latin typeface="Lato" panose="020F0502020204030203"/>
              </a:rPr>
            </a:br>
            <a:r>
              <a:rPr lang="en-GB" sz="3100" dirty="0">
                <a:latin typeface="Lato" panose="020F0502020204030203"/>
              </a:rPr>
              <a:t>Are the continents fixed in place? </a:t>
            </a:r>
            <a:br>
              <a:rPr lang="en-GB" b="0" i="0" dirty="0">
                <a:effectLst/>
                <a:latin typeface="Roboto"/>
              </a:rPr>
            </a:br>
            <a:endParaRPr lang="en-GB" dirty="0"/>
          </a:p>
        </p:txBody>
      </p:sp>
      <p:sp>
        <p:nvSpPr>
          <p:cNvPr id="3" name="Subtitle 2">
            <a:extLst>
              <a:ext uri="{FF2B5EF4-FFF2-40B4-BE49-F238E27FC236}">
                <a16:creationId xmlns:a16="http://schemas.microsoft.com/office/drawing/2014/main" id="{707E827E-6315-4B3D-BDAB-ABDB2F240528}"/>
              </a:ext>
            </a:extLst>
          </p:cNvPr>
          <p:cNvSpPr>
            <a:spLocks noGrp="1"/>
          </p:cNvSpPr>
          <p:nvPr>
            <p:ph type="subTitle" idx="1"/>
          </p:nvPr>
        </p:nvSpPr>
        <p:spPr>
          <a:xfrm>
            <a:off x="395536" y="4869160"/>
            <a:ext cx="8136904" cy="1045135"/>
          </a:xfrm>
        </p:spPr>
        <p:txBody>
          <a:bodyPr>
            <a:normAutofit fontScale="92500"/>
          </a:bodyPr>
          <a:lstStyle/>
          <a:p>
            <a:pPr algn="l">
              <a:lnSpc>
                <a:spcPct val="108000"/>
              </a:lnSpc>
            </a:pPr>
            <a:r>
              <a:rPr lang="en-GB" sz="2000" b="0" i="0" dirty="0">
                <a:solidFill>
                  <a:srgbClr val="26377C"/>
                </a:solidFill>
                <a:effectLst/>
                <a:latin typeface="Lato" panose="020F0502020204030203"/>
              </a:rPr>
              <a:t>Click on the image above to view this </a:t>
            </a:r>
            <a:r>
              <a:rPr lang="en-GB" sz="2000" dirty="0">
                <a:solidFill>
                  <a:srgbClr val="26377C"/>
                </a:solidFill>
                <a:latin typeface="Lato" panose="020F0502020204030203"/>
              </a:rPr>
              <a:t>ESRI </a:t>
            </a:r>
            <a:r>
              <a:rPr lang="en-GB" sz="2000" b="0" i="0" dirty="0">
                <a:solidFill>
                  <a:srgbClr val="26377C"/>
                </a:solidFill>
                <a:effectLst/>
                <a:latin typeface="Lato" panose="020F0502020204030203"/>
              </a:rPr>
              <a:t>animation showing </a:t>
            </a:r>
            <a:r>
              <a:rPr lang="en-GB" sz="2000" i="0" dirty="0">
                <a:solidFill>
                  <a:srgbClr val="26377C"/>
                </a:solidFill>
                <a:effectLst/>
                <a:latin typeface="Lato" panose="020F0502020204030203"/>
              </a:rPr>
              <a:t>tectonic plate movement </a:t>
            </a:r>
            <a:r>
              <a:rPr lang="en-GB" sz="2000" b="0" i="0" dirty="0">
                <a:solidFill>
                  <a:srgbClr val="26377C"/>
                </a:solidFill>
                <a:effectLst/>
                <a:latin typeface="Lato" panose="020F0502020204030203"/>
              </a:rPr>
              <a:t>and the changing paleogeography of the oceans and continents back to 540 million years ago (Cambrian-Precambrian Period). </a:t>
            </a:r>
            <a:endParaRPr lang="en-GB" sz="2000" dirty="0">
              <a:solidFill>
                <a:srgbClr val="26377C"/>
              </a:solidFill>
              <a:latin typeface="Lato" panose="020F0502020204030203"/>
            </a:endParaRPr>
          </a:p>
        </p:txBody>
      </p:sp>
      <p:pic>
        <p:nvPicPr>
          <p:cNvPr id="5" name="Picture 4">
            <a:hlinkClick r:id="rId3"/>
            <a:extLst>
              <a:ext uri="{FF2B5EF4-FFF2-40B4-BE49-F238E27FC236}">
                <a16:creationId xmlns:a16="http://schemas.microsoft.com/office/drawing/2014/main" id="{42763C52-08E2-45B8-A151-512B8E9EB0E9}"/>
              </a:ext>
            </a:extLst>
          </p:cNvPr>
          <p:cNvPicPr>
            <a:picLocks noChangeAspect="1"/>
          </p:cNvPicPr>
          <p:nvPr/>
        </p:nvPicPr>
        <p:blipFill rotWithShape="1">
          <a:blip r:embed="rId4" cstate="print"/>
          <a:srcRect l="10625" t="17801" r="1175" b="17800"/>
          <a:stretch/>
        </p:blipFill>
        <p:spPr>
          <a:xfrm>
            <a:off x="393304" y="1363624"/>
            <a:ext cx="8064896" cy="3312368"/>
          </a:xfrm>
          <a:prstGeom prst="rect">
            <a:avLst/>
          </a:prstGeom>
        </p:spPr>
      </p:pic>
    </p:spTree>
    <p:extLst>
      <p:ext uri="{BB962C8B-B14F-4D97-AF65-F5344CB8AC3E}">
        <p14:creationId xmlns:p14="http://schemas.microsoft.com/office/powerpoint/2010/main" val="68701085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86EDD-8AD4-4710-AC84-349F0C35EB40}"/>
              </a:ext>
            </a:extLst>
          </p:cNvPr>
          <p:cNvSpPr>
            <a:spLocks noGrp="1"/>
          </p:cNvSpPr>
          <p:nvPr>
            <p:ph type="title"/>
          </p:nvPr>
        </p:nvSpPr>
        <p:spPr>
          <a:xfrm>
            <a:off x="457200" y="811262"/>
            <a:ext cx="8229600" cy="1066800"/>
          </a:xfrm>
        </p:spPr>
        <p:txBody>
          <a:bodyPr>
            <a:normAutofit fontScale="90000"/>
          </a:bodyPr>
          <a:lstStyle/>
          <a:p>
            <a:r>
              <a:rPr lang="en-GB" sz="3100" b="1" dirty="0">
                <a:effectLst/>
                <a:latin typeface="Lato" panose="020F0502020204030203"/>
                <a:ea typeface="Cambria" panose="02040503050406030204" pitchFamily="18" charset="0"/>
                <a:cs typeface="Times New Roman" panose="02020603050405020304" pitchFamily="18" charset="0"/>
              </a:rPr>
              <a:t>What lies underneath the lithosphere?</a:t>
            </a:r>
            <a:br>
              <a:rPr lang="en-GB" sz="3100" b="1" dirty="0">
                <a:effectLst/>
                <a:latin typeface="Lato" panose="020F0502020204030203"/>
                <a:ea typeface="Cambria" panose="02040503050406030204" pitchFamily="18" charset="0"/>
                <a:cs typeface="Times New Roman" panose="02020603050405020304" pitchFamily="18" charset="0"/>
              </a:rPr>
            </a:br>
            <a:r>
              <a:rPr lang="en-GB" sz="3100" b="1" dirty="0">
                <a:effectLst/>
                <a:latin typeface="Lato" panose="020F0502020204030203"/>
                <a:ea typeface="Cambria" panose="02040503050406030204" pitchFamily="18" charset="0"/>
                <a:cs typeface="Times New Roman" panose="02020603050405020304" pitchFamily="18" charset="0"/>
              </a:rPr>
              <a:t>Earth structure and internal energy sources</a:t>
            </a:r>
            <a:br>
              <a:rPr lang="en-US" sz="3600" b="1" dirty="0">
                <a:effectLst/>
                <a:latin typeface="Lato" panose="020F0502020204030203"/>
                <a:ea typeface="Cambria" panose="02040503050406030204" pitchFamily="18" charset="0"/>
                <a:cs typeface="Times New Roman" panose="02020603050405020304" pitchFamily="18" charset="0"/>
              </a:rPr>
            </a:br>
            <a:endParaRPr lang="en-GB" dirty="0"/>
          </a:p>
        </p:txBody>
      </p:sp>
      <p:pic>
        <p:nvPicPr>
          <p:cNvPr id="7" name="Picture 6">
            <a:hlinkClick r:id="rId3"/>
            <a:extLst>
              <a:ext uri="{FF2B5EF4-FFF2-40B4-BE49-F238E27FC236}">
                <a16:creationId xmlns:a16="http://schemas.microsoft.com/office/drawing/2014/main" id="{F3C86510-D602-493B-8F47-708CF6897037}"/>
              </a:ext>
            </a:extLst>
          </p:cNvPr>
          <p:cNvPicPr>
            <a:picLocks noChangeAspect="1"/>
          </p:cNvPicPr>
          <p:nvPr/>
        </p:nvPicPr>
        <p:blipFill>
          <a:blip r:embed="rId4" cstate="print"/>
          <a:stretch>
            <a:fillRect/>
          </a:stretch>
        </p:blipFill>
        <p:spPr>
          <a:xfrm>
            <a:off x="323528" y="1584914"/>
            <a:ext cx="5040560" cy="3514968"/>
          </a:xfrm>
          <a:prstGeom prst="rect">
            <a:avLst/>
          </a:prstGeom>
        </p:spPr>
      </p:pic>
      <p:sp>
        <p:nvSpPr>
          <p:cNvPr id="5" name="TextBox 4">
            <a:extLst>
              <a:ext uri="{FF2B5EF4-FFF2-40B4-BE49-F238E27FC236}">
                <a16:creationId xmlns:a16="http://schemas.microsoft.com/office/drawing/2014/main" id="{E2A93F39-585C-4FAE-996A-5953299AE41C}"/>
              </a:ext>
            </a:extLst>
          </p:cNvPr>
          <p:cNvSpPr txBox="1"/>
          <p:nvPr/>
        </p:nvSpPr>
        <p:spPr>
          <a:xfrm>
            <a:off x="5364088" y="1628800"/>
            <a:ext cx="3322712" cy="3960440"/>
          </a:xfrm>
          <a:prstGeom prst="rect">
            <a:avLst/>
          </a:prstGeom>
          <a:solidFill>
            <a:schemeClr val="accent2">
              <a:lumMod val="40000"/>
              <a:lumOff val="60000"/>
            </a:schemeClr>
          </a:solidFill>
          <a:ln>
            <a:solidFill>
              <a:srgbClr val="0070C0"/>
            </a:solidFill>
          </a:ln>
        </p:spPr>
        <p:txBody>
          <a:bodyPr wrap="square" rtlCol="0">
            <a:spAutoFit/>
          </a:bodyPr>
          <a:lstStyle/>
          <a:p>
            <a:r>
              <a:rPr lang="en-GB" b="1" dirty="0">
                <a:solidFill>
                  <a:srgbClr val="26377C"/>
                </a:solidFill>
                <a:latin typeface="Lato" panose="020F0502020204030203" pitchFamily="34" charset="0"/>
                <a:ea typeface="Lato" panose="020F0502020204030203" pitchFamily="34" charset="0"/>
                <a:cs typeface="Lato" panose="020F0502020204030203" pitchFamily="34" charset="0"/>
              </a:rPr>
              <a:t>Activity</a:t>
            </a:r>
          </a:p>
          <a:p>
            <a:pPr marL="360000" indent="-360000">
              <a:buFont typeface="+mj-lt"/>
              <a:buAutoNum type="arabicPeriod"/>
            </a:pPr>
            <a:r>
              <a:rPr lang="en-GB" dirty="0">
                <a:solidFill>
                  <a:srgbClr val="26377C"/>
                </a:solidFill>
                <a:latin typeface="Lato" panose="020F0502020204030203" pitchFamily="34" charset="0"/>
                <a:ea typeface="Lato" panose="020F0502020204030203" pitchFamily="34" charset="0"/>
                <a:cs typeface="Lato" panose="020F0502020204030203" pitchFamily="34" charset="0"/>
              </a:rPr>
              <a:t>Click on this </a:t>
            </a:r>
            <a:r>
              <a:rPr lang="en-GB" dirty="0">
                <a:solidFill>
                  <a:schemeClr val="tx2"/>
                </a:solidFill>
                <a:latin typeface="Lato" panose="020F0502020204030203" pitchFamily="34" charset="0"/>
                <a:ea typeface="Lato" panose="020F0502020204030203" pitchFamily="34" charset="0"/>
                <a:cs typeface="Lato" panose="020F0502020204030203" pitchFamily="34" charset="0"/>
                <a:hlinkClick r:id="rId3"/>
              </a:rPr>
              <a:t>link</a:t>
            </a:r>
            <a:r>
              <a:rPr lang="en-GB" dirty="0">
                <a:solidFill>
                  <a:srgbClr val="26377C"/>
                </a:solidFill>
                <a:latin typeface="Lato" panose="020F0502020204030203" pitchFamily="34" charset="0"/>
                <a:ea typeface="Lato" panose="020F0502020204030203" pitchFamily="34" charset="0"/>
                <a:cs typeface="Lato" panose="020F0502020204030203" pitchFamily="34" charset="0"/>
              </a:rPr>
              <a:t> and watch the </a:t>
            </a:r>
            <a:r>
              <a:rPr lang="en-GB" dirty="0">
                <a:solidFill>
                  <a:srgbClr val="26377C"/>
                </a:solidFill>
                <a:latin typeface="Lato" panose="020F0502020204030203"/>
                <a:ea typeface="Lato" panose="020F0502020204030203" pitchFamily="34" charset="0"/>
                <a:cs typeface="Lato" panose="020F0502020204030203" pitchFamily="34" charset="0"/>
              </a:rPr>
              <a:t>video </a:t>
            </a:r>
            <a:r>
              <a:rPr lang="en-GB" i="0" dirty="0">
                <a:solidFill>
                  <a:srgbClr val="26377C"/>
                </a:solidFill>
                <a:effectLst/>
                <a:latin typeface="Lato" panose="020F0502020204030203"/>
              </a:rPr>
              <a:t>exploring the layered structure of Earth.</a:t>
            </a:r>
          </a:p>
          <a:p>
            <a:pPr marL="360000" indent="-360000">
              <a:buFont typeface="+mj-lt"/>
              <a:buAutoNum type="arabicPeriod"/>
            </a:pPr>
            <a:r>
              <a:rPr lang="en-GB" dirty="0">
                <a:solidFill>
                  <a:srgbClr val="26377C"/>
                </a:solidFill>
                <a:latin typeface="Lato" panose="020F0502020204030203"/>
                <a:ea typeface="Lato" panose="020F0502020204030203" pitchFamily="34" charset="0"/>
                <a:cs typeface="Lato" panose="020F0502020204030203" pitchFamily="34" charset="0"/>
              </a:rPr>
              <a:t>Take a copy of the diagram, then describe the characteristics of these layers:</a:t>
            </a:r>
          </a:p>
          <a:p>
            <a:pPr marL="367200" lvl="1" indent="-255600">
              <a:buFont typeface="Arial" pitchFamily="34" charset="0"/>
              <a:buChar char="•"/>
            </a:pPr>
            <a:r>
              <a:rPr lang="en-GB" dirty="0">
                <a:solidFill>
                  <a:srgbClr val="26377C"/>
                </a:solidFill>
                <a:latin typeface="Lato" panose="020F0502020204030203"/>
                <a:ea typeface="Lato" panose="020F0502020204030203" pitchFamily="34" charset="0"/>
                <a:cs typeface="Lato" panose="020F0502020204030203" pitchFamily="34" charset="0"/>
              </a:rPr>
              <a:t>solid inner core</a:t>
            </a:r>
          </a:p>
          <a:p>
            <a:pPr marL="367200" lvl="1" indent="-255600">
              <a:buFont typeface="Arial" pitchFamily="34" charset="0"/>
              <a:buChar char="•"/>
            </a:pPr>
            <a:r>
              <a:rPr lang="en-GB" dirty="0">
                <a:solidFill>
                  <a:srgbClr val="26377C"/>
                </a:solidFill>
                <a:latin typeface="Lato" panose="020F0502020204030203"/>
                <a:ea typeface="Lato" panose="020F0502020204030203" pitchFamily="34" charset="0"/>
                <a:cs typeface="Lato" panose="020F0502020204030203" pitchFamily="34" charset="0"/>
              </a:rPr>
              <a:t>liquid outer core</a:t>
            </a:r>
          </a:p>
          <a:p>
            <a:pPr marL="367200" lvl="1" indent="-255600">
              <a:buFont typeface="Arial" pitchFamily="34" charset="0"/>
              <a:buChar char="•"/>
            </a:pPr>
            <a:r>
              <a:rPr lang="en-GB" dirty="0">
                <a:solidFill>
                  <a:srgbClr val="26377C"/>
                </a:solidFill>
                <a:latin typeface="Lato" panose="020F0502020204030203"/>
                <a:ea typeface="Lato" panose="020F0502020204030203" pitchFamily="34" charset="0"/>
                <a:cs typeface="Lato" panose="020F0502020204030203" pitchFamily="34" charset="0"/>
              </a:rPr>
              <a:t>mantle (mesosphere, asthenosphere and lithosphere)</a:t>
            </a:r>
          </a:p>
          <a:p>
            <a:pPr marL="367200" lvl="1" indent="-255600">
              <a:buFont typeface="Arial" pitchFamily="34" charset="0"/>
              <a:buChar char="•"/>
            </a:pPr>
            <a:r>
              <a:rPr lang="en-GB" dirty="0">
                <a:solidFill>
                  <a:srgbClr val="26377C"/>
                </a:solidFill>
                <a:latin typeface="Lato" panose="020F0502020204030203"/>
                <a:ea typeface="Lato" panose="020F0502020204030203" pitchFamily="34" charset="0"/>
                <a:cs typeface="Lato" panose="020F0502020204030203" pitchFamily="34" charset="0"/>
              </a:rPr>
              <a:t>crust.</a:t>
            </a:r>
          </a:p>
        </p:txBody>
      </p:sp>
    </p:spTree>
    <p:extLst>
      <p:ext uri="{BB962C8B-B14F-4D97-AF65-F5344CB8AC3E}">
        <p14:creationId xmlns:p14="http://schemas.microsoft.com/office/powerpoint/2010/main" val="2177504851"/>
      </p:ext>
    </p:extLst>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A presentation template">
  <a:themeElements>
    <a:clrScheme name="Custom 1">
      <a:dk1>
        <a:srgbClr val="352B84"/>
      </a:dk1>
      <a:lt1>
        <a:sysClr val="window" lastClr="FFFFFF"/>
      </a:lt1>
      <a:dk2>
        <a:srgbClr val="1F3D91"/>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0</TotalTime>
  <Words>2638</Words>
  <Application>Microsoft Office PowerPoint</Application>
  <PresentationFormat>On-screen Show (4:3)</PresentationFormat>
  <Paragraphs>193</Paragraphs>
  <Slides>22</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Courier New</vt:lpstr>
      <vt:lpstr>Georgia</vt:lpstr>
      <vt:lpstr>Lato</vt:lpstr>
      <vt:lpstr>Roboto</vt:lpstr>
      <vt:lpstr>Wingdings 2</vt:lpstr>
      <vt:lpstr>GA presentation template</vt:lpstr>
      <vt:lpstr>PowerPoint Presentation</vt:lpstr>
      <vt:lpstr>Getting started</vt:lpstr>
      <vt:lpstr>Plate tectonics: new theories</vt:lpstr>
      <vt:lpstr>The theory of plate tectonics</vt:lpstr>
      <vt:lpstr>What is happening at the plate margins?</vt:lpstr>
      <vt:lpstr>Are all the plate boundaries the same?</vt:lpstr>
      <vt:lpstr>Alternative terms</vt:lpstr>
      <vt:lpstr> Are the continents fixed in place?  </vt:lpstr>
      <vt:lpstr>What lies underneath the lithosphere? Earth structure and internal energy sources </vt:lpstr>
      <vt:lpstr>Big ideas – many puzzles</vt:lpstr>
      <vt:lpstr>If not convection, then what…?</vt:lpstr>
      <vt:lpstr>Apply your learning</vt:lpstr>
      <vt:lpstr>Thermal plumes and hotspots</vt:lpstr>
      <vt:lpstr>Taking it further 1: how do we know what is happening in the mantle?</vt:lpstr>
      <vt:lpstr>Taking it further 2: Hades Underworld Explorer</vt:lpstr>
      <vt:lpstr>Hades Underworld Explorer in the Pacific</vt:lpstr>
      <vt:lpstr>Taking it further 3: complex ideas about modelling plate movement</vt:lpstr>
      <vt:lpstr>Taking it further 4: How do subduction zones and arcs form? A lecture by Robert Stern</vt:lpstr>
      <vt:lpstr>Glossary 1</vt:lpstr>
      <vt:lpstr>Glossary 2</vt:lpstr>
      <vt:lpstr>Links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rmcateer</dc:creator>
  <cp:lastModifiedBy>Anna Grandfield</cp:lastModifiedBy>
  <cp:revision>77</cp:revision>
  <dcterms:created xsi:type="dcterms:W3CDTF">2014-10-30T10:42:22Z</dcterms:created>
  <dcterms:modified xsi:type="dcterms:W3CDTF">2021-12-15T10:43:16Z</dcterms:modified>
</cp:coreProperties>
</file>