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handoutMasterIdLst>
    <p:handoutMasterId r:id="rId26"/>
  </p:handoutMasterIdLst>
  <p:sldIdLst>
    <p:sldId id="430" r:id="rId2"/>
    <p:sldId id="429" r:id="rId3"/>
    <p:sldId id="431" r:id="rId4"/>
    <p:sldId id="474" r:id="rId5"/>
    <p:sldId id="434" r:id="rId6"/>
    <p:sldId id="437" r:id="rId7"/>
    <p:sldId id="462" r:id="rId8"/>
    <p:sldId id="457" r:id="rId9"/>
    <p:sldId id="468" r:id="rId10"/>
    <p:sldId id="466" r:id="rId11"/>
    <p:sldId id="469" r:id="rId12"/>
    <p:sldId id="470" r:id="rId13"/>
    <p:sldId id="467" r:id="rId14"/>
    <p:sldId id="471" r:id="rId15"/>
    <p:sldId id="472" r:id="rId16"/>
    <p:sldId id="473" r:id="rId17"/>
    <p:sldId id="291" r:id="rId18"/>
    <p:sldId id="475" r:id="rId19"/>
    <p:sldId id="290" r:id="rId20"/>
    <p:sldId id="476" r:id="rId21"/>
    <p:sldId id="449" r:id="rId22"/>
    <p:sldId id="450" r:id="rId23"/>
    <p:sldId id="4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initials="J" lastIdx="1" clrIdx="0"/>
  <p:cmAuthor id="2" name="Sylvia Knight"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7C"/>
    <a:srgbClr val="B4CE44"/>
    <a:srgbClr val="E9511D"/>
    <a:srgbClr val="243D91"/>
    <a:srgbClr val="1F3D91"/>
    <a:srgbClr val="002060"/>
    <a:srgbClr val="BFCAEF"/>
    <a:srgbClr val="88F6FC"/>
    <a:srgbClr val="99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41" autoAdjust="0"/>
  </p:normalViewPr>
  <p:slideViewPr>
    <p:cSldViewPr>
      <p:cViewPr varScale="1">
        <p:scale>
          <a:sx n="98" d="100"/>
          <a:sy n="98" d="100"/>
        </p:scale>
        <p:origin x="2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AA3E17-8062-4F00-89CF-2E366E26EC94}" type="datetimeFigureOut">
              <a:rPr lang="en-GB" smtClean="0"/>
              <a:t>18/05/2021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6B2183-ABC7-4CAF-847F-50D9201CCD2D}" type="slidenum">
              <a:rPr lang="en-GB" smtClean="0"/>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44747-CDB7-4F98-827F-A214E0B4E219}" type="datetimeFigureOut">
              <a:rPr lang="en-GB" smtClean="0"/>
              <a:pPr/>
              <a:t>18/05/2021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9001A-258F-4C21-BFC1-1432480F8C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n.wikipedia.org/wiki/en:Creative_Commons"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creativecommons.org/licenses/by-sa/3.0/deed.e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3</a:t>
            </a:fld>
            <a:endParaRPr lang="en-GB"/>
          </a:p>
        </p:txBody>
      </p:sp>
    </p:spTree>
    <p:extLst>
      <p:ext uri="{BB962C8B-B14F-4D97-AF65-F5344CB8AC3E}">
        <p14:creationId xmlns:p14="http://schemas.microsoft.com/office/powerpoint/2010/main" val="4006493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i="0" dirty="0">
                <a:solidFill>
                  <a:srgbClr val="333333"/>
                </a:solidFill>
                <a:effectLst/>
                <a:latin typeface="SanomatSans"/>
              </a:rPr>
              <a:t>Image: Henrik </a:t>
            </a:r>
            <a:r>
              <a:rPr lang="en-GB" b="0" i="0" dirty="0" err="1">
                <a:solidFill>
                  <a:srgbClr val="333333"/>
                </a:solidFill>
                <a:effectLst/>
                <a:latin typeface="SanomatSans"/>
              </a:rPr>
              <a:t>Avercamp</a:t>
            </a:r>
            <a:r>
              <a:rPr lang="en-GB" b="0" i="0" dirty="0">
                <a:solidFill>
                  <a:srgbClr val="333333"/>
                </a:solidFill>
                <a:effectLst/>
                <a:latin typeface="SanomatSans"/>
              </a:rPr>
              <a:t> / Wikimedia Commons https://en.wikipedia.org/wiki/File:Hendrick_Avercamp_-_Winterlandschap_met_ijsvermaak.jpg</a:t>
            </a:r>
            <a:endParaRPr lang="en-GB" dirty="0"/>
          </a:p>
          <a:p>
            <a:endParaRPr lang="en-GB" dirty="0"/>
          </a:p>
          <a:p>
            <a:r>
              <a:rPr lang="en-GB" dirty="0"/>
              <a:t>Full reference: Knight, S. (2019) ‘</a:t>
            </a:r>
            <a:r>
              <a:rPr lang="en-GB" sz="1200" b="0" i="0" kern="1200" dirty="0">
                <a:solidFill>
                  <a:schemeClr val="tx1"/>
                </a:solidFill>
                <a:latin typeface="+mn-lt"/>
                <a:ea typeface="+mn-ea"/>
                <a:cs typeface="+mn-cs"/>
              </a:rPr>
              <a:t>Did the European conquest of the Americas contribute to the Little Ice Age?’</a:t>
            </a:r>
          </a:p>
          <a:p>
            <a:r>
              <a:rPr lang="en-GB" sz="1200" b="0" i="1" kern="1200" dirty="0">
                <a:solidFill>
                  <a:schemeClr val="tx1"/>
                </a:solidFill>
                <a:latin typeface="+mn-lt"/>
                <a:ea typeface="+mn-ea"/>
                <a:cs typeface="+mn-cs"/>
              </a:rPr>
              <a:t>Teaching Geography</a:t>
            </a:r>
            <a:r>
              <a:rPr lang="en-GB" sz="1200" b="0" i="0" kern="1200" baseline="0" dirty="0">
                <a:solidFill>
                  <a:schemeClr val="tx1"/>
                </a:solidFill>
                <a:latin typeface="+mn-lt"/>
                <a:ea typeface="+mn-ea"/>
                <a:cs typeface="+mn-cs"/>
              </a:rPr>
              <a:t>  44 (2) pp.68-71.</a:t>
            </a:r>
            <a:endParaRPr lang="en-GB"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99001A-258F-4C21-BFC1-1432480F8C34}" type="slidenum">
              <a:rPr lang="en-GB" smtClean="0"/>
              <a:pPr/>
              <a:t>17</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0" i="0" dirty="0">
                <a:solidFill>
                  <a:srgbClr val="333333"/>
                </a:solidFill>
                <a:effectLst/>
                <a:latin typeface="SanomatSans"/>
              </a:rPr>
              <a:t>Image: Henrik </a:t>
            </a:r>
            <a:r>
              <a:rPr lang="en-GB" b="0" i="0" dirty="0" err="1">
                <a:solidFill>
                  <a:srgbClr val="333333"/>
                </a:solidFill>
                <a:effectLst/>
                <a:latin typeface="SanomatSans"/>
              </a:rPr>
              <a:t>Avercamp</a:t>
            </a:r>
            <a:r>
              <a:rPr lang="en-GB" b="0" i="0" dirty="0">
                <a:solidFill>
                  <a:srgbClr val="333333"/>
                </a:solidFill>
                <a:effectLst/>
                <a:latin typeface="SanomatSans"/>
              </a:rPr>
              <a:t> / Wikimedia Commons</a:t>
            </a:r>
            <a:endParaRPr lang="en-GB" dirty="0"/>
          </a:p>
          <a:p>
            <a:endParaRPr lang="en-GB" dirty="0"/>
          </a:p>
          <a:p>
            <a:r>
              <a:rPr lang="en-GB" dirty="0"/>
              <a:t>Full reference: Knight, S. (2019) ‘</a:t>
            </a:r>
            <a:r>
              <a:rPr lang="en-GB" sz="1200" b="0" i="0" kern="1200" dirty="0">
                <a:solidFill>
                  <a:schemeClr val="tx1"/>
                </a:solidFill>
                <a:latin typeface="+mn-lt"/>
                <a:ea typeface="+mn-ea"/>
                <a:cs typeface="+mn-cs"/>
              </a:rPr>
              <a:t>Did the European conquest of the Americas contribute to the Little Ice Age?’</a:t>
            </a:r>
          </a:p>
          <a:p>
            <a:r>
              <a:rPr lang="en-GB" sz="1200" b="0" i="1" kern="1200" dirty="0">
                <a:solidFill>
                  <a:schemeClr val="tx1"/>
                </a:solidFill>
                <a:latin typeface="+mn-lt"/>
                <a:ea typeface="+mn-ea"/>
                <a:cs typeface="+mn-cs"/>
              </a:rPr>
              <a:t>Teaching Geography</a:t>
            </a:r>
            <a:r>
              <a:rPr lang="en-GB" sz="1200" b="0" i="0" kern="1200" baseline="0" dirty="0">
                <a:solidFill>
                  <a:schemeClr val="tx1"/>
                </a:solidFill>
                <a:latin typeface="+mn-lt"/>
                <a:ea typeface="+mn-ea"/>
                <a:cs typeface="+mn-cs"/>
              </a:rPr>
              <a:t>  44 (2) pp.68-71.</a:t>
            </a:r>
            <a:endParaRPr lang="en-GB"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99001A-258F-4C21-BFC1-1432480F8C34}" type="slidenum">
              <a:rPr lang="en-GB" smtClean="0"/>
              <a:pPr/>
              <a:t>18</a:t>
            </a:fld>
            <a:endParaRPr lang="en-GB"/>
          </a:p>
        </p:txBody>
      </p:sp>
    </p:spTree>
    <p:extLst>
      <p:ext uri="{BB962C8B-B14F-4D97-AF65-F5344CB8AC3E}">
        <p14:creationId xmlns:p14="http://schemas.microsoft.com/office/powerpoint/2010/main" val="706812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99001A-258F-4C21-BFC1-1432480F8C34}"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source https://www.metlink.org/resource/6-past-climate-change/ </a:t>
            </a:r>
          </a:p>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4</a:t>
            </a:fld>
            <a:endParaRPr lang="en-GB"/>
          </a:p>
        </p:txBody>
      </p:sp>
    </p:spTree>
    <p:extLst>
      <p:ext uri="{BB962C8B-B14F-4D97-AF65-F5344CB8AC3E}">
        <p14:creationId xmlns:p14="http://schemas.microsoft.com/office/powerpoint/2010/main" val="70975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source: https://www.metlink.org/resource/past-climate-changes-module-1/ </a:t>
            </a:r>
          </a:p>
        </p:txBody>
      </p:sp>
      <p:sp>
        <p:nvSpPr>
          <p:cNvPr id="4" name="Slide Number Placeholder 3"/>
          <p:cNvSpPr>
            <a:spLocks noGrp="1"/>
          </p:cNvSpPr>
          <p:nvPr>
            <p:ph type="sldNum" sz="quarter" idx="5"/>
          </p:nvPr>
        </p:nvSpPr>
        <p:spPr/>
        <p:txBody>
          <a:bodyPr/>
          <a:lstStyle/>
          <a:p>
            <a:fld id="{4399001A-258F-4C21-BFC1-1432480F8C34}" type="slidenum">
              <a:rPr lang="en-GB" smtClean="0"/>
              <a:pPr/>
              <a:t>5</a:t>
            </a:fld>
            <a:endParaRPr lang="en-GB"/>
          </a:p>
        </p:txBody>
      </p:sp>
    </p:spTree>
    <p:extLst>
      <p:ext uri="{BB962C8B-B14F-4D97-AF65-F5344CB8AC3E}">
        <p14:creationId xmlns:p14="http://schemas.microsoft.com/office/powerpoint/2010/main" val="2284812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aseline="0" dirty="0"/>
              <a:t>Image </a:t>
            </a:r>
            <a:r>
              <a:rPr lang="en-GB" sz="1100" baseline="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National Science Foundation Ice Core Facility used with permission</a:t>
            </a:r>
            <a:endParaRPr lang="en-GB" sz="1100" baseline="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t> </a:t>
            </a:r>
          </a:p>
        </p:txBody>
      </p:sp>
      <p:sp>
        <p:nvSpPr>
          <p:cNvPr id="4" name="Slide Number Placeholder 3"/>
          <p:cNvSpPr>
            <a:spLocks noGrp="1"/>
          </p:cNvSpPr>
          <p:nvPr>
            <p:ph type="sldNum" sz="quarter" idx="5"/>
          </p:nvPr>
        </p:nvSpPr>
        <p:spPr/>
        <p:txBody>
          <a:bodyPr/>
          <a:lstStyle/>
          <a:p>
            <a:fld id="{4399001A-258F-4C21-BFC1-1432480F8C34}" type="slidenum">
              <a:rPr lang="en-GB" smtClean="0"/>
              <a:pPr/>
              <a:t>6</a:t>
            </a:fld>
            <a:endParaRPr lang="en-GB"/>
          </a:p>
        </p:txBody>
      </p:sp>
    </p:spTree>
    <p:extLst>
      <p:ext uri="{BB962C8B-B14F-4D97-AF65-F5344CB8AC3E}">
        <p14:creationId xmlns:p14="http://schemas.microsoft.com/office/powerpoint/2010/main" val="4261125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https://commons.wikimedia.org/wiki/File:Seasons1.svg</a:t>
            </a:r>
          </a:p>
        </p:txBody>
      </p:sp>
      <p:sp>
        <p:nvSpPr>
          <p:cNvPr id="4" name="Slide Number Placeholder 3"/>
          <p:cNvSpPr>
            <a:spLocks noGrp="1"/>
          </p:cNvSpPr>
          <p:nvPr>
            <p:ph type="sldNum" sz="quarter" idx="10"/>
          </p:nvPr>
        </p:nvSpPr>
        <p:spPr/>
        <p:txBody>
          <a:bodyPr/>
          <a:lstStyle/>
          <a:p>
            <a:fld id="{4399001A-258F-4C21-BFC1-1432480F8C34}" type="slidenum">
              <a:rPr lang="en-GB" smtClean="0"/>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1"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By Dragons flight (Robert A. Rohde) </a:t>
            </a:r>
            <a:r>
              <a:rPr lang="en-GB" sz="1100" b="0" i="1" u="sng"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hlinkClick r:id="rId3"/>
              </a:rPr>
              <a:t>CC-BY-SA-3.0</a:t>
            </a:r>
            <a:r>
              <a:rPr lang="en-GB" sz="1100" b="0" i="1"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via Wikimedia Commons: </a:t>
            </a:r>
            <a:r>
              <a:rPr lang="en-GB" sz="1100" b="0" i="0"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https://commons.wikimedia.org/wiki/File:Five_Myr_Climate_Change.png </a:t>
            </a:r>
          </a:p>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12</a:t>
            </a:fld>
            <a:endParaRPr lang="en-GB"/>
          </a:p>
        </p:txBody>
      </p:sp>
    </p:spTree>
    <p:extLst>
      <p:ext uri="{BB962C8B-B14F-4D97-AF65-F5344CB8AC3E}">
        <p14:creationId xmlns:p14="http://schemas.microsoft.com/office/powerpoint/2010/main" val="4115699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https://soho.nascom.nasa.gov/home.html</a:t>
            </a:r>
          </a:p>
        </p:txBody>
      </p:sp>
      <p:sp>
        <p:nvSpPr>
          <p:cNvPr id="4" name="Slide Number Placeholder 3"/>
          <p:cNvSpPr>
            <a:spLocks noGrp="1"/>
          </p:cNvSpPr>
          <p:nvPr>
            <p:ph type="sldNum" sz="quarter" idx="10"/>
          </p:nvPr>
        </p:nvSpPr>
        <p:spPr/>
        <p:txBody>
          <a:bodyPr/>
          <a:lstStyle/>
          <a:p>
            <a:fld id="{4399001A-258F-4C21-BFC1-1432480F8C34}" type="slidenum">
              <a:rPr lang="en-GB" smtClean="0"/>
              <a:pPr/>
              <a:t>13</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399001A-258F-4C21-BFC1-1432480F8C34}" type="slidenum">
              <a:rPr lang="en-GB" smtClean="0"/>
              <a:pPr/>
              <a:t>15</a:t>
            </a:fld>
            <a:endParaRPr lang="en-GB"/>
          </a:p>
        </p:txBody>
      </p:sp>
    </p:spTree>
    <p:extLst>
      <p:ext uri="{BB962C8B-B14F-4D97-AF65-F5344CB8AC3E}">
        <p14:creationId xmlns:p14="http://schemas.microsoft.com/office/powerpoint/2010/main" val="3438669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aseline="0" dirty="0">
                <a:solidFill>
                  <a:srgbClr val="000000"/>
                </a:solidFill>
                <a:effectLst/>
                <a:latin typeface="Arial" panose="020B0604020202020204" pitchFamily="34" charset="0"/>
                <a:ea typeface="Calibri" panose="020F0502020204030204" pitchFamily="34" charset="0"/>
              </a:rPr>
              <a:t>Source https://commons.wikimedia.org/wiki/File:Co2-temperature-records.svg  </a:t>
            </a:r>
            <a:r>
              <a:rPr lang="en-GB" sz="1100" u="none" baseline="0"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Leland McInnes </a:t>
            </a:r>
            <a:r>
              <a:rPr lang="en-GB" sz="1100" b="0" i="0" baseline="0" dirty="0">
                <a:solidFill>
                  <a:srgbClr val="202122"/>
                </a:solidFill>
                <a:effectLst/>
                <a:latin typeface="Arial" panose="020B0604020202020204" pitchFamily="34" charset="0"/>
              </a:rPr>
              <a:t>under the </a:t>
            </a:r>
            <a:r>
              <a:rPr lang="en-GB" sz="1100" b="0" i="0" u="sng" baseline="0" dirty="0">
                <a:solidFill>
                  <a:srgbClr val="3366BB"/>
                </a:solidFill>
                <a:effectLst/>
                <a:latin typeface="Arial" panose="020B0604020202020204" pitchFamily="34" charset="0"/>
                <a:hlinkClick r:id="rId3" tooltip="w:en:Creative Commons"/>
              </a:rPr>
              <a:t>Creative Commons</a:t>
            </a:r>
            <a:r>
              <a:rPr lang="en-GB" sz="1100" b="0" i="0" baseline="0" dirty="0">
                <a:solidFill>
                  <a:srgbClr val="202122"/>
                </a:solidFill>
                <a:effectLst/>
                <a:latin typeface="Arial" panose="020B0604020202020204" pitchFamily="34" charset="0"/>
              </a:rPr>
              <a:t> </a:t>
            </a:r>
            <a:r>
              <a:rPr lang="en-GB" sz="1100" b="0" i="0" u="none" strike="noStrike" baseline="0" dirty="0">
                <a:solidFill>
                  <a:srgbClr val="3366BB"/>
                </a:solidFill>
                <a:effectLst/>
                <a:latin typeface="Arial" panose="020B0604020202020204" pitchFamily="34" charset="0"/>
                <a:hlinkClick r:id="rId4"/>
              </a:rPr>
              <a:t>Attribution-Share Alike 3.0 </a:t>
            </a:r>
            <a:r>
              <a:rPr lang="en-GB" sz="1100" b="0" i="0" u="none" strike="noStrike" baseline="0" dirty="0" err="1">
                <a:solidFill>
                  <a:srgbClr val="3366BB"/>
                </a:solidFill>
                <a:effectLst/>
                <a:latin typeface="Arial" panose="020B0604020202020204" pitchFamily="34" charset="0"/>
                <a:hlinkClick r:id="rId4"/>
              </a:rPr>
              <a:t>Unported</a:t>
            </a:r>
            <a:r>
              <a:rPr lang="en-GB" sz="1100" b="0" i="0" u="none" strike="noStrike" baseline="0" dirty="0">
                <a:solidFill>
                  <a:srgbClr val="3366BB"/>
                </a:solidFill>
                <a:effectLst/>
                <a:latin typeface="Arial" panose="020B0604020202020204" pitchFamily="34" charset="0"/>
              </a:rPr>
              <a:t> </a:t>
            </a:r>
            <a:endParaRPr lang="en-GB" sz="1100" baseline="0"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16</a:t>
            </a:fld>
            <a:endParaRPr lang="en-GB"/>
          </a:p>
        </p:txBody>
      </p:sp>
    </p:spTree>
    <p:extLst>
      <p:ext uri="{BB962C8B-B14F-4D97-AF65-F5344CB8AC3E}">
        <p14:creationId xmlns:p14="http://schemas.microsoft.com/office/powerpoint/2010/main" val="4092235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B4CE44"/>
        </a:solidFill>
        <a:effectLst/>
      </p:bgPr>
    </p:bg>
    <p:spTree>
      <p:nvGrpSpPr>
        <p:cNvPr id="1" name=""/>
        <p:cNvGrpSpPr/>
        <p:nvPr/>
      </p:nvGrpSpPr>
      <p:grpSpPr>
        <a:xfrm>
          <a:off x="0" y="0"/>
          <a:ext cx="0" cy="0"/>
          <a:chOff x="0" y="0"/>
          <a:chExt cx="0" cy="0"/>
        </a:xfrm>
      </p:grpSpPr>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hasCustomPrompt="1"/>
          </p:nvPr>
        </p:nvSpPr>
        <p:spPr>
          <a:xfrm>
            <a:off x="43841" y="5120407"/>
            <a:ext cx="9051434" cy="648072"/>
          </a:xfrm>
        </p:spPr>
        <p:txBody>
          <a:bodyPr>
            <a:normAutofit/>
          </a:bodyPr>
          <a:lstStyle>
            <a:lvl1pPr marL="64008" indent="0" algn="l">
              <a:buNone/>
              <a:defRPr sz="36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ctr"/>
            <a:r>
              <a:rPr lang="en-GB" b="1" dirty="0">
                <a:solidFill>
                  <a:srgbClr val="243D91"/>
                </a:solidFill>
              </a:rPr>
              <a:t>A level template</a:t>
            </a:r>
          </a:p>
        </p:txBody>
      </p:sp>
      <p:grpSp>
        <p:nvGrpSpPr>
          <p:cNvPr id="12" name="Group 11">
            <a:extLst>
              <a:ext uri="{FF2B5EF4-FFF2-40B4-BE49-F238E27FC236}">
                <a16:creationId xmlns:a16="http://schemas.microsoft.com/office/drawing/2014/main" id="{59026D13-955C-4B63-B064-DDB1A12AAF2B}"/>
              </a:ext>
            </a:extLst>
          </p:cNvPr>
          <p:cNvGrpSpPr/>
          <p:nvPr userDrawn="1"/>
        </p:nvGrpSpPr>
        <p:grpSpPr>
          <a:xfrm>
            <a:off x="4355976" y="0"/>
            <a:ext cx="4788024" cy="4881278"/>
            <a:chOff x="4355976" y="0"/>
            <a:chExt cx="4788024" cy="4881278"/>
          </a:xfrm>
        </p:grpSpPr>
        <p:pic>
          <p:nvPicPr>
            <p:cNvPr id="3" name="Picture 2">
              <a:extLst>
                <a:ext uri="{FF2B5EF4-FFF2-40B4-BE49-F238E27FC236}">
                  <a16:creationId xmlns:a16="http://schemas.microsoft.com/office/drawing/2014/main" id="{6D3D5553-3939-42F7-AF43-1B66B33E171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4716016" y="0"/>
              <a:ext cx="4427984" cy="4881278"/>
            </a:xfrm>
            <a:prstGeom prst="rect">
              <a:avLst/>
            </a:prstGeom>
          </p:spPr>
        </p:pic>
        <p:sp>
          <p:nvSpPr>
            <p:cNvPr id="5" name="Rectangle 4">
              <a:extLst>
                <a:ext uri="{FF2B5EF4-FFF2-40B4-BE49-F238E27FC236}">
                  <a16:creationId xmlns:a16="http://schemas.microsoft.com/office/drawing/2014/main" id="{BB8E2CF8-24CF-4A9E-B40C-3DED3A1F5681}"/>
                </a:ext>
              </a:extLst>
            </p:cNvPr>
            <p:cNvSpPr/>
            <p:nvPr userDrawn="1"/>
          </p:nvSpPr>
          <p:spPr>
            <a:xfrm>
              <a:off x="4355976" y="3068960"/>
              <a:ext cx="648072" cy="1475592"/>
            </a:xfrm>
            <a:prstGeom prst="rect">
              <a:avLst/>
            </a:prstGeom>
            <a:solidFill>
              <a:srgbClr val="B4CE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4" name="Picture 13">
            <a:extLst>
              <a:ext uri="{FF2B5EF4-FFF2-40B4-BE49-F238E27FC236}">
                <a16:creationId xmlns:a16="http://schemas.microsoft.com/office/drawing/2014/main" id="{36055A28-5286-4F5A-8E4E-5FB7D864C04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73403" y="3174272"/>
            <a:ext cx="3096344" cy="1846573"/>
          </a:xfrm>
          <a:prstGeom prst="rect">
            <a:avLst/>
          </a:prstGeom>
        </p:spPr>
      </p:pic>
    </p:spTree>
    <p:extLst>
      <p:ext uri="{BB962C8B-B14F-4D97-AF65-F5344CB8AC3E}">
        <p14:creationId xmlns:p14="http://schemas.microsoft.com/office/powerpoint/2010/main" val="67291216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20399993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714337E-A7D0-4213-A95F-88F0680C7011}" type="datetimeFigureOut">
              <a:rPr lang="en-GB" smtClean="0"/>
              <a:pPr/>
              <a:t>18/05/2021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A62CD-E6A4-48B0-8740-9FCE98EC987B}" type="slidenum">
              <a:rPr lang="en-GB" smtClean="0"/>
              <a:pPr/>
              <a:t>‹#›</a:t>
            </a:fld>
            <a:endParaRPr lang="en-GB"/>
          </a:p>
        </p:txBody>
      </p:sp>
    </p:spTree>
    <p:extLst>
      <p:ext uri="{BB962C8B-B14F-4D97-AF65-F5344CB8AC3E}">
        <p14:creationId xmlns:p14="http://schemas.microsoft.com/office/powerpoint/2010/main" val="254398907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1714337E-A7D0-4213-A95F-88F0680C7011}" type="datetimeFigureOut">
              <a:rPr lang="en-GB" smtClean="0"/>
              <a:pPr/>
              <a:t>18/05/2021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6A62CD-E6A4-48B0-8740-9FCE98EC987B}" type="slidenum">
              <a:rPr lang="en-GB" smtClean="0"/>
              <a:pPr/>
              <a:t>‹#›</a:t>
            </a:fld>
            <a:endParaRPr lang="en-GB"/>
          </a:p>
        </p:txBody>
      </p:sp>
    </p:spTree>
    <p:extLst>
      <p:ext uri="{BB962C8B-B14F-4D97-AF65-F5344CB8AC3E}">
        <p14:creationId xmlns:p14="http://schemas.microsoft.com/office/powerpoint/2010/main" val="103033770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lvl1pPr>
              <a:defRPr>
                <a:solidFill>
                  <a:srgbClr val="26377C"/>
                </a:solidFill>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B4CE44">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26377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262094"/>
            <a:ext cx="9144001" cy="91441"/>
          </a:xfrm>
          <a:prstGeom prst="rect">
            <a:avLst/>
          </a:prstGeom>
          <a:solidFill>
            <a:srgbClr val="B4CE44"/>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14064"/>
            <a:ext cx="3733819" cy="91087"/>
          </a:xfrm>
          <a:prstGeom prst="rect">
            <a:avLst/>
          </a:prstGeom>
          <a:solidFill>
            <a:srgbClr val="B4CE44"/>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B4CE44">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67544" y="692696"/>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844824"/>
            <a:ext cx="8229600" cy="47297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9" name="Picture 18">
            <a:extLst>
              <a:ext uri="{FF2B5EF4-FFF2-40B4-BE49-F238E27FC236}">
                <a16:creationId xmlns:a16="http://schemas.microsoft.com/office/drawing/2014/main" id="{27885E90-E9B9-4E6D-895B-6DF564988853}"/>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rot="16200000">
            <a:off x="7910462" y="5630211"/>
            <a:ext cx="1230167" cy="1260000"/>
          </a:xfrm>
          <a:prstGeom prst="rect">
            <a:avLst/>
          </a:prstGeom>
        </p:spPr>
      </p:pic>
      <p:sp>
        <p:nvSpPr>
          <p:cNvPr id="18" name="TextBox 17">
            <a:extLst>
              <a:ext uri="{FF2B5EF4-FFF2-40B4-BE49-F238E27FC236}">
                <a16:creationId xmlns:a16="http://schemas.microsoft.com/office/drawing/2014/main" id="{24651D21-484B-4F35-A724-C1DF8663C2AD}"/>
              </a:ext>
            </a:extLst>
          </p:cNvPr>
          <p:cNvSpPr txBox="1"/>
          <p:nvPr userDrawn="1"/>
        </p:nvSpPr>
        <p:spPr>
          <a:xfrm flipH="1">
            <a:off x="0" y="6622158"/>
            <a:ext cx="2627784" cy="246221"/>
          </a:xfrm>
          <a:prstGeom prst="rect">
            <a:avLst/>
          </a:prstGeom>
          <a:noFill/>
        </p:spPr>
        <p:txBody>
          <a:bodyPr wrap="square" rtlCol="0">
            <a:spAutoFit/>
          </a:bodyPr>
          <a:lstStyle/>
          <a:p>
            <a:r>
              <a:rPr lang="en-GB" sz="1000" dirty="0">
                <a:solidFill>
                  <a:srgbClr val="26377C"/>
                </a:solidFill>
                <a:latin typeface="Lato" panose="020F0502020204030203" pitchFamily="34" charset="0"/>
                <a:ea typeface="Lato" panose="020F0502020204030203" pitchFamily="34" charset="0"/>
                <a:cs typeface="Lato" panose="020F0502020204030203" pitchFamily="34" charset="0"/>
              </a:rPr>
              <a:t>© Geographical Association, 2021</a:t>
            </a:r>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78" r:id="rId4"/>
    <p:sldLayoutId id="2147483770" r:id="rId5"/>
    <p:sldLayoutId id="2147483771" r:id="rId6"/>
  </p:sldLayoutIdLst>
  <p:transition spd="slow"/>
  <p:txStyles>
    <p:titleStyle>
      <a:lvl1pPr algn="l" rtl="0" eaLnBrk="1" latinLnBrk="0" hangingPunct="1">
        <a:spcBef>
          <a:spcPct val="0"/>
        </a:spcBef>
        <a:buNone/>
        <a:defRPr kumimoji="0" sz="4000" kern="1200">
          <a:solidFill>
            <a:srgbClr val="26377C"/>
          </a:solidFill>
          <a:latin typeface="Lato" panose="020F0502020204030203" pitchFamily="34" charset="0"/>
          <a:ea typeface="Lato" panose="020F0502020204030203" pitchFamily="34" charset="0"/>
          <a:cs typeface="Lato" panose="020F0502020204030203" pitchFamily="34" charset="0"/>
        </a:defRPr>
      </a:lvl1pPr>
    </p:titleStyle>
    <p:bodyStyle>
      <a:lvl1pPr marL="365760" indent="-256032" algn="l" rtl="0" eaLnBrk="1" latinLnBrk="0" hangingPunct="1">
        <a:spcBef>
          <a:spcPts val="300"/>
        </a:spcBef>
        <a:buClr>
          <a:schemeClr val="accent3"/>
        </a:buClr>
        <a:buFont typeface="Georgia"/>
        <a:buChar char="•"/>
        <a:defRPr kumimoji="0" sz="2800" kern="1200">
          <a:solidFill>
            <a:srgbClr val="26377C"/>
          </a:solidFill>
          <a:latin typeface="Lato" panose="020F0502020204030203" pitchFamily="34" charset="0"/>
          <a:ea typeface="Lato" panose="020F0502020204030203" pitchFamily="34" charset="0"/>
          <a:cs typeface="Lato" panose="020F0502020204030203" pitchFamily="34" charset="0"/>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Lato" panose="020F0502020204030203" pitchFamily="34" charset="0"/>
          <a:ea typeface="Lato" panose="020F0502020204030203" pitchFamily="34" charset="0"/>
          <a:cs typeface="Lato" panose="020F0502020204030203" pitchFamily="34" charset="0"/>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Lato" panose="020F0502020204030203" pitchFamily="34" charset="0"/>
          <a:ea typeface="Lato" panose="020F0502020204030203" pitchFamily="34" charset="0"/>
          <a:cs typeface="Lato" panose="020F0502020204030203"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Lato" panose="020F0502020204030203" pitchFamily="34" charset="0"/>
          <a:ea typeface="Lato" panose="020F0502020204030203" pitchFamily="34" charset="0"/>
          <a:cs typeface="Lato" panose="020F0502020204030203"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Lato" panose="020F0502020204030203" pitchFamily="34" charset="0"/>
          <a:ea typeface="Lato" panose="020F0502020204030203" pitchFamily="34" charset="0"/>
          <a:cs typeface="Lato" panose="020F0502020204030203"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limate.nasa.gov/news/2948/milankovitch-orbital-cycles-and-their-role-in-earths-climate/" TargetMode="Externa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Mekf0oycidk" TargetMode="External"/><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hyperlink" Target="https://www.metlink.org/wp-content/uploads/2020/11/green_sahara.pdf" TargetMode="External"/><Relationship Id="rId4" Type="http://schemas.openxmlformats.org/officeDocument/2006/relationships/hyperlink" Target="https://climate.nasa.gov/news/2948/milankovitch-orbital-cycles-and-their-role-in-earths-climate/"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commons.wikimedia.org/wiki/File:Five_Myr_Climate_Change.p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limate4you.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s://soho.nascom.nasa.gov/home.html" TargetMode="External"/><Relationship Id="rId4" Type="http://schemas.openxmlformats.org/officeDocument/2006/relationships/slide" Target="slide21.xml"/></Relationships>
</file>

<file path=ppt/slides/_rels/slide1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hyperlink" Target="https://www.metlink.org/wp-content/uploads/2020/11/volcanoes-and-climate.pptx" TargetMode="Externa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15.xml.rels><?xml version="1.0" encoding="UTF-8" standalone="yes"?>
<Relationships xmlns="http://schemas.openxmlformats.org/package/2006/relationships"><Relationship Id="rId3" Type="http://schemas.openxmlformats.org/officeDocument/2006/relationships/hyperlink" Target="https://www.metlink.org/wp-content/uploads/2020/11/Wheeler-2016-Weather.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metoffice.gov.uk/research/climate/maps-and-data/uk-climate-averag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commons.wikimedia.org/wiki/File:Co2-temperature-records.sv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metlink.org/experiment/ocean-co2-absorption-worksheet/" TargetMode="External"/><Relationship Id="rId5" Type="http://schemas.openxmlformats.org/officeDocument/2006/relationships/hyperlink" Target="https://www.metlink.org/experiment/solubility-of-carbon-dioxide/" TargetMode="Externa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geography.org.uk/write/MediaUploads/Journals/GA_TG_Sum_2019_Knight.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slide" Target="slide21.xm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hyperlink" Target="https://www.metoffice.gov.uk/hadobs/hadcet/"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nottingham.ac.uk/geography/extreme-weather/sear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eduqas.co.uk/qualifications/geography-as-a-level/" TargetMode="External"/><Relationship Id="rId3" Type="http://schemas.openxmlformats.org/officeDocument/2006/relationships/hyperlink" Target="https://skepticalscience.com/argument.php" TargetMode="External"/><Relationship Id="rId7" Type="http://schemas.openxmlformats.org/officeDocument/2006/relationships/hyperlink" Target="https://filestore.aqa.org.uk/resources/geography/specifications/AQA-7037-SP-2016.PDF" TargetMode="External"/><Relationship Id="rId12" Type="http://schemas.openxmlformats.org/officeDocument/2006/relationships/hyperlink" Target="https://ccea.org.uk/downloads/docs/Specifications/GCE/GCE%20Geography%20(2018)/GCE%20Geography%20(2018)-specification-Standard.pdf" TargetMode="External"/><Relationship Id="rId2" Type="http://schemas.openxmlformats.org/officeDocument/2006/relationships/hyperlink" Target="https://www.metlink.org/wp-content/uploads/2020/11/Past-Climate-Change-_More-for-Teachers.pdf" TargetMode="External"/><Relationship Id="rId1" Type="http://schemas.openxmlformats.org/officeDocument/2006/relationships/slideLayout" Target="../slideLayouts/slideLayout4.xml"/><Relationship Id="rId6" Type="http://schemas.openxmlformats.org/officeDocument/2006/relationships/hyperlink" Target="https://www.geography.org.uk/write/MediaUploads/Journals/GA_TG_Sum_2019_Knight.pdf" TargetMode="External"/><Relationship Id="rId11" Type="http://schemas.openxmlformats.org/officeDocument/2006/relationships/hyperlink" Target="https://www.wjec.co.uk/qualifications/geography-as-a-level/" TargetMode="External"/><Relationship Id="rId5" Type="http://schemas.openxmlformats.org/officeDocument/2006/relationships/hyperlink" Target="https://geographyeducationonline.org/a-level/physical-geography/reading-around-climate-change" TargetMode="External"/><Relationship Id="rId10" Type="http://schemas.openxmlformats.org/officeDocument/2006/relationships/hyperlink" Target="https://www.ocr.org.uk/Images/223012-specification-accredited-a-level-gce-geography-h481.pdf" TargetMode="External"/><Relationship Id="rId4" Type="http://schemas.openxmlformats.org/officeDocument/2006/relationships/hyperlink" Target="https://www.geography.org.uk/Journal-Issue/7f9cb542-ce5a-4b74-824d-f00353b1904b" TargetMode="External"/><Relationship Id="rId9" Type="http://schemas.openxmlformats.org/officeDocument/2006/relationships/hyperlink" Target="https://qualifications.pearson.com/en/qualifications/edexcel-a-levels/geography-2016.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metlink.org/resource/6-past-climate-change/" TargetMode="External"/><Relationship Id="rId7" Type="http://schemas.openxmlformats.org/officeDocument/2006/relationships/hyperlink" Target="https://commons.wikimedia.org/wiki/File:Co2-temperature-records.svg" TargetMode="External"/><Relationship Id="rId2" Type="http://schemas.openxmlformats.org/officeDocument/2006/relationships/hyperlink" Target="https://www.rmets.org/" TargetMode="External"/><Relationship Id="rId1" Type="http://schemas.openxmlformats.org/officeDocument/2006/relationships/slideLayout" Target="../slideLayouts/slideLayout2.xml"/><Relationship Id="rId6" Type="http://schemas.openxmlformats.org/officeDocument/2006/relationships/hyperlink" Target="https://soho.nascom.nasa.gov/home.html" TargetMode="External"/><Relationship Id="rId5" Type="http://schemas.openxmlformats.org/officeDocument/2006/relationships/hyperlink" Target="http://creativecommons.org/licenses/by-sa/3.0/" TargetMode="External"/><Relationship Id="rId4" Type="http://schemas.openxmlformats.org/officeDocument/2006/relationships/hyperlink" Target="https://www.metlink.org/resource/past-climate-changes-module-1/"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ntarcticglaciers.org/glacial-geology/british-irish-ice-shee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aber.ac.uk/en/dges/research/centre-glaciology/research-intro/britice-model/"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serc.carleton.edu/eslabs/cryosphere/4b.html" TargetMode="External"/><Relationship Id="rId4" Type="http://schemas.openxmlformats.org/officeDocument/2006/relationships/hyperlink" Target="https://interactive.carbonbrief.org/how-proxy-data-reveals-climate-of-earths-distant-past/"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mmons.wikimedia.org/wiki/File:Earth_tilt_animation.gif"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s://commons.wikimedia.org/wiki/File:Earth's_Axis.gi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q9Wd3RiNr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climate.nasa.gov/news/2948/milankovitch-orbital-cycles-and-their-role-in-earths-clima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4941168"/>
            <a:ext cx="8748464" cy="1392560"/>
          </a:xfrm>
        </p:spPr>
        <p:txBody>
          <a:bodyPr>
            <a:normAutofit/>
          </a:bodyPr>
          <a:lstStyle/>
          <a:p>
            <a:pPr marL="0"/>
            <a:r>
              <a:rPr lang="en-GB" sz="4000" b="1" dirty="0"/>
              <a:t>Paleoclimates – climate change in </a:t>
            </a:r>
          </a:p>
          <a:p>
            <a:pPr marL="0"/>
            <a:r>
              <a:rPr lang="en-GB" sz="4000" b="1" dirty="0"/>
              <a:t>the Quaternary Ice Age </a:t>
            </a:r>
          </a:p>
        </p:txBody>
      </p:sp>
    </p:spTree>
    <p:extLst>
      <p:ext uri="{BB962C8B-B14F-4D97-AF65-F5344CB8AC3E}">
        <p14:creationId xmlns:p14="http://schemas.microsoft.com/office/powerpoint/2010/main" val="82234111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8321"/>
            <a:ext cx="8229600" cy="1066800"/>
          </a:xfrm>
        </p:spPr>
        <p:txBody>
          <a:bodyPr/>
          <a:lstStyle/>
          <a:p>
            <a:r>
              <a:rPr lang="en-GB" dirty="0"/>
              <a:t>Changes to the Earth’s tilt</a:t>
            </a:r>
          </a:p>
        </p:txBody>
      </p:sp>
      <p:sp>
        <p:nvSpPr>
          <p:cNvPr id="3" name="Content Placeholder 2"/>
          <p:cNvSpPr>
            <a:spLocks noGrp="1"/>
          </p:cNvSpPr>
          <p:nvPr>
            <p:ph idx="1"/>
          </p:nvPr>
        </p:nvSpPr>
        <p:spPr>
          <a:xfrm>
            <a:off x="395536" y="1772816"/>
            <a:ext cx="5472608" cy="4320480"/>
          </a:xfrm>
        </p:spPr>
        <p:txBody>
          <a:bodyPr>
            <a:noAutofit/>
          </a:bodyPr>
          <a:lstStyle/>
          <a:p>
            <a:pPr marL="0" indent="0">
              <a:buNone/>
            </a:pPr>
            <a:r>
              <a:rPr lang="en-GB" sz="2200" b="1" dirty="0"/>
              <a:t>Axis tilt: </a:t>
            </a:r>
            <a:r>
              <a:rPr lang="en-GB" sz="2200" dirty="0">
                <a:hlinkClick r:id="rId2" action="ppaction://hlinksldjump"/>
              </a:rPr>
              <a:t>Earth’s axis tilts</a:t>
            </a:r>
            <a:r>
              <a:rPr lang="en-GB" sz="2200" dirty="0"/>
              <a:t>; the angle of tilt changes over 41,000 years. </a:t>
            </a:r>
          </a:p>
          <a:p>
            <a:pPr marL="273050" indent="-255588">
              <a:lnSpc>
                <a:spcPct val="108000"/>
              </a:lnSpc>
              <a:spcBef>
                <a:spcPts val="1000"/>
              </a:spcBef>
              <a:buFont typeface="Arial" panose="020B0604020202020204" pitchFamily="34" charset="0"/>
              <a:buChar char="•"/>
            </a:pPr>
            <a:r>
              <a:rPr lang="en-GB" sz="2200" dirty="0">
                <a:ea typeface="Calibri" panose="020F0502020204030204" pitchFamily="34" charset="0"/>
                <a:cs typeface="Times New Roman" panose="02020603050405020304" pitchFamily="18" charset="0"/>
              </a:rPr>
              <a:t>The tilt changes between 21.1° and 24.5°. It is currently 23.5° and decreasing.</a:t>
            </a:r>
          </a:p>
          <a:p>
            <a:pPr marL="273050" indent="-255588">
              <a:buFont typeface="Arial" panose="020B0604020202020204" pitchFamily="34" charset="0"/>
              <a:buChar char="•"/>
            </a:pPr>
            <a:r>
              <a:rPr lang="en-GB" sz="2200" dirty="0">
                <a:ea typeface="Calibri" panose="020F0502020204030204" pitchFamily="34" charset="0"/>
                <a:cs typeface="Times New Roman" panose="02020603050405020304" pitchFamily="18" charset="0"/>
              </a:rPr>
              <a:t>If the Earth’s axis were vertical, we wouldn’t have any seasons.</a:t>
            </a:r>
          </a:p>
          <a:p>
            <a:pPr marL="273050" indent="-255588">
              <a:buFont typeface="Arial" panose="020B0604020202020204" pitchFamily="34" charset="0"/>
              <a:buChar char="•"/>
            </a:pPr>
            <a:r>
              <a:rPr lang="en-GB" sz="2200" dirty="0">
                <a:ea typeface="Calibri" panose="020F0502020204030204" pitchFamily="34" charset="0"/>
                <a:cs typeface="Times New Roman" panose="02020603050405020304" pitchFamily="18" charset="0"/>
              </a:rPr>
              <a:t>When the axis tilts more, summers are warmer and winters colder. When the axis tilts less, summers are cooler and winters are warmer.</a:t>
            </a:r>
          </a:p>
          <a:p>
            <a:endParaRPr lang="en-GB" sz="2200" dirty="0"/>
          </a:p>
          <a:p>
            <a:endParaRPr lang="en-GB" sz="2200" dirty="0"/>
          </a:p>
          <a:p>
            <a:endParaRPr lang="en-GB" sz="2200" dirty="0"/>
          </a:p>
        </p:txBody>
      </p:sp>
      <p:sp>
        <p:nvSpPr>
          <p:cNvPr id="4" name="TextBox 3"/>
          <p:cNvSpPr txBox="1"/>
          <p:nvPr/>
        </p:nvSpPr>
        <p:spPr>
          <a:xfrm>
            <a:off x="5868144" y="1844824"/>
            <a:ext cx="2880320" cy="2862322"/>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a:rPr>
              <a:t>Activities</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Watch the second animation on this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NASA</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page to check you can visualise changes in the Earth’s tilt.</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Stretch your thinking: why might a smaller angle of tilt cause ice caps to grow?</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1066800"/>
          </a:xfrm>
        </p:spPr>
        <p:txBody>
          <a:bodyPr>
            <a:normAutofit fontScale="90000"/>
          </a:bodyPr>
          <a:lstStyle/>
          <a:p>
            <a:r>
              <a:rPr lang="en-GB" dirty="0"/>
              <a:t>Changes to the Earth’s rotation (precession)</a:t>
            </a:r>
          </a:p>
        </p:txBody>
      </p:sp>
      <p:sp>
        <p:nvSpPr>
          <p:cNvPr id="3" name="Content Placeholder 2"/>
          <p:cNvSpPr>
            <a:spLocks noGrp="1"/>
          </p:cNvSpPr>
          <p:nvPr>
            <p:ph idx="1"/>
          </p:nvPr>
        </p:nvSpPr>
        <p:spPr>
          <a:xfrm>
            <a:off x="323528" y="1484784"/>
            <a:ext cx="5616624" cy="4536504"/>
          </a:xfrm>
        </p:spPr>
        <p:txBody>
          <a:bodyPr>
            <a:noAutofit/>
          </a:bodyPr>
          <a:lstStyle/>
          <a:p>
            <a:pPr marL="0" indent="0">
              <a:lnSpc>
                <a:spcPct val="108000"/>
              </a:lnSpc>
              <a:spcBef>
                <a:spcPts val="0"/>
              </a:spcBef>
              <a:buNone/>
            </a:pPr>
            <a:r>
              <a:rPr lang="en-GB" sz="2200" b="1" dirty="0"/>
              <a:t>Axis rotation:</a:t>
            </a:r>
            <a:r>
              <a:rPr lang="en-GB" sz="2200" dirty="0"/>
              <a:t> </a:t>
            </a:r>
            <a:r>
              <a:rPr lang="en-GB" sz="2200" dirty="0">
                <a:hlinkClick r:id="rId2" action="ppaction://hlinksldjump"/>
              </a:rPr>
              <a:t>Earth spins on its axis</a:t>
            </a:r>
            <a:r>
              <a:rPr lang="en-GB" sz="2200" dirty="0"/>
              <a:t>; this changes over 26,000 years because of the pull of the Sun and moon on the Earth.</a:t>
            </a:r>
          </a:p>
          <a:p>
            <a:pPr marL="273050" indent="-255588">
              <a:lnSpc>
                <a:spcPct val="108000"/>
              </a:lnSpc>
              <a:spcBef>
                <a:spcPts val="0"/>
              </a:spcBef>
            </a:pPr>
            <a:r>
              <a:rPr lang="en-GB" sz="2200" dirty="0"/>
              <a:t>Over time the axis ‘wobbles’ and points to a different direction in space. </a:t>
            </a:r>
          </a:p>
          <a:p>
            <a:pPr marL="273050" indent="-255588">
              <a:lnSpc>
                <a:spcPct val="108000"/>
              </a:lnSpc>
              <a:spcBef>
                <a:spcPts val="0"/>
              </a:spcBef>
            </a:pPr>
            <a:r>
              <a:rPr lang="en-GB" sz="2200" dirty="0"/>
              <a:t>One way to visualise this is like a child’s </a:t>
            </a:r>
            <a:r>
              <a:rPr lang="en-GB" sz="2200" dirty="0">
                <a:hlinkClick r:id="rId3"/>
              </a:rPr>
              <a:t>spinning top</a:t>
            </a:r>
            <a:r>
              <a:rPr lang="en-GB" sz="2200" dirty="0"/>
              <a:t> wobbling as it slows down</a:t>
            </a:r>
          </a:p>
          <a:p>
            <a:pPr marL="273050" indent="-255588">
              <a:lnSpc>
                <a:spcPct val="108000"/>
              </a:lnSpc>
              <a:spcBef>
                <a:spcPts val="0"/>
              </a:spcBef>
            </a:pPr>
            <a:r>
              <a:rPr lang="en-US" sz="2200" dirty="0">
                <a:effectLst/>
                <a:ea typeface="Calibri" panose="020F0502020204030204" pitchFamily="34" charset="0"/>
              </a:rPr>
              <a:t>It changes which star we see as the North Star – currently it is Polaris, but 13,000 years ago, it would have been Vega. </a:t>
            </a:r>
          </a:p>
          <a:p>
            <a:pPr marL="273050" indent="-255588">
              <a:lnSpc>
                <a:spcPct val="108000"/>
              </a:lnSpc>
              <a:spcBef>
                <a:spcPts val="0"/>
              </a:spcBef>
            </a:pPr>
            <a:r>
              <a:rPr lang="en-GB" sz="2200" dirty="0"/>
              <a:t>When the North Pole points more towards the Sun, the Northern Hemisphere is warmer.</a:t>
            </a:r>
          </a:p>
          <a:p>
            <a:pPr>
              <a:lnSpc>
                <a:spcPct val="108000"/>
              </a:lnSpc>
              <a:spcBef>
                <a:spcPts val="0"/>
              </a:spcBef>
            </a:pPr>
            <a:endParaRPr lang="en-GB" sz="2200" dirty="0"/>
          </a:p>
          <a:p>
            <a:pPr>
              <a:lnSpc>
                <a:spcPct val="108000"/>
              </a:lnSpc>
              <a:spcBef>
                <a:spcPts val="0"/>
              </a:spcBef>
            </a:pPr>
            <a:endParaRPr lang="en-GB" sz="2200" dirty="0"/>
          </a:p>
          <a:p>
            <a:pPr>
              <a:lnSpc>
                <a:spcPct val="108000"/>
              </a:lnSpc>
              <a:spcBef>
                <a:spcPts val="0"/>
              </a:spcBef>
            </a:pPr>
            <a:endParaRPr lang="en-GB" sz="2200" dirty="0"/>
          </a:p>
          <a:p>
            <a:pPr>
              <a:lnSpc>
                <a:spcPct val="108000"/>
              </a:lnSpc>
              <a:spcBef>
                <a:spcPts val="0"/>
              </a:spcBef>
            </a:pPr>
            <a:endParaRPr lang="en-GB" sz="2200" dirty="0"/>
          </a:p>
        </p:txBody>
      </p:sp>
      <p:sp>
        <p:nvSpPr>
          <p:cNvPr id="4" name="TextBox 3"/>
          <p:cNvSpPr txBox="1"/>
          <p:nvPr/>
        </p:nvSpPr>
        <p:spPr>
          <a:xfrm>
            <a:off x="6084168" y="1494995"/>
            <a:ext cx="2808312" cy="3416320"/>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a:rPr>
              <a:t>Activity</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Watch the third animation on this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NASA</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page to check you can visualise changes in the Earth’s rotation.</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Read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this article</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and look for examples of Saharan rock art that record the changing climate.</a:t>
            </a:r>
          </a:p>
        </p:txBody>
      </p:sp>
    </p:spTree>
    <p:extLst>
      <p:ext uri="{BB962C8B-B14F-4D97-AF65-F5344CB8AC3E}">
        <p14:creationId xmlns:p14="http://schemas.microsoft.com/office/powerpoint/2010/main" val="83557701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000" y="332656"/>
            <a:ext cx="9001000" cy="1066800"/>
          </a:xfrm>
        </p:spPr>
        <p:txBody>
          <a:bodyPr>
            <a:normAutofit/>
          </a:bodyPr>
          <a:lstStyle/>
          <a:p>
            <a:r>
              <a:rPr lang="en-GB" sz="3100" dirty="0"/>
              <a:t>Milankovitch Cycles: feedbacks and combinations</a:t>
            </a:r>
          </a:p>
        </p:txBody>
      </p:sp>
      <p:sp>
        <p:nvSpPr>
          <p:cNvPr id="3" name="Content Placeholder 2"/>
          <p:cNvSpPr>
            <a:spLocks noGrp="1"/>
          </p:cNvSpPr>
          <p:nvPr>
            <p:ph idx="1"/>
          </p:nvPr>
        </p:nvSpPr>
        <p:spPr>
          <a:xfrm>
            <a:off x="143000" y="1268760"/>
            <a:ext cx="8749480" cy="3240360"/>
          </a:xfrm>
        </p:spPr>
        <p:txBody>
          <a:bodyPr>
            <a:noAutofit/>
          </a:bodyPr>
          <a:lstStyle/>
          <a:p>
            <a:pPr marL="255588" indent="-255588">
              <a:buNone/>
            </a:pPr>
            <a:r>
              <a:rPr lang="en-GB" sz="2000" b="1" dirty="0">
                <a:hlinkClick r:id="rId3" action="ppaction://hlinksldjump"/>
              </a:rPr>
              <a:t>Feedback</a:t>
            </a:r>
            <a:r>
              <a:rPr lang="en-GB" sz="2000" b="1" dirty="0"/>
              <a:t> mechanisms</a:t>
            </a:r>
          </a:p>
          <a:p>
            <a:pPr marL="255588" indent="-255588">
              <a:buFont typeface="Arial" pitchFamily="34" charset="0"/>
              <a:buChar char="•"/>
            </a:pPr>
            <a:r>
              <a:rPr lang="en-GB" sz="2000" dirty="0"/>
              <a:t>If a polar region receives less sunlight, ice grows which in turn reflects more sunlight, cooling the Earth more</a:t>
            </a:r>
          </a:p>
          <a:p>
            <a:pPr marL="255588" indent="-255588">
              <a:buFont typeface="Arial" pitchFamily="34" charset="0"/>
              <a:buChar char="•"/>
            </a:pPr>
            <a:r>
              <a:rPr lang="en-GB" sz="2000" dirty="0"/>
              <a:t>As oceans cool, they absorb greenhouse gases, cooling the climate more.</a:t>
            </a:r>
          </a:p>
          <a:p>
            <a:pPr marL="255588" indent="-255588">
              <a:spcBef>
                <a:spcPts val="1000"/>
              </a:spcBef>
              <a:buNone/>
            </a:pPr>
            <a:r>
              <a:rPr lang="en-GB" sz="2000" b="1" dirty="0"/>
              <a:t>Combinations</a:t>
            </a:r>
          </a:p>
          <a:p>
            <a:pPr marL="255588" indent="-255588">
              <a:buFont typeface="Arial" pitchFamily="34" charset="0"/>
              <a:buChar char="•"/>
            </a:pPr>
            <a:r>
              <a:rPr lang="en-GB" sz="2000" dirty="0"/>
              <a:t>Water and land heat up and cool down differently: continental drift interacts with the Milankovitch Cycles</a:t>
            </a:r>
          </a:p>
          <a:p>
            <a:pPr marL="255588" indent="-255588">
              <a:buFont typeface="Arial" pitchFamily="34" charset="0"/>
              <a:buChar char="•"/>
            </a:pPr>
            <a:r>
              <a:rPr lang="en-GB" sz="2000" dirty="0"/>
              <a:t>The three Milankovitch Cycles interact: </a:t>
            </a:r>
            <a:r>
              <a:rPr lang="en-GB" sz="2000" dirty="0">
                <a:cs typeface="Times New Roman" panose="02020603050405020304" pitchFamily="18" charset="0"/>
              </a:rPr>
              <a:t>a</a:t>
            </a:r>
            <a:r>
              <a:rPr lang="en-GB" sz="2000" dirty="0">
                <a:effectLst/>
                <a:ea typeface="Calibri" panose="020F0502020204030204" pitchFamily="34" charset="0"/>
                <a:cs typeface="Times New Roman" panose="02020603050405020304" pitchFamily="18" charset="0"/>
              </a:rPr>
              <a:t>t the Mid-Pleistocene Transition around 1.2 million to 700,000 years ago, the Milankovitch cycles started interacting differently, with a shift to a dominant 100,000 year climate signal.</a:t>
            </a:r>
            <a:endParaRPr lang="en-GB" sz="2000" dirty="0"/>
          </a:p>
          <a:p>
            <a:pPr>
              <a:buFontTx/>
              <a:buChar char="-"/>
            </a:pPr>
            <a:endParaRPr lang="en-GB" sz="2000" dirty="0"/>
          </a:p>
          <a:p>
            <a:pPr marL="109728" indent="0">
              <a:buNone/>
            </a:pPr>
            <a:endParaRPr lang="en-GB" sz="2000" dirty="0"/>
          </a:p>
          <a:p>
            <a:pPr>
              <a:buFontTx/>
              <a:buChar char="-"/>
            </a:pPr>
            <a:endParaRPr lang="en-GB" sz="2000" dirty="0"/>
          </a:p>
          <a:p>
            <a:endParaRPr lang="en-GB" sz="2000" dirty="0"/>
          </a:p>
          <a:p>
            <a:endParaRPr lang="en-GB" sz="2000" dirty="0"/>
          </a:p>
          <a:p>
            <a:endParaRPr lang="en-GB" sz="2000" dirty="0"/>
          </a:p>
          <a:p>
            <a:endParaRPr lang="en-GB" sz="2000" dirty="0"/>
          </a:p>
        </p:txBody>
      </p:sp>
      <p:pic>
        <p:nvPicPr>
          <p:cNvPr id="5" name="Picture 4">
            <a:hlinkClick r:id="rId4"/>
            <a:extLst>
              <a:ext uri="{FF2B5EF4-FFF2-40B4-BE49-F238E27FC236}">
                <a16:creationId xmlns:a16="http://schemas.microsoft.com/office/drawing/2014/main" id="{BD47F449-358E-4594-941E-7102A85D37C8}"/>
              </a:ext>
            </a:extLst>
          </p:cNvPr>
          <p:cNvPicPr/>
          <p:nvPr/>
        </p:nvPicPr>
        <p:blipFill rotWithShape="1">
          <a:blip r:embed="rId5" cstate="print"/>
          <a:srcRect r="434" b="1479"/>
          <a:stretch/>
        </p:blipFill>
        <p:spPr>
          <a:xfrm>
            <a:off x="1403648" y="4837386"/>
            <a:ext cx="6003821" cy="1791739"/>
          </a:xfrm>
          <a:prstGeom prst="rect">
            <a:avLst/>
          </a:prstGeom>
        </p:spPr>
      </p:pic>
    </p:spTree>
    <p:extLst>
      <p:ext uri="{BB962C8B-B14F-4D97-AF65-F5344CB8AC3E}">
        <p14:creationId xmlns:p14="http://schemas.microsoft.com/office/powerpoint/2010/main" val="183755609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7992888" cy="648072"/>
          </a:xfrm>
        </p:spPr>
        <p:txBody>
          <a:bodyPr>
            <a:normAutofit/>
          </a:bodyPr>
          <a:lstStyle/>
          <a:p>
            <a:r>
              <a:rPr lang="en-GB" sz="3200" dirty="0"/>
              <a:t>Forcing climate change: the Sun</a:t>
            </a:r>
          </a:p>
        </p:txBody>
      </p:sp>
      <p:sp>
        <p:nvSpPr>
          <p:cNvPr id="7" name="TextBox 6"/>
          <p:cNvSpPr txBox="1"/>
          <p:nvPr/>
        </p:nvSpPr>
        <p:spPr>
          <a:xfrm>
            <a:off x="5480753" y="1170468"/>
            <a:ext cx="3406930" cy="4562788"/>
          </a:xfrm>
          <a:prstGeom prst="rect">
            <a:avLst/>
          </a:prstGeom>
          <a:solidFill>
            <a:schemeClr val="accent2">
              <a:lumMod val="40000"/>
              <a:lumOff val="60000"/>
            </a:schemeClr>
          </a:solidFill>
          <a:ln>
            <a:solidFill>
              <a:srgbClr val="0070C0"/>
            </a:solidFill>
          </a:ln>
        </p:spPr>
        <p:txBody>
          <a:bodyPr wrap="square" rtlCol="0">
            <a:spAutoFit/>
          </a:bodyPr>
          <a:lstStyle/>
          <a:p>
            <a:pPr>
              <a:spcBef>
                <a:spcPts val="300"/>
              </a:spcBef>
              <a:buClr>
                <a:schemeClr val="accent3"/>
              </a:buClr>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Activities</a:t>
            </a:r>
          </a:p>
          <a:p>
            <a:pPr>
              <a:spcBef>
                <a:spcPts val="300"/>
              </a:spcBef>
              <a:buClr>
                <a:schemeClr val="accent3"/>
              </a:buCl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Select Sun from the menu on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this site</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Scroll down to the graph which shows ‘solar irradiance and sunspot number’. Solar irradiance is the amount of the Sun’s energy arriving at the top of the atmosphere.  Describe how the two lines relate to each other. </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Now scroll up to the graph which shows sunspot activity since 1700. When would you expect there to have been a warmer/ colder climate?</a:t>
            </a:r>
          </a:p>
        </p:txBody>
      </p:sp>
      <p:sp>
        <p:nvSpPr>
          <p:cNvPr id="4" name="Content Placeholder 3">
            <a:extLst>
              <a:ext uri="{FF2B5EF4-FFF2-40B4-BE49-F238E27FC236}">
                <a16:creationId xmlns:a16="http://schemas.microsoft.com/office/drawing/2014/main" id="{08A929B4-634C-4607-A879-D65F8598FB89}"/>
              </a:ext>
            </a:extLst>
          </p:cNvPr>
          <p:cNvSpPr>
            <a:spLocks noGrp="1"/>
          </p:cNvSpPr>
          <p:nvPr>
            <p:ph idx="1"/>
          </p:nvPr>
        </p:nvSpPr>
        <p:spPr>
          <a:xfrm>
            <a:off x="179512" y="1196752"/>
            <a:ext cx="5220972" cy="3960440"/>
          </a:xfrm>
        </p:spPr>
        <p:txBody>
          <a:bodyPr>
            <a:normAutofit/>
          </a:bodyPr>
          <a:lstStyle/>
          <a:p>
            <a:pPr marL="273050" indent="-255588">
              <a:lnSpc>
                <a:spcPct val="108000"/>
              </a:lnSpc>
              <a:spcBef>
                <a:spcPts val="0"/>
              </a:spcBef>
            </a:pPr>
            <a:r>
              <a:rPr lang="en-GB" sz="1800" dirty="0"/>
              <a:t>We get energy (light, ultraviolet light and heat) and charged particles from the Sun.</a:t>
            </a:r>
          </a:p>
          <a:p>
            <a:pPr marL="273050" indent="-255588">
              <a:lnSpc>
                <a:spcPct val="108000"/>
              </a:lnSpc>
              <a:spcBef>
                <a:spcPts val="0"/>
              </a:spcBef>
            </a:pPr>
            <a:r>
              <a:rPr lang="en-GB" sz="1800" dirty="0"/>
              <a:t>Charged particles give us the Northern and Southern lights and can have an impact on communications.</a:t>
            </a:r>
          </a:p>
          <a:p>
            <a:pPr marL="273050" indent="-255588">
              <a:lnSpc>
                <a:spcPct val="108000"/>
              </a:lnSpc>
              <a:spcBef>
                <a:spcPts val="0"/>
              </a:spcBef>
            </a:pPr>
            <a:r>
              <a:rPr lang="en-GB" sz="1800" dirty="0"/>
              <a:t>However, changes in the energy we get from the Sun have a greater impact on weather and climate.</a:t>
            </a:r>
          </a:p>
          <a:p>
            <a:pPr marL="273050" indent="-255588">
              <a:lnSpc>
                <a:spcPct val="108000"/>
              </a:lnSpc>
              <a:spcBef>
                <a:spcPts val="0"/>
              </a:spcBef>
            </a:pPr>
            <a:r>
              <a:rPr lang="en-GB" sz="1800" dirty="0"/>
              <a:t>The more </a:t>
            </a:r>
            <a:r>
              <a:rPr lang="en-GB" sz="1800" dirty="0">
                <a:hlinkClick r:id="rId4" action="ppaction://hlinksldjump"/>
              </a:rPr>
              <a:t>sunspots</a:t>
            </a:r>
            <a:r>
              <a:rPr lang="en-GB" sz="1800" dirty="0"/>
              <a:t> there are on the surface of the Sun, the more energy arrives at the top of the atmosphere and heats the Earth’s surface. </a:t>
            </a:r>
          </a:p>
          <a:p>
            <a:pPr marL="273050" indent="-255588">
              <a:lnSpc>
                <a:spcPct val="108000"/>
              </a:lnSpc>
              <a:spcBef>
                <a:spcPts val="0"/>
              </a:spcBef>
            </a:pPr>
            <a:r>
              <a:rPr lang="en-GB" sz="1800" dirty="0">
                <a:effectLst/>
                <a:ea typeface="Calibri" panose="020F0502020204030204" pitchFamily="34" charset="0"/>
              </a:rPr>
              <a:t>The Sun may have introduced an overall global warming of approximately 0.07°C before 1960.</a:t>
            </a:r>
            <a:endParaRPr lang="en-GB" sz="1800" dirty="0"/>
          </a:p>
        </p:txBody>
      </p:sp>
      <p:pic>
        <p:nvPicPr>
          <p:cNvPr id="9" name="Picture 8">
            <a:hlinkClick r:id="rId5"/>
            <a:extLst>
              <a:ext uri="{FF2B5EF4-FFF2-40B4-BE49-F238E27FC236}">
                <a16:creationId xmlns:a16="http://schemas.microsoft.com/office/drawing/2014/main" id="{EA207440-E2BD-4089-90A1-D5E7C9382EC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t="4456" r="2616"/>
          <a:stretch/>
        </p:blipFill>
        <p:spPr>
          <a:xfrm>
            <a:off x="562880" y="5085184"/>
            <a:ext cx="3744416" cy="1543752"/>
          </a:xfrm>
          <a:prstGeom prst="rect">
            <a:avLst/>
          </a:prstGeom>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19578"/>
            <a:ext cx="7546032" cy="700887"/>
          </a:xfrm>
        </p:spPr>
        <p:txBody>
          <a:bodyPr>
            <a:normAutofit/>
          </a:bodyPr>
          <a:lstStyle/>
          <a:p>
            <a:r>
              <a:rPr lang="en-GB" dirty="0"/>
              <a:t>Forcing climate change: volcanoes</a:t>
            </a:r>
          </a:p>
        </p:txBody>
      </p:sp>
      <p:sp>
        <p:nvSpPr>
          <p:cNvPr id="7" name="TextBox 6"/>
          <p:cNvSpPr txBox="1"/>
          <p:nvPr/>
        </p:nvSpPr>
        <p:spPr>
          <a:xfrm>
            <a:off x="6084168" y="1628800"/>
            <a:ext cx="2520280" cy="3731791"/>
          </a:xfrm>
          <a:prstGeom prst="rect">
            <a:avLst/>
          </a:prstGeom>
          <a:solidFill>
            <a:schemeClr val="accent2">
              <a:lumMod val="40000"/>
              <a:lumOff val="60000"/>
            </a:schemeClr>
          </a:solidFill>
          <a:ln>
            <a:solidFill>
              <a:srgbClr val="0070C0"/>
            </a:solidFill>
          </a:ln>
        </p:spPr>
        <p:txBody>
          <a:bodyPr wrap="square" rtlCol="0">
            <a:spAutoFit/>
          </a:bodyPr>
          <a:lstStyle/>
          <a:p>
            <a:pPr>
              <a:spcBef>
                <a:spcPts val="300"/>
              </a:spcBef>
              <a:buClr>
                <a:schemeClr val="accent3"/>
              </a:buClr>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Activities</a:t>
            </a:r>
          </a:p>
          <a:p>
            <a:pPr>
              <a:spcBef>
                <a:spcPts val="300"/>
              </a:spcBef>
              <a:buClr>
                <a:schemeClr val="accent3"/>
              </a:buCl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Have a look at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this PowerPoint</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then research the very different ways the following volcanoes affected the climate: </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rPr>
              <a:t>Eyjafjallajökull, 2010</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err="1">
                <a:solidFill>
                  <a:srgbClr val="26377C"/>
                </a:solidFill>
                <a:latin typeface="Lato" panose="020F0502020204030203" pitchFamily="34" charset="0"/>
              </a:rPr>
              <a:t>Tambora</a:t>
            </a:r>
            <a:r>
              <a:rPr lang="en-GB" dirty="0">
                <a:solidFill>
                  <a:srgbClr val="26377C"/>
                </a:solidFill>
                <a:latin typeface="Lato" panose="020F0502020204030203" pitchFamily="34" charset="0"/>
              </a:rPr>
              <a:t>, 1815</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a:solidFill>
                  <a:srgbClr val="26377C"/>
                </a:solidFill>
                <a:latin typeface="Lato" panose="020F0502020204030203" pitchFamily="34" charset="0"/>
              </a:rPr>
              <a:t>Yellowstone, 640,000 years before present.</a:t>
            </a:r>
          </a:p>
        </p:txBody>
      </p:sp>
      <p:sp>
        <p:nvSpPr>
          <p:cNvPr id="4" name="Content Placeholder 3">
            <a:extLst>
              <a:ext uri="{FF2B5EF4-FFF2-40B4-BE49-F238E27FC236}">
                <a16:creationId xmlns:a16="http://schemas.microsoft.com/office/drawing/2014/main" id="{08A929B4-634C-4607-A879-D65F8598FB89}"/>
              </a:ext>
            </a:extLst>
          </p:cNvPr>
          <p:cNvSpPr>
            <a:spLocks noGrp="1"/>
          </p:cNvSpPr>
          <p:nvPr>
            <p:ph idx="1"/>
          </p:nvPr>
        </p:nvSpPr>
        <p:spPr>
          <a:xfrm>
            <a:off x="323528" y="1628800"/>
            <a:ext cx="5616624" cy="4680520"/>
          </a:xfrm>
        </p:spPr>
        <p:txBody>
          <a:bodyPr>
            <a:noAutofit/>
          </a:bodyPr>
          <a:lstStyle/>
          <a:p>
            <a:pPr marL="255588" indent="-255588">
              <a:lnSpc>
                <a:spcPct val="108000"/>
              </a:lnSpc>
              <a:spcBef>
                <a:spcPts val="0"/>
              </a:spcBef>
            </a:pPr>
            <a:r>
              <a:rPr lang="en-GB" sz="2000" dirty="0">
                <a:effectLst/>
                <a:latin typeface="Lato"/>
                <a:ea typeface="Calibri" panose="020F0502020204030204" pitchFamily="34" charset="0"/>
              </a:rPr>
              <a:t>Huge explosive volcanic eruptions in the Tropics, energetic enough to push sulphur gases up into the relatively stable </a:t>
            </a:r>
            <a:r>
              <a:rPr lang="en-GB" sz="2000" dirty="0">
                <a:effectLst/>
                <a:latin typeface="Lato"/>
                <a:ea typeface="Calibri" panose="020F0502020204030204" pitchFamily="34" charset="0"/>
                <a:hlinkClick r:id="rId3" action="ppaction://hlinksldjump"/>
              </a:rPr>
              <a:t>stratosphere</a:t>
            </a:r>
            <a:r>
              <a:rPr lang="en-GB" sz="2000" dirty="0">
                <a:effectLst/>
                <a:latin typeface="Lato"/>
                <a:ea typeface="Calibri" panose="020F0502020204030204" pitchFamily="34" charset="0"/>
              </a:rPr>
              <a:t> where they condense into </a:t>
            </a:r>
            <a:r>
              <a:rPr lang="en-GB" sz="2000" dirty="0">
                <a:effectLst/>
                <a:latin typeface="Lato"/>
                <a:ea typeface="Calibri" panose="020F0502020204030204" pitchFamily="34" charset="0"/>
                <a:hlinkClick r:id="rId4" action="ppaction://hlinksldjump"/>
              </a:rPr>
              <a:t>aerosols</a:t>
            </a:r>
            <a:r>
              <a:rPr lang="en-GB" sz="2000" b="1" dirty="0">
                <a:effectLst/>
                <a:latin typeface="Lato"/>
                <a:ea typeface="Calibri" panose="020F0502020204030204" pitchFamily="34" charset="0"/>
              </a:rPr>
              <a:t> </a:t>
            </a:r>
            <a:r>
              <a:rPr lang="en-GB" sz="2000" dirty="0">
                <a:effectLst/>
                <a:latin typeface="Lato"/>
                <a:ea typeface="Calibri" panose="020F0502020204030204" pitchFamily="34" charset="0"/>
              </a:rPr>
              <a:t>(small particles), can have a cooling effect on climate by increasing the </a:t>
            </a:r>
            <a:r>
              <a:rPr lang="en-GB" sz="2000" dirty="0">
                <a:effectLst/>
                <a:latin typeface="Lato"/>
                <a:ea typeface="Calibri" panose="020F0502020204030204" pitchFamily="34" charset="0"/>
                <a:hlinkClick r:id="rId4" action="ppaction://hlinksldjump"/>
              </a:rPr>
              <a:t>albedo</a:t>
            </a:r>
            <a:r>
              <a:rPr lang="en-GB" sz="2000" dirty="0">
                <a:effectLst/>
                <a:latin typeface="Lato"/>
                <a:ea typeface="Calibri" panose="020F0502020204030204" pitchFamily="34" charset="0"/>
              </a:rPr>
              <a:t> of the atmosphere. More of the Sun’s light is reflected by the aerosols before it reaches the ground. The climate cools.</a:t>
            </a:r>
          </a:p>
          <a:p>
            <a:pPr marL="255588" indent="-255588">
              <a:lnSpc>
                <a:spcPct val="108000"/>
              </a:lnSpc>
              <a:spcBef>
                <a:spcPts val="0"/>
              </a:spcBef>
            </a:pPr>
            <a:r>
              <a:rPr lang="en-GB" sz="2000" dirty="0">
                <a:effectLst/>
                <a:latin typeface="Lato"/>
                <a:ea typeface="Calibri" panose="020F0502020204030204" pitchFamily="34" charset="0"/>
              </a:rPr>
              <a:t>The impact of a </a:t>
            </a:r>
            <a:r>
              <a:rPr lang="en-GB" sz="2000" dirty="0">
                <a:latin typeface="Lato"/>
                <a:ea typeface="Calibri" panose="020F0502020204030204" pitchFamily="34" charset="0"/>
              </a:rPr>
              <a:t>volcano is greatest in the summer (when there is more sunlight to be reflected) and over land (which heats up and cools down more quickly than ocean water). </a:t>
            </a:r>
            <a:endParaRPr lang="en-GB" sz="2000" dirty="0">
              <a:effectLst/>
              <a:latin typeface="Lato"/>
              <a:ea typeface="Calibri" panose="020F0502020204030204" pitchFamily="34" charset="0"/>
            </a:endParaRPr>
          </a:p>
          <a:p>
            <a:pPr marL="255588" indent="-255588">
              <a:lnSpc>
                <a:spcPct val="108000"/>
              </a:lnSpc>
              <a:spcBef>
                <a:spcPts val="0"/>
              </a:spcBef>
            </a:pPr>
            <a:r>
              <a:rPr lang="en-GB" sz="2000" dirty="0">
                <a:latin typeface="Lato"/>
              </a:rPr>
              <a:t>Volcanoes can also emit greenhouse gases.</a:t>
            </a:r>
            <a:endParaRPr lang="en-GB" sz="2400" dirty="0">
              <a:latin typeface="Lato"/>
            </a:endParaRPr>
          </a:p>
        </p:txBody>
      </p:sp>
    </p:spTree>
    <p:extLst>
      <p:ext uri="{BB962C8B-B14F-4D97-AF65-F5344CB8AC3E}">
        <p14:creationId xmlns:p14="http://schemas.microsoft.com/office/powerpoint/2010/main" val="287289637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78601"/>
            <a:ext cx="8013576" cy="748270"/>
          </a:xfrm>
        </p:spPr>
        <p:txBody>
          <a:bodyPr>
            <a:normAutofit/>
          </a:bodyPr>
          <a:lstStyle/>
          <a:p>
            <a:r>
              <a:rPr lang="en-US" dirty="0"/>
              <a:t>1816: t</a:t>
            </a:r>
            <a:r>
              <a:rPr lang="en-US" b="1" dirty="0"/>
              <a:t>he ‘year </a:t>
            </a:r>
            <a:r>
              <a:rPr lang="en-US" dirty="0"/>
              <a:t>w</a:t>
            </a:r>
            <a:r>
              <a:rPr lang="en-US" b="1" dirty="0"/>
              <a:t>ith </a:t>
            </a:r>
            <a:r>
              <a:rPr lang="en-US" dirty="0"/>
              <a:t>n</a:t>
            </a:r>
            <a:r>
              <a:rPr lang="en-US" b="1" dirty="0"/>
              <a:t>o summer’</a:t>
            </a:r>
            <a:endParaRPr lang="en-GB" b="1" dirty="0"/>
          </a:p>
        </p:txBody>
      </p:sp>
      <p:sp>
        <p:nvSpPr>
          <p:cNvPr id="5" name="Content Placeholder 4"/>
          <p:cNvSpPr>
            <a:spLocks noGrp="1"/>
          </p:cNvSpPr>
          <p:nvPr>
            <p:ph sz="half" idx="2"/>
          </p:nvPr>
        </p:nvSpPr>
        <p:spPr>
          <a:xfrm>
            <a:off x="251520" y="1440966"/>
            <a:ext cx="4644008" cy="4896544"/>
          </a:xfrm>
        </p:spPr>
        <p:txBody>
          <a:bodyPr>
            <a:noAutofit/>
          </a:bodyPr>
          <a:lstStyle/>
          <a:p>
            <a:pPr marL="0" indent="0">
              <a:buNone/>
            </a:pPr>
            <a:r>
              <a:rPr lang="en-GB" sz="2000" dirty="0">
                <a:effectLst/>
                <a:ea typeface="Calibri" panose="020F0502020204030204" pitchFamily="34" charset="0"/>
              </a:rPr>
              <a:t>The combined eruptions of La </a:t>
            </a:r>
            <a:r>
              <a:rPr lang="en-GB" sz="2000" dirty="0" err="1">
                <a:effectLst/>
                <a:ea typeface="Calibri" panose="020F0502020204030204" pitchFamily="34" charset="0"/>
              </a:rPr>
              <a:t>Soufrière</a:t>
            </a:r>
            <a:r>
              <a:rPr lang="en-GB" sz="2000" dirty="0">
                <a:effectLst/>
                <a:ea typeface="Calibri" panose="020F0502020204030204" pitchFamily="34" charset="0"/>
              </a:rPr>
              <a:t> (1812), </a:t>
            </a:r>
            <a:r>
              <a:rPr lang="en-GB" sz="2000" dirty="0" err="1">
                <a:effectLst/>
                <a:ea typeface="Calibri" panose="020F0502020204030204" pitchFamily="34" charset="0"/>
              </a:rPr>
              <a:t>Mayon</a:t>
            </a:r>
            <a:r>
              <a:rPr lang="en-GB" sz="2000" dirty="0">
                <a:effectLst/>
                <a:ea typeface="Calibri" panose="020F0502020204030204" pitchFamily="34" charset="0"/>
              </a:rPr>
              <a:t> (1814) and </a:t>
            </a:r>
            <a:r>
              <a:rPr lang="en-GB" sz="2000" dirty="0" err="1">
                <a:effectLst/>
                <a:ea typeface="Calibri" panose="020F0502020204030204" pitchFamily="34" charset="0"/>
              </a:rPr>
              <a:t>Tambora</a:t>
            </a:r>
            <a:r>
              <a:rPr lang="en-GB" sz="2000" dirty="0">
                <a:effectLst/>
                <a:ea typeface="Calibri" panose="020F0502020204030204" pitchFamily="34" charset="0"/>
              </a:rPr>
              <a:t> (1815) had catastrophic global effects, leading to a ‘year with no summer’ in 1816. </a:t>
            </a:r>
            <a:r>
              <a:rPr lang="en-GB" sz="2000" dirty="0"/>
              <a:t>As a result:</a:t>
            </a:r>
          </a:p>
          <a:p>
            <a:pPr marL="273050" indent="-255588"/>
            <a:r>
              <a:rPr lang="en-GB" sz="2000" dirty="0"/>
              <a:t>in 1817, 11.5% of Parisians were described as destitute </a:t>
            </a:r>
          </a:p>
          <a:p>
            <a:pPr marL="273050" indent="-255588"/>
            <a:r>
              <a:rPr lang="en-GB" sz="2000" dirty="0"/>
              <a:t>65,000 people starved to death in Ireland</a:t>
            </a:r>
          </a:p>
          <a:p>
            <a:pPr marL="273050" indent="-255588"/>
            <a:r>
              <a:rPr lang="en-GB" sz="2000" dirty="0"/>
              <a:t>in Switzerland, the death rate was 56% higher in 1817 than in 1815</a:t>
            </a:r>
          </a:p>
          <a:p>
            <a:pPr marL="273050" indent="-255588"/>
            <a:r>
              <a:rPr lang="en-GB" sz="2000" dirty="0"/>
              <a:t>formula baby milk was invented</a:t>
            </a:r>
          </a:p>
          <a:p>
            <a:pPr marL="273050" indent="-255588"/>
            <a:r>
              <a:rPr lang="en-GB" sz="2000" dirty="0"/>
              <a:t>Turner painted vivid sunsets</a:t>
            </a:r>
          </a:p>
          <a:p>
            <a:pPr marL="273050" indent="-255588"/>
            <a:r>
              <a:rPr lang="en-GB" sz="2000" dirty="0"/>
              <a:t>Dracula and Frankenstein’s monster were created.</a:t>
            </a:r>
          </a:p>
        </p:txBody>
      </p:sp>
      <p:sp>
        <p:nvSpPr>
          <p:cNvPr id="7" name="Content Placeholder 6"/>
          <p:cNvSpPr>
            <a:spLocks noGrp="1"/>
          </p:cNvSpPr>
          <p:nvPr>
            <p:ph sz="quarter" idx="4"/>
          </p:nvPr>
        </p:nvSpPr>
        <p:spPr>
          <a:xfrm>
            <a:off x="5220072" y="1484784"/>
            <a:ext cx="3456384" cy="4248472"/>
          </a:xfrm>
          <a:solidFill>
            <a:schemeClr val="accent2">
              <a:lumMod val="40000"/>
              <a:lumOff val="60000"/>
            </a:schemeClr>
          </a:solidFill>
          <a:ln>
            <a:solidFill>
              <a:srgbClr val="0070C0"/>
            </a:solidFill>
          </a:ln>
        </p:spPr>
        <p:txBody>
          <a:bodyPr>
            <a:noAutofit/>
          </a:bodyPr>
          <a:lstStyle/>
          <a:p>
            <a:pPr marL="273050" indent="-255588">
              <a:buNone/>
            </a:pPr>
            <a:r>
              <a:rPr lang="en-GB" sz="1800" b="1" dirty="0"/>
              <a:t>Activities</a:t>
            </a:r>
            <a:endParaRPr lang="en-US" sz="1800" b="1" dirty="0"/>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Read </a:t>
            </a:r>
            <a:r>
              <a:rPr lang="en-GB" sz="1800" dirty="0">
                <a:hlinkClick r:id="rId3">
                  <a:extLst>
                    <a:ext uri="{A12FA001-AC4F-418D-AE19-62706E023703}">
                      <ahyp:hlinkClr xmlns:ahyp="http://schemas.microsoft.com/office/drawing/2018/hyperlinkcolor" val="tx"/>
                    </a:ext>
                  </a:extLst>
                </a:hlinkClick>
              </a:rPr>
              <a:t>this article </a:t>
            </a:r>
            <a:r>
              <a:rPr lang="en-GB" sz="1800" dirty="0"/>
              <a:t>and recreate figure 5, either with a screenshot, in Excel or on graph paper, leaving space for two more bars per month</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dirty="0"/>
              <a:t>Now use the </a:t>
            </a:r>
            <a:r>
              <a:rPr lang="en-GB" sz="1800" dirty="0">
                <a:hlinkClick r:id="rId4">
                  <a:extLst>
                    <a:ext uri="{A12FA001-AC4F-418D-AE19-62706E023703}">
                      <ahyp:hlinkClr xmlns:ahyp="http://schemas.microsoft.com/office/drawing/2018/hyperlinkcolor" val="tx"/>
                    </a:ext>
                  </a:extLst>
                </a:hlinkClick>
              </a:rPr>
              <a:t>Met Office website </a:t>
            </a:r>
            <a:r>
              <a:rPr lang="en-GB" sz="1800" dirty="0"/>
              <a:t>to look at the current climate at Tynemouth. Add current frost days and rainfall days to your figure. Where are the significant differences to 1816? </a:t>
            </a:r>
          </a:p>
          <a:p>
            <a:pPr marL="273050" marR="0" lvl="0" indent="-249238"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dirty="0"/>
              <a:t>Does your graph support the conclusions in the article?</a:t>
            </a:r>
          </a:p>
        </p:txBody>
      </p:sp>
    </p:spTree>
    <p:extLst>
      <p:ext uri="{BB962C8B-B14F-4D97-AF65-F5344CB8AC3E}">
        <p14:creationId xmlns:p14="http://schemas.microsoft.com/office/powerpoint/2010/main" val="261338288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3"/>
            <a:extLst>
              <a:ext uri="{FF2B5EF4-FFF2-40B4-BE49-F238E27FC236}">
                <a16:creationId xmlns:a16="http://schemas.microsoft.com/office/drawing/2014/main" id="{69755C7F-AA8C-48AD-8B53-7CE99369D86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572"/>
          <a:stretch/>
        </p:blipFill>
        <p:spPr bwMode="auto">
          <a:xfrm>
            <a:off x="4888132" y="1412776"/>
            <a:ext cx="3888433" cy="302433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9511" y="572845"/>
            <a:ext cx="8046608" cy="670217"/>
          </a:xfrm>
        </p:spPr>
        <p:txBody>
          <a:bodyPr>
            <a:normAutofit/>
          </a:bodyPr>
          <a:lstStyle/>
          <a:p>
            <a:r>
              <a:rPr lang="en-GB" dirty="0"/>
              <a:t>Carbon dioxide and temperature</a:t>
            </a:r>
          </a:p>
        </p:txBody>
      </p:sp>
      <p:sp>
        <p:nvSpPr>
          <p:cNvPr id="7" name="TextBox 6"/>
          <p:cNvSpPr txBox="1"/>
          <p:nvPr/>
        </p:nvSpPr>
        <p:spPr>
          <a:xfrm>
            <a:off x="5220072" y="4486737"/>
            <a:ext cx="3168352" cy="961802"/>
          </a:xfrm>
          <a:prstGeom prst="rect">
            <a:avLst/>
          </a:prstGeom>
          <a:solidFill>
            <a:schemeClr val="accent2">
              <a:lumMod val="40000"/>
              <a:lumOff val="60000"/>
            </a:schemeClr>
          </a:solidFill>
          <a:ln>
            <a:solidFill>
              <a:srgbClr val="0070C0"/>
            </a:solidFill>
          </a:ln>
        </p:spPr>
        <p:txBody>
          <a:bodyPr wrap="square" rtlCol="0">
            <a:spAutoFit/>
          </a:bodyPr>
          <a:lstStyle/>
          <a:p>
            <a:pPr>
              <a:spcBef>
                <a:spcPts val="300"/>
              </a:spcBef>
              <a:buClr>
                <a:schemeClr val="accent3"/>
              </a:buClr>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 </a:t>
            </a:r>
          </a:p>
          <a:p>
            <a:pPr>
              <a:spcBef>
                <a:spcPts val="300"/>
              </a:spcBef>
              <a:buClr>
                <a:schemeClr val="accent3"/>
              </a:buCl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Try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this experiment</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or, if you have the equipment,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6">
                  <a:extLst>
                    <a:ext uri="{A12FA001-AC4F-418D-AE19-62706E023703}">
                      <ahyp:hlinkClr xmlns:ahyp="http://schemas.microsoft.com/office/drawing/2018/hyperlinkcolor" val="tx"/>
                    </a:ext>
                  </a:extLst>
                </a:hlinkClick>
              </a:rPr>
              <a:t>this one</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a:t>
            </a:r>
          </a:p>
        </p:txBody>
      </p:sp>
      <p:sp>
        <p:nvSpPr>
          <p:cNvPr id="4" name="Content Placeholder 3">
            <a:extLst>
              <a:ext uri="{FF2B5EF4-FFF2-40B4-BE49-F238E27FC236}">
                <a16:creationId xmlns:a16="http://schemas.microsoft.com/office/drawing/2014/main" id="{08A929B4-634C-4607-A879-D65F8598FB89}"/>
              </a:ext>
            </a:extLst>
          </p:cNvPr>
          <p:cNvSpPr>
            <a:spLocks noGrp="1"/>
          </p:cNvSpPr>
          <p:nvPr>
            <p:ph idx="1"/>
          </p:nvPr>
        </p:nvSpPr>
        <p:spPr>
          <a:xfrm>
            <a:off x="179511" y="1412776"/>
            <a:ext cx="4680521" cy="5256584"/>
          </a:xfrm>
        </p:spPr>
        <p:txBody>
          <a:bodyPr>
            <a:noAutofit/>
          </a:bodyPr>
          <a:lstStyle/>
          <a:p>
            <a:pPr marL="255588" indent="-255588">
              <a:lnSpc>
                <a:spcPct val="115000"/>
              </a:lnSpc>
            </a:pPr>
            <a:r>
              <a:rPr lang="en-GB" sz="1800" dirty="0">
                <a:effectLst/>
                <a:ea typeface="Calibri" panose="020F0502020204030204" pitchFamily="34" charset="0"/>
                <a:cs typeface="Times New Roman" panose="02020603050405020304" pitchFamily="18" charset="0"/>
              </a:rPr>
              <a:t>Data from Antarctic ice, such as the Vostok ice core, show that CO</a:t>
            </a:r>
            <a:r>
              <a:rPr lang="en-GB" sz="1800" baseline="-25000" dirty="0">
                <a:effectLst/>
                <a:ea typeface="Calibri" panose="020F0502020204030204" pitchFamily="34" charset="0"/>
                <a:cs typeface="Times New Roman" panose="02020603050405020304" pitchFamily="18" charset="0"/>
              </a:rPr>
              <a:t>2</a:t>
            </a:r>
            <a:r>
              <a:rPr lang="en-GB" sz="1800" dirty="0">
                <a:effectLst/>
                <a:ea typeface="Calibri" panose="020F0502020204030204" pitchFamily="34" charset="0"/>
                <a:cs typeface="Times New Roman" panose="02020603050405020304" pitchFamily="18" charset="0"/>
              </a:rPr>
              <a:t> levels in the atmosphere and atmospheric temperatures fluctuate roughly together.</a:t>
            </a:r>
          </a:p>
          <a:p>
            <a:pPr marL="255588" indent="-255588">
              <a:lnSpc>
                <a:spcPct val="115000"/>
              </a:lnSpc>
            </a:pPr>
            <a:r>
              <a:rPr lang="en-GB" sz="1800" dirty="0">
                <a:effectLst/>
                <a:ea typeface="Calibri" panose="020F0502020204030204" pitchFamily="34" charset="0"/>
              </a:rPr>
              <a:t>The initial changes in temperature during interglacial periods are explained by the </a:t>
            </a:r>
            <a:r>
              <a:rPr lang="en-GB" sz="1800" dirty="0" err="1">
                <a:effectLst/>
                <a:ea typeface="Calibri" panose="020F0502020204030204" pitchFamily="34" charset="0"/>
              </a:rPr>
              <a:t>Milankovitch</a:t>
            </a:r>
            <a:r>
              <a:rPr lang="en-GB" sz="1800" dirty="0">
                <a:effectLst/>
                <a:ea typeface="Calibri" panose="020F0502020204030204" pitchFamily="34" charset="0"/>
              </a:rPr>
              <a:t> Cycles. As ocean temperatures start to rise, the solubility of CO</a:t>
            </a:r>
            <a:r>
              <a:rPr lang="en-GB" sz="1800" baseline="-25000" dirty="0">
                <a:effectLst/>
                <a:ea typeface="Calibri" panose="020F0502020204030204" pitchFamily="34" charset="0"/>
              </a:rPr>
              <a:t>2</a:t>
            </a:r>
            <a:r>
              <a:rPr lang="en-GB" sz="1800" dirty="0">
                <a:effectLst/>
                <a:ea typeface="Calibri" panose="020F0502020204030204" pitchFamily="34" charset="0"/>
              </a:rPr>
              <a:t> in water decreases and so the oceans release CO</a:t>
            </a:r>
            <a:r>
              <a:rPr lang="en-GB" sz="1800" baseline="-25000" dirty="0">
                <a:effectLst/>
                <a:ea typeface="Calibri" panose="020F0502020204030204" pitchFamily="34" charset="0"/>
              </a:rPr>
              <a:t>2</a:t>
            </a:r>
            <a:r>
              <a:rPr lang="en-GB" sz="1800" dirty="0">
                <a:effectLst/>
                <a:ea typeface="Calibri" panose="020F0502020204030204" pitchFamily="34" charset="0"/>
              </a:rPr>
              <a:t> into the atmosphere. In turn, this release amplifies the warming trend, leading to yet more CO</a:t>
            </a:r>
            <a:r>
              <a:rPr lang="en-GB" sz="1800" baseline="-25000" dirty="0">
                <a:effectLst/>
                <a:ea typeface="Calibri" panose="020F0502020204030204" pitchFamily="34" charset="0"/>
              </a:rPr>
              <a:t>2</a:t>
            </a:r>
            <a:r>
              <a:rPr lang="en-GB" sz="1800" dirty="0">
                <a:effectLst/>
                <a:ea typeface="Calibri" panose="020F0502020204030204" pitchFamily="34" charset="0"/>
              </a:rPr>
              <a:t> being released. </a:t>
            </a:r>
            <a:endParaRPr lang="en-GB" sz="1800" dirty="0">
              <a:ea typeface="Calibri" panose="020F0502020204030204" pitchFamily="34" charset="0"/>
              <a:cs typeface="Times New Roman" panose="02020603050405020304" pitchFamily="18" charset="0"/>
            </a:endParaRPr>
          </a:p>
          <a:p>
            <a:pPr marL="255588" indent="-255588">
              <a:lnSpc>
                <a:spcPct val="115000"/>
              </a:lnSpc>
            </a:pPr>
            <a:r>
              <a:rPr lang="en-GB" sz="1800" dirty="0">
                <a:ea typeface="Calibri" panose="020F0502020204030204" pitchFamily="34" charset="0"/>
                <a:cs typeface="Times New Roman" panose="02020603050405020304" pitchFamily="18" charset="0"/>
              </a:rPr>
              <a:t>Naturally, t</a:t>
            </a:r>
            <a:r>
              <a:rPr lang="en-GB" sz="1800" dirty="0">
                <a:effectLst/>
                <a:ea typeface="Calibri" panose="020F0502020204030204" pitchFamily="34" charset="0"/>
                <a:cs typeface="Times New Roman" panose="02020603050405020304" pitchFamily="18" charset="0"/>
              </a:rPr>
              <a:t>he increase in CO</a:t>
            </a:r>
            <a:r>
              <a:rPr lang="en-GB" sz="1800" baseline="-25000" dirty="0">
                <a:effectLst/>
                <a:ea typeface="Calibri" panose="020F0502020204030204" pitchFamily="34" charset="0"/>
                <a:cs typeface="Times New Roman" panose="02020603050405020304" pitchFamily="18" charset="0"/>
              </a:rPr>
              <a:t>2</a:t>
            </a:r>
            <a:r>
              <a:rPr lang="en-GB" sz="1800" dirty="0">
                <a:effectLst/>
                <a:ea typeface="Calibri" panose="020F0502020204030204" pitchFamily="34" charset="0"/>
                <a:cs typeface="Times New Roman" panose="02020603050405020304" pitchFamily="18" charset="0"/>
              </a:rPr>
              <a:t> lags behind the increase in temperatures.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644071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7581528" cy="864096"/>
          </a:xfrm>
        </p:spPr>
        <p:txBody>
          <a:bodyPr>
            <a:normAutofit/>
          </a:bodyPr>
          <a:lstStyle/>
          <a:p>
            <a:pPr lvl="0"/>
            <a:r>
              <a:rPr lang="en-US" sz="4400" dirty="0"/>
              <a:t>The Little Ice Age</a:t>
            </a:r>
            <a:endParaRPr lang="en-GB" b="1" dirty="0"/>
          </a:p>
        </p:txBody>
      </p:sp>
      <p:sp>
        <p:nvSpPr>
          <p:cNvPr id="5" name="Content Placeholder 4"/>
          <p:cNvSpPr>
            <a:spLocks noGrp="1"/>
          </p:cNvSpPr>
          <p:nvPr>
            <p:ph sz="half" idx="2"/>
          </p:nvPr>
        </p:nvSpPr>
        <p:spPr>
          <a:xfrm>
            <a:off x="251520" y="4797152"/>
            <a:ext cx="7560840" cy="1728192"/>
          </a:xfrm>
        </p:spPr>
        <p:txBody>
          <a:bodyPr>
            <a:normAutofit fontScale="92500"/>
          </a:bodyPr>
          <a:lstStyle/>
          <a:p>
            <a:pPr marL="0" indent="0">
              <a:buNone/>
            </a:pPr>
            <a:r>
              <a:rPr lang="en-GB" sz="2000" dirty="0">
                <a:effectLst/>
                <a:ea typeface="Calibri" panose="020F0502020204030204" pitchFamily="34" charset="0"/>
                <a:cs typeface="Times New Roman" panose="02020603050405020304" pitchFamily="18" charset="0"/>
              </a:rPr>
              <a:t>The Little Ice Age (LIA) was a generally colder period between 1450 and 1850. Within the period, there were some isolated colder events, which occurred at different places at different times. In the </a:t>
            </a:r>
            <a:r>
              <a:rPr lang="en-GB" sz="2000" dirty="0">
                <a:ea typeface="Calibri" panose="020F0502020204030204" pitchFamily="34" charset="0"/>
                <a:cs typeface="Times New Roman" panose="02020603050405020304" pitchFamily="18" charset="0"/>
              </a:rPr>
              <a:t>N</a:t>
            </a:r>
            <a:r>
              <a:rPr lang="en-GB" sz="2000" dirty="0">
                <a:effectLst/>
                <a:ea typeface="Calibri" panose="020F0502020204030204" pitchFamily="34" charset="0"/>
                <a:cs typeface="Times New Roman" panose="02020603050405020304" pitchFamily="18" charset="0"/>
              </a:rPr>
              <a:t>orthern Hemisphere, temperatures were generally less than 1</a:t>
            </a:r>
            <a:r>
              <a:rPr lang="en-GB" sz="2000" dirty="0">
                <a:effectLst/>
                <a:ea typeface="Calibri" panose="020F0502020204030204" pitchFamily="34" charset="0"/>
              </a:rPr>
              <a:t>°</a:t>
            </a:r>
            <a:r>
              <a:rPr lang="en-GB" sz="2000" dirty="0">
                <a:effectLst/>
                <a:ea typeface="Calibri" panose="020F0502020204030204" pitchFamily="34" charset="0"/>
                <a:cs typeface="Times New Roman" panose="02020603050405020304" pitchFamily="18" charset="0"/>
              </a:rPr>
              <a:t>C colder during the Little Ice Age than during the late 20</a:t>
            </a:r>
            <a:r>
              <a:rPr lang="en-GB" sz="2000" baseline="30000" dirty="0">
                <a:effectLst/>
                <a:ea typeface="Calibri" panose="020F0502020204030204" pitchFamily="34" charset="0"/>
                <a:cs typeface="Times New Roman" panose="02020603050405020304" pitchFamily="18" charset="0"/>
              </a:rPr>
              <a:t>th</a:t>
            </a:r>
            <a:r>
              <a:rPr lang="en-GB" sz="2000" dirty="0">
                <a:effectLst/>
                <a:ea typeface="Calibri" panose="020F0502020204030204" pitchFamily="34" charset="0"/>
                <a:cs typeface="Times New Roman" panose="02020603050405020304" pitchFamily="18" charset="0"/>
              </a:rPr>
              <a:t> century. </a:t>
            </a:r>
            <a:endParaRPr lang="en-GB" sz="1200" dirty="0"/>
          </a:p>
        </p:txBody>
      </p:sp>
      <p:pic>
        <p:nvPicPr>
          <p:cNvPr id="1026" name="Picture 2" descr="The Dutch artist Hendrick Avercamp painted winter activity on the ice during the first half of the 17th century, when it was quite cold in Central and Northern Europe.">
            <a:extLst>
              <a:ext uri="{FF2B5EF4-FFF2-40B4-BE49-F238E27FC236}">
                <a16:creationId xmlns:a16="http://schemas.microsoft.com/office/drawing/2014/main" id="{2AC801F0-9BD1-4068-AF75-D55220AE756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95536" y="1500925"/>
            <a:ext cx="5488634" cy="316835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683568" y="1628800"/>
            <a:ext cx="2160240" cy="864096"/>
          </a:xfrm>
          <a:prstGeom prst="rect">
            <a:avLst/>
          </a:prstGeom>
        </p:spPr>
        <p:txBody>
          <a:bodyPr vert="horz"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26377C"/>
              </a:solidFill>
              <a:effectLst/>
              <a:uLnTx/>
              <a:uFillTx/>
              <a:latin typeface="Lato" panose="020F0502020204030203" pitchFamily="34" charset="0"/>
              <a:ea typeface="Lato" panose="020F0502020204030203" pitchFamily="34" charset="0"/>
              <a:cs typeface="Lato" panose="020F0502020204030203" pitchFamily="34"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548680"/>
            <a:ext cx="8229600" cy="1008112"/>
          </a:xfrm>
        </p:spPr>
        <p:txBody>
          <a:bodyPr>
            <a:noAutofit/>
          </a:bodyPr>
          <a:lstStyle/>
          <a:p>
            <a:r>
              <a:rPr lang="en-US" sz="3000" b="1" dirty="0"/>
              <a:t>Did the European conquest of the Americas contribute to the Little Ice Age? </a:t>
            </a:r>
            <a:endParaRPr lang="en-GB" sz="3000" b="1" dirty="0"/>
          </a:p>
        </p:txBody>
      </p:sp>
      <p:sp>
        <p:nvSpPr>
          <p:cNvPr id="7" name="Content Placeholder 6"/>
          <p:cNvSpPr>
            <a:spLocks noGrp="1"/>
          </p:cNvSpPr>
          <p:nvPr>
            <p:ph sz="quarter" idx="4"/>
          </p:nvPr>
        </p:nvSpPr>
        <p:spPr>
          <a:xfrm>
            <a:off x="179512" y="1700808"/>
            <a:ext cx="7848872" cy="4752528"/>
          </a:xfrm>
          <a:solidFill>
            <a:schemeClr val="accent3">
              <a:lumMod val="20000"/>
              <a:lumOff val="80000"/>
            </a:schemeClr>
          </a:solidFill>
        </p:spPr>
        <p:txBody>
          <a:bodyPr>
            <a:noAutofit/>
          </a:bodyPr>
          <a:lstStyle/>
          <a:p>
            <a:pPr marL="0" indent="0">
              <a:lnSpc>
                <a:spcPct val="107000"/>
              </a:lnSpc>
              <a:spcBef>
                <a:spcPts val="0"/>
              </a:spcBef>
              <a:buNone/>
            </a:pPr>
            <a:r>
              <a:rPr lang="en-US" sz="1500" dirty="0"/>
              <a:t>Read </a:t>
            </a:r>
            <a:r>
              <a:rPr lang="en-US" sz="1500" dirty="0">
                <a:hlinkClick r:id="rId3"/>
              </a:rPr>
              <a:t>this article </a:t>
            </a:r>
            <a:r>
              <a:rPr lang="en-US" sz="1500" dirty="0"/>
              <a:t>then </a:t>
            </a:r>
            <a:r>
              <a:rPr lang="en-US" sz="1500" b="1" dirty="0"/>
              <a:t>reflect</a:t>
            </a:r>
            <a:r>
              <a:rPr lang="en-US" sz="1500" dirty="0"/>
              <a:t>: </a:t>
            </a:r>
          </a:p>
          <a:p>
            <a:pPr marL="0" indent="0">
              <a:lnSpc>
                <a:spcPct val="107000"/>
              </a:lnSpc>
              <a:spcBef>
                <a:spcPts val="1200"/>
              </a:spcBef>
              <a:buNone/>
            </a:pPr>
            <a:r>
              <a:rPr lang="en-GB" sz="1500" dirty="0">
                <a:effectLst/>
                <a:ea typeface="Calibri" panose="020F0502020204030204" pitchFamily="34" charset="0"/>
                <a:cs typeface="Times New Roman" panose="02020603050405020304" pitchFamily="18" charset="0"/>
              </a:rPr>
              <a:t>Some people </a:t>
            </a:r>
            <a:r>
              <a:rPr lang="en-GB" sz="1500" dirty="0">
                <a:effectLst/>
                <a:ea typeface="Calibri" panose="020F0502020204030204" pitchFamily="34" charset="0"/>
                <a:cs typeface="Calibri" panose="020F0502020204030204" pitchFamily="34" charset="0"/>
              </a:rPr>
              <a:t>have argued that the drop in atmospheric CO</a:t>
            </a:r>
            <a:r>
              <a:rPr lang="en-GB" sz="1500" baseline="-25000" dirty="0">
                <a:effectLst/>
                <a:ea typeface="Calibri" panose="020F0502020204030204" pitchFamily="34" charset="0"/>
                <a:cs typeface="Calibri" panose="020F0502020204030204" pitchFamily="34" charset="0"/>
              </a:rPr>
              <a:t>2 </a:t>
            </a:r>
            <a:r>
              <a:rPr lang="en-GB" sz="1500" dirty="0">
                <a:effectLst/>
                <a:ea typeface="Calibri" panose="020F0502020204030204" pitchFamily="34" charset="0"/>
                <a:cs typeface="Calibri" panose="020F0502020204030204" pitchFamily="34" charset="0"/>
              </a:rPr>
              <a:t>in 1610, only 18 years after Columbus landed, marks the start of the </a:t>
            </a:r>
            <a:r>
              <a:rPr lang="en-GB" sz="1500" b="1" dirty="0">
                <a:effectLst/>
                <a:ea typeface="Calibri" panose="020F0502020204030204" pitchFamily="34" charset="0"/>
                <a:cs typeface="Calibri" panose="020F0502020204030204" pitchFamily="34" charset="0"/>
                <a:hlinkClick r:id="rId4" action="ppaction://hlinksldjump"/>
              </a:rPr>
              <a:t>Anthropocene</a:t>
            </a:r>
            <a:r>
              <a:rPr lang="en-GB" sz="1500" dirty="0">
                <a:effectLst/>
                <a:ea typeface="Calibri" panose="020F0502020204030204" pitchFamily="34" charset="0"/>
                <a:cs typeface="Calibri" panose="020F0502020204030204" pitchFamily="34" charset="0"/>
                <a:hlinkClick r:id="rId5" action="ppaction://hlinksldjump"/>
              </a:rPr>
              <a:t> </a:t>
            </a:r>
            <a:r>
              <a:rPr lang="en-GB" sz="1500" dirty="0">
                <a:effectLst/>
                <a:ea typeface="Calibri" panose="020F0502020204030204" pitchFamily="34" charset="0"/>
                <a:cs typeface="Calibri" panose="020F0502020204030204" pitchFamily="34" charset="0"/>
              </a:rPr>
              <a:t>– the period during which human activity has been the dominant influence on the Earth’s geology, ecosystems and climate system. Other suggestions for when the Anthropocene started include:</a:t>
            </a:r>
          </a:p>
          <a:p>
            <a:pPr marL="174625" lvl="0" indent="-174625">
              <a:lnSpc>
                <a:spcPct val="107000"/>
              </a:lnSpc>
              <a:spcBef>
                <a:spcPts val="1200"/>
              </a:spcBef>
              <a:buFont typeface="Arial" pitchFamily="34" charset="0"/>
              <a:buChar char="•"/>
            </a:pPr>
            <a:r>
              <a:rPr lang="en-GB" sz="1500" dirty="0">
                <a:effectLst/>
                <a:ea typeface="Calibri" panose="020F0502020204030204" pitchFamily="34" charset="0"/>
                <a:cs typeface="Frutiger LT Pro 57 Condensed"/>
              </a:rPr>
              <a:t>Megafauna extinctions from 50,000 to 10,000 BC. Overhunting by humans made a significant contribution. </a:t>
            </a:r>
          </a:p>
          <a:p>
            <a:pPr marL="174625" lvl="0" indent="-174625">
              <a:lnSpc>
                <a:spcPct val="107000"/>
              </a:lnSpc>
              <a:spcBef>
                <a:spcPts val="0"/>
              </a:spcBef>
              <a:buFont typeface="Arial" pitchFamily="34" charset="0"/>
              <a:buChar char="•"/>
            </a:pPr>
            <a:r>
              <a:rPr lang="en-GB" sz="1500" dirty="0">
                <a:effectLst/>
                <a:ea typeface="Calibri" panose="020F0502020204030204" pitchFamily="34" charset="0"/>
                <a:cs typeface="Frutiger LT Pro 57 Condensed"/>
              </a:rPr>
              <a:t>The beginning of farming around 11,000 BC, or when it became widespread in 8,000 BC.</a:t>
            </a:r>
          </a:p>
          <a:p>
            <a:pPr marL="174625" lvl="0" indent="-174625">
              <a:lnSpc>
                <a:spcPct val="107000"/>
              </a:lnSpc>
              <a:spcBef>
                <a:spcPts val="0"/>
              </a:spcBef>
              <a:buFont typeface="Arial" pitchFamily="34" charset="0"/>
              <a:buChar char="•"/>
            </a:pPr>
            <a:r>
              <a:rPr lang="en-GB" sz="1500" dirty="0">
                <a:effectLst/>
                <a:ea typeface="Calibri" panose="020F0502020204030204" pitchFamily="34" charset="0"/>
                <a:cs typeface="Frutiger LT Pro 57 Condensed"/>
              </a:rPr>
              <a:t>The beginning of rice farming in 6,500 BC. Rice farming releases methane, a greenhouse gas, into the atmosphere.</a:t>
            </a:r>
          </a:p>
          <a:p>
            <a:pPr marL="174625" lvl="0" indent="-174625">
              <a:lnSpc>
                <a:spcPct val="107000"/>
              </a:lnSpc>
              <a:spcBef>
                <a:spcPts val="0"/>
              </a:spcBef>
              <a:buFont typeface="Arial" pitchFamily="34" charset="0"/>
              <a:buChar char="•"/>
            </a:pPr>
            <a:r>
              <a:rPr lang="en-GB" sz="1500" dirty="0">
                <a:effectLst/>
                <a:ea typeface="Calibri" panose="020F0502020204030204" pitchFamily="34" charset="0"/>
                <a:cs typeface="Frutiger LT Pro 57 Condensed"/>
              </a:rPr>
              <a:t>The beginning of evidence for human activity recorded in soils, 3000 to 500 BC.</a:t>
            </a:r>
          </a:p>
          <a:p>
            <a:pPr marL="174625" lvl="0" indent="-174625">
              <a:lnSpc>
                <a:spcPct val="107000"/>
              </a:lnSpc>
              <a:spcBef>
                <a:spcPts val="0"/>
              </a:spcBef>
              <a:buFont typeface="Arial" pitchFamily="34" charset="0"/>
              <a:buChar char="•"/>
            </a:pPr>
            <a:r>
              <a:rPr lang="en-GB" sz="1500" dirty="0">
                <a:effectLst/>
                <a:ea typeface="Calibri" panose="020F0502020204030204" pitchFamily="34" charset="0"/>
                <a:cs typeface="Frutiger LT Pro 57 Condensed"/>
              </a:rPr>
              <a:t>The Industrial Revolution, 1760 AD.</a:t>
            </a:r>
          </a:p>
          <a:p>
            <a:pPr marL="174625" lvl="0" indent="-174625">
              <a:lnSpc>
                <a:spcPct val="107000"/>
              </a:lnSpc>
              <a:spcBef>
                <a:spcPts val="0"/>
              </a:spcBef>
              <a:buFont typeface="Arial" pitchFamily="34" charset="0"/>
              <a:buChar char="•"/>
            </a:pPr>
            <a:r>
              <a:rPr lang="en-GB" sz="1500" dirty="0">
                <a:effectLst/>
                <a:ea typeface="Calibri" panose="020F0502020204030204" pitchFamily="34" charset="0"/>
                <a:cs typeface="Frutiger LT Pro 57 Condensed"/>
              </a:rPr>
              <a:t>Nuclear explosions</a:t>
            </a:r>
            <a:r>
              <a:rPr lang="en-GB" sz="1500" dirty="0">
                <a:ea typeface="Calibri" panose="020F0502020204030204" pitchFamily="34" charset="0"/>
                <a:cs typeface="Frutiger LT Pro 57 Condensed"/>
              </a:rPr>
              <a:t>: 1945 saw the </a:t>
            </a:r>
            <a:r>
              <a:rPr lang="en-GB" sz="1500" dirty="0">
                <a:effectLst/>
                <a:ea typeface="Calibri" panose="020F0502020204030204" pitchFamily="34" charset="0"/>
                <a:cs typeface="Frutiger LT Pro 57 Condensed"/>
              </a:rPr>
              <a:t>first nuclear explosions; long-lived radioactive elements leave a dateable layer in soils. </a:t>
            </a:r>
            <a:r>
              <a:rPr lang="en-GB" sz="1500" dirty="0">
                <a:ea typeface="Calibri" panose="020F0502020204030204" pitchFamily="34" charset="0"/>
                <a:cs typeface="Frutiger LT Pro 57 Condensed"/>
              </a:rPr>
              <a:t>At much the same time the widespread use </a:t>
            </a:r>
            <a:r>
              <a:rPr lang="en-GB" sz="1500" dirty="0">
                <a:effectLst/>
                <a:ea typeface="Calibri" panose="020F0502020204030204" pitchFamily="34" charset="0"/>
                <a:cs typeface="Frutiger LT Pro 57 Condensed"/>
              </a:rPr>
              <a:t>of mass-produced fertilisers, which impact on the nitrogen cycle, and of new plastics occurred.</a:t>
            </a:r>
          </a:p>
          <a:p>
            <a:pPr marL="0" lvl="0" indent="0">
              <a:lnSpc>
                <a:spcPct val="107000"/>
              </a:lnSpc>
              <a:spcBef>
                <a:spcPts val="1200"/>
              </a:spcBef>
              <a:buNone/>
            </a:pPr>
            <a:r>
              <a:rPr lang="en-GB" sz="1500" b="1" dirty="0">
                <a:ea typeface="Calibri" panose="020F0502020204030204" pitchFamily="34" charset="0"/>
                <a:cs typeface="Times New Roman" panose="02020603050405020304" pitchFamily="18" charset="0"/>
              </a:rPr>
              <a:t>What do you think </a:t>
            </a:r>
            <a:r>
              <a:rPr lang="en-GB" sz="1500" dirty="0">
                <a:ea typeface="Calibri" panose="020F0502020204030204" pitchFamily="34" charset="0"/>
                <a:cs typeface="Times New Roman" panose="02020603050405020304" pitchFamily="18" charset="0"/>
              </a:rPr>
              <a:t>– is there such a thing as the Anthropocene? If so, when did it start?</a:t>
            </a:r>
          </a:p>
        </p:txBody>
      </p:sp>
    </p:spTree>
    <p:extLst>
      <p:ext uri="{BB962C8B-B14F-4D97-AF65-F5344CB8AC3E}">
        <p14:creationId xmlns:p14="http://schemas.microsoft.com/office/powerpoint/2010/main" val="415305288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8229600" cy="792088"/>
          </a:xfrm>
        </p:spPr>
        <p:txBody>
          <a:bodyPr>
            <a:normAutofit/>
          </a:bodyPr>
          <a:lstStyle/>
          <a:p>
            <a:r>
              <a:rPr lang="en-GB" b="1" dirty="0">
                <a:solidFill>
                  <a:schemeClr val="tx1"/>
                </a:solidFill>
              </a:rPr>
              <a:t>Climate change in the UK</a:t>
            </a:r>
            <a:endParaRPr lang="en-GB" b="1" dirty="0"/>
          </a:p>
        </p:txBody>
      </p:sp>
      <p:sp>
        <p:nvSpPr>
          <p:cNvPr id="4" name="Content Placeholder 3"/>
          <p:cNvSpPr>
            <a:spLocks noGrp="1"/>
          </p:cNvSpPr>
          <p:nvPr>
            <p:ph sz="half" idx="2"/>
          </p:nvPr>
        </p:nvSpPr>
        <p:spPr>
          <a:xfrm>
            <a:off x="179512" y="1484784"/>
            <a:ext cx="5328592" cy="4896544"/>
          </a:xfrm>
        </p:spPr>
        <p:txBody>
          <a:bodyPr>
            <a:noAutofit/>
          </a:bodyPr>
          <a:lstStyle/>
          <a:p>
            <a:pPr marL="0" indent="0">
              <a:lnSpc>
                <a:spcPct val="107000"/>
              </a:lnSpc>
              <a:spcAft>
                <a:spcPts val="800"/>
              </a:spcAft>
              <a:buNone/>
            </a:pPr>
            <a:r>
              <a:rPr lang="en-GB" sz="1800" dirty="0">
                <a:effectLst/>
                <a:ea typeface="Calibri" panose="020F0502020204030204" pitchFamily="34" charset="0"/>
              </a:rPr>
              <a:t>The </a:t>
            </a:r>
            <a:r>
              <a:rPr lang="en-GB" sz="1800" dirty="0">
                <a:effectLst/>
                <a:ea typeface="Calibri" panose="020F0502020204030204" pitchFamily="34" charset="0"/>
                <a:hlinkClick r:id="rId3"/>
              </a:rPr>
              <a:t>Central England Temperature dataset</a:t>
            </a:r>
            <a:r>
              <a:rPr lang="en-GB" sz="1800" dirty="0">
                <a:effectLst/>
                <a:ea typeface="Calibri" panose="020F0502020204030204" pitchFamily="34" charset="0"/>
              </a:rPr>
              <a:t> (CET) is the longest instrumental record of temperature in the world. </a:t>
            </a:r>
          </a:p>
          <a:p>
            <a:pPr marL="273050" indent="-255588">
              <a:lnSpc>
                <a:spcPct val="107000"/>
              </a:lnSpc>
              <a:spcAft>
                <a:spcPts val="800"/>
              </a:spcAft>
            </a:pPr>
            <a:r>
              <a:rPr lang="en-GB" sz="1800" dirty="0">
                <a:effectLst/>
                <a:ea typeface="Calibri" panose="020F0502020204030204" pitchFamily="34" charset="0"/>
              </a:rPr>
              <a:t>The data represents the temperature in a roughly triangular area enclosed by Lancashire, London and Bristol.</a:t>
            </a:r>
          </a:p>
          <a:p>
            <a:pPr marL="273050" indent="-255588">
              <a:lnSpc>
                <a:spcPct val="107000"/>
              </a:lnSpc>
              <a:spcAft>
                <a:spcPts val="800"/>
              </a:spcAft>
            </a:pPr>
            <a:r>
              <a:rPr lang="en-GB" sz="1800" dirty="0">
                <a:effectLst/>
                <a:ea typeface="Calibri" panose="020F0502020204030204" pitchFamily="34" charset="0"/>
              </a:rPr>
              <a:t>The sources of the data include records kept by individuals around the country. The precision of the data published for each year reflects the number, accuracy, reliability and geographical spread of the temperature records that were available for that year. </a:t>
            </a:r>
          </a:p>
          <a:p>
            <a:pPr marL="273050" indent="-255588">
              <a:lnSpc>
                <a:spcPct val="107000"/>
              </a:lnSpc>
              <a:spcAft>
                <a:spcPts val="800"/>
              </a:spcAft>
            </a:pPr>
            <a:r>
              <a:rPr lang="en-GB" sz="1800" dirty="0">
                <a:effectLst/>
                <a:ea typeface="Calibri" panose="020F0502020204030204" pitchFamily="34" charset="0"/>
              </a:rPr>
              <a:t>The mean monthly temperature record starts in 1659 with daily data being available from 1772.</a:t>
            </a:r>
          </a:p>
        </p:txBody>
      </p:sp>
      <p:sp>
        <p:nvSpPr>
          <p:cNvPr id="6" name="Content Placeholder 5"/>
          <p:cNvSpPr>
            <a:spLocks noGrp="1"/>
          </p:cNvSpPr>
          <p:nvPr>
            <p:ph sz="quarter" idx="4"/>
          </p:nvPr>
        </p:nvSpPr>
        <p:spPr>
          <a:xfrm>
            <a:off x="5724128" y="1498793"/>
            <a:ext cx="2808312" cy="3600400"/>
          </a:xfrm>
          <a:solidFill>
            <a:schemeClr val="accent3">
              <a:lumMod val="20000"/>
              <a:lumOff val="80000"/>
            </a:schemeClr>
          </a:solidFill>
        </p:spPr>
        <p:txBody>
          <a:bodyPr>
            <a:noAutofit/>
          </a:bodyPr>
          <a:lstStyle/>
          <a:p>
            <a:pPr marL="273050" indent="-255588">
              <a:buNone/>
            </a:pPr>
            <a:r>
              <a:rPr lang="en-GB" sz="1800" b="1" dirty="0"/>
              <a:t>Reflection</a:t>
            </a:r>
          </a:p>
          <a:p>
            <a:pPr marL="273050" indent="-255588"/>
            <a:r>
              <a:rPr lang="en-GB" sz="1800" dirty="0"/>
              <a:t>The instrumental </a:t>
            </a:r>
            <a:r>
              <a:rPr lang="en-GB" sz="1800" i="1" dirty="0"/>
              <a:t>data</a:t>
            </a:r>
            <a:r>
              <a:rPr lang="en-GB" sz="1800" dirty="0"/>
              <a:t> used in creating </a:t>
            </a:r>
            <a:r>
              <a:rPr lang="en-GB" sz="1800" dirty="0">
                <a:hlinkClick r:id="rId3"/>
              </a:rPr>
              <a:t>the CET</a:t>
            </a:r>
            <a:r>
              <a:rPr lang="en-GB" sz="1800" dirty="0"/>
              <a:t> has been carefully combined and corrected. </a:t>
            </a:r>
          </a:p>
          <a:p>
            <a:pPr marL="273050" indent="-255588"/>
            <a:r>
              <a:rPr lang="en-GB" sz="1800" dirty="0"/>
              <a:t>Have a look at the </a:t>
            </a:r>
            <a:r>
              <a:rPr lang="en-GB" sz="1800" dirty="0">
                <a:hlinkClick r:id="rId4"/>
              </a:rPr>
              <a:t>TEMPEST database</a:t>
            </a:r>
            <a:r>
              <a:rPr lang="en-GB" sz="1800" dirty="0"/>
              <a:t>. What are the uses and limitations of </a:t>
            </a:r>
            <a:r>
              <a:rPr lang="en-GB" sz="1800" i="1" dirty="0"/>
              <a:t>written accounts </a:t>
            </a:r>
            <a:r>
              <a:rPr lang="en-GB" sz="1800" dirty="0"/>
              <a:t>such as these?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a:xfrm>
            <a:off x="446856" y="692696"/>
            <a:ext cx="8229600" cy="1066800"/>
          </a:xfrm>
        </p:spPr>
        <p:txBody>
          <a:bodyPr>
            <a:normAutofit/>
          </a:bodyPr>
          <a:lstStyle/>
          <a:p>
            <a:r>
              <a:rPr lang="en-GB" dirty="0"/>
              <a:t>Getting started</a:t>
            </a:r>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a:xfrm>
            <a:off x="446856" y="1700808"/>
            <a:ext cx="8219256" cy="4729712"/>
          </a:xfrm>
        </p:spPr>
        <p:txBody>
          <a:bodyPr>
            <a:normAutofit/>
          </a:bodyPr>
          <a:lstStyle/>
          <a:p>
            <a:pPr marL="0" indent="0">
              <a:buNone/>
            </a:pPr>
            <a:r>
              <a:rPr lang="en-GB" sz="2400" dirty="0"/>
              <a:t>In this unit you will explore the climate of the current Ice Age, looking at how and why it has changed. </a:t>
            </a:r>
          </a:p>
          <a:p>
            <a:pPr marL="255588" indent="-255588">
              <a:buNone/>
            </a:pPr>
            <a:endParaRPr lang="en-GB" sz="2400" dirty="0"/>
          </a:p>
          <a:p>
            <a:pPr marL="0" indent="0">
              <a:buNone/>
            </a:pPr>
            <a:r>
              <a:rPr lang="en-GB" sz="2400" dirty="0"/>
              <a:t>You’ll need a notepad on which to make notes as you go along, or you could make notes, paste images, etc. on your device.</a:t>
            </a:r>
          </a:p>
          <a:p>
            <a:pPr marL="255588" indent="-255588">
              <a:buNone/>
            </a:pPr>
            <a:endParaRPr lang="en-GB" sz="2400" dirty="0"/>
          </a:p>
          <a:p>
            <a:pPr marL="255588" indent="-255588">
              <a:buNone/>
            </a:pPr>
            <a:r>
              <a:rPr lang="en-GB" sz="2400" dirty="0"/>
              <a:t>You can view these slides:</a:t>
            </a:r>
          </a:p>
          <a:p>
            <a:pPr marL="255588" lvl="0" indent="-255588"/>
            <a:r>
              <a:rPr lang="en-GB" sz="2400" dirty="0"/>
              <a:t>as a slide-show for any animations and to follow links</a:t>
            </a:r>
          </a:p>
          <a:p>
            <a:pPr marL="255588" lvl="0" indent="-255588"/>
            <a:r>
              <a:rPr lang="en-GB" sz="2400" dirty="0"/>
              <a:t>in ‘normal’ view if you want to add call-outs or extra slides to make notes, paste images, answer questions.</a:t>
            </a:r>
          </a:p>
          <a:p>
            <a:endParaRPr lang="en-GB" sz="2400" b="1" dirty="0">
              <a:solidFill>
                <a:srgbClr val="FF0000"/>
              </a:solidFill>
            </a:endParaRPr>
          </a:p>
          <a:p>
            <a:endParaRPr lang="en-GB" sz="2400" dirty="0"/>
          </a:p>
        </p:txBody>
      </p:sp>
    </p:spTree>
    <p:extLst>
      <p:ext uri="{BB962C8B-B14F-4D97-AF65-F5344CB8AC3E}">
        <p14:creationId xmlns:p14="http://schemas.microsoft.com/office/powerpoint/2010/main" val="27874277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8DAA-2DDB-FB4F-AD24-0C71147A602E}"/>
              </a:ext>
            </a:extLst>
          </p:cNvPr>
          <p:cNvSpPr>
            <a:spLocks noGrp="1"/>
          </p:cNvSpPr>
          <p:nvPr>
            <p:ph type="title"/>
          </p:nvPr>
        </p:nvSpPr>
        <p:spPr>
          <a:xfrm>
            <a:off x="291280" y="522084"/>
            <a:ext cx="8229600" cy="576064"/>
          </a:xfrm>
        </p:spPr>
        <p:txBody>
          <a:bodyPr>
            <a:normAutofit fontScale="90000"/>
          </a:bodyPr>
          <a:lstStyle/>
          <a:p>
            <a:r>
              <a:rPr lang="en-US" sz="3200" dirty="0"/>
              <a:t>Glossary 1</a:t>
            </a:r>
          </a:p>
        </p:txBody>
      </p:sp>
      <p:sp>
        <p:nvSpPr>
          <p:cNvPr id="3" name="Content Placeholder 2">
            <a:extLst>
              <a:ext uri="{FF2B5EF4-FFF2-40B4-BE49-F238E27FC236}">
                <a16:creationId xmlns:a16="http://schemas.microsoft.com/office/drawing/2014/main" id="{B859920E-8AA3-4248-9F85-DFAD0E25CC92}"/>
              </a:ext>
            </a:extLst>
          </p:cNvPr>
          <p:cNvSpPr>
            <a:spLocks noGrp="1"/>
          </p:cNvSpPr>
          <p:nvPr>
            <p:ph idx="1"/>
          </p:nvPr>
        </p:nvSpPr>
        <p:spPr>
          <a:xfrm>
            <a:off x="291280" y="1145457"/>
            <a:ext cx="8097144" cy="5112568"/>
          </a:xfrm>
        </p:spPr>
        <p:txBody>
          <a:bodyPr>
            <a:noAutofit/>
          </a:bodyPr>
          <a:lstStyle/>
          <a:p>
            <a:pPr marL="255588" indent="-255588">
              <a:lnSpc>
                <a:spcPct val="108000"/>
              </a:lnSpc>
              <a:spcBef>
                <a:spcPts val="0"/>
              </a:spcBef>
            </a:pPr>
            <a:r>
              <a:rPr lang="en-GB" sz="1700" b="1" dirty="0"/>
              <a:t>Aerosol</a:t>
            </a:r>
            <a:r>
              <a:rPr lang="en-GB" sz="1700" dirty="0"/>
              <a:t>: </a:t>
            </a:r>
            <a:r>
              <a:rPr lang="en-GB" sz="1700" b="0" i="0" dirty="0">
                <a:effectLst/>
              </a:rPr>
              <a:t>A suspension of airborne solid or liquid particles, with a typical size between a few nanometres and 10μm that reside in the atmosphere for at least several hours.</a:t>
            </a:r>
            <a:endParaRPr lang="en-GB" sz="1700" dirty="0"/>
          </a:p>
          <a:p>
            <a:pPr marL="255588" indent="-255588">
              <a:lnSpc>
                <a:spcPct val="108000"/>
              </a:lnSpc>
              <a:spcBef>
                <a:spcPts val="0"/>
              </a:spcBef>
            </a:pPr>
            <a:r>
              <a:rPr lang="en-GB" sz="1700" b="1" dirty="0"/>
              <a:t>Albedo</a:t>
            </a:r>
            <a:r>
              <a:rPr lang="en-GB" sz="1700" dirty="0"/>
              <a:t>: </a:t>
            </a:r>
            <a:r>
              <a:rPr lang="en-GB" sz="1700" b="0" i="0" dirty="0">
                <a:effectLst/>
              </a:rPr>
              <a:t>The fraction of solar radiation reflected by a surface or object. Snow-covered surfaces have a high albedo, the albedo of soils ranges from high to low, and vegetation-covered surfaces and oceans have a low albedo.</a:t>
            </a:r>
            <a:endParaRPr lang="en-GB" sz="1700" dirty="0"/>
          </a:p>
          <a:p>
            <a:pPr marL="255588" indent="-255588">
              <a:lnSpc>
                <a:spcPct val="108000"/>
              </a:lnSpc>
              <a:spcBef>
                <a:spcPts val="0"/>
              </a:spcBef>
            </a:pPr>
            <a:r>
              <a:rPr lang="en-GB" sz="1700" b="1" dirty="0"/>
              <a:t>Anthropocene</a:t>
            </a:r>
            <a:r>
              <a:rPr lang="en-GB" sz="1700" dirty="0"/>
              <a:t>: </a:t>
            </a:r>
            <a:r>
              <a:rPr lang="en-GB" sz="1700" dirty="0">
                <a:cs typeface="Calibri" panose="020F0502020204030204" pitchFamily="34" charset="0"/>
              </a:rPr>
              <a:t>T</a:t>
            </a:r>
            <a:r>
              <a:rPr lang="en-GB" sz="1700" dirty="0">
                <a:effectLst/>
                <a:ea typeface="Calibri" panose="020F0502020204030204" pitchFamily="34" charset="0"/>
                <a:cs typeface="Calibri" panose="020F0502020204030204" pitchFamily="34" charset="0"/>
              </a:rPr>
              <a:t>he period during which human activity has been the dominant influence on the Earth’s geology, ecosystems and climate system.</a:t>
            </a:r>
            <a:endParaRPr lang="en-GB" sz="1700" dirty="0"/>
          </a:p>
          <a:p>
            <a:pPr marL="255588" indent="-255588">
              <a:lnSpc>
                <a:spcPct val="108000"/>
              </a:lnSpc>
              <a:spcBef>
                <a:spcPts val="0"/>
              </a:spcBef>
            </a:pPr>
            <a:r>
              <a:rPr lang="en-GB" sz="1700" b="1" dirty="0"/>
              <a:t>Climate feedbacks</a:t>
            </a:r>
            <a:r>
              <a:rPr lang="en-GB" sz="1700" dirty="0"/>
              <a:t>: An interaction in which a perturbation (change) in one climate quantity causes a change in a second, and the change in the second quantity ultimately leads to an additional change in the first. A negative feedback is one in which the initial perturbation is weakened by the changes it causes; a positive feedback is one in which the initial perturbation is increased.</a:t>
            </a:r>
          </a:p>
          <a:p>
            <a:pPr marL="255588" indent="-255588">
              <a:lnSpc>
                <a:spcPct val="108000"/>
              </a:lnSpc>
              <a:spcBef>
                <a:spcPts val="0"/>
              </a:spcBef>
            </a:pPr>
            <a:r>
              <a:rPr lang="en-GB" sz="1700" b="1" dirty="0"/>
              <a:t>Climate </a:t>
            </a:r>
            <a:r>
              <a:rPr lang="en-GB" sz="1700" b="1" dirty="0" err="1"/>
              <a:t>forcings</a:t>
            </a:r>
            <a:r>
              <a:rPr lang="en-GB" sz="1700" dirty="0"/>
              <a:t>: Forcing represents any external factor that influences global climate by heating or cooling the planet. They may be either natural or anthropogenic (caused by humans). </a:t>
            </a:r>
          </a:p>
          <a:p>
            <a:pPr marL="255588" indent="-255588">
              <a:lnSpc>
                <a:spcPct val="108000"/>
              </a:lnSpc>
              <a:spcBef>
                <a:spcPts val="0"/>
              </a:spcBef>
            </a:pPr>
            <a:r>
              <a:rPr lang="en-GB" sz="1700" b="1" dirty="0"/>
              <a:t>Climate proxies</a:t>
            </a:r>
            <a:r>
              <a:rPr lang="en-GB" sz="1700" dirty="0"/>
              <a:t>: C</a:t>
            </a:r>
            <a:r>
              <a:rPr lang="en-GB" sz="1700" i="0" dirty="0">
                <a:effectLst/>
              </a:rPr>
              <a:t>limate proxies </a:t>
            </a:r>
            <a:r>
              <a:rPr lang="en-GB" sz="1700" b="0" i="0" dirty="0">
                <a:effectLst/>
              </a:rPr>
              <a:t>are preserved physical characteristics of the past that stand in for direct meteorological measurements and enable scientists to reconstruct past </a:t>
            </a:r>
            <a:r>
              <a:rPr lang="en-GB" sz="1700" i="0" dirty="0">
                <a:effectLst/>
              </a:rPr>
              <a:t>climatic conditions.</a:t>
            </a:r>
            <a:endParaRPr lang="en-GB" sz="1700" dirty="0"/>
          </a:p>
          <a:p>
            <a:pPr marL="255588" indent="-255588">
              <a:lnSpc>
                <a:spcPct val="108000"/>
              </a:lnSpc>
              <a:spcBef>
                <a:spcPts val="0"/>
              </a:spcBef>
            </a:pPr>
            <a:endParaRPr lang="en-GB" sz="1700" dirty="0"/>
          </a:p>
          <a:p>
            <a:pPr marL="255588" indent="-255588">
              <a:lnSpc>
                <a:spcPct val="108000"/>
              </a:lnSpc>
              <a:spcBef>
                <a:spcPts val="0"/>
              </a:spcBef>
            </a:pPr>
            <a:endParaRPr lang="en-GB" sz="1700" dirty="0"/>
          </a:p>
          <a:p>
            <a:pPr>
              <a:lnSpc>
                <a:spcPct val="108000"/>
              </a:lnSpc>
              <a:spcBef>
                <a:spcPts val="0"/>
              </a:spcBef>
            </a:pPr>
            <a:endParaRPr lang="en-GB" sz="1700" dirty="0">
              <a:solidFill>
                <a:srgbClr val="002060"/>
              </a:solidFill>
            </a:endParaRPr>
          </a:p>
          <a:p>
            <a:pPr>
              <a:lnSpc>
                <a:spcPct val="108000"/>
              </a:lnSpc>
              <a:spcBef>
                <a:spcPts val="0"/>
              </a:spcBef>
            </a:pPr>
            <a:endParaRPr lang="en-GB" sz="1700" dirty="0">
              <a:solidFill>
                <a:srgbClr val="002060"/>
              </a:solidFill>
            </a:endParaRPr>
          </a:p>
          <a:p>
            <a:pPr>
              <a:lnSpc>
                <a:spcPct val="108000"/>
              </a:lnSpc>
              <a:spcBef>
                <a:spcPts val="0"/>
              </a:spcBef>
            </a:pPr>
            <a:endParaRPr lang="en-US" sz="1700" dirty="0"/>
          </a:p>
        </p:txBody>
      </p:sp>
      <p:sp>
        <p:nvSpPr>
          <p:cNvPr id="5" name="Action Button: Back or Previous 4">
            <a:hlinkClick r:id="" action="ppaction://hlinkshowjump?jump=lastslideviewed" highlightClick="1"/>
            <a:extLst>
              <a:ext uri="{FF2B5EF4-FFF2-40B4-BE49-F238E27FC236}">
                <a16:creationId xmlns:a16="http://schemas.microsoft.com/office/drawing/2014/main" id="{F4DB0CA6-3B1D-0E49-BCAA-34088612FA34}"/>
              </a:ext>
            </a:extLst>
          </p:cNvPr>
          <p:cNvSpPr/>
          <p:nvPr/>
        </p:nvSpPr>
        <p:spPr>
          <a:xfrm>
            <a:off x="8232848" y="755478"/>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7349700"/>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8DAA-2DDB-FB4F-AD24-0C71147A602E}"/>
              </a:ext>
            </a:extLst>
          </p:cNvPr>
          <p:cNvSpPr>
            <a:spLocks noGrp="1"/>
          </p:cNvSpPr>
          <p:nvPr>
            <p:ph type="title"/>
          </p:nvPr>
        </p:nvSpPr>
        <p:spPr>
          <a:xfrm>
            <a:off x="323528" y="587929"/>
            <a:ext cx="4320480" cy="936104"/>
          </a:xfrm>
        </p:spPr>
        <p:txBody>
          <a:bodyPr/>
          <a:lstStyle/>
          <a:p>
            <a:r>
              <a:rPr lang="en-US" dirty="0"/>
              <a:t>Glossary 2</a:t>
            </a:r>
          </a:p>
        </p:txBody>
      </p:sp>
      <p:sp>
        <p:nvSpPr>
          <p:cNvPr id="3" name="Content Placeholder 2">
            <a:extLst>
              <a:ext uri="{FF2B5EF4-FFF2-40B4-BE49-F238E27FC236}">
                <a16:creationId xmlns:a16="http://schemas.microsoft.com/office/drawing/2014/main" id="{B859920E-8AA3-4248-9F85-DFAD0E25CC92}"/>
              </a:ext>
            </a:extLst>
          </p:cNvPr>
          <p:cNvSpPr>
            <a:spLocks noGrp="1"/>
          </p:cNvSpPr>
          <p:nvPr>
            <p:ph idx="1"/>
          </p:nvPr>
        </p:nvSpPr>
        <p:spPr>
          <a:xfrm>
            <a:off x="251520" y="1543472"/>
            <a:ext cx="7776864" cy="4261792"/>
          </a:xfrm>
        </p:spPr>
        <p:txBody>
          <a:bodyPr>
            <a:noAutofit/>
          </a:bodyPr>
          <a:lstStyle/>
          <a:p>
            <a:pPr>
              <a:lnSpc>
                <a:spcPct val="108000"/>
              </a:lnSpc>
              <a:spcBef>
                <a:spcPts val="0"/>
              </a:spcBef>
            </a:pPr>
            <a:r>
              <a:rPr lang="en-GB" sz="1800" b="1" dirty="0"/>
              <a:t>Glacial: </a:t>
            </a:r>
            <a:r>
              <a:rPr lang="en-GB" sz="1800" dirty="0"/>
              <a:t>A colder period within an Ice Age, when glaciers and ice sheets grow.</a:t>
            </a:r>
          </a:p>
          <a:p>
            <a:pPr>
              <a:lnSpc>
                <a:spcPct val="108000"/>
              </a:lnSpc>
              <a:spcBef>
                <a:spcPts val="0"/>
              </a:spcBef>
            </a:pPr>
            <a:r>
              <a:rPr lang="en-GB" sz="1800" b="1" dirty="0"/>
              <a:t>Ice Age: </a:t>
            </a:r>
            <a:r>
              <a:rPr lang="en-GB" sz="1800" dirty="0"/>
              <a:t>A period of time when there is widespread glaciation and permanent ice at the poles. </a:t>
            </a:r>
          </a:p>
          <a:p>
            <a:pPr>
              <a:lnSpc>
                <a:spcPct val="108000"/>
              </a:lnSpc>
              <a:spcBef>
                <a:spcPts val="0"/>
              </a:spcBef>
            </a:pPr>
            <a:r>
              <a:rPr lang="en-GB" sz="1800" b="1" dirty="0" err="1"/>
              <a:t>Interglacials</a:t>
            </a:r>
            <a:r>
              <a:rPr lang="en-GB" sz="1800" b="1" dirty="0"/>
              <a:t>: </a:t>
            </a:r>
            <a:r>
              <a:rPr lang="en-GB" sz="1800" dirty="0"/>
              <a:t>Periods with a warmer climate in between </a:t>
            </a:r>
            <a:r>
              <a:rPr lang="en-GB" sz="1800" dirty="0" err="1"/>
              <a:t>glacials</a:t>
            </a:r>
            <a:r>
              <a:rPr lang="en-GB" sz="1800" dirty="0"/>
              <a:t>.</a:t>
            </a:r>
          </a:p>
          <a:p>
            <a:pPr>
              <a:lnSpc>
                <a:spcPct val="108000"/>
              </a:lnSpc>
              <a:spcBef>
                <a:spcPts val="0"/>
              </a:spcBef>
            </a:pPr>
            <a:r>
              <a:rPr lang="en-GB" sz="1800" b="1" dirty="0"/>
              <a:t>Precession</a:t>
            </a:r>
            <a:r>
              <a:rPr lang="en-GB" sz="1800" dirty="0"/>
              <a:t>: P</a:t>
            </a:r>
            <a:r>
              <a:rPr lang="en-GB" sz="1800" i="0" dirty="0">
                <a:effectLst/>
              </a:rPr>
              <a:t>recession i</a:t>
            </a:r>
            <a:r>
              <a:rPr lang="en-GB" sz="1800" b="0" i="0" dirty="0">
                <a:effectLst/>
              </a:rPr>
              <a:t>s a change in the orientation of the rotational axis of a rotating body.</a:t>
            </a:r>
            <a:endParaRPr lang="en-GB" sz="1800" dirty="0"/>
          </a:p>
          <a:p>
            <a:pPr>
              <a:lnSpc>
                <a:spcPct val="108000"/>
              </a:lnSpc>
              <a:spcBef>
                <a:spcPts val="0"/>
              </a:spcBef>
            </a:pPr>
            <a:r>
              <a:rPr lang="en-GB" sz="1800" b="1" dirty="0"/>
              <a:t>Sunspots</a:t>
            </a:r>
            <a:r>
              <a:rPr lang="en-GB" sz="1800" dirty="0"/>
              <a:t>: </a:t>
            </a:r>
            <a:r>
              <a:rPr lang="en-GB" sz="1800" i="0" dirty="0">
                <a:effectLst/>
              </a:rPr>
              <a:t>Sunspots a</a:t>
            </a:r>
            <a:r>
              <a:rPr lang="en-GB" sz="1800" b="0" i="0" dirty="0">
                <a:effectLst/>
              </a:rPr>
              <a:t>re temporary phenomena on the Sun's photosphere that appear as spots darker than the surrounding areas on the surface of the Sun.</a:t>
            </a:r>
            <a:endParaRPr lang="en-GB" sz="1800" dirty="0"/>
          </a:p>
          <a:p>
            <a:pPr>
              <a:lnSpc>
                <a:spcPct val="108000"/>
              </a:lnSpc>
              <a:spcBef>
                <a:spcPts val="0"/>
              </a:spcBef>
            </a:pPr>
            <a:r>
              <a:rPr lang="en-GB" sz="1800" b="1" dirty="0"/>
              <a:t>Stratosphere</a:t>
            </a:r>
            <a:r>
              <a:rPr lang="en-GB" sz="1800" dirty="0"/>
              <a:t>: </a:t>
            </a:r>
            <a:r>
              <a:rPr lang="en-GB" sz="1800" b="0" i="0" dirty="0">
                <a:effectLst/>
              </a:rPr>
              <a:t>The highly stratified (layered) region of the atmosphere above the troposphere extending from about 10 km (ranging from 9 km at high latitudes to 16 km in the Tropics on average) to about 50 km altitude.</a:t>
            </a:r>
          </a:p>
          <a:p>
            <a:pPr>
              <a:spcBef>
                <a:spcPts val="600"/>
              </a:spcBef>
            </a:pPr>
            <a:endParaRPr lang="en-GB" sz="1600" dirty="0"/>
          </a:p>
          <a:p>
            <a:endParaRPr lang="en-GB" sz="1600" dirty="0"/>
          </a:p>
          <a:p>
            <a:endParaRPr lang="en-GB" sz="1600" dirty="0">
              <a:solidFill>
                <a:srgbClr val="002060"/>
              </a:solidFill>
            </a:endParaRPr>
          </a:p>
          <a:p>
            <a:endParaRPr lang="en-GB" sz="1600" dirty="0">
              <a:solidFill>
                <a:srgbClr val="002060"/>
              </a:solidFill>
            </a:endParaRPr>
          </a:p>
          <a:p>
            <a:endParaRPr lang="en-US" sz="1600" dirty="0"/>
          </a:p>
        </p:txBody>
      </p:sp>
      <p:sp>
        <p:nvSpPr>
          <p:cNvPr id="5" name="Action Button: Back or Previous 4">
            <a:hlinkClick r:id="" action="ppaction://hlinkshowjump?jump=lastslideviewed" highlightClick="1"/>
            <a:extLst>
              <a:ext uri="{FF2B5EF4-FFF2-40B4-BE49-F238E27FC236}">
                <a16:creationId xmlns:a16="http://schemas.microsoft.com/office/drawing/2014/main" id="{F4DB0CA6-3B1D-0E49-BCAA-34088612FA34}"/>
              </a:ext>
            </a:extLst>
          </p:cNvPr>
          <p:cNvSpPr/>
          <p:nvPr/>
        </p:nvSpPr>
        <p:spPr>
          <a:xfrm>
            <a:off x="7380312" y="767949"/>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734970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05" y="511051"/>
            <a:ext cx="8229600" cy="541685"/>
          </a:xfrm>
        </p:spPr>
        <p:txBody>
          <a:bodyPr>
            <a:normAutofit fontScale="90000"/>
          </a:bodyPr>
          <a:lstStyle/>
          <a:p>
            <a:r>
              <a:rPr lang="en-GB" b="1" dirty="0"/>
              <a:t>Links</a:t>
            </a:r>
          </a:p>
        </p:txBody>
      </p:sp>
      <p:sp>
        <p:nvSpPr>
          <p:cNvPr id="5" name="Text Placeholder 4"/>
          <p:cNvSpPr>
            <a:spLocks noGrp="1"/>
          </p:cNvSpPr>
          <p:nvPr>
            <p:ph type="body" idx="1"/>
          </p:nvPr>
        </p:nvSpPr>
        <p:spPr>
          <a:xfrm>
            <a:off x="224311" y="1029174"/>
            <a:ext cx="4040188" cy="432048"/>
          </a:xfrm>
          <a:noFill/>
        </p:spPr>
        <p:txBody>
          <a:bodyPr>
            <a:noAutofit/>
          </a:bodyPr>
          <a:lstStyle/>
          <a:p>
            <a:r>
              <a:rPr lang="en-GB" dirty="0"/>
              <a:t>From the awarding bodies</a:t>
            </a:r>
          </a:p>
        </p:txBody>
      </p:sp>
      <p:sp>
        <p:nvSpPr>
          <p:cNvPr id="6" name="Text Placeholder 5"/>
          <p:cNvSpPr>
            <a:spLocks noGrp="1"/>
          </p:cNvSpPr>
          <p:nvPr>
            <p:ph type="body" sz="quarter" idx="3"/>
          </p:nvPr>
        </p:nvSpPr>
        <p:spPr>
          <a:xfrm>
            <a:off x="4764853" y="957166"/>
            <a:ext cx="3988756" cy="504056"/>
          </a:xfrm>
        </p:spPr>
        <p:txBody>
          <a:bodyPr>
            <a:normAutofit/>
          </a:bodyPr>
          <a:lstStyle/>
          <a:p>
            <a:r>
              <a:rPr lang="en-GB" dirty="0"/>
              <a:t>Further reading</a:t>
            </a:r>
          </a:p>
        </p:txBody>
      </p:sp>
      <p:sp>
        <p:nvSpPr>
          <p:cNvPr id="4" name="Content Placeholder 3"/>
          <p:cNvSpPr>
            <a:spLocks noGrp="1"/>
          </p:cNvSpPr>
          <p:nvPr>
            <p:ph sz="quarter" idx="4"/>
          </p:nvPr>
        </p:nvSpPr>
        <p:spPr>
          <a:xfrm>
            <a:off x="4764853" y="1365652"/>
            <a:ext cx="4158942" cy="4032448"/>
          </a:xfrm>
        </p:spPr>
        <p:txBody>
          <a:bodyPr>
            <a:noAutofit/>
          </a:bodyPr>
          <a:lstStyle/>
          <a:p>
            <a:pPr marL="174625" indent="-157163"/>
            <a:r>
              <a:rPr lang="en-GB" sz="1600" dirty="0" err="1">
                <a:hlinkClick r:id="rId2">
                  <a:extLst>
                    <a:ext uri="{A12FA001-AC4F-418D-AE19-62706E023703}">
                      <ahyp:hlinkClr xmlns:ahyp="http://schemas.microsoft.com/office/drawing/2018/hyperlinkcolor" val="tx"/>
                    </a:ext>
                  </a:extLst>
                </a:hlinkClick>
              </a:rPr>
              <a:t>Metlink</a:t>
            </a:r>
            <a:r>
              <a:rPr lang="en-GB" sz="1600" dirty="0">
                <a:hlinkClick r:id="rId2">
                  <a:extLst>
                    <a:ext uri="{A12FA001-AC4F-418D-AE19-62706E023703}">
                      <ahyp:hlinkClr xmlns:ahyp="http://schemas.microsoft.com/office/drawing/2018/hyperlinkcolor" val="tx"/>
                    </a:ext>
                  </a:extLst>
                </a:hlinkClick>
              </a:rPr>
              <a:t> notes: past climate change</a:t>
            </a:r>
            <a:endParaRPr lang="en-GB" sz="1600" dirty="0"/>
          </a:p>
          <a:p>
            <a:pPr marL="174625" indent="-157163"/>
            <a:r>
              <a:rPr lang="en-GB" sz="1600" dirty="0" err="1">
                <a:hlinkClick r:id="rId3"/>
              </a:rPr>
              <a:t>Skeptical</a:t>
            </a:r>
            <a:r>
              <a:rPr lang="en-GB" sz="1600" dirty="0">
                <a:hlinkClick r:id="rId3"/>
              </a:rPr>
              <a:t> Science: Climate change myths </a:t>
            </a:r>
            <a:r>
              <a:rPr lang="en-GB" sz="1600" dirty="0"/>
              <a:t> </a:t>
            </a:r>
          </a:p>
          <a:p>
            <a:pPr marL="174625" indent="-157163"/>
            <a:r>
              <a:rPr lang="en-GB" sz="1600" dirty="0">
                <a:ea typeface="Calibri" panose="020F0502020204030204" pitchFamily="34" charset="0"/>
                <a:cs typeface="Times New Roman" panose="02020603050405020304" pitchFamily="18" charset="0"/>
              </a:rPr>
              <a:t>From the GA:</a:t>
            </a:r>
          </a:p>
          <a:p>
            <a:pPr marL="447675" lvl="1" indent="-246063"/>
            <a:r>
              <a:rPr lang="en-GB" sz="1600" dirty="0">
                <a:solidFill>
                  <a:schemeClr val="tx1"/>
                </a:solidFill>
              </a:rPr>
              <a:t>The </a:t>
            </a:r>
            <a:r>
              <a:rPr lang="en-GB" sz="1600" dirty="0" err="1">
                <a:solidFill>
                  <a:schemeClr val="tx1"/>
                </a:solidFill>
                <a:hlinkClick r:id="rId4"/>
              </a:rPr>
              <a:t>Anthropocene</a:t>
            </a:r>
            <a:r>
              <a:rPr lang="en-GB" sz="1600" dirty="0">
                <a:solidFill>
                  <a:schemeClr val="tx1"/>
                </a:solidFill>
                <a:hlinkClick r:id="rId4"/>
              </a:rPr>
              <a:t>: a primer for geographers</a:t>
            </a:r>
            <a:endParaRPr lang="en-GB" sz="1600" dirty="0">
              <a:solidFill>
                <a:schemeClr val="tx1"/>
              </a:solidFill>
            </a:endParaRPr>
          </a:p>
          <a:p>
            <a:pPr marL="447675" lvl="1" indent="-246063"/>
            <a:r>
              <a:rPr lang="en-GB" sz="1600" dirty="0">
                <a:ea typeface="Calibri" panose="020F0502020204030204" pitchFamily="34" charset="0"/>
                <a:cs typeface="Times New Roman" panose="02020603050405020304" pitchFamily="18" charset="0"/>
              </a:rPr>
              <a:t>GEO: </a:t>
            </a:r>
            <a:r>
              <a:rPr lang="en-GB" sz="1600" dirty="0">
                <a:ea typeface="Calibri" panose="020F0502020204030204" pitchFamily="34" charset="0"/>
                <a:cs typeface="Times New Roman" panose="02020603050405020304" pitchFamily="18" charset="0"/>
                <a:hlinkClick r:id="rId5"/>
              </a:rPr>
              <a:t>Reading around climate change</a:t>
            </a:r>
            <a:endParaRPr lang="en-GB" sz="1600" dirty="0">
              <a:ea typeface="Calibri" panose="020F0502020204030204" pitchFamily="34" charset="0"/>
              <a:cs typeface="Times New Roman" panose="02020603050405020304" pitchFamily="18" charset="0"/>
            </a:endParaRPr>
          </a:p>
          <a:p>
            <a:pPr marL="447675" lvl="1" indent="-246063"/>
            <a:r>
              <a:rPr lang="en-GB" sz="1600" dirty="0">
                <a:solidFill>
                  <a:schemeClr val="tx1"/>
                </a:solidFill>
              </a:rPr>
              <a:t>Knight, S. (2019) </a:t>
            </a:r>
            <a:r>
              <a:rPr lang="en-GB" sz="1600" dirty="0">
                <a:solidFill>
                  <a:schemeClr val="tx1"/>
                </a:solidFill>
                <a:hlinkClick r:id="rId6"/>
              </a:rPr>
              <a:t>‘Did the European conquest of the Americas contribute to the Little Ice Age?’ </a:t>
            </a:r>
            <a:r>
              <a:rPr lang="en-GB" sz="1600" i="1" dirty="0">
                <a:solidFill>
                  <a:schemeClr val="tx1"/>
                </a:solidFill>
              </a:rPr>
              <a:t>Teaching Geography, </a:t>
            </a:r>
            <a:r>
              <a:rPr lang="en-GB" sz="1600" dirty="0">
                <a:solidFill>
                  <a:schemeClr val="tx1"/>
                </a:solidFill>
              </a:rPr>
              <a:t>44, 2, pp.68-71.</a:t>
            </a:r>
          </a:p>
          <a:p>
            <a:pPr marL="174625" indent="-157163"/>
            <a:r>
              <a:rPr lang="en-GB" sz="1600" i="1" dirty="0">
                <a:ea typeface="Calibri" panose="020F0502020204030204" pitchFamily="34" charset="0"/>
                <a:cs typeface="Times New Roman" panose="02020603050405020304" pitchFamily="18" charset="0"/>
              </a:rPr>
              <a:t>The Little Ice Age, How </a:t>
            </a:r>
            <a:r>
              <a:rPr lang="en-GB" sz="1600" i="1" dirty="0">
                <a:ea typeface="Calibri" panose="020F0502020204030204" pitchFamily="34" charset="0"/>
                <a:cs typeface="Calibri" panose="020F0502020204030204" pitchFamily="34" charset="0"/>
              </a:rPr>
              <a:t>Climate made History, 1300-1850</a:t>
            </a:r>
            <a:r>
              <a:rPr lang="en-GB" sz="1600" dirty="0">
                <a:ea typeface="Calibri" panose="020F0502020204030204" pitchFamily="34" charset="0"/>
                <a:cs typeface="Calibri" panose="020F0502020204030204" pitchFamily="34" charset="0"/>
              </a:rPr>
              <a:t>, B. </a:t>
            </a:r>
            <a:r>
              <a:rPr lang="en-GB" sz="1600" dirty="0">
                <a:ea typeface="Calibri" panose="020F0502020204030204" pitchFamily="34" charset="0"/>
                <a:cs typeface="Times New Roman" panose="02020603050405020304" pitchFamily="18" charset="0"/>
              </a:rPr>
              <a:t>Fagan,</a:t>
            </a:r>
            <a:r>
              <a:rPr lang="en-GB" sz="1600" dirty="0">
                <a:ea typeface="Calibri" panose="020F0502020204030204" pitchFamily="34" charset="0"/>
                <a:cs typeface="Calibri" panose="020F0502020204030204" pitchFamily="34" charset="0"/>
              </a:rPr>
              <a:t> Basic Books,</a:t>
            </a:r>
            <a:r>
              <a:rPr lang="en-GB" sz="1600" dirty="0">
                <a:ea typeface="Calibri" panose="020F0502020204030204" pitchFamily="34" charset="0"/>
                <a:cs typeface="Times New Roman" panose="02020603050405020304" pitchFamily="18" charset="0"/>
              </a:rPr>
              <a:t> (2000)</a:t>
            </a:r>
          </a:p>
          <a:p>
            <a:pPr marL="174625" indent="-157163"/>
            <a:r>
              <a:rPr lang="en-GB" sz="1600" i="1" dirty="0"/>
              <a:t>The Two-Mile Time Machine: Ice Cores, Abrupt Climate Change, and Our Future</a:t>
            </a:r>
            <a:r>
              <a:rPr lang="en-GB" sz="1600" dirty="0"/>
              <a:t> Richard B. Alley, Princeton University Press, (2002)</a:t>
            </a:r>
          </a:p>
        </p:txBody>
      </p:sp>
      <p:graphicFrame>
        <p:nvGraphicFramePr>
          <p:cNvPr id="8" name="Content Placeholder 7">
            <a:extLst>
              <a:ext uri="{FF2B5EF4-FFF2-40B4-BE49-F238E27FC236}">
                <a16:creationId xmlns:a16="http://schemas.microsoft.com/office/drawing/2014/main" id="{A7C51562-103C-C94B-B01C-4D1BEE393A51}"/>
              </a:ext>
            </a:extLst>
          </p:cNvPr>
          <p:cNvGraphicFramePr>
            <a:graphicFrameLocks/>
          </p:cNvGraphicFramePr>
          <p:nvPr>
            <p:extLst>
              <p:ext uri="{D42A27DB-BD31-4B8C-83A1-F6EECF244321}">
                <p14:modId xmlns:p14="http://schemas.microsoft.com/office/powerpoint/2010/main" val="837914625"/>
              </p:ext>
            </p:extLst>
          </p:nvPr>
        </p:nvGraphicFramePr>
        <p:xfrm>
          <a:off x="249505" y="1454849"/>
          <a:ext cx="4392488" cy="3647048"/>
        </p:xfrm>
        <a:graphic>
          <a:graphicData uri="http://schemas.openxmlformats.org/drawingml/2006/table">
            <a:tbl>
              <a:tblPr firstRow="1" bandRow="1">
                <a:tableStyleId>{5C22544A-7EE6-4342-B048-85BDC9FD1C3A}</a:tableStyleId>
              </a:tblPr>
              <a:tblGrid>
                <a:gridCol w="1006036">
                  <a:extLst>
                    <a:ext uri="{9D8B030D-6E8A-4147-A177-3AD203B41FA5}">
                      <a16:colId xmlns:a16="http://schemas.microsoft.com/office/drawing/2014/main" val="20000"/>
                    </a:ext>
                  </a:extLst>
                </a:gridCol>
                <a:gridCol w="3386452">
                  <a:extLst>
                    <a:ext uri="{9D8B030D-6E8A-4147-A177-3AD203B41FA5}">
                      <a16:colId xmlns:a16="http://schemas.microsoft.com/office/drawing/2014/main" val="20001"/>
                    </a:ext>
                  </a:extLst>
                </a:gridCol>
              </a:tblGrid>
              <a:tr h="375724">
                <a:tc>
                  <a:txBody>
                    <a:bodyPr/>
                    <a:lstStyle/>
                    <a:p>
                      <a:endParaRPr lang="en-GB" sz="1600" dirty="0">
                        <a:latin typeface="Lato"/>
                        <a:ea typeface="Lato" panose="020F0502020204030203" pitchFamily="34" charset="0"/>
                        <a:cs typeface="Lato" panose="020F0502020204030203" pitchFamily="34" charset="0"/>
                      </a:endParaRPr>
                    </a:p>
                  </a:txBody>
                  <a:tcPr/>
                </a:tc>
                <a:tc>
                  <a:txBody>
                    <a:bodyPr/>
                    <a:lstStyle/>
                    <a:p>
                      <a:r>
                        <a:rPr lang="en-GB" sz="1600" dirty="0">
                          <a:latin typeface="Lato"/>
                          <a:ea typeface="Lato" panose="020F0502020204030203" pitchFamily="34" charset="0"/>
                          <a:cs typeface="Lato" panose="020F0502020204030203" pitchFamily="34" charset="0"/>
                        </a:rPr>
                        <a:t>Topic</a:t>
                      </a:r>
                    </a:p>
                  </a:txBody>
                  <a:tcPr/>
                </a:tc>
                <a:extLst>
                  <a:ext uri="{0D108BD9-81ED-4DB2-BD59-A6C34878D82A}">
                    <a16:rowId xmlns:a16="http://schemas.microsoft.com/office/drawing/2014/main" val="10000"/>
                  </a:ext>
                </a:extLst>
              </a:tr>
              <a:tr h="454454">
                <a:tc>
                  <a:txBody>
                    <a:bodyPr/>
                    <a:lstStyle/>
                    <a:p>
                      <a:r>
                        <a:rPr lang="en-GB" sz="1600" dirty="0">
                          <a:latin typeface="Lato"/>
                          <a:ea typeface="Lato" panose="020F0502020204030203" pitchFamily="34" charset="0"/>
                          <a:cs typeface="Lato" panose="020F0502020204030203" pitchFamily="34" charset="0"/>
                          <a:hlinkClick r:id="rId7"/>
                        </a:rPr>
                        <a:t>AQA</a:t>
                      </a:r>
                      <a:endParaRPr lang="en-GB" sz="1600" dirty="0">
                        <a:latin typeface="Lato"/>
                        <a:ea typeface="Lato" panose="020F0502020204030203" pitchFamily="34" charset="0"/>
                        <a:cs typeface="Lato" panose="020F0502020204030203" pitchFamily="34" charset="0"/>
                      </a:endParaRPr>
                    </a:p>
                  </a:txBody>
                  <a:tcPr/>
                </a:tc>
                <a:tc>
                  <a:txBody>
                    <a:bodyPr/>
                    <a:lstStyle/>
                    <a:p>
                      <a:pPr marL="0" algn="l" rtl="0" eaLnBrk="1" latinLnBrk="0" hangingPunct="1"/>
                      <a:r>
                        <a:rPr kumimoji="0" lang="en-GB" sz="1600" kern="1200" dirty="0">
                          <a:solidFill>
                            <a:schemeClr val="dk1"/>
                          </a:solidFill>
                          <a:latin typeface="Lato"/>
                          <a:ea typeface="Lato" panose="020F0502020204030203" pitchFamily="34" charset="0"/>
                          <a:cs typeface="Lato" panose="020F0502020204030203" pitchFamily="34" charset="0"/>
                        </a:rPr>
                        <a:t>3.1.4 Glacial systems and landscapes</a:t>
                      </a:r>
                    </a:p>
                  </a:txBody>
                  <a:tcPr/>
                </a:tc>
                <a:extLst>
                  <a:ext uri="{0D108BD9-81ED-4DB2-BD59-A6C34878D82A}">
                    <a16:rowId xmlns:a16="http://schemas.microsoft.com/office/drawing/2014/main" val="10001"/>
                  </a:ext>
                </a:extLst>
              </a:tr>
              <a:tr h="460242">
                <a:tc>
                  <a:txBody>
                    <a:bodyPr/>
                    <a:lstStyle/>
                    <a:p>
                      <a:r>
                        <a:rPr lang="en-GB" sz="1600" dirty="0">
                          <a:latin typeface="Lato"/>
                          <a:ea typeface="Lato" panose="020F0502020204030203" pitchFamily="34" charset="0"/>
                          <a:cs typeface="Lato" panose="020F0502020204030203" pitchFamily="34" charset="0"/>
                          <a:hlinkClick r:id="rId8"/>
                        </a:rPr>
                        <a:t>Eduqas</a:t>
                      </a:r>
                      <a:endParaRPr lang="en-GB" sz="1600" dirty="0">
                        <a:latin typeface="Lato"/>
                        <a:ea typeface="Lato" panose="020F0502020204030203" pitchFamily="34" charset="0"/>
                        <a:cs typeface="Lato" panose="020F0502020204030203" pitchFamily="34" charset="0"/>
                      </a:endParaRPr>
                    </a:p>
                  </a:txBody>
                  <a:tcPr/>
                </a:tc>
                <a:tc>
                  <a:txBody>
                    <a:bodyPr/>
                    <a:lstStyle/>
                    <a:p>
                      <a:r>
                        <a:rPr lang="en-GB" sz="1600" dirty="0">
                          <a:latin typeface="Lato"/>
                          <a:ea typeface="Lato" panose="020F0502020204030203" pitchFamily="34" charset="0"/>
                          <a:cs typeface="Lato" panose="020F0502020204030203" pitchFamily="34" charset="0"/>
                        </a:rPr>
                        <a:t>1.2.</a:t>
                      </a:r>
                      <a:r>
                        <a:rPr lang="en-GB" sz="1600" baseline="0" dirty="0">
                          <a:latin typeface="Lato"/>
                          <a:ea typeface="Lato" panose="020F0502020204030203" pitchFamily="34" charset="0"/>
                          <a:cs typeface="Lato" panose="020F0502020204030203" pitchFamily="34" charset="0"/>
                        </a:rPr>
                        <a:t>2 Glaciated landscapes: causes of climate change</a:t>
                      </a:r>
                      <a:endParaRPr lang="en-GB" sz="1600" dirty="0">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2"/>
                  </a:ext>
                </a:extLst>
              </a:tr>
              <a:tr h="518313">
                <a:tc>
                  <a:txBody>
                    <a:bodyPr/>
                    <a:lstStyle/>
                    <a:p>
                      <a:r>
                        <a:rPr lang="en-GB" sz="1600" dirty="0">
                          <a:latin typeface="Lato"/>
                          <a:ea typeface="Lato" panose="020F0502020204030203" pitchFamily="34" charset="0"/>
                          <a:cs typeface="Lato" panose="020F0502020204030203" pitchFamily="34" charset="0"/>
                          <a:hlinkClick r:id="rId9"/>
                        </a:rPr>
                        <a:t>Edexcel</a:t>
                      </a:r>
                      <a:endParaRPr lang="en-GB" sz="1600" dirty="0">
                        <a:latin typeface="Lato"/>
                        <a:ea typeface="Lato" panose="020F0502020204030203" pitchFamily="34" charset="0"/>
                        <a:cs typeface="Lato" panose="020F050202020403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a:solidFill>
                            <a:schemeClr val="dk1"/>
                          </a:solidFill>
                          <a:latin typeface="Lato"/>
                          <a:ea typeface="Lato" panose="020F0502020204030203" pitchFamily="34" charset="0"/>
                          <a:cs typeface="Lato" panose="020F0502020204030203" pitchFamily="34" charset="0"/>
                        </a:rPr>
                        <a:t>2a Climate</a:t>
                      </a:r>
                      <a:r>
                        <a:rPr kumimoji="0" lang="en-GB" sz="1600" kern="1200" baseline="0" dirty="0">
                          <a:solidFill>
                            <a:schemeClr val="dk1"/>
                          </a:solidFill>
                          <a:latin typeface="Lato"/>
                          <a:ea typeface="Lato" panose="020F0502020204030203" pitchFamily="34" charset="0"/>
                          <a:cs typeface="Lato" panose="020F0502020204030203" pitchFamily="34" charset="0"/>
                        </a:rPr>
                        <a:t> change and glaciated landscapes</a:t>
                      </a:r>
                      <a:endParaRPr kumimoji="0" lang="en-GB" sz="1600" kern="1200" dirty="0">
                        <a:solidFill>
                          <a:schemeClr val="dk1"/>
                        </a:solidFill>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3"/>
                  </a:ext>
                </a:extLst>
              </a:tr>
              <a:tr h="375724">
                <a:tc>
                  <a:txBody>
                    <a:bodyPr/>
                    <a:lstStyle/>
                    <a:p>
                      <a:r>
                        <a:rPr lang="en-GB" sz="1600" dirty="0">
                          <a:latin typeface="Lato"/>
                          <a:ea typeface="Lato" panose="020F0502020204030203" pitchFamily="34" charset="0"/>
                          <a:cs typeface="Lato" panose="020F0502020204030203" pitchFamily="34" charset="0"/>
                          <a:hlinkClick r:id="rId10"/>
                        </a:rPr>
                        <a:t>OCR</a:t>
                      </a:r>
                      <a:endParaRPr lang="en-GB" sz="1600" dirty="0">
                        <a:latin typeface="Lato"/>
                        <a:ea typeface="Lato" panose="020F0502020204030203" pitchFamily="34" charset="0"/>
                        <a:cs typeface="Lato" panose="020F050202020403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a:solidFill>
                            <a:schemeClr val="dk1"/>
                          </a:solidFill>
                          <a:latin typeface="Lato"/>
                          <a:ea typeface="Lato" panose="020F0502020204030203" pitchFamily="34" charset="0"/>
                          <a:cs typeface="Lato" panose="020F0502020204030203" pitchFamily="34" charset="0"/>
                        </a:rPr>
                        <a:t>3.1</a:t>
                      </a:r>
                      <a:r>
                        <a:rPr kumimoji="0" lang="en-GB" sz="1600" kern="1200" baseline="0" dirty="0">
                          <a:solidFill>
                            <a:schemeClr val="dk1"/>
                          </a:solidFill>
                          <a:latin typeface="Lato"/>
                          <a:ea typeface="Lato" panose="020F0502020204030203" pitchFamily="34" charset="0"/>
                          <a:cs typeface="Lato" panose="020F0502020204030203" pitchFamily="34" charset="0"/>
                        </a:rPr>
                        <a:t> Climate change</a:t>
                      </a:r>
                      <a:endParaRPr kumimoji="0" lang="en-GB" sz="1600" kern="1200" dirty="0">
                        <a:solidFill>
                          <a:schemeClr val="dk1"/>
                        </a:solidFill>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4"/>
                  </a:ext>
                </a:extLst>
              </a:tr>
              <a:tr h="452320">
                <a:tc>
                  <a:txBody>
                    <a:bodyPr/>
                    <a:lstStyle/>
                    <a:p>
                      <a:r>
                        <a:rPr kumimoji="0" lang="en-GB" sz="1600" u="sng" kern="1200" dirty="0">
                          <a:solidFill>
                            <a:schemeClr val="dk1"/>
                          </a:solidFill>
                          <a:latin typeface="Lato"/>
                          <a:ea typeface="+mn-ea"/>
                          <a:cs typeface="+mn-cs"/>
                          <a:hlinkClick r:id="rId11"/>
                        </a:rPr>
                        <a:t>WJEC</a:t>
                      </a:r>
                      <a:endParaRPr lang="en-GB" sz="1600" dirty="0">
                        <a:latin typeface="Lato"/>
                        <a:ea typeface="Lato" panose="020F0502020204030203" pitchFamily="34" charset="0"/>
                        <a:cs typeface="Lato" panose="020F050202020403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latin typeface="Lato"/>
                          <a:ea typeface="Lato" panose="020F0502020204030203" pitchFamily="34" charset="0"/>
                          <a:cs typeface="Lato" panose="020F0502020204030203" pitchFamily="34" charset="0"/>
                        </a:rPr>
                        <a:t>1.2.</a:t>
                      </a:r>
                      <a:r>
                        <a:rPr lang="en-GB" sz="1600" baseline="0" dirty="0">
                          <a:latin typeface="Lato"/>
                          <a:ea typeface="Lato" panose="020F0502020204030203" pitchFamily="34" charset="0"/>
                          <a:cs typeface="Lato" panose="020F0502020204030203" pitchFamily="34" charset="0"/>
                        </a:rPr>
                        <a:t>2 Glaciated landscapes: causes of climate change</a:t>
                      </a:r>
                      <a:endParaRPr lang="en-GB" sz="1600" dirty="0">
                        <a:latin typeface="Lato"/>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0005"/>
                  </a:ext>
                </a:extLst>
              </a:tr>
              <a:tr h="564063">
                <a:tc>
                  <a:txBody>
                    <a:bodyPr/>
                    <a:lstStyle/>
                    <a:p>
                      <a:r>
                        <a:rPr kumimoji="0" lang="en-GB" sz="1600" u="sng" kern="1200" dirty="0">
                          <a:solidFill>
                            <a:schemeClr val="dk1"/>
                          </a:solidFill>
                          <a:latin typeface="Lato"/>
                          <a:ea typeface="+mn-ea"/>
                          <a:cs typeface="+mn-cs"/>
                          <a:hlinkClick r:id="rId12"/>
                        </a:rPr>
                        <a:t>CCEA</a:t>
                      </a:r>
                      <a:endParaRPr lang="en-GB" sz="1600" dirty="0">
                        <a:latin typeface="Lato"/>
                        <a:ea typeface="Lato" panose="020F0502020204030203" pitchFamily="34" charset="0"/>
                        <a:cs typeface="Lato" panose="020F0502020204030203"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b="0" kern="1200" baseline="0" dirty="0">
                          <a:solidFill>
                            <a:schemeClr val="dk1"/>
                          </a:solidFill>
                          <a:latin typeface="Lato"/>
                          <a:ea typeface="+mn-ea"/>
                          <a:cs typeface="+mn-cs"/>
                        </a:rPr>
                        <a:t>D1: Natural climate change processes</a:t>
                      </a:r>
                    </a:p>
                  </a:txBody>
                  <a:tcPr/>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2797-5DD7-4E33-A163-0E5B93187626}"/>
              </a:ext>
            </a:extLst>
          </p:cNvPr>
          <p:cNvSpPr>
            <a:spLocks noGrp="1"/>
          </p:cNvSpPr>
          <p:nvPr>
            <p:ph type="title"/>
          </p:nvPr>
        </p:nvSpPr>
        <p:spPr>
          <a:xfrm>
            <a:off x="272287" y="476672"/>
            <a:ext cx="8229600" cy="1066800"/>
          </a:xfrm>
        </p:spPr>
        <p:txBody>
          <a:bodyPr/>
          <a:lstStyle/>
          <a:p>
            <a:r>
              <a:rPr lang="en-GB" dirty="0"/>
              <a:t>Acknowledgements</a:t>
            </a:r>
          </a:p>
        </p:txBody>
      </p:sp>
      <p:sp>
        <p:nvSpPr>
          <p:cNvPr id="3" name="Content Placeholder 2">
            <a:extLst>
              <a:ext uri="{FF2B5EF4-FFF2-40B4-BE49-F238E27FC236}">
                <a16:creationId xmlns:a16="http://schemas.microsoft.com/office/drawing/2014/main" id="{99CFE4DF-8D8F-4532-84F9-5CF2D06E30CF}"/>
              </a:ext>
            </a:extLst>
          </p:cNvPr>
          <p:cNvSpPr>
            <a:spLocks noGrp="1"/>
          </p:cNvSpPr>
          <p:nvPr>
            <p:ph idx="1"/>
          </p:nvPr>
        </p:nvSpPr>
        <p:spPr>
          <a:xfrm>
            <a:off x="272286" y="1412776"/>
            <a:ext cx="8692201" cy="4320480"/>
          </a:xfrm>
        </p:spPr>
        <p:txBody>
          <a:bodyPr>
            <a:normAutofit fontScale="92500" lnSpcReduction="10000"/>
          </a:bodyPr>
          <a:lstStyle/>
          <a:p>
            <a:pPr marL="0" indent="0">
              <a:buNone/>
            </a:pPr>
            <a:r>
              <a:rPr lang="en-GB" sz="2000" dirty="0"/>
              <a:t>This presentation has been written by Dr Sylvia Knight, Head of</a:t>
            </a:r>
            <a:br>
              <a:rPr lang="en-GB" sz="2000" dirty="0"/>
            </a:br>
            <a:r>
              <a:rPr lang="en-GB" sz="2000" dirty="0"/>
              <a:t>Education at the </a:t>
            </a:r>
            <a:r>
              <a:rPr lang="en-GB" sz="2000" dirty="0">
                <a:hlinkClick r:id="rId2"/>
              </a:rPr>
              <a:t>Royal Meteorological Society</a:t>
            </a:r>
            <a:endParaRPr lang="en-GB" sz="2000" dirty="0"/>
          </a:p>
          <a:p>
            <a:pPr marL="0" indent="0">
              <a:buNone/>
            </a:pPr>
            <a:endParaRPr lang="en-GB" sz="2000" dirty="0"/>
          </a:p>
          <a:p>
            <a:pPr marL="0" indent="0">
              <a:buNone/>
            </a:pPr>
            <a:r>
              <a:rPr lang="en-GB" sz="1700" b="1" dirty="0"/>
              <a:t>Figures</a:t>
            </a:r>
          </a:p>
          <a:p>
            <a:pPr marL="342900" indent="-342900">
              <a:lnSpc>
                <a:spcPct val="128000"/>
              </a:lnSpc>
            </a:pPr>
            <a:r>
              <a:rPr lang="en-GB" sz="1600" dirty="0"/>
              <a:t>Slide 4: </a:t>
            </a:r>
            <a:r>
              <a:rPr lang="en-GB" sz="1600" dirty="0">
                <a:hlinkClick r:id="rId3"/>
              </a:rPr>
              <a:t>https://www.metlink.org/resource/6-past-climate-change/</a:t>
            </a:r>
            <a:r>
              <a:rPr lang="en-GB" sz="1600" dirty="0"/>
              <a:t>  </a:t>
            </a:r>
          </a:p>
          <a:p>
            <a:pPr marL="342900" indent="-342900">
              <a:lnSpc>
                <a:spcPct val="128000"/>
              </a:lnSpc>
            </a:pPr>
            <a:r>
              <a:rPr lang="en-GB" sz="1600" dirty="0"/>
              <a:t>Slide 5 </a:t>
            </a:r>
            <a:r>
              <a:rPr lang="en-GB" sz="1600" dirty="0">
                <a:hlinkClick r:id="rId4"/>
              </a:rPr>
              <a:t>https://www.metlink.org/resource/past-climate-changes-module-1/</a:t>
            </a:r>
            <a:r>
              <a:rPr lang="en-GB" sz="1600" dirty="0"/>
              <a:t>   </a:t>
            </a:r>
          </a:p>
          <a:p>
            <a:pPr marL="342900" indent="-342900">
              <a:lnSpc>
                <a:spcPct val="128000"/>
              </a:lnSpc>
            </a:pPr>
            <a:r>
              <a:rPr lang="en-GB" sz="1600" dirty="0"/>
              <a:t>Slide 6 </a:t>
            </a:r>
            <a:r>
              <a:rPr lang="en-GB" sz="1600" dirty="0">
                <a:effectLst/>
                <a:ea typeface="Calibri" panose="020F0502020204030204" pitchFamily="34" charset="0"/>
                <a:cs typeface="Calibri" panose="020F0502020204030204" pitchFamily="34" charset="0"/>
              </a:rPr>
              <a:t>National Science Foundation Ice Core Facility used with permission</a:t>
            </a:r>
          </a:p>
          <a:p>
            <a:pPr marL="342900" indent="-342900">
              <a:lnSpc>
                <a:spcPct val="128000"/>
              </a:lnSpc>
            </a:pPr>
            <a:r>
              <a:rPr lang="en-GB" sz="1600" dirty="0">
                <a:effectLst/>
                <a:ea typeface="Calibri" panose="020F0502020204030204" pitchFamily="34" charset="0"/>
                <a:cs typeface="Calibri" panose="020F0502020204030204" pitchFamily="34" charset="0"/>
              </a:rPr>
              <a:t>Slide 12: Image: </a:t>
            </a:r>
            <a:r>
              <a:rPr lang="en-GB" sz="1600" b="0"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By Dragons flight (Robert A. Rohde) </a:t>
            </a:r>
            <a:r>
              <a:rPr lang="en-GB" sz="1600" b="0" u="sng"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hlinkClick r:id="rId5"/>
              </a:rPr>
              <a:t>CC-BY-SA-3.0</a:t>
            </a:r>
            <a:r>
              <a:rPr lang="en-GB" sz="1600" b="0" baseline="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via Wikimedia Commons: https://commons.wikimedia.org/wiki/File:Five_Myr_Climate_Change.png </a:t>
            </a:r>
          </a:p>
          <a:p>
            <a:pPr marL="342900" indent="-342900">
              <a:lnSpc>
                <a:spcPct val="128000"/>
              </a:lnSpc>
            </a:pPr>
            <a:r>
              <a:rPr lang="en-GB" sz="1600" dirty="0">
                <a:effectLst/>
                <a:ea typeface="Calibri" panose="020F0502020204030204" pitchFamily="34" charset="0"/>
                <a:cs typeface="Calibri" panose="020F0502020204030204" pitchFamily="34" charset="0"/>
              </a:rPr>
              <a:t>Slide 13 </a:t>
            </a:r>
            <a:r>
              <a:rPr lang="en-GB" sz="1600" dirty="0">
                <a:hlinkClick r:id="rId6"/>
              </a:rPr>
              <a:t>https://soho.nascom.nasa.gov/home.html</a:t>
            </a:r>
            <a:endParaRPr lang="en-GB" sz="1600" dirty="0"/>
          </a:p>
          <a:p>
            <a:pPr marL="342900" indent="-342900">
              <a:lnSpc>
                <a:spcPct val="128000"/>
              </a:lnSpc>
            </a:pPr>
            <a:r>
              <a:rPr lang="en-GB" sz="1600" dirty="0"/>
              <a:t>Slide 16: Graph source </a:t>
            </a:r>
            <a:r>
              <a:rPr lang="en-GB" sz="1600" dirty="0">
                <a:hlinkClick r:id="rId7"/>
              </a:rPr>
              <a:t>https://commons.wikimedia.org/wiki/File:Co2-temperature-records.svg</a:t>
            </a:r>
            <a:r>
              <a:rPr lang="en-GB" sz="1600" dirty="0"/>
              <a:t> Leland McInnes under the Creative Commons Attribution-Share Alike 3.0 </a:t>
            </a:r>
            <a:r>
              <a:rPr lang="en-GB" sz="1600" dirty="0" err="1"/>
              <a:t>Unported</a:t>
            </a:r>
            <a:r>
              <a:rPr lang="en-GB" sz="1600" dirty="0"/>
              <a:t>  </a:t>
            </a:r>
          </a:p>
          <a:p>
            <a:pPr marL="342900" indent="-342900">
              <a:lnSpc>
                <a:spcPct val="128000"/>
              </a:lnSpc>
            </a:pPr>
            <a:r>
              <a:rPr lang="en-GB" sz="1600" dirty="0"/>
              <a:t>S</a:t>
            </a:r>
            <a:r>
              <a:rPr lang="en-GB" sz="1600" b="0" i="0" strike="noStrike" dirty="0">
                <a:effectLst/>
              </a:rPr>
              <a:t>lide 17: source of image: Henrik </a:t>
            </a:r>
            <a:r>
              <a:rPr lang="en-GB" sz="1600" b="0" i="0" strike="noStrike" dirty="0" err="1">
                <a:effectLst/>
              </a:rPr>
              <a:t>Avercamp</a:t>
            </a:r>
            <a:r>
              <a:rPr lang="en-GB" sz="1600" b="0" i="0" strike="noStrike" dirty="0">
                <a:effectLst/>
              </a:rPr>
              <a:t> / Wikimedia Commons https://en.wikipedia.org/wiki/File:Hendrick_Avercamp_-_Winterlandschap_met_ijsvermaak.jpg</a:t>
            </a:r>
            <a:endParaRPr lang="en-GB" sz="1600" dirty="0"/>
          </a:p>
          <a:p>
            <a:pPr marL="342900" indent="-342900">
              <a:lnSpc>
                <a:spcPct val="128000"/>
              </a:lnSpc>
            </a:pPr>
            <a:endParaRPr lang="en-GB" sz="1600" dirty="0">
              <a:effectLst/>
              <a:ea typeface="Calibri" panose="020F0502020204030204" pitchFamily="34" charset="0"/>
              <a:cs typeface="Calibri" panose="020F0502020204030204" pitchFamily="34" charset="0"/>
            </a:endParaRPr>
          </a:p>
          <a:p>
            <a:pPr marL="342900" indent="-342900">
              <a:lnSpc>
                <a:spcPct val="128000"/>
              </a:lnSpc>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28000"/>
              </a:lnSpc>
            </a:pPr>
            <a:endParaRPr lang="en-GB" sz="900" dirty="0"/>
          </a:p>
          <a:p>
            <a:pPr marL="342900" indent="-342900">
              <a:lnSpc>
                <a:spcPct val="128000"/>
              </a:lnSpc>
            </a:pPr>
            <a:endParaRPr lang="en-GB" sz="1600" dirty="0"/>
          </a:p>
        </p:txBody>
      </p:sp>
    </p:spTree>
    <p:extLst>
      <p:ext uri="{BB962C8B-B14F-4D97-AF65-F5344CB8AC3E}">
        <p14:creationId xmlns:p14="http://schemas.microsoft.com/office/powerpoint/2010/main" val="183337085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40510"/>
            <a:ext cx="7628384" cy="792088"/>
          </a:xfrm>
        </p:spPr>
        <p:txBody>
          <a:bodyPr>
            <a:normAutofit/>
          </a:bodyPr>
          <a:lstStyle/>
          <a:p>
            <a:r>
              <a:rPr lang="en-GB" sz="3600" b="1" dirty="0"/>
              <a:t>Ice Ages, </a:t>
            </a:r>
            <a:r>
              <a:rPr lang="en-GB" sz="3600" dirty="0" err="1"/>
              <a:t>g</a:t>
            </a:r>
            <a:r>
              <a:rPr lang="en-GB" sz="3600" b="1" dirty="0" err="1"/>
              <a:t>lacials</a:t>
            </a:r>
            <a:r>
              <a:rPr lang="en-GB" sz="3600" b="1" dirty="0"/>
              <a:t> and </a:t>
            </a:r>
            <a:r>
              <a:rPr lang="en-GB" sz="3600" dirty="0" err="1"/>
              <a:t>i</a:t>
            </a:r>
            <a:r>
              <a:rPr lang="en-GB" sz="3600" b="1" dirty="0" err="1"/>
              <a:t>nterglacials</a:t>
            </a:r>
            <a:endParaRPr lang="en-GB" sz="3600" b="1" dirty="0"/>
          </a:p>
        </p:txBody>
      </p:sp>
      <p:sp>
        <p:nvSpPr>
          <p:cNvPr id="3" name="Subtitle 2"/>
          <p:cNvSpPr>
            <a:spLocks noGrp="1"/>
          </p:cNvSpPr>
          <p:nvPr>
            <p:ph type="subTitle" idx="1"/>
          </p:nvPr>
        </p:nvSpPr>
        <p:spPr>
          <a:xfrm>
            <a:off x="323528" y="1432598"/>
            <a:ext cx="8280920" cy="4968552"/>
          </a:xfrm>
        </p:spPr>
        <p:txBody>
          <a:bodyPr>
            <a:noAutofit/>
          </a:bodyPr>
          <a:lstStyle/>
          <a:p>
            <a:pPr algn="l">
              <a:lnSpc>
                <a:spcPct val="108000"/>
              </a:lnSpc>
              <a:spcBef>
                <a:spcPts val="0"/>
              </a:spcBef>
            </a:pPr>
            <a:r>
              <a:rPr lang="en-GB" sz="2000" dirty="0">
                <a:solidFill>
                  <a:srgbClr val="26377C"/>
                </a:solidFill>
                <a:effectLst/>
                <a:ea typeface="Calibri" panose="020F0502020204030204" pitchFamily="34" charset="0"/>
                <a:cs typeface="Times New Roman" panose="02020603050405020304" pitchFamily="18" charset="0"/>
              </a:rPr>
              <a:t>There have been five known </a:t>
            </a:r>
            <a:r>
              <a:rPr lang="en-GB" sz="2000" cap="small" dirty="0">
                <a:solidFill>
                  <a:srgbClr val="26377C"/>
                </a:solidFill>
                <a:effectLst/>
                <a:ea typeface="Calibri" panose="020F0502020204030204" pitchFamily="34" charset="0"/>
                <a:cs typeface="Times New Roman" panose="02020603050405020304" pitchFamily="18" charset="0"/>
                <a:hlinkClick r:id="rId3" action="ppaction://hlinksldjump"/>
              </a:rPr>
              <a:t>I</a:t>
            </a:r>
            <a:r>
              <a:rPr lang="en-GB" sz="2000" dirty="0">
                <a:solidFill>
                  <a:srgbClr val="26377C"/>
                </a:solidFill>
                <a:effectLst/>
                <a:ea typeface="Calibri" panose="020F0502020204030204" pitchFamily="34" charset="0"/>
                <a:cs typeface="Times New Roman" panose="02020603050405020304" pitchFamily="18" charset="0"/>
                <a:hlinkClick r:id="rId3" action="ppaction://hlinksldjump"/>
              </a:rPr>
              <a:t>ce Ages</a:t>
            </a:r>
            <a:r>
              <a:rPr lang="en-GB" sz="2000" dirty="0">
                <a:solidFill>
                  <a:srgbClr val="26377C"/>
                </a:solidFill>
                <a:effectLst/>
                <a:ea typeface="Calibri" panose="020F0502020204030204" pitchFamily="34" charset="0"/>
                <a:cs typeface="Times New Roman" panose="02020603050405020304" pitchFamily="18" charset="0"/>
              </a:rPr>
              <a:t> in Earth's history. Currently, we are in the </a:t>
            </a:r>
            <a:r>
              <a:rPr lang="en-GB" sz="2000" b="1" dirty="0">
                <a:solidFill>
                  <a:srgbClr val="26377C"/>
                </a:solidFill>
                <a:effectLst/>
                <a:ea typeface="Calibri" panose="020F0502020204030204" pitchFamily="34" charset="0"/>
                <a:cs typeface="Times New Roman" panose="02020603050405020304" pitchFamily="18" charset="0"/>
              </a:rPr>
              <a:t>Quaternary Ice Age</a:t>
            </a:r>
            <a:r>
              <a:rPr lang="en-GB" sz="2000" dirty="0">
                <a:solidFill>
                  <a:srgbClr val="26377C"/>
                </a:solidFill>
                <a:effectLst/>
                <a:ea typeface="Calibri" panose="020F0502020204030204" pitchFamily="34" charset="0"/>
                <a:cs typeface="Times New Roman" panose="02020603050405020304" pitchFamily="18" charset="0"/>
              </a:rPr>
              <a:t>, which started 2.6 million years ago. </a:t>
            </a:r>
          </a:p>
          <a:p>
            <a:pPr marL="273050" indent="-273050" algn="l">
              <a:lnSpc>
                <a:spcPct val="108000"/>
              </a:lnSpc>
              <a:spcBef>
                <a:spcPts val="1000"/>
              </a:spcBef>
              <a:buFont typeface="Arial" panose="020B0604020202020204" pitchFamily="34" charset="0"/>
              <a:buChar char="•"/>
            </a:pPr>
            <a:r>
              <a:rPr lang="en-GB" sz="2000" dirty="0">
                <a:solidFill>
                  <a:srgbClr val="26377C"/>
                </a:solidFill>
                <a:effectLst/>
                <a:ea typeface="Calibri" panose="020F0502020204030204" pitchFamily="34" charset="0"/>
                <a:cs typeface="Times New Roman" panose="02020603050405020304" pitchFamily="18" charset="0"/>
              </a:rPr>
              <a:t>During Ice Ages, the environment fluctuates between phases of colder conditions, known as </a:t>
            </a:r>
            <a:r>
              <a:rPr lang="en-GB" sz="2000" dirty="0" err="1">
                <a:solidFill>
                  <a:srgbClr val="26377C"/>
                </a:solidFill>
                <a:effectLst/>
                <a:ea typeface="Calibri" panose="020F0502020204030204" pitchFamily="34" charset="0"/>
                <a:cs typeface="Times New Roman" panose="02020603050405020304" pitchFamily="18" charset="0"/>
                <a:hlinkClick r:id="rId3" action="ppaction://hlinksldjump"/>
              </a:rPr>
              <a:t>glacials</a:t>
            </a:r>
            <a:r>
              <a:rPr lang="en-GB" sz="2000" cap="small" dirty="0">
                <a:solidFill>
                  <a:srgbClr val="26377C"/>
                </a:solidFill>
                <a:effectLst/>
                <a:ea typeface="Calibri" panose="020F0502020204030204" pitchFamily="34" charset="0"/>
                <a:cs typeface="Times New Roman" panose="02020603050405020304" pitchFamily="18" charset="0"/>
              </a:rPr>
              <a:t>,</a:t>
            </a:r>
            <a:r>
              <a:rPr lang="en-GB" sz="2000" dirty="0">
                <a:solidFill>
                  <a:srgbClr val="26377C"/>
                </a:solidFill>
                <a:effectLst/>
                <a:ea typeface="Calibri" panose="020F0502020204030204" pitchFamily="34" charset="0"/>
                <a:cs typeface="Times New Roman" panose="02020603050405020304" pitchFamily="18" charset="0"/>
              </a:rPr>
              <a:t> and warmer phases known as </a:t>
            </a:r>
            <a:r>
              <a:rPr lang="en-GB" sz="2000" dirty="0" err="1">
                <a:solidFill>
                  <a:srgbClr val="26377C"/>
                </a:solidFill>
                <a:effectLst/>
                <a:ea typeface="Calibri" panose="020F0502020204030204" pitchFamily="34" charset="0"/>
                <a:cs typeface="Times New Roman" panose="02020603050405020304" pitchFamily="18" charset="0"/>
                <a:hlinkClick r:id="rId3" action="ppaction://hlinksldjump"/>
              </a:rPr>
              <a:t>interglacials</a:t>
            </a:r>
            <a:r>
              <a:rPr lang="en-GB" sz="2000" dirty="0">
                <a:solidFill>
                  <a:srgbClr val="26377C"/>
                </a:solidFill>
                <a:effectLst/>
                <a:ea typeface="Calibri" panose="020F0502020204030204" pitchFamily="34" charset="0"/>
                <a:cs typeface="Times New Roman" panose="02020603050405020304" pitchFamily="18" charset="0"/>
              </a:rPr>
              <a:t>.</a:t>
            </a:r>
          </a:p>
          <a:p>
            <a:pPr marL="273050" indent="-273050" algn="l">
              <a:lnSpc>
                <a:spcPct val="108000"/>
              </a:lnSpc>
              <a:spcBef>
                <a:spcPts val="0"/>
              </a:spcBef>
              <a:buFont typeface="Arial" panose="020B0604020202020204" pitchFamily="34" charset="0"/>
              <a:buChar char="•"/>
            </a:pPr>
            <a:r>
              <a:rPr lang="en-GB" sz="2000" dirty="0">
                <a:solidFill>
                  <a:srgbClr val="26377C"/>
                </a:solidFill>
                <a:effectLst/>
                <a:ea typeface="Calibri" panose="020F0502020204030204" pitchFamily="34" charset="0"/>
                <a:cs typeface="Times New Roman" panose="02020603050405020304" pitchFamily="18" charset="0"/>
              </a:rPr>
              <a:t>The Earth is currently in an interglacial phase of the Quaternary Ice Age</a:t>
            </a:r>
            <a:r>
              <a:rPr lang="en-GB" sz="2000" dirty="0">
                <a:solidFill>
                  <a:srgbClr val="26377C"/>
                </a:solidFill>
                <a:ea typeface="Calibri" panose="020F0502020204030204" pitchFamily="34" charset="0"/>
                <a:cs typeface="Times New Roman" panose="02020603050405020304" pitchFamily="18" charset="0"/>
              </a:rPr>
              <a:t> </a:t>
            </a:r>
            <a:r>
              <a:rPr lang="en-GB" sz="2000" dirty="0">
                <a:solidFill>
                  <a:srgbClr val="26377C"/>
                </a:solidFill>
                <a:effectLst/>
                <a:ea typeface="Calibri" panose="020F0502020204030204" pitchFamily="34" charset="0"/>
                <a:cs typeface="Times New Roman" panose="02020603050405020304" pitchFamily="18" charset="0"/>
              </a:rPr>
              <a:t>termed the </a:t>
            </a:r>
            <a:r>
              <a:rPr lang="en-GB" sz="2000" b="1" dirty="0">
                <a:solidFill>
                  <a:srgbClr val="26377C"/>
                </a:solidFill>
                <a:effectLst/>
                <a:ea typeface="Calibri" panose="020F0502020204030204" pitchFamily="34" charset="0"/>
                <a:cs typeface="Times New Roman" panose="02020603050405020304" pitchFamily="18" charset="0"/>
              </a:rPr>
              <a:t>Holocene</a:t>
            </a:r>
            <a:r>
              <a:rPr lang="en-GB" sz="2000" dirty="0">
                <a:solidFill>
                  <a:srgbClr val="26377C"/>
                </a:solidFill>
                <a:effectLst/>
                <a:ea typeface="Calibri" panose="020F0502020204030204" pitchFamily="34" charset="0"/>
                <a:cs typeface="Times New Roman" panose="02020603050405020304" pitchFamily="18" charset="0"/>
              </a:rPr>
              <a:t>. </a:t>
            </a:r>
          </a:p>
          <a:p>
            <a:pPr marL="273050" indent="-273050" algn="l">
              <a:lnSpc>
                <a:spcPct val="108000"/>
              </a:lnSpc>
              <a:spcBef>
                <a:spcPts val="0"/>
              </a:spcBef>
              <a:buFont typeface="Arial" panose="020B0604020202020204" pitchFamily="34" charset="0"/>
              <a:buChar char="•"/>
            </a:pPr>
            <a:r>
              <a:rPr lang="en-GB" sz="2000" dirty="0">
                <a:solidFill>
                  <a:srgbClr val="26377C"/>
                </a:solidFill>
                <a:effectLst/>
                <a:ea typeface="Calibri" panose="020F0502020204030204" pitchFamily="34" charset="0"/>
                <a:cs typeface="Times New Roman" panose="02020603050405020304" pitchFamily="18" charset="0"/>
              </a:rPr>
              <a:t>The last glacial phase of the Quaternary, when large ice sheets spread across much of Europe and North America, ended approximately 11,700 years ago with the start of the Holocene. </a:t>
            </a:r>
          </a:p>
          <a:p>
            <a:pPr marL="273050" indent="-273050" algn="l">
              <a:lnSpc>
                <a:spcPct val="108000"/>
              </a:lnSpc>
              <a:spcBef>
                <a:spcPts val="0"/>
              </a:spcBef>
              <a:buFont typeface="Arial" panose="020B0604020202020204" pitchFamily="34" charset="0"/>
              <a:buChar char="•"/>
            </a:pPr>
            <a:r>
              <a:rPr lang="en-GB" sz="2000" dirty="0">
                <a:solidFill>
                  <a:srgbClr val="26377C"/>
                </a:solidFill>
                <a:effectLst/>
                <a:ea typeface="Calibri" panose="020F0502020204030204" pitchFamily="34" charset="0"/>
                <a:cs typeface="Times New Roman" panose="02020603050405020304" pitchFamily="18" charset="0"/>
              </a:rPr>
              <a:t>There have been around 30–50 glacial-interglacial cycles in the Quaternary.</a:t>
            </a:r>
          </a:p>
          <a:p>
            <a:pPr marL="273050" indent="-273050" algn="l">
              <a:lnSpc>
                <a:spcPct val="108000"/>
              </a:lnSpc>
              <a:spcBef>
                <a:spcPts val="0"/>
              </a:spcBef>
              <a:buFont typeface="Arial" panose="020B0604020202020204" pitchFamily="34" charset="0"/>
              <a:buChar char="•"/>
            </a:pPr>
            <a:r>
              <a:rPr lang="en-GB" sz="2000" dirty="0">
                <a:solidFill>
                  <a:srgbClr val="26377C"/>
                </a:solidFill>
                <a:effectLst/>
                <a:ea typeface="Calibri" panose="020F0502020204030204" pitchFamily="34" charset="0"/>
                <a:cs typeface="Times New Roman" panose="02020603050405020304" pitchFamily="18" charset="0"/>
              </a:rPr>
              <a:t>All Quaternary glacial and interglacial phases except the Holocene</a:t>
            </a:r>
            <a:br>
              <a:rPr lang="en-GB" sz="2000" dirty="0">
                <a:solidFill>
                  <a:srgbClr val="26377C"/>
                </a:solidFill>
                <a:effectLst/>
                <a:ea typeface="Calibri" panose="020F0502020204030204" pitchFamily="34" charset="0"/>
                <a:cs typeface="Times New Roman" panose="02020603050405020304" pitchFamily="18" charset="0"/>
              </a:rPr>
            </a:br>
            <a:r>
              <a:rPr lang="en-GB" sz="2000" dirty="0">
                <a:solidFill>
                  <a:srgbClr val="26377C"/>
                </a:solidFill>
                <a:effectLst/>
                <a:ea typeface="Calibri" panose="020F0502020204030204" pitchFamily="34" charset="0"/>
                <a:cs typeface="Times New Roman" panose="02020603050405020304" pitchFamily="18" charset="0"/>
              </a:rPr>
              <a:t>are grouped together and known as the </a:t>
            </a:r>
            <a:r>
              <a:rPr lang="en-GB" sz="2000" b="1" dirty="0">
                <a:solidFill>
                  <a:srgbClr val="26377C"/>
                </a:solidFill>
                <a:effectLst/>
                <a:ea typeface="Calibri" panose="020F0502020204030204" pitchFamily="34" charset="0"/>
                <a:cs typeface="Times New Roman" panose="02020603050405020304" pitchFamily="18" charset="0"/>
              </a:rPr>
              <a:t>Pleistocene</a:t>
            </a:r>
            <a:r>
              <a:rPr lang="en-GB" sz="2000" dirty="0">
                <a:solidFill>
                  <a:schemeClr val="tx1">
                    <a:lumMod val="50000"/>
                  </a:schemeClr>
                </a:solidFill>
                <a:effectLst/>
                <a:ea typeface="Calibri" panose="020F0502020204030204" pitchFamily="34" charset="0"/>
                <a:cs typeface="Times New Roman" panose="02020603050405020304" pitchFamily="18" charset="0"/>
              </a:rPr>
              <a:t>.</a:t>
            </a:r>
          </a:p>
          <a:p>
            <a:pPr algn="l">
              <a:lnSpc>
                <a:spcPct val="108000"/>
              </a:lnSpc>
              <a:spcBef>
                <a:spcPts val="0"/>
              </a:spcBef>
            </a:pPr>
            <a:endParaRPr lang="en-GB" sz="2000" dirty="0">
              <a:solidFill>
                <a:srgbClr val="243D91"/>
              </a:solidFill>
            </a:endParaRPr>
          </a:p>
        </p:txBody>
      </p:sp>
    </p:spTree>
    <p:extLst>
      <p:ext uri="{BB962C8B-B14F-4D97-AF65-F5344CB8AC3E}">
        <p14:creationId xmlns:p14="http://schemas.microsoft.com/office/powerpoint/2010/main" val="305926918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692696"/>
            <a:ext cx="8229600" cy="1066800"/>
          </a:xfrm>
        </p:spPr>
        <p:txBody>
          <a:bodyPr/>
          <a:lstStyle/>
          <a:p>
            <a:r>
              <a:rPr lang="en-GB" dirty="0"/>
              <a:t>The Quaternary in perspective</a:t>
            </a:r>
          </a:p>
        </p:txBody>
      </p:sp>
      <p:pic>
        <p:nvPicPr>
          <p:cNvPr id="6" name="Picture 5" descr="A screenshot of a cell phone&#10;&#10;Description automatically generated">
            <a:extLst>
              <a:ext uri="{FF2B5EF4-FFF2-40B4-BE49-F238E27FC236}">
                <a16:creationId xmlns:a16="http://schemas.microsoft.com/office/drawing/2014/main" id="{A07864E0-F536-4B9E-A375-2ABF8045EB6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751" t="8929" r="5900" b="10714"/>
          <a:stretch/>
        </p:blipFill>
        <p:spPr>
          <a:xfrm>
            <a:off x="0" y="1662264"/>
            <a:ext cx="9108505" cy="3533471"/>
          </a:xfrm>
          <a:prstGeom prst="rect">
            <a:avLst/>
          </a:prstGeom>
        </p:spPr>
      </p:pic>
      <p:sp>
        <p:nvSpPr>
          <p:cNvPr id="7" name="TextBox 6"/>
          <p:cNvSpPr txBox="1"/>
          <p:nvPr/>
        </p:nvSpPr>
        <p:spPr>
          <a:xfrm>
            <a:off x="251520" y="4581128"/>
            <a:ext cx="4752528" cy="1754326"/>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a:rPr>
              <a:t>Activity</a:t>
            </a:r>
          </a:p>
          <a:p>
            <a:r>
              <a:rPr lang="en-GB" dirty="0">
                <a:solidFill>
                  <a:srgbClr val="26377C"/>
                </a:solidFill>
                <a:latin typeface="Lato"/>
              </a:rPr>
              <a:t>Locate the following events on this timeline:</a:t>
            </a:r>
          </a:p>
          <a:p>
            <a:pPr marL="367200" indent="-255600">
              <a:buFont typeface="Arial" pitchFamily="34" charset="0"/>
              <a:buChar char="•"/>
            </a:pPr>
            <a:r>
              <a:rPr lang="en-GB" dirty="0">
                <a:solidFill>
                  <a:srgbClr val="26377C"/>
                </a:solidFill>
                <a:latin typeface="Lato"/>
              </a:rPr>
              <a:t>the age of the dinosaurs – the Mesozoic</a:t>
            </a:r>
          </a:p>
          <a:p>
            <a:pPr marL="367200" indent="-255600">
              <a:buFont typeface="Arial" pitchFamily="34" charset="0"/>
              <a:buChar char="•"/>
            </a:pPr>
            <a:r>
              <a:rPr lang="en-GB" dirty="0">
                <a:solidFill>
                  <a:srgbClr val="26377C"/>
                </a:solidFill>
                <a:latin typeface="Lato"/>
              </a:rPr>
              <a:t>the age of the trilobites – the Palaeozoic</a:t>
            </a:r>
          </a:p>
          <a:p>
            <a:pPr marL="367200" indent="-255600">
              <a:buFont typeface="Arial" pitchFamily="34" charset="0"/>
              <a:buChar char="•"/>
            </a:pPr>
            <a:r>
              <a:rPr lang="en-GB" dirty="0">
                <a:solidFill>
                  <a:srgbClr val="26377C"/>
                </a:solidFill>
                <a:latin typeface="Lato"/>
              </a:rPr>
              <a:t>earliest life appears around 3500 million years ago.</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54" y="620688"/>
            <a:ext cx="8640960" cy="1066800"/>
          </a:xfrm>
        </p:spPr>
        <p:txBody>
          <a:bodyPr>
            <a:normAutofit fontScale="90000"/>
          </a:bodyPr>
          <a:lstStyle/>
          <a:p>
            <a:r>
              <a:rPr lang="en-GB" sz="3600" b="1" dirty="0"/>
              <a:t>Pleistocene </a:t>
            </a:r>
            <a:r>
              <a:rPr lang="en-GB" dirty="0" err="1"/>
              <a:t>g</a:t>
            </a:r>
            <a:r>
              <a:rPr lang="en-GB" sz="3600" b="1" dirty="0" err="1"/>
              <a:t>lacials</a:t>
            </a:r>
            <a:r>
              <a:rPr lang="en-GB" sz="3600" b="1" dirty="0"/>
              <a:t> and </a:t>
            </a:r>
            <a:r>
              <a:rPr lang="en-GB" dirty="0" err="1"/>
              <a:t>i</a:t>
            </a:r>
            <a:r>
              <a:rPr lang="en-GB" sz="3600" b="1" dirty="0" err="1"/>
              <a:t>nterglacials</a:t>
            </a:r>
            <a:r>
              <a:rPr lang="en-GB" sz="3600" b="1" dirty="0"/>
              <a:t> in the UK</a:t>
            </a:r>
          </a:p>
        </p:txBody>
      </p:sp>
      <p:sp>
        <p:nvSpPr>
          <p:cNvPr id="6" name="TextBox 5"/>
          <p:cNvSpPr txBox="1"/>
          <p:nvPr/>
        </p:nvSpPr>
        <p:spPr>
          <a:xfrm>
            <a:off x="5580112" y="1701819"/>
            <a:ext cx="3312368" cy="3693319"/>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Watch the animation </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(look for the GIF) and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download the Google Earth animation</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showing the extent of the ice sheet covering the British Isles through part of the Pleistocene. </a:t>
            </a:r>
          </a:p>
          <a:p>
            <a:pPr marL="273050" indent="-249238">
              <a:buFont typeface="Arial"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When was the ice most extensive? </a:t>
            </a:r>
          </a:p>
          <a:p>
            <a:pPr marL="273050" indent="-249238">
              <a:buFont typeface="Arial"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Does it correspond to the coldest temperatures on the graph to the left?</a:t>
            </a:r>
          </a:p>
        </p:txBody>
      </p:sp>
      <p:pic>
        <p:nvPicPr>
          <p:cNvPr id="5" name="Picture 4" descr="A picture containing chart&#10;&#10;Description automatically generated">
            <a:extLst>
              <a:ext uri="{FF2B5EF4-FFF2-40B4-BE49-F238E27FC236}">
                <a16:creationId xmlns:a16="http://schemas.microsoft.com/office/drawing/2014/main" id="{1A11525C-CB10-45F7-9A76-5A2FAFBABE9E}"/>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l="2726" t="4268" r="6077"/>
          <a:stretch/>
        </p:blipFill>
        <p:spPr>
          <a:xfrm>
            <a:off x="136454" y="1687488"/>
            <a:ext cx="5278320" cy="4155609"/>
          </a:xfrm>
          <a:prstGeom prst="rect">
            <a:avLst/>
          </a:prstGeom>
        </p:spPr>
      </p:pic>
    </p:spTree>
    <p:extLst>
      <p:ext uri="{BB962C8B-B14F-4D97-AF65-F5344CB8AC3E}">
        <p14:creationId xmlns:p14="http://schemas.microsoft.com/office/powerpoint/2010/main" val="331460836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308" y="661947"/>
            <a:ext cx="8229600" cy="1066800"/>
          </a:xfrm>
        </p:spPr>
        <p:txBody>
          <a:bodyPr>
            <a:normAutofit/>
          </a:bodyPr>
          <a:lstStyle/>
          <a:p>
            <a:r>
              <a:rPr lang="en-GB" sz="3600" b="1" dirty="0"/>
              <a:t>Gathering data about past climates</a:t>
            </a:r>
          </a:p>
        </p:txBody>
      </p:sp>
      <p:sp>
        <p:nvSpPr>
          <p:cNvPr id="3" name="Content Placeholder 2"/>
          <p:cNvSpPr>
            <a:spLocks noGrp="1"/>
          </p:cNvSpPr>
          <p:nvPr>
            <p:ph idx="1"/>
          </p:nvPr>
        </p:nvSpPr>
        <p:spPr>
          <a:xfrm>
            <a:off x="395537" y="1772816"/>
            <a:ext cx="5472607" cy="3168352"/>
          </a:xfrm>
        </p:spPr>
        <p:txBody>
          <a:bodyPr>
            <a:normAutofit/>
          </a:bodyPr>
          <a:lstStyle/>
          <a:p>
            <a:pPr marL="0" indent="0">
              <a:buNone/>
            </a:pPr>
            <a:r>
              <a:rPr lang="en-GB" sz="2000" dirty="0"/>
              <a:t>In order to understand how the climate has changed in the past, we need weather measurements from the time before instruments existed. </a:t>
            </a:r>
          </a:p>
          <a:p>
            <a:pPr marL="0" indent="0">
              <a:buNone/>
            </a:pPr>
            <a:endParaRPr lang="en-GB" sz="2000" dirty="0"/>
          </a:p>
          <a:p>
            <a:pPr marL="0" indent="0">
              <a:buNone/>
            </a:pPr>
            <a:r>
              <a:rPr lang="en-GB" sz="2000" dirty="0"/>
              <a:t>For these purposes, we have to use </a:t>
            </a:r>
            <a:r>
              <a:rPr lang="en-GB" sz="2000" dirty="0">
                <a:hlinkClick r:id="rId3" action="ppaction://hlinksldjump"/>
              </a:rPr>
              <a:t>climate proxies</a:t>
            </a:r>
            <a:r>
              <a:rPr lang="en-GB" sz="2000" b="1" dirty="0"/>
              <a:t>,</a:t>
            </a:r>
            <a:r>
              <a:rPr lang="en-GB" sz="2000" dirty="0"/>
              <a:t> such as the information stored in ice cores (below) or bogs, tree rings and shells. </a:t>
            </a:r>
            <a:endParaRPr lang="en-GB" sz="2400" dirty="0"/>
          </a:p>
        </p:txBody>
      </p:sp>
      <p:sp>
        <p:nvSpPr>
          <p:cNvPr id="6" name="TextBox 5">
            <a:extLst>
              <a:ext uri="{FF2B5EF4-FFF2-40B4-BE49-F238E27FC236}">
                <a16:creationId xmlns:a16="http://schemas.microsoft.com/office/drawing/2014/main" id="{7A1F8F30-C9DB-412A-9B1B-BAE3F90C4677}"/>
              </a:ext>
            </a:extLst>
          </p:cNvPr>
          <p:cNvSpPr txBox="1"/>
          <p:nvPr/>
        </p:nvSpPr>
        <p:spPr>
          <a:xfrm>
            <a:off x="5724128" y="1865814"/>
            <a:ext cx="3168352" cy="2585323"/>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Activities</a:t>
            </a:r>
          </a:p>
          <a:p>
            <a:pPr marL="255588" indent="-255588">
              <a:buFont typeface="Arial"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Explore this map and text</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and make notes about the different sources of proxy climate data. </a:t>
            </a:r>
          </a:p>
          <a:p>
            <a:pPr marL="255588" indent="-255588">
              <a:buFont typeface="Arial"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5">
                  <a:extLst>
                    <a:ext uri="{A12FA001-AC4F-418D-AE19-62706E023703}">
                      <ahyp:hlinkClr xmlns:ahyp="http://schemas.microsoft.com/office/drawing/2018/hyperlinkcolor" val="tx"/>
                    </a:ext>
                  </a:extLst>
                </a:hlinkClick>
              </a:rPr>
              <a:t>Watch this video </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and check your understanding using the questions below the film.</a:t>
            </a:r>
          </a:p>
        </p:txBody>
      </p:sp>
      <p:pic>
        <p:nvPicPr>
          <p:cNvPr id="7" name="Picture 6" descr="A picture containing text, toiletry, lotion&#10;&#10;Description automatically generated">
            <a:extLst>
              <a:ext uri="{FF2B5EF4-FFF2-40B4-BE49-F238E27FC236}">
                <a16:creationId xmlns:a16="http://schemas.microsoft.com/office/drawing/2014/main" id="{54C9C5FE-B730-4E96-8710-39A159FE7750}"/>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5400000">
            <a:off x="3789658" y="1475038"/>
            <a:ext cx="1110868" cy="7755096"/>
          </a:xfrm>
          <a:prstGeom prst="rect">
            <a:avLst/>
          </a:prstGeom>
        </p:spPr>
      </p:pic>
    </p:spTree>
    <p:extLst>
      <p:ext uri="{BB962C8B-B14F-4D97-AF65-F5344CB8AC3E}">
        <p14:creationId xmlns:p14="http://schemas.microsoft.com/office/powerpoint/2010/main" val="138070803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48" y="908720"/>
            <a:ext cx="8136904" cy="1066800"/>
          </a:xfrm>
        </p:spPr>
        <p:txBody>
          <a:bodyPr>
            <a:normAutofit fontScale="90000"/>
          </a:bodyPr>
          <a:lstStyle/>
          <a:p>
            <a:r>
              <a:rPr lang="en-GB" sz="3600" b="1" dirty="0">
                <a:hlinkClick r:id="rId2" action="ppaction://hlinksldjump"/>
              </a:rPr>
              <a:t>Forcing</a:t>
            </a:r>
            <a:r>
              <a:rPr lang="en-GB" sz="3600" b="1" dirty="0"/>
              <a:t> climate change: the Milankovitch Cycles </a:t>
            </a:r>
          </a:p>
        </p:txBody>
      </p:sp>
      <p:sp>
        <p:nvSpPr>
          <p:cNvPr id="3" name="Content Placeholder 2"/>
          <p:cNvSpPr>
            <a:spLocks noGrp="1"/>
          </p:cNvSpPr>
          <p:nvPr>
            <p:ph idx="1"/>
          </p:nvPr>
        </p:nvSpPr>
        <p:spPr>
          <a:xfrm>
            <a:off x="432048" y="2132856"/>
            <a:ext cx="7957392" cy="3960440"/>
          </a:xfrm>
        </p:spPr>
        <p:txBody>
          <a:bodyPr>
            <a:noAutofit/>
          </a:bodyPr>
          <a:lstStyle/>
          <a:p>
            <a:pPr marL="0" indent="0">
              <a:lnSpc>
                <a:spcPct val="108000"/>
              </a:lnSpc>
              <a:buNone/>
            </a:pPr>
            <a:r>
              <a:rPr lang="en-GB" sz="2000" dirty="0">
                <a:effectLst/>
                <a:latin typeface="Lato"/>
                <a:ea typeface="Calibri" panose="020F0502020204030204" pitchFamily="34" charset="0"/>
                <a:cs typeface="Times New Roman" panose="02020603050405020304" pitchFamily="18" charset="0"/>
              </a:rPr>
              <a:t>The Earth’s orbit around the Sun changes in three ways through time because of the </a:t>
            </a:r>
            <a:r>
              <a:rPr lang="en-GB" sz="2000" dirty="0">
                <a:effectLst/>
                <a:latin typeface="Lato"/>
                <a:ea typeface="Calibri" panose="020F0502020204030204" pitchFamily="34" charset="0"/>
              </a:rPr>
              <a:t>combined gravitational pull of the Sun, Saturn, Jupiter and other planets </a:t>
            </a:r>
            <a:r>
              <a:rPr lang="en-GB" sz="2000" dirty="0">
                <a:effectLst/>
                <a:latin typeface="Lato"/>
                <a:ea typeface="Calibri" panose="020F0502020204030204" pitchFamily="34" charset="0"/>
                <a:cs typeface="Times New Roman" panose="02020603050405020304" pitchFamily="18" charset="0"/>
              </a:rPr>
              <a:t>– these are known as the </a:t>
            </a:r>
            <a:r>
              <a:rPr lang="en-GB" sz="2000" b="1" dirty="0">
                <a:effectLst/>
                <a:latin typeface="Lato"/>
                <a:ea typeface="Calibri" panose="020F0502020204030204" pitchFamily="34" charset="0"/>
                <a:cs typeface="Times New Roman" panose="02020603050405020304" pitchFamily="18" charset="0"/>
              </a:rPr>
              <a:t>Milankovitch Cycles</a:t>
            </a:r>
            <a:r>
              <a:rPr lang="en-GB" sz="2000" dirty="0">
                <a:effectLst/>
                <a:latin typeface="Lato"/>
                <a:ea typeface="Calibri" panose="020F0502020204030204" pitchFamily="34" charset="0"/>
                <a:cs typeface="Times New Roman" panose="02020603050405020304" pitchFamily="18" charset="0"/>
              </a:rPr>
              <a:t>. They affect which regions of the Earth’s surface are closest to or facing the Sun at different times of year. </a:t>
            </a:r>
          </a:p>
          <a:p>
            <a:pPr marL="255588" indent="-255588">
              <a:lnSpc>
                <a:spcPct val="108000"/>
              </a:lnSpc>
              <a:spcBef>
                <a:spcPts val="1000"/>
              </a:spcBef>
              <a:buNone/>
            </a:pPr>
            <a:r>
              <a:rPr lang="en-GB" sz="2000" dirty="0">
                <a:latin typeface="Lato"/>
                <a:ea typeface="Calibri" panose="020F0502020204030204" pitchFamily="34" charset="0"/>
                <a:cs typeface="Times New Roman" panose="02020603050405020304" pitchFamily="18" charset="0"/>
              </a:rPr>
              <a:t>The three cycles affect: </a:t>
            </a:r>
          </a:p>
          <a:p>
            <a:pPr marL="255588" indent="-255588">
              <a:lnSpc>
                <a:spcPct val="108000"/>
              </a:lnSpc>
            </a:pPr>
            <a:r>
              <a:rPr lang="en-GB" sz="2000" dirty="0"/>
              <a:t>how circular or elliptical the Earth’s orbit around the Sun is</a:t>
            </a:r>
          </a:p>
          <a:p>
            <a:pPr marL="255588" indent="-255588">
              <a:lnSpc>
                <a:spcPct val="108000"/>
              </a:lnSpc>
            </a:pPr>
            <a:r>
              <a:rPr lang="en-GB" sz="2000" dirty="0"/>
              <a:t>the angle of tilt of the Earth’s axis of rotation</a:t>
            </a:r>
          </a:p>
          <a:p>
            <a:pPr marL="255588" indent="-255588">
              <a:lnSpc>
                <a:spcPct val="108000"/>
              </a:lnSpc>
            </a:pPr>
            <a:r>
              <a:rPr lang="en-GB" sz="2000" dirty="0"/>
              <a:t>where in space the Earth’s axis of rotation points (the </a:t>
            </a:r>
            <a:r>
              <a:rPr lang="en-GB" sz="2000" dirty="0">
                <a:hlinkClick r:id="rId3" action="ppaction://hlinksldjump"/>
              </a:rPr>
              <a:t>precession</a:t>
            </a:r>
            <a:r>
              <a:rPr lang="en-GB" sz="2000" dirty="0"/>
              <a:t> of the axis).</a:t>
            </a:r>
          </a:p>
          <a:p>
            <a:pPr marL="0" indent="0">
              <a:lnSpc>
                <a:spcPct val="108000"/>
              </a:lnSpc>
              <a:buNone/>
            </a:pPr>
            <a:endParaRPr lang="en-GB" sz="2000" dirty="0">
              <a:latin typeface="Lato"/>
            </a:endParaRPr>
          </a:p>
        </p:txBody>
      </p:sp>
    </p:spTree>
    <p:extLst>
      <p:ext uri="{BB962C8B-B14F-4D97-AF65-F5344CB8AC3E}">
        <p14:creationId xmlns:p14="http://schemas.microsoft.com/office/powerpoint/2010/main" val="394098354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922" y="592951"/>
            <a:ext cx="8229600" cy="720080"/>
          </a:xfrm>
        </p:spPr>
        <p:txBody>
          <a:bodyPr>
            <a:normAutofit/>
          </a:bodyPr>
          <a:lstStyle/>
          <a:p>
            <a:r>
              <a:rPr lang="en-GB" dirty="0"/>
              <a:t>Earth and Sun</a:t>
            </a:r>
          </a:p>
        </p:txBody>
      </p:sp>
      <p:pic>
        <p:nvPicPr>
          <p:cNvPr id="3075" name="Picture 3"/>
          <p:cNvPicPr>
            <a:picLocks noChangeAspect="1" noChangeArrowheads="1"/>
          </p:cNvPicPr>
          <p:nvPr/>
        </p:nvPicPr>
        <p:blipFill>
          <a:blip r:embed="rId2" cstate="print"/>
          <a:srcRect/>
          <a:stretch>
            <a:fillRect/>
          </a:stretch>
        </p:blipFill>
        <p:spPr bwMode="auto">
          <a:xfrm>
            <a:off x="3923929" y="1328039"/>
            <a:ext cx="5220072" cy="4052425"/>
          </a:xfrm>
          <a:prstGeom prst="rect">
            <a:avLst/>
          </a:prstGeom>
          <a:noFill/>
          <a:ln w="9525">
            <a:noFill/>
            <a:miter lim="800000"/>
            <a:headEnd/>
            <a:tailEnd/>
          </a:ln>
        </p:spPr>
      </p:pic>
      <p:sp>
        <p:nvSpPr>
          <p:cNvPr id="6" name="TextBox 5"/>
          <p:cNvSpPr txBox="1"/>
          <p:nvPr/>
        </p:nvSpPr>
        <p:spPr>
          <a:xfrm>
            <a:off x="304922" y="5380464"/>
            <a:ext cx="7344816" cy="1200329"/>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a:rPr>
              <a:t>Activity </a:t>
            </a:r>
          </a:p>
          <a:p>
            <a:r>
              <a:rPr lang="en-GB" dirty="0">
                <a:solidFill>
                  <a:srgbClr val="26377C"/>
                </a:solidFill>
                <a:latin typeface="Lato"/>
              </a:rPr>
              <a:t>Watch this </a:t>
            </a:r>
            <a:r>
              <a:rPr lang="en-GB" dirty="0">
                <a:solidFill>
                  <a:srgbClr val="26377C"/>
                </a:solidFill>
                <a:latin typeface="Lato"/>
                <a:hlinkClick r:id="rId3">
                  <a:extLst>
                    <a:ext uri="{A12FA001-AC4F-418D-AE19-62706E023703}">
                      <ahyp:hlinkClr xmlns:ahyp="http://schemas.microsoft.com/office/drawing/2018/hyperlinkcolor" val="tx"/>
                    </a:ext>
                  </a:extLst>
                </a:hlinkClick>
              </a:rPr>
              <a:t>animation</a:t>
            </a:r>
            <a:r>
              <a:rPr lang="en-GB" dirty="0">
                <a:solidFill>
                  <a:srgbClr val="26377C"/>
                </a:solidFill>
                <a:latin typeface="Lato"/>
              </a:rPr>
              <a:t> of Earth’s orbit and axis. Try and explain day and night and seasons to a member of your household using the animation or a globe/ ball and light/ torch.</a:t>
            </a:r>
          </a:p>
        </p:txBody>
      </p:sp>
      <p:sp>
        <p:nvSpPr>
          <p:cNvPr id="3" name="Content Placeholder 2"/>
          <p:cNvSpPr>
            <a:spLocks noGrp="1"/>
          </p:cNvSpPr>
          <p:nvPr>
            <p:ph idx="1"/>
          </p:nvPr>
        </p:nvSpPr>
        <p:spPr>
          <a:xfrm>
            <a:off x="304922" y="1252633"/>
            <a:ext cx="3960440" cy="3888432"/>
          </a:xfrm>
        </p:spPr>
        <p:txBody>
          <a:bodyPr>
            <a:normAutofit fontScale="92500"/>
          </a:bodyPr>
          <a:lstStyle/>
          <a:p>
            <a:pPr marL="255588" indent="-255588">
              <a:lnSpc>
                <a:spcPct val="108000"/>
              </a:lnSpc>
              <a:spcBef>
                <a:spcPts val="0"/>
              </a:spcBef>
            </a:pPr>
            <a:r>
              <a:rPr lang="en-GB" sz="2000" dirty="0"/>
              <a:t>The Earth orbits around the Sun once a year on an elliptical orbit.</a:t>
            </a:r>
          </a:p>
          <a:p>
            <a:pPr marL="255588" indent="-255588">
              <a:lnSpc>
                <a:spcPct val="108000"/>
              </a:lnSpc>
              <a:spcBef>
                <a:spcPts val="0"/>
              </a:spcBef>
            </a:pPr>
            <a:r>
              <a:rPr lang="en-GB" sz="2000" dirty="0"/>
              <a:t>The Earth also rotates around an (imaginary) axis through the North and South Poles. The Earth’s axis is tilted by 23.5</a:t>
            </a:r>
            <a:r>
              <a:rPr lang="en-GB" sz="2000" baseline="30000" dirty="0"/>
              <a:t>°</a:t>
            </a:r>
            <a:r>
              <a:rPr lang="en-GB" sz="2000" dirty="0"/>
              <a:t>:</a:t>
            </a:r>
            <a:br>
              <a:rPr lang="en-GB" sz="2000" dirty="0"/>
            </a:br>
            <a:r>
              <a:rPr lang="en-GB" sz="2000" dirty="0"/>
              <a:t>the axial tilt.</a:t>
            </a:r>
          </a:p>
          <a:p>
            <a:pPr marL="255588" indent="-255588">
              <a:lnSpc>
                <a:spcPct val="108000"/>
              </a:lnSpc>
              <a:spcBef>
                <a:spcPts val="0"/>
              </a:spcBef>
            </a:pPr>
            <a:r>
              <a:rPr lang="en-GB" sz="2000" dirty="0"/>
              <a:t>The Earth </a:t>
            </a:r>
            <a:r>
              <a:rPr lang="en-GB" sz="2000" dirty="0">
                <a:hlinkClick r:id="rId4"/>
              </a:rPr>
              <a:t>rotates round its axis </a:t>
            </a:r>
            <a:r>
              <a:rPr lang="en-GB" sz="2000" dirty="0"/>
              <a:t>every 24 hours. This explains day and night: it is daytime on the side of the Earth facing the Sun, night on the side facing away. </a:t>
            </a:r>
          </a:p>
        </p:txBody>
      </p:sp>
      <p:sp>
        <p:nvSpPr>
          <p:cNvPr id="11" name="Down Arrow Callout 10"/>
          <p:cNvSpPr/>
          <p:nvPr/>
        </p:nvSpPr>
        <p:spPr>
          <a:xfrm>
            <a:off x="6588224" y="692696"/>
            <a:ext cx="1224136" cy="792088"/>
          </a:xfrm>
          <a:prstGeom prst="down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243D91"/>
                </a:solidFill>
                <a:latin typeface="Lato" panose="020F0502020204030203" pitchFamily="34" charset="0"/>
                <a:ea typeface="Lato" panose="020F0502020204030203" pitchFamily="34" charset="0"/>
                <a:cs typeface="Lato" panose="020F0502020204030203" pitchFamily="34" charset="0"/>
              </a:rPr>
              <a:t>Axial tilt: 23.5</a:t>
            </a:r>
            <a:r>
              <a:rPr lang="en-GB" baseline="30000" dirty="0">
                <a:solidFill>
                  <a:srgbClr val="243D91"/>
                </a:solidFill>
                <a:latin typeface="Lato" panose="020F0502020204030203" pitchFamily="34" charset="0"/>
                <a:ea typeface="Lato" panose="020F0502020204030203" pitchFamily="34" charset="0"/>
                <a:cs typeface="Lato" panose="020F0502020204030203" pitchFamily="34" charset="0"/>
              </a:rPr>
              <a:t>º</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89992"/>
            <a:ext cx="7797552" cy="706760"/>
          </a:xfrm>
        </p:spPr>
        <p:txBody>
          <a:bodyPr/>
          <a:lstStyle/>
          <a:p>
            <a:r>
              <a:rPr lang="en-GB" dirty="0"/>
              <a:t>Changes to the Earth’s orbit</a:t>
            </a:r>
          </a:p>
        </p:txBody>
      </p:sp>
      <p:sp>
        <p:nvSpPr>
          <p:cNvPr id="5" name="Rectangle 4"/>
          <p:cNvSpPr/>
          <p:nvPr/>
        </p:nvSpPr>
        <p:spPr>
          <a:xfrm>
            <a:off x="179512" y="1196752"/>
            <a:ext cx="6624735" cy="5297604"/>
          </a:xfrm>
          <a:prstGeom prst="rect">
            <a:avLst/>
          </a:prstGeom>
        </p:spPr>
        <p:txBody>
          <a:bodyPr wrap="square">
            <a:spAutoFit/>
          </a:bodyPr>
          <a:lstStyle/>
          <a:p>
            <a:pPr>
              <a:lnSpc>
                <a:spcPct val="108000"/>
              </a:lnSpc>
              <a:buClr>
                <a:schemeClr val="accent3"/>
              </a:buClr>
            </a:pPr>
            <a:r>
              <a:rPr lang="en-GB" sz="2100" b="1" dirty="0">
                <a:solidFill>
                  <a:srgbClr val="26377C"/>
                </a:solidFill>
                <a:latin typeface="Lato" panose="020F0502020204030203" pitchFamily="34" charset="0"/>
                <a:ea typeface="Lato" panose="020F0502020204030203" pitchFamily="34" charset="0"/>
                <a:cs typeface="Lato" panose="020F0502020204030203" pitchFamily="34" charset="0"/>
              </a:rPr>
              <a:t>Orbit: </a:t>
            </a:r>
            <a:r>
              <a:rPr lang="en-GB" sz="2100" dirty="0">
                <a:solidFill>
                  <a:srgbClr val="26377C"/>
                </a:solidFill>
                <a:latin typeface="Lato" panose="020F0502020204030203" pitchFamily="34" charset="0"/>
                <a:ea typeface="Lato" panose="020F0502020204030203" pitchFamily="34" charset="0"/>
                <a:cs typeface="Lato" panose="020F0502020204030203" pitchFamily="34" charset="0"/>
              </a:rPr>
              <a:t>the Earth’s </a:t>
            </a:r>
            <a:r>
              <a:rPr lang="en-GB" sz="2100" dirty="0">
                <a:solidFill>
                  <a:srgbClr val="67AFBD"/>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orbit is </a:t>
            </a:r>
            <a:r>
              <a:rPr lang="en-GB" sz="2100" dirty="0">
                <a:solidFill>
                  <a:srgbClr val="26377C"/>
                </a:solidFill>
                <a:latin typeface="Lato" panose="020F0502020204030203" pitchFamily="34" charset="0"/>
                <a:ea typeface="Lato" panose="020F0502020204030203" pitchFamily="34" charset="0"/>
                <a:cs typeface="Lato" panose="020F0502020204030203" pitchFamily="34" charset="0"/>
                <a:hlinkClick r:id="rId3">
                  <a:extLst>
                    <a:ext uri="{A12FA001-AC4F-418D-AE19-62706E023703}">
                      <ahyp:hlinkClr xmlns:ahyp="http://schemas.microsoft.com/office/drawing/2018/hyperlinkcolor" val="tx"/>
                    </a:ext>
                  </a:extLst>
                </a:hlinkClick>
              </a:rPr>
              <a:t>elliptical</a:t>
            </a:r>
            <a:r>
              <a:rPr lang="en-GB" sz="2100" dirty="0">
                <a:solidFill>
                  <a:srgbClr val="26377C"/>
                </a:solidFill>
                <a:latin typeface="Lato" panose="020F0502020204030203" pitchFamily="34" charset="0"/>
                <a:ea typeface="Lato" panose="020F0502020204030203" pitchFamily="34" charset="0"/>
                <a:cs typeface="Lato" panose="020F0502020204030203" pitchFamily="34" charset="0"/>
              </a:rPr>
              <a:t>. The shape of this orbit changes slightly over 110,000 years.</a:t>
            </a:r>
            <a:r>
              <a:rPr lang="en-GB" sz="2100" dirty="0">
                <a:solidFill>
                  <a:srgbClr val="26377C"/>
                </a:solidFill>
                <a:effectLst/>
                <a:latin typeface="Lato" panose="020F0502020204030203" pitchFamily="34" charset="0"/>
                <a:ea typeface="Calibri" panose="020F0502020204030204" pitchFamily="34" charset="0"/>
                <a:cs typeface="Times New Roman" panose="02020603050405020304" pitchFamily="18" charset="0"/>
              </a:rPr>
              <a:t> </a:t>
            </a:r>
          </a:p>
          <a:p>
            <a:pPr marL="273050" indent="-255588">
              <a:lnSpc>
                <a:spcPct val="108000"/>
              </a:lnSpc>
              <a:buClr>
                <a:schemeClr val="accent3"/>
              </a:buClr>
              <a:buFont typeface="Arial" panose="020B0604020202020204" pitchFamily="34" charset="0"/>
              <a:buChar char="•"/>
            </a:pPr>
            <a:r>
              <a:rPr lang="en-GB" sz="2100" dirty="0">
                <a:solidFill>
                  <a:srgbClr val="26377C"/>
                </a:solidFill>
                <a:effectLst/>
                <a:latin typeface="Lato" panose="020F0502020204030203" pitchFamily="34" charset="0"/>
                <a:ea typeface="Calibri" panose="020F0502020204030204" pitchFamily="34" charset="0"/>
                <a:cs typeface="Times New Roman" panose="02020603050405020304" pitchFamily="18" charset="0"/>
              </a:rPr>
              <a:t>The Earth is currently closer to the Sun in January than in July, meaning that the seasons are more extreme in the Southern Hemisphere than in the Northern Hemisphere. The Northern Hemisphere receives about 7% less radiation in its summer, and 7% more in its winter than the Southern Hemisphere in its equivalent seasons. </a:t>
            </a:r>
          </a:p>
          <a:p>
            <a:pPr marL="273050" indent="-255588">
              <a:lnSpc>
                <a:spcPct val="108000"/>
              </a:lnSpc>
              <a:buClr>
                <a:schemeClr val="accent3"/>
              </a:buClr>
              <a:buFont typeface="Arial" panose="020B0604020202020204" pitchFamily="34" charset="0"/>
              <a:buChar char="•"/>
            </a:pPr>
            <a:r>
              <a:rPr lang="en-GB" sz="2100" dirty="0">
                <a:solidFill>
                  <a:srgbClr val="26377C"/>
                </a:solidFill>
                <a:latin typeface="Lato" panose="020F0502020204030203" pitchFamily="34" charset="0"/>
                <a:ea typeface="Calibri" panose="020F0502020204030204" pitchFamily="34" charset="0"/>
                <a:cs typeface="Times New Roman" panose="02020603050405020304" pitchFamily="18" charset="0"/>
              </a:rPr>
              <a:t>W</a:t>
            </a:r>
            <a:r>
              <a:rPr lang="en-GB" sz="2100" dirty="0">
                <a:solidFill>
                  <a:srgbClr val="26377C"/>
                </a:solidFill>
                <a:effectLst/>
                <a:latin typeface="Lato" panose="020F0502020204030203" pitchFamily="34" charset="0"/>
                <a:ea typeface="Calibri" panose="020F0502020204030204" pitchFamily="34" charset="0"/>
                <a:cs typeface="Times New Roman" panose="02020603050405020304" pitchFamily="18" charset="0"/>
              </a:rPr>
              <a:t>ith a more elliptical orbit, the Earth passes closer to the Sun than it ever does on a more circular orbit. </a:t>
            </a:r>
          </a:p>
          <a:p>
            <a:pPr marL="273050" indent="-255588">
              <a:lnSpc>
                <a:spcPct val="108000"/>
              </a:lnSpc>
              <a:buClr>
                <a:schemeClr val="accent3"/>
              </a:buClr>
              <a:buFont typeface="Arial" panose="020B0604020202020204" pitchFamily="34" charset="0"/>
              <a:buChar char="•"/>
            </a:pPr>
            <a:r>
              <a:rPr lang="en-GB" sz="2100" dirty="0">
                <a:solidFill>
                  <a:srgbClr val="26377C"/>
                </a:solidFill>
                <a:effectLst/>
                <a:latin typeface="Lato" panose="020F0502020204030203" pitchFamily="34" charset="0"/>
                <a:ea typeface="Calibri" panose="020F0502020204030204" pitchFamily="34" charset="0"/>
                <a:cs typeface="Times New Roman" panose="02020603050405020304" pitchFamily="18" charset="0"/>
              </a:rPr>
              <a:t>This can allow the melting of polar ice in the summer. With a more circular orbit, winter ice can survive the summer and grow in the following winter, triggering a glacial period. </a:t>
            </a:r>
            <a:endParaRPr lang="en-GB" sz="2100" dirty="0">
              <a:solidFill>
                <a:srgbClr val="243D91"/>
              </a:solidFill>
              <a:latin typeface="Lato" panose="020F0502020204030203" pitchFamily="34" charset="0"/>
              <a:ea typeface="Lato" panose="020F0502020204030203" pitchFamily="34" charset="0"/>
              <a:cs typeface="Lato" panose="020F0502020204030203" pitchFamily="34" charset="0"/>
            </a:endParaRPr>
          </a:p>
        </p:txBody>
      </p:sp>
      <p:sp>
        <p:nvSpPr>
          <p:cNvPr id="6" name="TextBox 5"/>
          <p:cNvSpPr txBox="1"/>
          <p:nvPr/>
        </p:nvSpPr>
        <p:spPr>
          <a:xfrm>
            <a:off x="6804247" y="1268760"/>
            <a:ext cx="2016225" cy="2346796"/>
          </a:xfrm>
          <a:prstGeom prst="rect">
            <a:avLst/>
          </a:prstGeom>
          <a:solidFill>
            <a:schemeClr val="accent2">
              <a:lumMod val="40000"/>
              <a:lumOff val="60000"/>
            </a:schemeClr>
          </a:solidFill>
          <a:ln>
            <a:solidFill>
              <a:srgbClr val="0070C0"/>
            </a:solidFill>
          </a:ln>
        </p:spPr>
        <p:txBody>
          <a:bodyPr wrap="square" rtlCol="0">
            <a:spAutoFit/>
          </a:bodyPr>
          <a:lstStyle/>
          <a:p>
            <a:r>
              <a:rPr lang="en-GB" b="1" dirty="0">
                <a:solidFill>
                  <a:srgbClr val="26377C"/>
                </a:solidFill>
                <a:latin typeface="Lato"/>
              </a:rPr>
              <a:t>Activity</a:t>
            </a:r>
          </a:p>
          <a:p>
            <a:pPr>
              <a:spcBef>
                <a:spcPts val="300"/>
              </a:spcBef>
              <a:buClr>
                <a:schemeClr val="accent3"/>
              </a:buCl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Watch the first animation on this </a:t>
            </a:r>
            <a:r>
              <a:rPr lang="en-GB" dirty="0">
                <a:solidFill>
                  <a:srgbClr val="26377C"/>
                </a:solidFill>
                <a:latin typeface="Lato" panose="020F0502020204030203" pitchFamily="34" charset="0"/>
                <a:ea typeface="Lato" panose="020F0502020204030203" pitchFamily="34" charset="0"/>
                <a:cs typeface="Lato" panose="020F0502020204030203" pitchFamily="34" charset="0"/>
                <a:hlinkClick r:id="rId4">
                  <a:extLst>
                    <a:ext uri="{A12FA001-AC4F-418D-AE19-62706E023703}">
                      <ahyp:hlinkClr xmlns:ahyp="http://schemas.microsoft.com/office/drawing/2018/hyperlinkcolor" val="tx"/>
                    </a:ext>
                  </a:extLst>
                </a:hlinkClick>
              </a:rPr>
              <a:t>NASA</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 page to check you can visualise changes in the Earth’s orbit.</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 presentation template">
  <a:themeElements>
    <a:clrScheme name="Custom 1">
      <a:dk1>
        <a:srgbClr val="352B84"/>
      </a:dk1>
      <a:lt1>
        <a:sysClr val="window" lastClr="FFFFFF"/>
      </a:lt1>
      <a:dk2>
        <a:srgbClr val="1F3D9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1998</TotalTime>
  <Words>3184</Words>
  <Application>Microsoft Office PowerPoint</Application>
  <PresentationFormat>On-screen Show (4:3)</PresentationFormat>
  <Paragraphs>229</Paragraphs>
  <Slides>23</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Georgia</vt:lpstr>
      <vt:lpstr>Lato</vt:lpstr>
      <vt:lpstr>SanomatSans</vt:lpstr>
      <vt:lpstr>Wingdings 2</vt:lpstr>
      <vt:lpstr>GA presentation template</vt:lpstr>
      <vt:lpstr>PowerPoint Presentation</vt:lpstr>
      <vt:lpstr>Getting started</vt:lpstr>
      <vt:lpstr>Ice Ages, glacials and interglacials</vt:lpstr>
      <vt:lpstr>The Quaternary in perspective</vt:lpstr>
      <vt:lpstr>Pleistocene glacials and interglacials in the UK</vt:lpstr>
      <vt:lpstr>Gathering data about past climates</vt:lpstr>
      <vt:lpstr>Forcing climate change: the Milankovitch Cycles </vt:lpstr>
      <vt:lpstr>Earth and Sun</vt:lpstr>
      <vt:lpstr>Changes to the Earth’s orbit</vt:lpstr>
      <vt:lpstr>Changes to the Earth’s tilt</vt:lpstr>
      <vt:lpstr>Changes to the Earth’s rotation (precession)</vt:lpstr>
      <vt:lpstr>Milankovitch Cycles: feedbacks and combinations</vt:lpstr>
      <vt:lpstr>Forcing climate change: the Sun</vt:lpstr>
      <vt:lpstr>Forcing climate change: volcanoes</vt:lpstr>
      <vt:lpstr>1816: the ‘year with no summer’</vt:lpstr>
      <vt:lpstr>Carbon dioxide and temperature</vt:lpstr>
      <vt:lpstr>The Little Ice Age</vt:lpstr>
      <vt:lpstr>Did the European conquest of the Americas contribute to the Little Ice Age? </vt:lpstr>
      <vt:lpstr>Climate change in the UK</vt:lpstr>
      <vt:lpstr>Glossary 1</vt:lpstr>
      <vt:lpstr>Glossary 2</vt:lpstr>
      <vt:lpstr>Links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rmcateer</dc:creator>
  <cp:lastModifiedBy>Elaine Anderson</cp:lastModifiedBy>
  <cp:revision>195</cp:revision>
  <dcterms:created xsi:type="dcterms:W3CDTF">2014-10-30T10:42:22Z</dcterms:created>
  <dcterms:modified xsi:type="dcterms:W3CDTF">2021-05-18T17:28:24Z</dcterms:modified>
</cp:coreProperties>
</file>