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430" r:id="rId2"/>
    <p:sldId id="429" r:id="rId3"/>
    <p:sldId id="454" r:id="rId4"/>
    <p:sldId id="455" r:id="rId5"/>
    <p:sldId id="456" r:id="rId6"/>
    <p:sldId id="457" r:id="rId7"/>
    <p:sldId id="458" r:id="rId8"/>
    <p:sldId id="444" r:id="rId9"/>
    <p:sldId id="431" r:id="rId10"/>
    <p:sldId id="459" r:id="rId11"/>
    <p:sldId id="452" r:id="rId12"/>
    <p:sldId id="451" r:id="rId13"/>
    <p:sldId id="453" r:id="rId14"/>
    <p:sldId id="450" r:id="rId15"/>
    <p:sldId id="4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67D"/>
    <a:srgbClr val="B4CE44"/>
    <a:srgbClr val="E9511D"/>
    <a:srgbClr val="26377C"/>
    <a:srgbClr val="243D91"/>
    <a:srgbClr val="1F3D91"/>
    <a:srgbClr val="002060"/>
    <a:srgbClr val="BFCAEF"/>
    <a:srgbClr val="88F6F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0"/>
    <p:restoredTop sz="88398" autoAdjust="0"/>
  </p:normalViewPr>
  <p:slideViewPr>
    <p:cSldViewPr>
      <p:cViewPr varScale="1">
        <p:scale>
          <a:sx n="91" d="100"/>
          <a:sy n="91" d="100"/>
        </p:scale>
        <p:origin x="3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11/11/2020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diagram: </a:t>
            </a:r>
            <a:r>
              <a:rPr lang="en-US" i="1" dirty="0"/>
              <a:t>Top Spec Geography: Glaciated Landscapes</a:t>
            </a:r>
            <a:r>
              <a:rPr lang="en-US" dirty="0"/>
              <a:t> (2017) R Waller and P Knight, p. 11</a:t>
            </a:r>
          </a:p>
        </p:txBody>
      </p:sp>
      <p:sp>
        <p:nvSpPr>
          <p:cNvPr id="4" name="Slide Number Placeholder 3"/>
          <p:cNvSpPr>
            <a:spLocks noGrp="1"/>
          </p:cNvSpPr>
          <p:nvPr>
            <p:ph type="sldNum" sz="quarter" idx="5"/>
          </p:nvPr>
        </p:nvSpPr>
        <p:spPr/>
        <p:txBody>
          <a:bodyPr/>
          <a:lstStyle/>
          <a:p>
            <a:fld id="{4399001A-258F-4C21-BFC1-1432480F8C34}" type="slidenum">
              <a:rPr lang="en-GB" smtClean="0"/>
              <a:pPr/>
              <a:t>3</a:t>
            </a:fld>
            <a:endParaRPr lang="en-GB"/>
          </a:p>
        </p:txBody>
      </p:sp>
    </p:spTree>
    <p:extLst>
      <p:ext uri="{BB962C8B-B14F-4D97-AF65-F5344CB8AC3E}">
        <p14:creationId xmlns:p14="http://schemas.microsoft.com/office/powerpoint/2010/main" val="9405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4</a:t>
            </a:fld>
            <a:endParaRPr lang="en-GB"/>
          </a:p>
        </p:txBody>
      </p:sp>
    </p:spTree>
    <p:extLst>
      <p:ext uri="{BB962C8B-B14F-4D97-AF65-F5344CB8AC3E}">
        <p14:creationId xmlns:p14="http://schemas.microsoft.com/office/powerpoint/2010/main" val="157658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image: </a:t>
            </a:r>
            <a:r>
              <a:rPr lang="en-US" i="1" dirty="0"/>
              <a:t>Top Spec Geography: Glaciated Landscapes</a:t>
            </a:r>
            <a:r>
              <a:rPr lang="en-US" dirty="0"/>
              <a:t> (2017) R Waller and P Knight, p. 13 © Richard Waller</a:t>
            </a:r>
          </a:p>
        </p:txBody>
      </p:sp>
      <p:sp>
        <p:nvSpPr>
          <p:cNvPr id="4" name="Slide Number Placeholder 3"/>
          <p:cNvSpPr>
            <a:spLocks noGrp="1"/>
          </p:cNvSpPr>
          <p:nvPr>
            <p:ph type="sldNum" sz="quarter" idx="5"/>
          </p:nvPr>
        </p:nvSpPr>
        <p:spPr/>
        <p:txBody>
          <a:bodyPr/>
          <a:lstStyle/>
          <a:p>
            <a:fld id="{4399001A-258F-4C21-BFC1-1432480F8C34}" type="slidenum">
              <a:rPr lang="en-GB" smtClean="0"/>
              <a:pPr/>
              <a:t>5</a:t>
            </a:fld>
            <a:endParaRPr lang="en-GB"/>
          </a:p>
        </p:txBody>
      </p:sp>
    </p:spTree>
    <p:extLst>
      <p:ext uri="{BB962C8B-B14F-4D97-AF65-F5344CB8AC3E}">
        <p14:creationId xmlns:p14="http://schemas.microsoft.com/office/powerpoint/2010/main" val="323956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image: </a:t>
            </a:r>
            <a:r>
              <a:rPr lang="en-US" i="1" dirty="0"/>
              <a:t>Top Spec Geography: Glaciated Landscapes</a:t>
            </a:r>
            <a:r>
              <a:rPr lang="en-US" dirty="0"/>
              <a:t> (2017) R Waller and P Knight, p. 13 © Richard Waller</a:t>
            </a:r>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a:p>
        </p:txBody>
      </p:sp>
    </p:spTree>
    <p:extLst>
      <p:ext uri="{BB962C8B-B14F-4D97-AF65-F5344CB8AC3E}">
        <p14:creationId xmlns:p14="http://schemas.microsoft.com/office/powerpoint/2010/main" val="150419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7</a:t>
            </a:fld>
            <a:endParaRPr lang="en-GB"/>
          </a:p>
        </p:txBody>
      </p:sp>
    </p:spTree>
    <p:extLst>
      <p:ext uri="{BB962C8B-B14F-4D97-AF65-F5344CB8AC3E}">
        <p14:creationId xmlns:p14="http://schemas.microsoft.com/office/powerpoint/2010/main" val="303814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8</a:t>
            </a:fld>
            <a:endParaRPr lang="en-GB"/>
          </a:p>
        </p:txBody>
      </p:sp>
    </p:spTree>
    <p:extLst>
      <p:ext uri="{BB962C8B-B14F-4D97-AF65-F5344CB8AC3E}">
        <p14:creationId xmlns:p14="http://schemas.microsoft.com/office/powerpoint/2010/main" val="381949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9</a:t>
            </a:fld>
            <a:endParaRPr lang="en-GB"/>
          </a:p>
        </p:txBody>
      </p:sp>
    </p:spTree>
    <p:extLst>
      <p:ext uri="{BB962C8B-B14F-4D97-AF65-F5344CB8AC3E}">
        <p14:creationId xmlns:p14="http://schemas.microsoft.com/office/powerpoint/2010/main" val="388168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10</a:t>
            </a:fld>
            <a:endParaRPr lang="en-GB"/>
          </a:p>
        </p:txBody>
      </p:sp>
    </p:spTree>
    <p:extLst>
      <p:ext uri="{BB962C8B-B14F-4D97-AF65-F5344CB8AC3E}">
        <p14:creationId xmlns:p14="http://schemas.microsoft.com/office/powerpoint/2010/main" val="195452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Full reference: ‘</a:t>
            </a:r>
            <a:r>
              <a:rPr lang="en-GB" b="0" dirty="0"/>
              <a:t>An ice age lasting 115,000 years in two minutes’, Simone Ulmer, ETH Zurich</a:t>
            </a:r>
            <a:r>
              <a:rPr lang="en-GB" u="none" dirty="0"/>
              <a:t>  </a:t>
            </a:r>
          </a:p>
          <a:p>
            <a:pPr algn="l"/>
            <a:r>
              <a:rPr lang="en-GB" sz="1100" b="0" i="0" dirty="0">
                <a:solidFill>
                  <a:srgbClr val="5798D2"/>
                </a:solidFill>
                <a:effectLst/>
                <a:latin typeface="+mj-lt"/>
              </a:rPr>
              <a:t>‘Modelling last glacial cycle ice dynamics in the Alps’, </a:t>
            </a:r>
            <a:r>
              <a:rPr lang="en-GB" sz="1100" b="0" i="0" dirty="0">
                <a:solidFill>
                  <a:srgbClr val="6A6A6A"/>
                </a:solidFill>
                <a:effectLst/>
                <a:latin typeface="+mj-lt"/>
              </a:rPr>
              <a:t>Julien </a:t>
            </a:r>
            <a:r>
              <a:rPr lang="en-GB" sz="1100" b="0" i="0" dirty="0" err="1">
                <a:solidFill>
                  <a:srgbClr val="6A6A6A"/>
                </a:solidFill>
                <a:effectLst/>
                <a:latin typeface="+mj-lt"/>
              </a:rPr>
              <a:t>Seguinot</a:t>
            </a:r>
            <a:r>
              <a:rPr lang="en-GB" sz="1100" b="0" i="0" dirty="0">
                <a:solidFill>
                  <a:srgbClr val="6A6A6A"/>
                </a:solidFill>
                <a:effectLst/>
                <a:latin typeface="+mj-lt"/>
              </a:rPr>
              <a:t>, Susan Ivy-Ochs, Guillaume </a:t>
            </a:r>
            <a:r>
              <a:rPr lang="en-GB" sz="1100" b="0" i="0" dirty="0" err="1">
                <a:solidFill>
                  <a:srgbClr val="6A6A6A"/>
                </a:solidFill>
                <a:effectLst/>
                <a:latin typeface="+mj-lt"/>
              </a:rPr>
              <a:t>Jouvet</a:t>
            </a:r>
            <a:r>
              <a:rPr lang="en-GB" sz="1100" b="0" i="0" dirty="0">
                <a:solidFill>
                  <a:srgbClr val="6A6A6A"/>
                </a:solidFill>
                <a:effectLst/>
                <a:latin typeface="+mj-lt"/>
              </a:rPr>
              <a:t>, Matthias Huss, Martin Funk, and Frank </a:t>
            </a:r>
            <a:r>
              <a:rPr lang="en-GB" sz="1100" b="0" i="0" dirty="0" err="1">
                <a:solidFill>
                  <a:srgbClr val="6A6A6A"/>
                </a:solidFill>
                <a:effectLst/>
                <a:latin typeface="+mj-lt"/>
              </a:rPr>
              <a:t>Preusser</a:t>
            </a:r>
            <a:r>
              <a:rPr lang="en-GB" sz="1100" b="0" i="0" dirty="0">
                <a:solidFill>
                  <a:srgbClr val="6A6A6A"/>
                </a:solidFill>
                <a:effectLst/>
                <a:latin typeface="+mj-lt"/>
              </a:rPr>
              <a:t>, https://tc.copernicus.org/articles/12/3265/2018/ </a:t>
            </a:r>
            <a:endParaRPr lang="en-GB" sz="1100" b="0" u="none"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99001A-258F-4C21-BFC1-1432480F8C34}" type="slidenum">
              <a:rPr lang="en-GB" smtClean="0"/>
              <a:pPr/>
              <a:t>12</a:t>
            </a:fld>
            <a:endParaRPr lang="en-GB"/>
          </a:p>
        </p:txBody>
      </p:sp>
    </p:spTree>
    <p:extLst>
      <p:ext uri="{BB962C8B-B14F-4D97-AF65-F5344CB8AC3E}">
        <p14:creationId xmlns:p14="http://schemas.microsoft.com/office/powerpoint/2010/main" val="32263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20399993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a:p>
        </p:txBody>
      </p:sp>
      <p:sp>
        <p:nvSpPr>
          <p:cNvPr id="7" name="TextBox 6">
            <a:extLst>
              <a:ext uri="{FF2B5EF4-FFF2-40B4-BE49-F238E27FC236}">
                <a16:creationId xmlns:a16="http://schemas.microsoft.com/office/drawing/2014/main" id="{4F196BE2-F979-47EB-A57A-7282608F8FF7}"/>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254398907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11/11/2020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289729567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200000">
            <a:off x="7910462" y="5630211"/>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70" r:id="rId4"/>
    <p:sldLayoutId id="2147483771" r:id="rId5"/>
    <p:sldLayoutId id="2147483778" r:id="rId6"/>
  </p:sldLayoutIdLst>
  <p:transition spd="slow"/>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p.geo.admin.ch/?topic=ech&amp;lang=en&amp;bgLayer=ch.swisstopo.pixelkarte-farbe&amp;layers=ch.swisstopo.zeitreihen,ch.bfs.gebaeude_wohnungs_register,ch.bav.haltestellen-oev,ch.swisstopo.swisstlm3d-wanderwege&amp;layers_visibility=false,false,false,false&amp;layers_timestamp=18651231,,,&amp;E=2611633.81&amp;N=1083196.85&amp;zoom=2&amp;layers_opacity=1,1,1,0.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s.geo.admin.ch/8c953f5bc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375719360?from=outro-embed"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tc.copernicus.org/articles/12/3265/2018/" TargetMode="External"/><Relationship Id="rId5" Type="http://schemas.openxmlformats.org/officeDocument/2006/relationships/hyperlink" Target="https://vimeo.com/324127778?from=outro-embed" TargetMode="External"/><Relationship Id="rId4" Type="http://schemas.openxmlformats.org/officeDocument/2006/relationships/hyperlink" Target="https://ethz.ch/en/news-and-events/eth-news/news/2018/11/an-ice-age-lasting-115000-years-in-two-minute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climate.gov/news-features/understanding-climate/climate-change-glacier-mass-balance" TargetMode="External"/><Relationship Id="rId13" Type="http://schemas.openxmlformats.org/officeDocument/2006/relationships/hyperlink" Target="https://ccea.org.uk/downloads/docs/Specifications/GCE/GCE%20Geography%20(2018)/GCE%20Geography%20(2018)-specification-Standard.pdf" TargetMode="External"/><Relationship Id="rId3" Type="http://schemas.openxmlformats.org/officeDocument/2006/relationships/hyperlink" Target="https://timeforgeography.co.uk/videos_list/glaciation/" TargetMode="External"/><Relationship Id="rId7" Type="http://schemas.openxmlformats.org/officeDocument/2006/relationships/hyperlink" Target="https://earthobservatory.nasa.gov/images/7679/glacial-retreat" TargetMode="External"/><Relationship Id="rId12" Type="http://schemas.openxmlformats.org/officeDocument/2006/relationships/hyperlink" Target="https://www.ocr.org.uk/Images/223012-specification-accredited-a-level-gce-geography-h481.pdf" TargetMode="External"/><Relationship Id="rId2" Type="http://schemas.openxmlformats.org/officeDocument/2006/relationships/hyperlink" Target="https://www.geography.org.uk/Shop/Top-Spec-Geography-Glaciated-Landscapes" TargetMode="External"/><Relationship Id="rId1" Type="http://schemas.openxmlformats.org/officeDocument/2006/relationships/slideLayout" Target="../slideLayouts/slideLayout6.xml"/><Relationship Id="rId6" Type="http://schemas.openxmlformats.org/officeDocument/2006/relationships/hyperlink" Target="https://nsidc.org/cryosphere/glaciers/gallery/retreating.html" TargetMode="External"/><Relationship Id="rId11" Type="http://schemas.openxmlformats.org/officeDocument/2006/relationships/hyperlink" Target="https://qualifications.pearson.com/en/qualifications/edexcel-a-levels/geography-2016.html" TargetMode="External"/><Relationship Id="rId5" Type="http://schemas.openxmlformats.org/officeDocument/2006/relationships/hyperlink" Target="https://timeforgeography.co.uk/videos_list/glaciation/glacier-mass-balance/?utm_source=Site+users&amp;utm_campaign=4fa8e91d62-EMAIL_CAMPAIGN_2017_05_09_COPY_01&amp;utm_medium=email&amp;utm_term=0_5af4d56354-4fa8e91d62-153932241" TargetMode="External"/><Relationship Id="rId10" Type="http://schemas.openxmlformats.org/officeDocument/2006/relationships/hyperlink" Target="https://www.eduqas.co.uk/qualifications/geography-as-a-level/" TargetMode="External"/><Relationship Id="rId4" Type="http://schemas.openxmlformats.org/officeDocument/2006/relationships/hyperlink" Target="https://timeforgeography.co.uk/videos_list/glaciation/glacial-deposits-types-moraine/" TargetMode="External"/><Relationship Id="rId9" Type="http://schemas.openxmlformats.org/officeDocument/2006/relationships/hyperlink" Target="https://filestore.aqa.org.uk/resources/geography/specifications/AQA-7037-SP-2016.PDF"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geography.org.uk/Shop/Publication-series/Top-Spec-Geography/Top-Spec-Geography-Glaciated-Landscapes/978184377409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youtu.be/he5QzhE7_g4"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tiff"/><Relationship Id="rId4" Type="http://schemas.openxmlformats.org/officeDocument/2006/relationships/hyperlink" Target="http://www.antarcticglaciers.org/glacial-geology/glacial-landforms/glacial-depositional-landforms/moraine-typ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timeforgeography.co.uk/videos_list/clips/landscape-evidence-glacier-recess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rglaciers.wp.worc.ac.uk/wordpress/"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vrglaciers.wp.worc.ac.uk/moiry/index.html" TargetMode="External"/><Relationship Id="rId5" Type="http://schemas.openxmlformats.org/officeDocument/2006/relationships/image" Target="../media/image10.png"/><Relationship Id="rId4" Type="http://schemas.openxmlformats.org/officeDocument/2006/relationships/hyperlink" Target="https://youtu.be/DDMP23vJ7s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ap.geo.admin.ch/?topic=ech&amp;lang=en&amp;bgLayer=ch.swisstopo.pixelkarte-farbe&amp;layers=ch.swisstopo.zeitreihen,ch.bfs.gebaeude_wohnungs_register,ch.bav.haltestellen-oev,ch.swisstopo.swisstlm3d-wanderwege&amp;layers_visibility=false,false,false,false&amp;layers_timestamp=18641231,,,&amp;E=2611215.00&amp;N=1103502.50&amp;zoom=6&amp;layers_opacity=1,1,1,0.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941168"/>
            <a:ext cx="8748464" cy="1392560"/>
          </a:xfrm>
        </p:spPr>
        <p:txBody>
          <a:bodyPr>
            <a:normAutofit/>
          </a:bodyPr>
          <a:lstStyle/>
          <a:p>
            <a:r>
              <a:rPr lang="en-GB" sz="4000" b="1" dirty="0"/>
              <a:t>Evidence of glacial retreat</a:t>
            </a:r>
          </a:p>
        </p:txBody>
      </p:sp>
    </p:spTree>
    <p:extLst>
      <p:ext uri="{BB962C8B-B14F-4D97-AF65-F5344CB8AC3E}">
        <p14:creationId xmlns:p14="http://schemas.microsoft.com/office/powerpoint/2010/main" val="8223411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28" y="603306"/>
            <a:ext cx="8496382" cy="932823"/>
          </a:xfrm>
        </p:spPr>
        <p:txBody>
          <a:bodyPr>
            <a:normAutofit/>
          </a:bodyPr>
          <a:lstStyle/>
          <a:p>
            <a:r>
              <a:rPr lang="en-GB" sz="3600" b="1" dirty="0"/>
              <a:t>Glacial retreat: evidence from maps 2</a:t>
            </a:r>
          </a:p>
        </p:txBody>
      </p:sp>
      <p:sp>
        <p:nvSpPr>
          <p:cNvPr id="8" name="TextBox 7">
            <a:extLst>
              <a:ext uri="{FF2B5EF4-FFF2-40B4-BE49-F238E27FC236}">
                <a16:creationId xmlns:a16="http://schemas.microsoft.com/office/drawing/2014/main" id="{289A2478-F3FC-0C4E-9FA3-FDED2BEB0E9A}"/>
              </a:ext>
            </a:extLst>
          </p:cNvPr>
          <p:cNvSpPr txBox="1"/>
          <p:nvPr/>
        </p:nvSpPr>
        <p:spPr>
          <a:xfrm>
            <a:off x="4336458" y="1441087"/>
            <a:ext cx="4628029" cy="4801314"/>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 </a:t>
            </a: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You can use the </a:t>
            </a:r>
            <a:r>
              <a:rPr lang="en-GB" dirty="0" err="1">
                <a:solidFill>
                  <a:srgbClr val="26367D"/>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SwissTopo</a:t>
            </a:r>
            <a:r>
              <a:rPr lang="en-GB" dirty="0">
                <a:solidFill>
                  <a:srgbClr val="26367D"/>
                </a:solidFill>
                <a:latin typeface="Lato" panose="020F0502020204030203" pitchFamily="34" charset="0"/>
                <a:ea typeface="Lato" panose="020F0502020204030203" pitchFamily="34" charset="0"/>
                <a:cs typeface="Lato" panose="020F0502020204030203" pitchFamily="34" charset="0"/>
              </a:rPr>
              <a:t> </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maps to measure glacial retreat. There is a Compare tool in the Advanced tools menu. Select this while the map is in ‘Journey through time’ and drag to compare maps.</a:t>
            </a:r>
          </a:p>
          <a:p>
            <a:pPr marL="265113" indent="-265113">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Compare a modern glacier limit to its limit on the oldest map. Measure the difference between the points and convert it to metres/km using the scale.</a:t>
            </a:r>
          </a:p>
          <a:p>
            <a:pPr marL="265113" indent="-265113">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Repeat this for each year a new map was produced.</a:t>
            </a:r>
          </a:p>
          <a:p>
            <a:pPr marL="265113" indent="-265113">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Plot your results on a graph of glacial extent versus time. Describe the rate of change.</a:t>
            </a:r>
          </a:p>
          <a:p>
            <a:pPr marL="265113" indent="-265113">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Use your graph to make a prediction for when your glacier will disappear.</a:t>
            </a:r>
          </a:p>
        </p:txBody>
      </p:sp>
      <p:pic>
        <p:nvPicPr>
          <p:cNvPr id="10" name="Picture 9" descr="Map&#10;&#10;Description automatically generated">
            <a:hlinkClick r:id="rId4"/>
            <a:extLst>
              <a:ext uri="{FF2B5EF4-FFF2-40B4-BE49-F238E27FC236}">
                <a16:creationId xmlns:a16="http://schemas.microsoft.com/office/drawing/2014/main" id="{9FB8C859-6902-224A-A959-C4BD910BF4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3428" y="1441087"/>
            <a:ext cx="3708602" cy="4813607"/>
          </a:xfrm>
          <a:prstGeom prst="rect">
            <a:avLst/>
          </a:prstGeom>
        </p:spPr>
      </p:pic>
    </p:spTree>
    <p:extLst>
      <p:ext uri="{BB962C8B-B14F-4D97-AF65-F5344CB8AC3E}">
        <p14:creationId xmlns:p14="http://schemas.microsoft.com/office/powerpoint/2010/main" val="192281517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E885-DB2E-AD4A-82B7-A2DE09BE2979}"/>
              </a:ext>
            </a:extLst>
          </p:cNvPr>
          <p:cNvSpPr>
            <a:spLocks noGrp="1"/>
          </p:cNvSpPr>
          <p:nvPr>
            <p:ph type="title"/>
          </p:nvPr>
        </p:nvSpPr>
        <p:spPr>
          <a:xfrm>
            <a:off x="453752" y="692696"/>
            <a:ext cx="8229600" cy="1066800"/>
          </a:xfrm>
        </p:spPr>
        <p:txBody>
          <a:bodyPr/>
          <a:lstStyle/>
          <a:p>
            <a:r>
              <a:rPr lang="en-US" dirty="0"/>
              <a:t>Summary</a:t>
            </a:r>
          </a:p>
        </p:txBody>
      </p:sp>
      <p:sp>
        <p:nvSpPr>
          <p:cNvPr id="3" name="Content Placeholder 2">
            <a:extLst>
              <a:ext uri="{FF2B5EF4-FFF2-40B4-BE49-F238E27FC236}">
                <a16:creationId xmlns:a16="http://schemas.microsoft.com/office/drawing/2014/main" id="{153C2502-2DE4-8F47-B404-ED1DDA379E8B}"/>
              </a:ext>
            </a:extLst>
          </p:cNvPr>
          <p:cNvSpPr>
            <a:spLocks noGrp="1"/>
          </p:cNvSpPr>
          <p:nvPr>
            <p:ph idx="1"/>
          </p:nvPr>
        </p:nvSpPr>
        <p:spPr>
          <a:xfrm>
            <a:off x="453752" y="1628800"/>
            <a:ext cx="8435280" cy="4824536"/>
          </a:xfrm>
        </p:spPr>
        <p:txBody>
          <a:bodyPr>
            <a:normAutofit lnSpcReduction="10000"/>
          </a:bodyPr>
          <a:lstStyle/>
          <a:p>
            <a:pPr marL="266700" indent="-266700">
              <a:lnSpc>
                <a:spcPct val="108000"/>
              </a:lnSpc>
              <a:spcBef>
                <a:spcPts val="0"/>
              </a:spcBef>
            </a:pPr>
            <a:r>
              <a:rPr lang="en-US" sz="2400" dirty="0"/>
              <a:t>Mass balance explains whether a glacier advances or retreats (or does neither).</a:t>
            </a:r>
          </a:p>
          <a:p>
            <a:pPr marL="266700" indent="-266700">
              <a:lnSpc>
                <a:spcPct val="108000"/>
              </a:lnSpc>
              <a:spcBef>
                <a:spcPts val="0"/>
              </a:spcBef>
            </a:pPr>
            <a:r>
              <a:rPr lang="en-US" sz="2400" dirty="0"/>
              <a:t>Glaciers take time to respond to changes, but in recent years some glaciers have retreated rapidly.</a:t>
            </a:r>
          </a:p>
          <a:p>
            <a:pPr marL="266700" indent="-266700">
              <a:lnSpc>
                <a:spcPct val="108000"/>
              </a:lnSpc>
              <a:spcBef>
                <a:spcPts val="0"/>
              </a:spcBef>
            </a:pPr>
            <a:r>
              <a:rPr lang="en-US" sz="2400" dirty="0"/>
              <a:t>Remote sensing provides one way of recording and measuring glacial retreat.</a:t>
            </a:r>
          </a:p>
          <a:p>
            <a:pPr marL="266700" indent="-266700">
              <a:lnSpc>
                <a:spcPct val="108000"/>
              </a:lnSpc>
              <a:spcBef>
                <a:spcPts val="0"/>
              </a:spcBef>
            </a:pPr>
            <a:r>
              <a:rPr lang="en-US" sz="2400" dirty="0"/>
              <a:t>There is also landscape evidence for glacial retreat, especially recessional moraines.</a:t>
            </a:r>
          </a:p>
          <a:p>
            <a:pPr marL="266700" indent="-266700">
              <a:lnSpc>
                <a:spcPct val="108000"/>
              </a:lnSpc>
              <a:spcBef>
                <a:spcPts val="0"/>
              </a:spcBef>
            </a:pPr>
            <a:r>
              <a:rPr lang="en-US" sz="2400" dirty="0"/>
              <a:t>Historical maps are another source of evidence for glacial retreat.</a:t>
            </a:r>
          </a:p>
          <a:p>
            <a:pPr marL="266700" indent="-266700">
              <a:lnSpc>
                <a:spcPct val="108000"/>
              </a:lnSpc>
              <a:spcBef>
                <a:spcPts val="0"/>
              </a:spcBef>
            </a:pPr>
            <a:r>
              <a:rPr lang="en-US" sz="2400" dirty="0"/>
              <a:t>All these ways of evidencing glacial retreat can be accessed remotely.</a:t>
            </a:r>
          </a:p>
          <a:p>
            <a:pPr marL="109728" indent="0">
              <a:lnSpc>
                <a:spcPct val="108000"/>
              </a:lnSpc>
              <a:spcBef>
                <a:spcPts val="0"/>
              </a:spcBef>
              <a:buNone/>
            </a:pPr>
            <a:endParaRPr lang="en-US" sz="2400" dirty="0"/>
          </a:p>
          <a:p>
            <a:pPr>
              <a:lnSpc>
                <a:spcPct val="108000"/>
              </a:lnSpc>
              <a:spcBef>
                <a:spcPts val="0"/>
              </a:spcBef>
            </a:pPr>
            <a:endParaRPr lang="en-US" sz="2400" dirty="0"/>
          </a:p>
        </p:txBody>
      </p:sp>
    </p:spTree>
    <p:extLst>
      <p:ext uri="{BB962C8B-B14F-4D97-AF65-F5344CB8AC3E}">
        <p14:creationId xmlns:p14="http://schemas.microsoft.com/office/powerpoint/2010/main" val="5394186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21" y="548680"/>
            <a:ext cx="8229600" cy="718755"/>
          </a:xfrm>
        </p:spPr>
        <p:txBody>
          <a:bodyPr/>
          <a:lstStyle/>
          <a:p>
            <a:r>
              <a:rPr lang="en-GB" b="1" dirty="0"/>
              <a:t>Taking it further</a:t>
            </a:r>
          </a:p>
        </p:txBody>
      </p:sp>
      <p:sp>
        <p:nvSpPr>
          <p:cNvPr id="3" name="Text Placeholder 2"/>
          <p:cNvSpPr>
            <a:spLocks noGrp="1"/>
          </p:cNvSpPr>
          <p:nvPr>
            <p:ph type="body" idx="1"/>
          </p:nvPr>
        </p:nvSpPr>
        <p:spPr>
          <a:xfrm>
            <a:off x="272021" y="1344377"/>
            <a:ext cx="4107559" cy="721405"/>
          </a:xfrm>
        </p:spPr>
        <p:txBody>
          <a:bodyPr>
            <a:noAutofit/>
          </a:bodyPr>
          <a:lstStyle/>
          <a:p>
            <a:r>
              <a:rPr lang="en-GB" sz="2200" dirty="0"/>
              <a:t>An ice age lasting 115,000 years in two minutes</a:t>
            </a:r>
          </a:p>
        </p:txBody>
      </p:sp>
      <p:sp>
        <p:nvSpPr>
          <p:cNvPr id="6" name="Content Placeholder 5"/>
          <p:cNvSpPr>
            <a:spLocks noGrp="1"/>
          </p:cNvSpPr>
          <p:nvPr>
            <p:ph sz="quarter" idx="4"/>
          </p:nvPr>
        </p:nvSpPr>
        <p:spPr>
          <a:xfrm>
            <a:off x="4510361" y="1756474"/>
            <a:ext cx="4361618" cy="4264814"/>
          </a:xfrm>
          <a:solidFill>
            <a:schemeClr val="accent3">
              <a:lumMod val="20000"/>
              <a:lumOff val="80000"/>
            </a:schemeClr>
          </a:solidFill>
        </p:spPr>
        <p:txBody>
          <a:bodyPr>
            <a:noAutofit/>
          </a:bodyPr>
          <a:lstStyle/>
          <a:p>
            <a:pPr marL="265113" indent="-255588">
              <a:lnSpc>
                <a:spcPct val="90000"/>
              </a:lnSpc>
            </a:pPr>
            <a:r>
              <a:rPr lang="en-GB" sz="1800" dirty="0"/>
              <a:t>List the assumptions the team used in their modelling, and its uncertainties and limitations.</a:t>
            </a:r>
          </a:p>
          <a:p>
            <a:pPr marL="265113" indent="-255588">
              <a:lnSpc>
                <a:spcPct val="90000"/>
              </a:lnSpc>
            </a:pPr>
            <a:r>
              <a:rPr lang="en-GB" sz="1800" dirty="0"/>
              <a:t>Run the main animation, then take screenshots to summarise what you find, e.g. using dates, places, ice maxima/minima. </a:t>
            </a:r>
          </a:p>
          <a:p>
            <a:pPr marL="0" indent="0">
              <a:buNone/>
            </a:pPr>
            <a:r>
              <a:rPr lang="en-GB" sz="1800" dirty="0"/>
              <a:t>Taking it even further:</a:t>
            </a:r>
          </a:p>
          <a:p>
            <a:pPr marL="265113" indent="-255588">
              <a:lnSpc>
                <a:spcPct val="108000"/>
              </a:lnSpc>
              <a:spcBef>
                <a:spcPts val="0"/>
              </a:spcBef>
            </a:pPr>
            <a:r>
              <a:rPr lang="en-GB" sz="1800" dirty="0">
                <a:hlinkClick r:id="rId3"/>
              </a:rPr>
              <a:t>Here’s </a:t>
            </a:r>
            <a:r>
              <a:rPr lang="en-GB" sz="1800" dirty="0"/>
              <a:t>an animation of the effects of the ice mass/volume on the region. Run the animation through to today, then again, noting the effects on uplift. Look out for changes in the spot height in the central Alps, and the coastline near Venice.</a:t>
            </a:r>
          </a:p>
        </p:txBody>
      </p:sp>
      <p:sp>
        <p:nvSpPr>
          <p:cNvPr id="9" name="Content Placeholder 8"/>
          <p:cNvSpPr>
            <a:spLocks noGrp="1"/>
          </p:cNvSpPr>
          <p:nvPr>
            <p:ph sz="half" idx="2"/>
          </p:nvPr>
        </p:nvSpPr>
        <p:spPr>
          <a:xfrm>
            <a:off x="297851" y="2142724"/>
            <a:ext cx="4130135" cy="3744416"/>
          </a:xfrm>
        </p:spPr>
        <p:txBody>
          <a:bodyPr>
            <a:noAutofit/>
          </a:bodyPr>
          <a:lstStyle/>
          <a:p>
            <a:pPr marL="0" indent="0">
              <a:buNone/>
            </a:pPr>
            <a:r>
              <a:rPr lang="en-GB" sz="2000" dirty="0"/>
              <a:t>Read </a:t>
            </a:r>
            <a:r>
              <a:rPr lang="en-GB" sz="2000" dirty="0">
                <a:hlinkClick r:id="rId4"/>
              </a:rPr>
              <a:t>this article</a:t>
            </a:r>
            <a:r>
              <a:rPr lang="en-GB" sz="2000" dirty="0"/>
              <a:t>, summarising how a team from Zurich University simulated the glacial history of the alps. You could then:</a:t>
            </a:r>
          </a:p>
          <a:p>
            <a:pPr marL="273050" indent="-255588">
              <a:lnSpc>
                <a:spcPct val="90000"/>
              </a:lnSpc>
            </a:pPr>
            <a:r>
              <a:rPr lang="en-GB" sz="2000" dirty="0"/>
              <a:t>use a relief map of the Alps in your atlas to find the places identified</a:t>
            </a:r>
          </a:p>
          <a:p>
            <a:pPr marL="273050" indent="-255588">
              <a:lnSpc>
                <a:spcPct val="90000"/>
              </a:lnSpc>
            </a:pPr>
            <a:r>
              <a:rPr lang="en-GB" sz="2000" dirty="0"/>
              <a:t>run the main animation</a:t>
            </a:r>
          </a:p>
          <a:p>
            <a:pPr marL="273050" indent="-255588">
              <a:lnSpc>
                <a:spcPct val="90000"/>
              </a:lnSpc>
            </a:pPr>
            <a:r>
              <a:rPr lang="en-GB" sz="2000" dirty="0"/>
              <a:t>run another animation of the </a:t>
            </a:r>
            <a:r>
              <a:rPr lang="en-GB" sz="2000" dirty="0" err="1"/>
              <a:t>Alpes</a:t>
            </a:r>
            <a:r>
              <a:rPr lang="en-GB" sz="2000" dirty="0"/>
              <a:t> Maritimes </a:t>
            </a:r>
            <a:r>
              <a:rPr lang="en-GB" sz="2000" dirty="0">
                <a:hlinkClick r:id="rId5"/>
              </a:rPr>
              <a:t>here </a:t>
            </a:r>
            <a:endParaRPr lang="en-GB" sz="2000" dirty="0"/>
          </a:p>
          <a:p>
            <a:pPr marL="273050" indent="-255588">
              <a:lnSpc>
                <a:spcPct val="90000"/>
              </a:lnSpc>
            </a:pPr>
            <a:r>
              <a:rPr lang="en-GB" sz="2000" dirty="0"/>
              <a:t>read the abstract of the full paper </a:t>
            </a:r>
            <a:r>
              <a:rPr lang="en-GB" sz="2000" dirty="0">
                <a:hlinkClick r:id="rId6"/>
              </a:rPr>
              <a:t>here</a:t>
            </a:r>
            <a:r>
              <a:rPr lang="en-GB" sz="2000" dirty="0"/>
              <a:t>.</a:t>
            </a:r>
          </a:p>
        </p:txBody>
      </p:sp>
      <p:sp>
        <p:nvSpPr>
          <p:cNvPr id="8" name="TextBox 7"/>
          <p:cNvSpPr txBox="1"/>
          <p:nvPr/>
        </p:nvSpPr>
        <p:spPr>
          <a:xfrm>
            <a:off x="4469173" y="1296511"/>
            <a:ext cx="4032448" cy="430887"/>
          </a:xfrm>
          <a:prstGeom prst="rect">
            <a:avLst/>
          </a:prstGeom>
          <a:noFill/>
        </p:spPr>
        <p:txBody>
          <a:bodyPr wrap="square" rtlCol="0">
            <a:spAutoFit/>
          </a:bodyPr>
          <a:lstStyle/>
          <a:p>
            <a:r>
              <a:rPr lang="en-GB" sz="2200" b="1" dirty="0">
                <a:solidFill>
                  <a:srgbClr val="243D91"/>
                </a:solidFill>
                <a:latin typeface="Lato" panose="020F0502020204030203" pitchFamily="34" charset="0"/>
                <a:ea typeface="Lato" panose="020F0502020204030203" pitchFamily="34" charset="0"/>
                <a:cs typeface="Lato" panose="020F0502020204030203" pitchFamily="34" charset="0"/>
              </a:rPr>
              <a:t>Reflection</a:t>
            </a:r>
          </a:p>
        </p:txBody>
      </p:sp>
    </p:spTree>
    <p:extLst>
      <p:ext uri="{BB962C8B-B14F-4D97-AF65-F5344CB8AC3E}">
        <p14:creationId xmlns:p14="http://schemas.microsoft.com/office/powerpoint/2010/main" val="364805308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p:txBody>
          <a:bodyPr/>
          <a:lstStyle/>
          <a:p>
            <a:r>
              <a:rPr lang="en-US" dirty="0"/>
              <a:t>Glossary</a:t>
            </a:r>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390364" y="1759496"/>
            <a:ext cx="8363272" cy="5013176"/>
          </a:xfrm>
        </p:spPr>
        <p:txBody>
          <a:bodyPr>
            <a:normAutofit/>
          </a:bodyPr>
          <a:lstStyle/>
          <a:p>
            <a:r>
              <a:rPr lang="en-GB" sz="2400" b="1" dirty="0">
                <a:solidFill>
                  <a:srgbClr val="26367D"/>
                </a:solidFill>
              </a:rPr>
              <a:t>Ablation</a:t>
            </a:r>
            <a:r>
              <a:rPr lang="en-GB" sz="2400" dirty="0">
                <a:solidFill>
                  <a:srgbClr val="26367D"/>
                </a:solidFill>
              </a:rPr>
              <a:t>: the loss of ice from a glacier or ice sheet by processes such as melting, sublimation and calving.</a:t>
            </a:r>
            <a:endParaRPr lang="en-GB" sz="2400" b="1" dirty="0">
              <a:solidFill>
                <a:srgbClr val="26367D"/>
              </a:solidFill>
            </a:endParaRPr>
          </a:p>
          <a:p>
            <a:r>
              <a:rPr lang="en-GB" sz="2400" b="1" dirty="0" err="1">
                <a:solidFill>
                  <a:srgbClr val="26367D"/>
                </a:solidFill>
              </a:rPr>
              <a:t>Downwasting</a:t>
            </a:r>
            <a:r>
              <a:rPr lang="en-GB" sz="2400" dirty="0">
                <a:solidFill>
                  <a:srgbClr val="26367D"/>
                </a:solidFill>
              </a:rPr>
              <a:t>: when a glacier gets thinner due to ablation.</a:t>
            </a:r>
            <a:endParaRPr lang="en-GB" sz="2400" b="1" dirty="0">
              <a:solidFill>
                <a:srgbClr val="26367D"/>
              </a:solidFill>
            </a:endParaRPr>
          </a:p>
          <a:p>
            <a:r>
              <a:rPr lang="en-GB" sz="2400" b="1" dirty="0">
                <a:solidFill>
                  <a:srgbClr val="26367D"/>
                </a:solidFill>
              </a:rPr>
              <a:t>Mass balance</a:t>
            </a:r>
            <a:r>
              <a:rPr lang="en-GB" sz="2400" dirty="0">
                <a:solidFill>
                  <a:srgbClr val="26367D"/>
                </a:solidFill>
              </a:rPr>
              <a:t>:</a:t>
            </a:r>
            <a:r>
              <a:rPr lang="en-GB" sz="2400" b="1" dirty="0">
                <a:solidFill>
                  <a:srgbClr val="26367D"/>
                </a:solidFill>
              </a:rPr>
              <a:t> </a:t>
            </a:r>
            <a:r>
              <a:rPr lang="en-GB" sz="2400" dirty="0">
                <a:solidFill>
                  <a:srgbClr val="26367D"/>
                </a:solidFill>
              </a:rPr>
              <a:t>the balance between accumulation and ablation in a glacier system.</a:t>
            </a:r>
          </a:p>
          <a:p>
            <a:r>
              <a:rPr lang="en-GB" sz="2400" b="1" dirty="0">
                <a:solidFill>
                  <a:srgbClr val="26367D"/>
                </a:solidFill>
              </a:rPr>
              <a:t>Recessional moraines</a:t>
            </a:r>
            <a:r>
              <a:rPr lang="en-GB" sz="2400" dirty="0">
                <a:solidFill>
                  <a:srgbClr val="26367D"/>
                </a:solidFill>
              </a:rPr>
              <a:t>: a (temporary) terminal moraine deposited while a glacier is at a temporary standstill.</a:t>
            </a:r>
          </a:p>
          <a:p>
            <a:r>
              <a:rPr lang="en-GB" sz="2400" b="1" dirty="0">
                <a:solidFill>
                  <a:srgbClr val="26367D"/>
                </a:solidFill>
              </a:rPr>
              <a:t>Relict</a:t>
            </a:r>
            <a:r>
              <a:rPr lang="en-GB" sz="2400" dirty="0">
                <a:solidFill>
                  <a:srgbClr val="26367D"/>
                </a:solidFill>
              </a:rPr>
              <a:t>: something left behind from an earlier time, when everything else from that time has gone.</a:t>
            </a:r>
          </a:p>
          <a:p>
            <a:r>
              <a:rPr lang="en-GB" sz="2400" b="1" dirty="0">
                <a:solidFill>
                  <a:srgbClr val="26367D"/>
                </a:solidFill>
              </a:rPr>
              <a:t>Remote sensing</a:t>
            </a:r>
            <a:r>
              <a:rPr lang="en-GB" sz="2400" dirty="0">
                <a:solidFill>
                  <a:srgbClr val="26367D"/>
                </a:solidFill>
              </a:rPr>
              <a:t>:  getting information about something at a distance, e.g. satellite images of the Earth’s surface.</a:t>
            </a:r>
          </a:p>
          <a:p>
            <a:endParaRPr lang="en-GB" sz="2400" dirty="0">
              <a:solidFill>
                <a:srgbClr val="26367D"/>
              </a:solidFill>
            </a:endParaRPr>
          </a:p>
          <a:p>
            <a:endParaRPr lang="en-GB" sz="2400" dirty="0">
              <a:solidFill>
                <a:srgbClr val="26367D"/>
              </a:solidFill>
            </a:endParaRPr>
          </a:p>
          <a:p>
            <a:endParaRPr lang="en-GB" sz="2400" dirty="0">
              <a:solidFill>
                <a:srgbClr val="26367D"/>
              </a:solidFill>
            </a:endParaRPr>
          </a:p>
          <a:p>
            <a:endParaRPr lang="en-GB" sz="2400" dirty="0">
              <a:solidFill>
                <a:srgbClr val="26367D"/>
              </a:solidFill>
            </a:endParaRPr>
          </a:p>
          <a:p>
            <a:endParaRPr lang="en-US" sz="2400" dirty="0">
              <a:solidFill>
                <a:srgbClr val="26367D"/>
              </a:solidFill>
            </a:endParaRPr>
          </a:p>
        </p:txBody>
      </p:sp>
      <p:sp>
        <p:nvSpPr>
          <p:cNvPr id="5" name="Action Button: Back or Previous 4">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645390" y="866096"/>
            <a:ext cx="720000" cy="72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1058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Links</a:t>
            </a:r>
          </a:p>
        </p:txBody>
      </p:sp>
      <p:sp>
        <p:nvSpPr>
          <p:cNvPr id="5" name="Text Placeholder 4"/>
          <p:cNvSpPr>
            <a:spLocks noGrp="1"/>
          </p:cNvSpPr>
          <p:nvPr>
            <p:ph type="body" idx="1"/>
          </p:nvPr>
        </p:nvSpPr>
        <p:spPr>
          <a:xfrm>
            <a:off x="467544" y="1556792"/>
            <a:ext cx="4040188" cy="639762"/>
          </a:xfrm>
        </p:spPr>
        <p:txBody>
          <a:bodyPr>
            <a:normAutofit/>
          </a:bodyPr>
          <a:lstStyle/>
          <a:p>
            <a:r>
              <a:rPr lang="en-GB" dirty="0"/>
              <a:t>From the awarding bodies</a:t>
            </a:r>
          </a:p>
        </p:txBody>
      </p:sp>
      <p:sp>
        <p:nvSpPr>
          <p:cNvPr id="6" name="Text Placeholder 5"/>
          <p:cNvSpPr>
            <a:spLocks noGrp="1"/>
          </p:cNvSpPr>
          <p:nvPr>
            <p:ph type="body" sz="quarter" idx="3"/>
          </p:nvPr>
        </p:nvSpPr>
        <p:spPr>
          <a:xfrm>
            <a:off x="5102225" y="1556792"/>
            <a:ext cx="4041775" cy="639762"/>
          </a:xfrm>
        </p:spPr>
        <p:txBody>
          <a:bodyPr>
            <a:normAutofit/>
          </a:bodyPr>
          <a:lstStyle/>
          <a:p>
            <a:r>
              <a:rPr lang="en-GB" dirty="0"/>
              <a:t>Further reading</a:t>
            </a:r>
          </a:p>
        </p:txBody>
      </p:sp>
      <p:sp>
        <p:nvSpPr>
          <p:cNvPr id="4" name="Content Placeholder 3"/>
          <p:cNvSpPr>
            <a:spLocks noGrp="1"/>
          </p:cNvSpPr>
          <p:nvPr>
            <p:ph sz="quarter" idx="4"/>
          </p:nvPr>
        </p:nvSpPr>
        <p:spPr>
          <a:xfrm>
            <a:off x="5102225" y="2196554"/>
            <a:ext cx="3888432" cy="2952328"/>
          </a:xfrm>
        </p:spPr>
        <p:txBody>
          <a:bodyPr>
            <a:noAutofit/>
          </a:bodyPr>
          <a:lstStyle/>
          <a:p>
            <a:r>
              <a:rPr lang="en-GB" sz="2000" i="1" dirty="0">
                <a:hlinkClick r:id="rId2"/>
              </a:rPr>
              <a:t>Top Spec Geography: Glaciated Landscapes </a:t>
            </a:r>
            <a:r>
              <a:rPr lang="en-GB" sz="2000" dirty="0"/>
              <a:t>by Richard Waller and Peter Knight, published by the GA, 2017</a:t>
            </a:r>
          </a:p>
          <a:p>
            <a:r>
              <a:rPr lang="en-GB" sz="2000" dirty="0">
                <a:hlinkClick r:id="rId3"/>
              </a:rPr>
              <a:t>Time for Geography: Glaciation</a:t>
            </a:r>
            <a:r>
              <a:rPr lang="en-GB" sz="2000" dirty="0"/>
              <a:t> – especially </a:t>
            </a:r>
            <a:r>
              <a:rPr lang="en-GB" sz="2000" dirty="0">
                <a:hlinkClick r:id="rId4"/>
              </a:rPr>
              <a:t>Types of Moraine</a:t>
            </a:r>
            <a:r>
              <a:rPr lang="en-GB" sz="2000" dirty="0"/>
              <a:t> and </a:t>
            </a:r>
            <a:r>
              <a:rPr lang="en-GB" sz="2000" dirty="0">
                <a:hlinkClick r:id="rId5"/>
              </a:rPr>
              <a:t>Glacier Mass Balance</a:t>
            </a:r>
            <a:endParaRPr lang="en-GB" sz="2000" dirty="0"/>
          </a:p>
          <a:p>
            <a:r>
              <a:rPr lang="en-GB" sz="2000" dirty="0">
                <a:hlinkClick r:id="rId6"/>
              </a:rPr>
              <a:t>National Snow &amp; Ice Data </a:t>
            </a:r>
            <a:r>
              <a:rPr lang="en-GB" sz="2000" dirty="0" err="1">
                <a:hlinkClick r:id="rId6"/>
              </a:rPr>
              <a:t>Center</a:t>
            </a:r>
            <a:endParaRPr lang="en-GB" sz="2000" dirty="0"/>
          </a:p>
          <a:p>
            <a:r>
              <a:rPr lang="en-GB" sz="2000" dirty="0">
                <a:hlinkClick r:id="rId7"/>
              </a:rPr>
              <a:t>NASA Earth Observatory</a:t>
            </a:r>
            <a:endParaRPr lang="en-GB" sz="2000" dirty="0"/>
          </a:p>
          <a:p>
            <a:r>
              <a:rPr lang="en-GB" sz="2000" dirty="0">
                <a:hlinkClick r:id="rId8"/>
              </a:rPr>
              <a:t>NOAA Climate.gov</a:t>
            </a:r>
            <a:endParaRPr lang="en-GB" sz="2000" dirty="0"/>
          </a:p>
          <a:p>
            <a:pPr marL="109728" indent="0">
              <a:buNone/>
            </a:pPr>
            <a:endParaRPr lang="en-GB" sz="2000" dirty="0"/>
          </a:p>
          <a:p>
            <a:endParaRPr lang="en-GB" sz="2000" dirty="0"/>
          </a:p>
        </p:txBody>
      </p:sp>
      <p:graphicFrame>
        <p:nvGraphicFramePr>
          <p:cNvPr id="8" name="Content Placeholder 7">
            <a:extLst>
              <a:ext uri="{FF2B5EF4-FFF2-40B4-BE49-F238E27FC236}">
                <a16:creationId xmlns:a16="http://schemas.microsoft.com/office/drawing/2014/main" id="{A7C51562-103C-C94B-B01C-4D1BEE393A51}"/>
              </a:ext>
            </a:extLst>
          </p:cNvPr>
          <p:cNvGraphicFramePr>
            <a:graphicFrameLocks/>
          </p:cNvGraphicFramePr>
          <p:nvPr>
            <p:extLst>
              <p:ext uri="{D42A27DB-BD31-4B8C-83A1-F6EECF244321}">
                <p14:modId xmlns:p14="http://schemas.microsoft.com/office/powerpoint/2010/main" val="3304797596"/>
              </p:ext>
            </p:extLst>
          </p:nvPr>
        </p:nvGraphicFramePr>
        <p:xfrm>
          <a:off x="467544" y="2247234"/>
          <a:ext cx="4392488" cy="3403600"/>
        </p:xfrm>
        <a:graphic>
          <a:graphicData uri="http://schemas.openxmlformats.org/drawingml/2006/table">
            <a:tbl>
              <a:tblPr firstRow="1" bandRow="1">
                <a:tableStyleId>{5C22544A-7EE6-4342-B048-85BDC9FD1C3A}</a:tableStyleId>
              </a:tblPr>
              <a:tblGrid>
                <a:gridCol w="1006036">
                  <a:extLst>
                    <a:ext uri="{9D8B030D-6E8A-4147-A177-3AD203B41FA5}">
                      <a16:colId xmlns:a16="http://schemas.microsoft.com/office/drawing/2014/main" val="20000"/>
                    </a:ext>
                  </a:extLst>
                </a:gridCol>
                <a:gridCol w="3386452">
                  <a:extLst>
                    <a:ext uri="{9D8B030D-6E8A-4147-A177-3AD203B41FA5}">
                      <a16:colId xmlns:a16="http://schemas.microsoft.com/office/drawing/2014/main" val="20001"/>
                    </a:ext>
                  </a:extLst>
                </a:gridCol>
              </a:tblGrid>
              <a:tr h="370840">
                <a:tc>
                  <a:txBody>
                    <a:bodyPr/>
                    <a:lstStyle/>
                    <a:p>
                      <a:endParaRPr lang="en-GB" sz="18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370840">
                <a:tc>
                  <a:txBody>
                    <a:bodyPr/>
                    <a:lstStyle/>
                    <a:p>
                      <a:r>
                        <a:rPr lang="en-GB" sz="1800" dirty="0">
                          <a:latin typeface="Lato"/>
                          <a:ea typeface="Lato" panose="020F0502020204030203" pitchFamily="34" charset="0"/>
                          <a:cs typeface="Lato" panose="020F0502020204030203" pitchFamily="34" charset="0"/>
                          <a:hlinkClick r:id="rId9"/>
                        </a:rPr>
                        <a:t>AQA</a:t>
                      </a:r>
                      <a:endParaRPr lang="en-GB" sz="18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3.1.4 Glacial systems and landscapes</a:t>
                      </a:r>
                    </a:p>
                  </a:txBody>
                  <a:tcPr/>
                </a:tc>
                <a:extLst>
                  <a:ext uri="{0D108BD9-81ED-4DB2-BD59-A6C34878D82A}">
                    <a16:rowId xmlns:a16="http://schemas.microsoft.com/office/drawing/2014/main" val="10001"/>
                  </a:ext>
                </a:extLst>
              </a:tr>
              <a:tr h="370840">
                <a:tc>
                  <a:txBody>
                    <a:bodyPr/>
                    <a:lstStyle/>
                    <a:p>
                      <a:r>
                        <a:rPr lang="en-GB" sz="1800" dirty="0">
                          <a:latin typeface="Lato"/>
                          <a:ea typeface="Lato" panose="020F0502020204030203" pitchFamily="34" charset="0"/>
                          <a:cs typeface="Lato" panose="020F0502020204030203" pitchFamily="34" charset="0"/>
                          <a:hlinkClick r:id="rId10"/>
                        </a:rPr>
                        <a:t>Eduqas</a:t>
                      </a:r>
                      <a:endParaRPr lang="en-GB" sz="1800" dirty="0">
                        <a:latin typeface="Lato"/>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A 1.2 Glaciated</a:t>
                      </a:r>
                      <a:r>
                        <a:rPr lang="en-GB" sz="1800" baseline="0" dirty="0">
                          <a:latin typeface="Lato" panose="020F0502020204030203" pitchFamily="34" charset="0"/>
                          <a:ea typeface="Lato" panose="020F0502020204030203" pitchFamily="34" charset="0"/>
                          <a:cs typeface="Lato" panose="020F0502020204030203" pitchFamily="34" charset="0"/>
                        </a:rPr>
                        <a:t> landscapes</a:t>
                      </a:r>
                      <a:endParaRPr lang="en-GB" sz="18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r h="370840">
                <a:tc>
                  <a:txBody>
                    <a:bodyPr/>
                    <a:lstStyle/>
                    <a:p>
                      <a:r>
                        <a:rPr lang="en-GB" sz="1800" dirty="0">
                          <a:latin typeface="Lato"/>
                          <a:ea typeface="Lato" panose="020F0502020204030203" pitchFamily="34" charset="0"/>
                          <a:cs typeface="Lato" panose="020F0502020204030203" pitchFamily="34" charset="0"/>
                          <a:hlinkClick r:id="rId11"/>
                        </a:rPr>
                        <a:t>Edexcel</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2A: Glaciated Landscapes and Change</a:t>
                      </a:r>
                    </a:p>
                  </a:txBody>
                  <a:tcPr/>
                </a:tc>
                <a:extLst>
                  <a:ext uri="{0D108BD9-81ED-4DB2-BD59-A6C34878D82A}">
                    <a16:rowId xmlns:a16="http://schemas.microsoft.com/office/drawing/2014/main" val="10003"/>
                  </a:ext>
                </a:extLst>
              </a:tr>
              <a:tr h="370840">
                <a:tc>
                  <a:txBody>
                    <a:bodyPr/>
                    <a:lstStyle/>
                    <a:p>
                      <a:r>
                        <a:rPr lang="en-GB" sz="1800" dirty="0">
                          <a:latin typeface="Lato"/>
                          <a:ea typeface="Lato" panose="020F0502020204030203" pitchFamily="34" charset="0"/>
                          <a:cs typeface="Lato" panose="020F0502020204030203" pitchFamily="34" charset="0"/>
                          <a:hlinkClick r:id="rId12"/>
                        </a:rPr>
                        <a:t>OCR</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1.1.2 Glaciated Landscapes </a:t>
                      </a:r>
                    </a:p>
                  </a:txBody>
                  <a:tcPr/>
                </a:tc>
                <a:extLst>
                  <a:ext uri="{0D108BD9-81ED-4DB2-BD59-A6C34878D82A}">
                    <a16:rowId xmlns:a16="http://schemas.microsoft.com/office/drawing/2014/main" val="10004"/>
                  </a:ext>
                </a:extLst>
              </a:tr>
              <a:tr h="370840">
                <a:tc>
                  <a:txBody>
                    <a:bodyPr/>
                    <a:lstStyle/>
                    <a:p>
                      <a:r>
                        <a:rPr kumimoji="0" lang="en-GB" sz="1800" u="sng" kern="1200" dirty="0">
                          <a:solidFill>
                            <a:schemeClr val="dk1"/>
                          </a:solidFill>
                          <a:latin typeface="Lato"/>
                          <a:ea typeface="+mn-ea"/>
                          <a:cs typeface="+mn-cs"/>
                          <a:hlinkClick r:id="rId10"/>
                        </a:rPr>
                        <a:t>WJEC</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A 1.2 Glaciated landscapes</a:t>
                      </a:r>
                    </a:p>
                  </a:txBody>
                  <a:tcPr/>
                </a:tc>
                <a:extLst>
                  <a:ext uri="{0D108BD9-81ED-4DB2-BD59-A6C34878D82A}">
                    <a16:rowId xmlns:a16="http://schemas.microsoft.com/office/drawing/2014/main" val="10005"/>
                  </a:ext>
                </a:extLst>
              </a:tr>
              <a:tr h="370840">
                <a:tc>
                  <a:txBody>
                    <a:bodyPr/>
                    <a:lstStyle/>
                    <a:p>
                      <a:r>
                        <a:rPr kumimoji="0" lang="en-GB" sz="1800" u="sng" kern="1200" dirty="0">
                          <a:solidFill>
                            <a:schemeClr val="dk1"/>
                          </a:solidFill>
                          <a:latin typeface="Lato"/>
                          <a:ea typeface="+mn-ea"/>
                          <a:cs typeface="+mn-cs"/>
                          <a:hlinkClick r:id="rId13"/>
                        </a:rPr>
                        <a:t>CCEA</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D 2: Lowland glacial landscapes.</a:t>
                      </a:r>
                      <a:endParaRPr kumimoji="0" lang="en-GB" sz="1800" b="1" kern="1200" baseline="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99819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72287" y="1412776"/>
            <a:ext cx="7933974" cy="5068150"/>
          </a:xfrm>
        </p:spPr>
        <p:txBody>
          <a:bodyPr>
            <a:normAutofit/>
          </a:bodyPr>
          <a:lstStyle/>
          <a:p>
            <a:pPr marL="0" indent="0">
              <a:buNone/>
            </a:pPr>
            <a:r>
              <a:rPr lang="en-GB" sz="2000" dirty="0"/>
              <a:t>This presentation has been written by Rob Bircher, an experienced author, publisher and secretary of the Worcester Branch of the GA.</a:t>
            </a:r>
          </a:p>
          <a:p>
            <a:pPr marL="0" indent="0">
              <a:buNone/>
            </a:pPr>
            <a:endParaRPr lang="en-GB" sz="2000" dirty="0"/>
          </a:p>
          <a:p>
            <a:pPr marL="0" indent="0">
              <a:buNone/>
            </a:pPr>
            <a:r>
              <a:rPr lang="en-GB" sz="1700" b="1" dirty="0"/>
              <a:t>Figures</a:t>
            </a:r>
          </a:p>
          <a:p>
            <a:pPr marL="342900" indent="-342900">
              <a:lnSpc>
                <a:spcPct val="128000"/>
              </a:lnSpc>
            </a:pPr>
            <a:r>
              <a:rPr lang="en-GB" sz="1600" b="1" dirty="0"/>
              <a:t>Slides 3, 5, 6 : </a:t>
            </a:r>
            <a:r>
              <a:rPr lang="en-GB" sz="1600" dirty="0"/>
              <a:t>Sources of</a:t>
            </a:r>
            <a:r>
              <a:rPr lang="fr-FR" sz="1600" dirty="0"/>
              <a:t> the tables, photos and </a:t>
            </a:r>
            <a:r>
              <a:rPr lang="fr-FR" sz="1600" dirty="0" err="1"/>
              <a:t>diagrams</a:t>
            </a:r>
            <a:r>
              <a:rPr lang="fr-FR" sz="1600" dirty="0"/>
              <a:t>: </a:t>
            </a:r>
            <a:r>
              <a:rPr lang="en-GB" sz="1600" dirty="0">
                <a:hlinkClick r:id="rId2"/>
              </a:rPr>
              <a:t>Top Spec Geography: Glaciated Landscapes</a:t>
            </a:r>
            <a:r>
              <a:rPr lang="en-GB" sz="1600" dirty="0"/>
              <a:t>, (2017) R. Waller and P. Knight</a:t>
            </a:r>
          </a:p>
          <a:p>
            <a:pPr marL="342900" indent="-342900">
              <a:lnSpc>
                <a:spcPct val="128000"/>
              </a:lnSpc>
            </a:pPr>
            <a:endParaRPr lang="en-GB" sz="1600" dirty="0"/>
          </a:p>
        </p:txBody>
      </p:sp>
    </p:spTree>
    <p:extLst>
      <p:ext uri="{BB962C8B-B14F-4D97-AF65-F5344CB8AC3E}">
        <p14:creationId xmlns:p14="http://schemas.microsoft.com/office/powerpoint/2010/main" val="183337085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a:xfrm>
            <a:off x="457200" y="1844824"/>
            <a:ext cx="8003232" cy="4729712"/>
          </a:xfrm>
        </p:spPr>
        <p:txBody>
          <a:bodyPr>
            <a:normAutofit/>
          </a:bodyPr>
          <a:lstStyle/>
          <a:p>
            <a:pPr marL="109728" indent="0">
              <a:buNone/>
            </a:pPr>
            <a:r>
              <a:rPr lang="en-GB" sz="2400" dirty="0"/>
              <a:t>You’ll need a notepad on which to make notes as you go along, or you could make notes, paste images, etc. on your device.</a:t>
            </a:r>
          </a:p>
          <a:p>
            <a:pPr marL="109728" indent="0">
              <a:buNone/>
            </a:pPr>
            <a:endParaRPr lang="en-GB" sz="2400" dirty="0"/>
          </a:p>
          <a:p>
            <a:pPr marL="109728" indent="0">
              <a:buNone/>
            </a:pPr>
            <a:r>
              <a:rPr lang="en-GB" sz="2400" dirty="0"/>
              <a:t>You can view these slides:</a:t>
            </a:r>
          </a:p>
          <a:p>
            <a:pPr lvl="0"/>
            <a:r>
              <a:rPr lang="en-GB" sz="2400" dirty="0"/>
              <a:t>as a slide-show for any animations and to follow links</a:t>
            </a:r>
          </a:p>
          <a:p>
            <a:pPr lvl="0"/>
            <a:r>
              <a:rPr lang="en-GB" sz="2400" dirty="0"/>
              <a:t>in ‘normal’ view if you want to add call-outs or extra slides to make notes, paste images, answer questions.</a:t>
            </a:r>
          </a:p>
          <a:p>
            <a:endParaRPr lang="en-GB" sz="2400" b="1" dirty="0">
              <a:solidFill>
                <a:srgbClr val="FF0000"/>
              </a:solidFill>
            </a:endParaRPr>
          </a:p>
          <a:p>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16393"/>
            <a:ext cx="7772400" cy="952367"/>
          </a:xfrm>
        </p:spPr>
        <p:txBody>
          <a:bodyPr>
            <a:normAutofit/>
          </a:bodyPr>
          <a:lstStyle/>
          <a:p>
            <a:r>
              <a:rPr lang="en-GB" sz="3600" dirty="0"/>
              <a:t>Glacial retreat</a:t>
            </a:r>
            <a:endParaRPr lang="en-GB" sz="3600" b="1" dirty="0"/>
          </a:p>
        </p:txBody>
      </p:sp>
      <p:sp>
        <p:nvSpPr>
          <p:cNvPr id="3" name="Subtitle 2"/>
          <p:cNvSpPr>
            <a:spLocks noGrp="1"/>
          </p:cNvSpPr>
          <p:nvPr>
            <p:ph type="subTitle" idx="1"/>
          </p:nvPr>
        </p:nvSpPr>
        <p:spPr>
          <a:xfrm>
            <a:off x="251520" y="1268760"/>
            <a:ext cx="4104456" cy="5589240"/>
          </a:xfrm>
        </p:spPr>
        <p:txBody>
          <a:bodyPr>
            <a:normAutofit fontScale="77500" lnSpcReduction="20000"/>
          </a:bodyPr>
          <a:lstStyle/>
          <a:p>
            <a:pPr algn="l">
              <a:lnSpc>
                <a:spcPct val="128000"/>
              </a:lnSpc>
              <a:spcBef>
                <a:spcPts val="0"/>
              </a:spcBef>
            </a:pPr>
            <a:r>
              <a:rPr lang="en-GB" dirty="0">
                <a:solidFill>
                  <a:srgbClr val="243D91"/>
                </a:solidFill>
              </a:rPr>
              <a:t>Glacier formation depends on the balance between the input of ice from sources such as snowfall (accumulation); and the loss of ice by processes such as melting (</a:t>
            </a:r>
            <a:r>
              <a:rPr lang="en-GB" b="1" dirty="0">
                <a:solidFill>
                  <a:srgbClr val="243D91"/>
                </a:solidFill>
                <a:hlinkClick r:id="rId3" action="ppaction://hlinksldjump"/>
              </a:rPr>
              <a:t>ablation</a:t>
            </a:r>
            <a:r>
              <a:rPr lang="en-GB" dirty="0">
                <a:solidFill>
                  <a:srgbClr val="243D91"/>
                </a:solidFill>
              </a:rPr>
              <a:t>). </a:t>
            </a:r>
          </a:p>
          <a:p>
            <a:pPr algn="l">
              <a:lnSpc>
                <a:spcPct val="128000"/>
              </a:lnSpc>
              <a:spcBef>
                <a:spcPts val="0"/>
              </a:spcBef>
            </a:pPr>
            <a:endParaRPr lang="en-GB" dirty="0">
              <a:solidFill>
                <a:srgbClr val="243D91"/>
              </a:solidFill>
            </a:endParaRPr>
          </a:p>
          <a:p>
            <a:pPr algn="l">
              <a:lnSpc>
                <a:spcPct val="128000"/>
              </a:lnSpc>
              <a:spcBef>
                <a:spcPts val="0"/>
              </a:spcBef>
            </a:pPr>
            <a:r>
              <a:rPr lang="en-GB" dirty="0">
                <a:solidFill>
                  <a:srgbClr val="243D91"/>
                </a:solidFill>
              </a:rPr>
              <a:t>The balance between accumulation and ablation</a:t>
            </a:r>
          </a:p>
          <a:p>
            <a:pPr algn="l">
              <a:lnSpc>
                <a:spcPct val="128000"/>
              </a:lnSpc>
              <a:spcBef>
                <a:spcPts val="0"/>
              </a:spcBef>
            </a:pPr>
            <a:r>
              <a:rPr lang="en-GB" dirty="0">
                <a:solidFill>
                  <a:srgbClr val="243D91"/>
                </a:solidFill>
              </a:rPr>
              <a:t>is the ‘</a:t>
            </a:r>
            <a:r>
              <a:rPr lang="en-GB" b="1" dirty="0">
                <a:solidFill>
                  <a:srgbClr val="243D91"/>
                </a:solidFill>
                <a:hlinkClick r:id="rId3" action="ppaction://hlinksldjump"/>
              </a:rPr>
              <a:t>mass balance</a:t>
            </a:r>
            <a:r>
              <a:rPr lang="en-GB" dirty="0">
                <a:solidFill>
                  <a:srgbClr val="243D91"/>
                </a:solidFill>
              </a:rPr>
              <a:t>’ of a glacier. When there is more ablation than accumulation the balance is negative and the glacier shrinks – or retreats.</a:t>
            </a:r>
          </a:p>
        </p:txBody>
      </p:sp>
      <p:pic>
        <p:nvPicPr>
          <p:cNvPr id="6" name="Picture 5" descr="Diagram&#10;&#10;Description automatically generated">
            <a:extLst>
              <a:ext uri="{FF2B5EF4-FFF2-40B4-BE49-F238E27FC236}">
                <a16:creationId xmlns:a16="http://schemas.microsoft.com/office/drawing/2014/main" id="{65C47292-81F5-D54B-9206-F3E8136A5D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1960" y="1237071"/>
            <a:ext cx="4831325" cy="3422188"/>
          </a:xfrm>
          <a:prstGeom prst="rect">
            <a:avLst/>
          </a:prstGeom>
        </p:spPr>
      </p:pic>
    </p:spTree>
    <p:extLst>
      <p:ext uri="{BB962C8B-B14F-4D97-AF65-F5344CB8AC3E}">
        <p14:creationId xmlns:p14="http://schemas.microsoft.com/office/powerpoint/2010/main" val="3091136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76672"/>
            <a:ext cx="7772400" cy="866790"/>
          </a:xfrm>
        </p:spPr>
        <p:txBody>
          <a:bodyPr>
            <a:normAutofit/>
          </a:bodyPr>
          <a:lstStyle/>
          <a:p>
            <a:r>
              <a:rPr lang="en-GB" sz="3600" dirty="0"/>
              <a:t>Glacial retreat: remote sensing </a:t>
            </a:r>
            <a:endParaRPr lang="en-GB" sz="3600" b="1" dirty="0"/>
          </a:p>
        </p:txBody>
      </p:sp>
      <p:sp>
        <p:nvSpPr>
          <p:cNvPr id="3" name="Subtitle 2"/>
          <p:cNvSpPr>
            <a:spLocks noGrp="1"/>
          </p:cNvSpPr>
          <p:nvPr>
            <p:ph type="subTitle" idx="1"/>
          </p:nvPr>
        </p:nvSpPr>
        <p:spPr>
          <a:xfrm>
            <a:off x="249287" y="1300262"/>
            <a:ext cx="4178697" cy="6017170"/>
          </a:xfrm>
        </p:spPr>
        <p:txBody>
          <a:bodyPr>
            <a:normAutofit fontScale="70000" lnSpcReduction="20000"/>
          </a:bodyPr>
          <a:lstStyle/>
          <a:p>
            <a:pPr algn="l">
              <a:lnSpc>
                <a:spcPct val="128000"/>
              </a:lnSpc>
              <a:spcBef>
                <a:spcPts val="0"/>
              </a:spcBef>
            </a:pPr>
            <a:r>
              <a:rPr lang="en-GB" dirty="0">
                <a:solidFill>
                  <a:srgbClr val="243D91"/>
                </a:solidFill>
              </a:rPr>
              <a:t>It generally takes time for glaciers to respond to change. Some glaciers and ice sheets expand and retreat over periods of hundreds of thousands, or even millions, of years. In some situations, however, glacier ice can move quickly, or disappear quickly.</a:t>
            </a:r>
          </a:p>
          <a:p>
            <a:pPr algn="l">
              <a:lnSpc>
                <a:spcPct val="128000"/>
              </a:lnSpc>
              <a:spcBef>
                <a:spcPts val="0"/>
              </a:spcBef>
            </a:pPr>
            <a:endParaRPr lang="en-GB" dirty="0">
              <a:solidFill>
                <a:srgbClr val="243D91"/>
              </a:solidFill>
            </a:endParaRPr>
          </a:p>
          <a:p>
            <a:pPr algn="l">
              <a:lnSpc>
                <a:spcPct val="128000"/>
              </a:lnSpc>
              <a:spcBef>
                <a:spcPts val="0"/>
              </a:spcBef>
            </a:pPr>
            <a:r>
              <a:rPr lang="en-GB" dirty="0">
                <a:solidFill>
                  <a:srgbClr val="243D91"/>
                </a:solidFill>
              </a:rPr>
              <a:t>At present, around the world many mountain glaciers are retreating by tens or hundreds of metres per year. </a:t>
            </a:r>
            <a:r>
              <a:rPr lang="en-GB" b="1" dirty="0">
                <a:solidFill>
                  <a:srgbClr val="243D91"/>
                </a:solidFill>
                <a:hlinkClick r:id="rId3" action="ppaction://hlinksldjump"/>
              </a:rPr>
              <a:t>Remote sensing</a:t>
            </a:r>
            <a:r>
              <a:rPr lang="en-GB" dirty="0">
                <a:solidFill>
                  <a:srgbClr val="243D91"/>
                </a:solidFill>
              </a:rPr>
              <a:t> is one way in which these changes can be recorded and measured.</a:t>
            </a:r>
          </a:p>
        </p:txBody>
      </p:sp>
      <p:pic>
        <p:nvPicPr>
          <p:cNvPr id="12" name="Picture 11" descr="Graphical user interface, application, website&#10;&#10;Description automatically generated">
            <a:hlinkClick r:id="rId4"/>
            <a:extLst>
              <a:ext uri="{FF2B5EF4-FFF2-40B4-BE49-F238E27FC236}">
                <a16:creationId xmlns:a16="http://schemas.microsoft.com/office/drawing/2014/main" id="{FF678B21-B678-5049-B0B8-718743B18F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1353344"/>
            <a:ext cx="4340008" cy="2075656"/>
          </a:xfrm>
          <a:prstGeom prst="rect">
            <a:avLst/>
          </a:prstGeom>
        </p:spPr>
      </p:pic>
      <p:sp>
        <p:nvSpPr>
          <p:cNvPr id="13" name="TextBox 12">
            <a:extLst>
              <a:ext uri="{FF2B5EF4-FFF2-40B4-BE49-F238E27FC236}">
                <a16:creationId xmlns:a16="http://schemas.microsoft.com/office/drawing/2014/main" id="{7AA6CC21-3514-404C-9159-93D50A82EAE7}"/>
              </a:ext>
            </a:extLst>
          </p:cNvPr>
          <p:cNvSpPr txBox="1"/>
          <p:nvPr/>
        </p:nvSpPr>
        <p:spPr>
          <a:xfrm>
            <a:off x="4570350" y="3573016"/>
            <a:ext cx="4340008" cy="2862322"/>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Click on the image above to launch a video using Landsat satellite images to show the flow of ice over nearly fifty years of records.</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What are the advantages of seeing glaciers moving this rapidly?</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Is viewing glaciers this way misleading in your view, or not? Explain your answer.</a:t>
            </a:r>
          </a:p>
        </p:txBody>
      </p:sp>
    </p:spTree>
    <p:extLst>
      <p:ext uri="{BB962C8B-B14F-4D97-AF65-F5344CB8AC3E}">
        <p14:creationId xmlns:p14="http://schemas.microsoft.com/office/powerpoint/2010/main" val="313970045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73271"/>
            <a:ext cx="8058382" cy="951734"/>
          </a:xfrm>
        </p:spPr>
        <p:txBody>
          <a:bodyPr>
            <a:normAutofit/>
          </a:bodyPr>
          <a:lstStyle/>
          <a:p>
            <a:r>
              <a:rPr lang="en-GB" sz="3600" dirty="0"/>
              <a:t>Glacial retreat: landscape evidence 1</a:t>
            </a:r>
            <a:endParaRPr lang="en-GB" sz="3600" b="1" dirty="0"/>
          </a:p>
        </p:txBody>
      </p:sp>
      <p:sp>
        <p:nvSpPr>
          <p:cNvPr id="3" name="Subtitle 2"/>
          <p:cNvSpPr>
            <a:spLocks noGrp="1"/>
          </p:cNvSpPr>
          <p:nvPr>
            <p:ph type="subTitle" idx="1"/>
          </p:nvPr>
        </p:nvSpPr>
        <p:spPr>
          <a:xfrm>
            <a:off x="251520" y="1525005"/>
            <a:ext cx="3954658" cy="4666952"/>
          </a:xfrm>
        </p:spPr>
        <p:txBody>
          <a:bodyPr>
            <a:normAutofit fontScale="77500" lnSpcReduction="20000"/>
          </a:bodyPr>
          <a:lstStyle/>
          <a:p>
            <a:pPr algn="l">
              <a:lnSpc>
                <a:spcPct val="128000"/>
              </a:lnSpc>
              <a:spcBef>
                <a:spcPts val="0"/>
              </a:spcBef>
            </a:pPr>
            <a:r>
              <a:rPr lang="en-GB" dirty="0">
                <a:solidFill>
                  <a:srgbClr val="243D91"/>
                </a:solidFill>
              </a:rPr>
              <a:t>Many glacier margins feature sequences of </a:t>
            </a:r>
            <a:r>
              <a:rPr lang="en-GB" b="1" dirty="0">
                <a:solidFill>
                  <a:srgbClr val="243D91"/>
                </a:solidFill>
                <a:hlinkClick r:id="rId3" action="ppaction://hlinksldjump"/>
              </a:rPr>
              <a:t>recessional moraines</a:t>
            </a:r>
            <a:r>
              <a:rPr lang="en-GB" b="1" dirty="0">
                <a:solidFill>
                  <a:srgbClr val="243D91"/>
                </a:solidFill>
              </a:rPr>
              <a:t> </a:t>
            </a:r>
            <a:r>
              <a:rPr lang="en-GB" dirty="0">
                <a:solidFill>
                  <a:srgbClr val="243D91"/>
                </a:solidFill>
              </a:rPr>
              <a:t>that are associated with a general pattern of glacial retreat, punctuated by minor winter readvances. We can readily identify these small-scale ridges in both modern-day and </a:t>
            </a:r>
            <a:r>
              <a:rPr lang="en-GB" b="1" dirty="0">
                <a:solidFill>
                  <a:srgbClr val="243D91"/>
                </a:solidFill>
                <a:hlinkClick r:id="rId3" action="ppaction://hlinksldjump"/>
              </a:rPr>
              <a:t>relict</a:t>
            </a:r>
            <a:r>
              <a:rPr lang="en-GB" dirty="0">
                <a:solidFill>
                  <a:srgbClr val="243D91"/>
                </a:solidFill>
              </a:rPr>
              <a:t> glacial environments and use them to reconstruct recent and long-term glacier fluctuation.</a:t>
            </a:r>
          </a:p>
        </p:txBody>
      </p:sp>
      <p:sp>
        <p:nvSpPr>
          <p:cNvPr id="13" name="TextBox 12">
            <a:extLst>
              <a:ext uri="{FF2B5EF4-FFF2-40B4-BE49-F238E27FC236}">
                <a16:creationId xmlns:a16="http://schemas.microsoft.com/office/drawing/2014/main" id="{7AA6CC21-3514-404C-9159-93D50A82EAE7}"/>
              </a:ext>
            </a:extLst>
          </p:cNvPr>
          <p:cNvSpPr txBox="1"/>
          <p:nvPr/>
        </p:nvSpPr>
        <p:spPr>
          <a:xfrm>
            <a:off x="4280711" y="1580949"/>
            <a:ext cx="4395745" cy="2031325"/>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Find out more about the different types of moraines </a:t>
            </a:r>
            <a:r>
              <a:rPr lang="en-GB" dirty="0">
                <a:solidFill>
                  <a:srgbClr val="26367D"/>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here</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 Use this information to identify different types of moraine on this photo of a valley glacier in north-west Mongolia (there is a larger version of it on the next slide).</a:t>
            </a:r>
          </a:p>
        </p:txBody>
      </p:sp>
      <p:pic>
        <p:nvPicPr>
          <p:cNvPr id="14" name="Picture 13">
            <a:hlinkClick r:id="" action="ppaction://hlinkshowjump?jump=nextslide"/>
            <a:extLst>
              <a:ext uri="{FF2B5EF4-FFF2-40B4-BE49-F238E27FC236}">
                <a16:creationId xmlns:a16="http://schemas.microsoft.com/office/drawing/2014/main" id="{BA0CE294-66B2-F043-8D40-A175C38B1697}"/>
              </a:ext>
            </a:extLst>
          </p:cNvPr>
          <p:cNvPicPr>
            <a:picLocks noChangeAspect="1"/>
          </p:cNvPicPr>
          <p:nvPr/>
        </p:nvPicPr>
        <p:blipFill>
          <a:blip r:embed="rId5" cstate="print"/>
          <a:stretch>
            <a:fillRect/>
          </a:stretch>
        </p:blipFill>
        <p:spPr>
          <a:xfrm>
            <a:off x="4280711" y="3825097"/>
            <a:ext cx="3752284" cy="2459631"/>
          </a:xfrm>
          <a:prstGeom prst="rect">
            <a:avLst/>
          </a:prstGeom>
        </p:spPr>
      </p:pic>
    </p:spTree>
    <p:extLst>
      <p:ext uri="{BB962C8B-B14F-4D97-AF65-F5344CB8AC3E}">
        <p14:creationId xmlns:p14="http://schemas.microsoft.com/office/powerpoint/2010/main" val="33873466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15FC4-2106-434A-A03F-C64F0BB3C5B9}"/>
              </a:ext>
            </a:extLst>
          </p:cNvPr>
          <p:cNvPicPr>
            <a:picLocks noChangeAspect="1"/>
          </p:cNvPicPr>
          <p:nvPr/>
        </p:nvPicPr>
        <p:blipFill>
          <a:blip r:embed="rId3" cstate="print"/>
          <a:stretch>
            <a:fillRect/>
          </a:stretch>
        </p:blipFill>
        <p:spPr>
          <a:xfrm>
            <a:off x="179512" y="695384"/>
            <a:ext cx="8712968" cy="5711370"/>
          </a:xfrm>
          <a:prstGeom prst="rect">
            <a:avLst/>
          </a:prstGeom>
        </p:spPr>
      </p:pic>
      <p:sp>
        <p:nvSpPr>
          <p:cNvPr id="5" name="Action Button: Return 4">
            <a:hlinkClick r:id="" action="ppaction://hlinkshowjump?jump=lastslideviewed" highlightClick="1"/>
            <a:extLst>
              <a:ext uri="{FF2B5EF4-FFF2-40B4-BE49-F238E27FC236}">
                <a16:creationId xmlns:a16="http://schemas.microsoft.com/office/drawing/2014/main" id="{B49E77B4-92CF-074D-A4D7-6C0631D95F80}"/>
              </a:ext>
            </a:extLst>
          </p:cNvPr>
          <p:cNvSpPr/>
          <p:nvPr/>
        </p:nvSpPr>
        <p:spPr>
          <a:xfrm>
            <a:off x="7164288" y="6021288"/>
            <a:ext cx="648072" cy="64807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27721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549" y="583864"/>
            <a:ext cx="8104856" cy="794781"/>
          </a:xfrm>
        </p:spPr>
        <p:txBody>
          <a:bodyPr>
            <a:normAutofit/>
          </a:bodyPr>
          <a:lstStyle/>
          <a:p>
            <a:r>
              <a:rPr lang="en-GB" sz="3600" dirty="0"/>
              <a:t>Glacial retreat: landscape evidence 2</a:t>
            </a:r>
            <a:endParaRPr lang="en-GB" sz="3600" b="1" dirty="0"/>
          </a:p>
        </p:txBody>
      </p:sp>
      <p:sp>
        <p:nvSpPr>
          <p:cNvPr id="3" name="Subtitle 2"/>
          <p:cNvSpPr>
            <a:spLocks noGrp="1"/>
          </p:cNvSpPr>
          <p:nvPr>
            <p:ph type="subTitle" idx="1"/>
          </p:nvPr>
        </p:nvSpPr>
        <p:spPr>
          <a:xfrm>
            <a:off x="303549" y="1364849"/>
            <a:ext cx="3764396" cy="4837102"/>
          </a:xfrm>
        </p:spPr>
        <p:txBody>
          <a:bodyPr>
            <a:normAutofit lnSpcReduction="10000"/>
          </a:bodyPr>
          <a:lstStyle/>
          <a:p>
            <a:pPr algn="l">
              <a:lnSpc>
                <a:spcPct val="108000"/>
              </a:lnSpc>
              <a:spcBef>
                <a:spcPts val="0"/>
              </a:spcBef>
            </a:pPr>
            <a:r>
              <a:rPr lang="en-GB" sz="2200" dirty="0">
                <a:solidFill>
                  <a:srgbClr val="243D91"/>
                </a:solidFill>
              </a:rPr>
              <a:t>This video clip was filmed in Norway, and shows how landscape evidence can provide information about both the features of glacial retreat, but also the rate of retreat. </a:t>
            </a:r>
          </a:p>
          <a:p>
            <a:pPr algn="l">
              <a:lnSpc>
                <a:spcPct val="108000"/>
              </a:lnSpc>
              <a:spcBef>
                <a:spcPts val="0"/>
              </a:spcBef>
            </a:pPr>
            <a:endParaRPr lang="en-GB" sz="2200" dirty="0">
              <a:solidFill>
                <a:srgbClr val="243D91"/>
              </a:solidFill>
            </a:endParaRPr>
          </a:p>
          <a:p>
            <a:pPr algn="l">
              <a:lnSpc>
                <a:spcPct val="108000"/>
              </a:lnSpc>
              <a:spcBef>
                <a:spcPts val="0"/>
              </a:spcBef>
            </a:pPr>
            <a:r>
              <a:rPr lang="en-GB" sz="2200" dirty="0">
                <a:solidFill>
                  <a:srgbClr val="243D91"/>
                </a:solidFill>
              </a:rPr>
              <a:t>The clip refers to ‘</a:t>
            </a:r>
            <a:r>
              <a:rPr lang="en-GB" sz="2200" b="1" dirty="0" err="1">
                <a:solidFill>
                  <a:srgbClr val="243D91"/>
                </a:solidFill>
                <a:hlinkClick r:id="rId3" action="ppaction://hlinksldjump"/>
              </a:rPr>
              <a:t>downwasting</a:t>
            </a:r>
            <a:r>
              <a:rPr lang="en-GB" sz="2200" dirty="0">
                <a:solidFill>
                  <a:srgbClr val="243D91"/>
                </a:solidFill>
              </a:rPr>
              <a:t>’: this is when glaciers get thinner because of melting. Many mountain glaciers are currently both retreating and </a:t>
            </a:r>
            <a:r>
              <a:rPr lang="en-GB" sz="2200" dirty="0" err="1">
                <a:solidFill>
                  <a:srgbClr val="243D91"/>
                </a:solidFill>
              </a:rPr>
              <a:t>downwasting</a:t>
            </a:r>
            <a:r>
              <a:rPr lang="en-GB" sz="2200" dirty="0">
                <a:solidFill>
                  <a:srgbClr val="243D91"/>
                </a:solidFill>
              </a:rPr>
              <a:t>.</a:t>
            </a:r>
          </a:p>
        </p:txBody>
      </p:sp>
      <p:sp>
        <p:nvSpPr>
          <p:cNvPr id="13" name="TextBox 12">
            <a:extLst>
              <a:ext uri="{FF2B5EF4-FFF2-40B4-BE49-F238E27FC236}">
                <a16:creationId xmlns:a16="http://schemas.microsoft.com/office/drawing/2014/main" id="{7AA6CC21-3514-404C-9159-93D50A82EAE7}"/>
              </a:ext>
            </a:extLst>
          </p:cNvPr>
          <p:cNvSpPr txBox="1"/>
          <p:nvPr/>
        </p:nvSpPr>
        <p:spPr>
          <a:xfrm>
            <a:off x="4201168" y="1391820"/>
            <a:ext cx="4475288" cy="2862322"/>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 </a:t>
            </a: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Click on the image to launch the </a:t>
            </a:r>
            <a:r>
              <a:rPr lang="en-GB" dirty="0">
                <a:solidFill>
                  <a:srgbClr val="26367D"/>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video</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Explain how landscape evidence is used here to gauge the rate of retreat.</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Is this method going to be replicable in every glaciated landscape? What other evidence for rate of retreat could be used instead?</a:t>
            </a:r>
          </a:p>
          <a:p>
            <a:pPr marL="342900" indent="-342900">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What effect would </a:t>
            </a:r>
            <a:r>
              <a:rPr lang="en-GB" dirty="0" err="1">
                <a:solidFill>
                  <a:srgbClr val="002060"/>
                </a:solidFill>
                <a:latin typeface="Lato" panose="020F0502020204030203" pitchFamily="34" charset="0"/>
                <a:ea typeface="Lato" panose="020F0502020204030203" pitchFamily="34" charset="0"/>
                <a:cs typeface="Lato" panose="020F0502020204030203" pitchFamily="34" charset="0"/>
              </a:rPr>
              <a:t>downwasting</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 have on transportation and deposition?</a:t>
            </a:r>
          </a:p>
        </p:txBody>
      </p:sp>
      <p:grpSp>
        <p:nvGrpSpPr>
          <p:cNvPr id="10" name="Group 9">
            <a:extLst>
              <a:ext uri="{FF2B5EF4-FFF2-40B4-BE49-F238E27FC236}">
                <a16:creationId xmlns:a16="http://schemas.microsoft.com/office/drawing/2014/main" id="{968E8A48-B96F-AF43-9A1D-762D4AE738F8}"/>
              </a:ext>
            </a:extLst>
          </p:cNvPr>
          <p:cNvGrpSpPr/>
          <p:nvPr/>
        </p:nvGrpSpPr>
        <p:grpSpPr>
          <a:xfrm>
            <a:off x="4185563" y="4393952"/>
            <a:ext cx="3764396" cy="2144456"/>
            <a:chOff x="4767233" y="1556792"/>
            <a:chExt cx="3985241" cy="2368542"/>
          </a:xfrm>
        </p:grpSpPr>
        <p:pic>
          <p:nvPicPr>
            <p:cNvPr id="8" name="Picture 7" descr="Graphical user interface, text, application&#10;&#10;Description automatically generated">
              <a:hlinkClick r:id="rId4"/>
              <a:extLst>
                <a:ext uri="{FF2B5EF4-FFF2-40B4-BE49-F238E27FC236}">
                  <a16:creationId xmlns:a16="http://schemas.microsoft.com/office/drawing/2014/main" id="{1F01A3DD-5E8F-C54C-A4F0-09BE14FACB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67233" y="1556792"/>
              <a:ext cx="3958728" cy="2298616"/>
            </a:xfrm>
            <a:prstGeom prst="rect">
              <a:avLst/>
            </a:prstGeom>
          </p:spPr>
        </p:pic>
        <p:pic>
          <p:nvPicPr>
            <p:cNvPr id="1026" name="Picture 2" descr="Time for Geography Logo">
              <a:extLst>
                <a:ext uri="{FF2B5EF4-FFF2-40B4-BE49-F238E27FC236}">
                  <a16:creationId xmlns:a16="http://schemas.microsoft.com/office/drawing/2014/main" id="{E5944D69-4AA1-6640-83BF-0F199E9FCE5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8673" y="2794583"/>
              <a:ext cx="2713801" cy="11307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805672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351" y="690002"/>
            <a:ext cx="7772400" cy="548191"/>
          </a:xfrm>
        </p:spPr>
        <p:txBody>
          <a:bodyPr>
            <a:normAutofit fontScale="90000"/>
          </a:bodyPr>
          <a:lstStyle/>
          <a:p>
            <a:r>
              <a:rPr lang="en-GB" sz="3600" dirty="0"/>
              <a:t>A virtual fieldtrip</a:t>
            </a:r>
            <a:endParaRPr lang="en-GB" sz="3600" b="1" dirty="0"/>
          </a:p>
        </p:txBody>
      </p:sp>
      <p:sp>
        <p:nvSpPr>
          <p:cNvPr id="3" name="Subtitle 2"/>
          <p:cNvSpPr>
            <a:spLocks noGrp="1"/>
          </p:cNvSpPr>
          <p:nvPr>
            <p:ph type="subTitle" idx="1"/>
          </p:nvPr>
        </p:nvSpPr>
        <p:spPr>
          <a:xfrm>
            <a:off x="407351" y="1357456"/>
            <a:ext cx="4084458" cy="1898524"/>
          </a:xfrm>
        </p:spPr>
        <p:txBody>
          <a:bodyPr>
            <a:noAutofit/>
          </a:bodyPr>
          <a:lstStyle/>
          <a:p>
            <a:pPr algn="l">
              <a:lnSpc>
                <a:spcPct val="108000"/>
              </a:lnSpc>
              <a:spcBef>
                <a:spcPts val="0"/>
              </a:spcBef>
            </a:pPr>
            <a:r>
              <a:rPr lang="en-GB" sz="2200" dirty="0">
                <a:solidFill>
                  <a:srgbClr val="243D91"/>
                </a:solidFill>
                <a:hlinkClick r:id="rId3"/>
              </a:rPr>
              <a:t>VR Glaciers and Glaciated Landscapes </a:t>
            </a:r>
            <a:r>
              <a:rPr lang="en-GB" sz="2200" dirty="0">
                <a:solidFill>
                  <a:srgbClr val="243D91"/>
                </a:solidFill>
              </a:rPr>
              <a:t>lets you explore glaciated landscapes using a Street View-style approach.</a:t>
            </a:r>
          </a:p>
          <a:p>
            <a:pPr algn="l">
              <a:lnSpc>
                <a:spcPct val="108000"/>
              </a:lnSpc>
              <a:spcBef>
                <a:spcPts val="0"/>
              </a:spcBef>
            </a:pPr>
            <a:r>
              <a:rPr lang="en-GB" sz="2200" dirty="0">
                <a:solidFill>
                  <a:srgbClr val="243D91"/>
                </a:solidFill>
              </a:rPr>
              <a:t> </a:t>
            </a:r>
          </a:p>
          <a:p>
            <a:pPr algn="l">
              <a:lnSpc>
                <a:spcPct val="108000"/>
              </a:lnSpc>
              <a:spcBef>
                <a:spcPts val="0"/>
              </a:spcBef>
            </a:pPr>
            <a:endParaRPr lang="en-GB" sz="2200" dirty="0">
              <a:solidFill>
                <a:srgbClr val="243D91"/>
              </a:solidFill>
            </a:endParaRPr>
          </a:p>
        </p:txBody>
      </p:sp>
      <p:pic>
        <p:nvPicPr>
          <p:cNvPr id="19" name="Picture 18" descr="A screenshot of a computer&#10;&#10;Description automatically generated">
            <a:hlinkClick r:id="rId4"/>
            <a:extLst>
              <a:ext uri="{FF2B5EF4-FFF2-40B4-BE49-F238E27FC236}">
                <a16:creationId xmlns:a16="http://schemas.microsoft.com/office/drawing/2014/main" id="{899A09D1-5515-7741-A904-83ED0286C1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3551" y="900816"/>
            <a:ext cx="4208908" cy="2355164"/>
          </a:xfrm>
          <a:prstGeom prst="rect">
            <a:avLst/>
          </a:prstGeom>
        </p:spPr>
      </p:pic>
      <p:pic>
        <p:nvPicPr>
          <p:cNvPr id="21" name="Picture 20" descr="A screen shot of a computer&#10;&#10;Description automatically generated">
            <a:hlinkClick r:id="rId6"/>
            <a:extLst>
              <a:ext uri="{FF2B5EF4-FFF2-40B4-BE49-F238E27FC236}">
                <a16:creationId xmlns:a16="http://schemas.microsoft.com/office/drawing/2014/main" id="{135B7DAD-7BCE-7A42-B880-64EAB4758A9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93551" y="3375243"/>
            <a:ext cx="4208908" cy="2515905"/>
          </a:xfrm>
          <a:prstGeom prst="rect">
            <a:avLst/>
          </a:prstGeom>
        </p:spPr>
      </p:pic>
      <p:sp>
        <p:nvSpPr>
          <p:cNvPr id="22" name="TextBox 21">
            <a:extLst>
              <a:ext uri="{FF2B5EF4-FFF2-40B4-BE49-F238E27FC236}">
                <a16:creationId xmlns:a16="http://schemas.microsoft.com/office/drawing/2014/main" id="{1BC9B450-F8B5-D64D-B699-643C138B5448}"/>
              </a:ext>
            </a:extLst>
          </p:cNvPr>
          <p:cNvSpPr txBox="1"/>
          <p:nvPr/>
        </p:nvSpPr>
        <p:spPr>
          <a:xfrm>
            <a:off x="411636" y="2999646"/>
            <a:ext cx="3656308" cy="3416320"/>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 </a:t>
            </a:r>
          </a:p>
          <a:p>
            <a:pPr marL="265113" indent="-265113">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Click on the top image to watch a video about the VR resource for info about what it does.</a:t>
            </a:r>
          </a:p>
          <a:p>
            <a:pPr marL="265113" indent="-265113">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Select a field trip to go on from </a:t>
            </a:r>
            <a:r>
              <a:rPr lang="en-GB" dirty="0">
                <a:solidFill>
                  <a:srgbClr val="26367D"/>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this page</a:t>
            </a:r>
            <a:r>
              <a:rPr lang="en-GB" dirty="0">
                <a:solidFill>
                  <a:srgbClr val="26367D"/>
                </a:solidFill>
                <a:latin typeface="Lato" panose="020F0502020204030203" pitchFamily="34" charset="0"/>
                <a:ea typeface="Lato" panose="020F0502020204030203" pitchFamily="34" charset="0"/>
                <a:cs typeface="Lato" panose="020F0502020204030203" pitchFamily="34" charset="0"/>
              </a:rPr>
              <a:t> </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(scroll down), or click on the bottom image to visit the </a:t>
            </a:r>
            <a:r>
              <a:rPr lang="en-GB" dirty="0" err="1">
                <a:solidFill>
                  <a:srgbClr val="002060"/>
                </a:solidFill>
                <a:latin typeface="Lato" panose="020F0502020204030203" pitchFamily="34" charset="0"/>
                <a:ea typeface="Lato" panose="020F0502020204030203" pitchFamily="34" charset="0"/>
                <a:cs typeface="Lato" panose="020F0502020204030203" pitchFamily="34" charset="0"/>
              </a:rPr>
              <a:t>Moiry</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 Valley, Switzerland. </a:t>
            </a:r>
          </a:p>
          <a:p>
            <a:pPr marL="265113" indent="-265113">
              <a:buFont typeface="+mj-lt"/>
              <a:buAutoNum type="arabicPeriod"/>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Record landscape evidence of glacial retreat from your fieldtrip – you could use screengrabs for this.</a:t>
            </a:r>
          </a:p>
        </p:txBody>
      </p:sp>
    </p:spTree>
    <p:extLst>
      <p:ext uri="{BB962C8B-B14F-4D97-AF65-F5344CB8AC3E}">
        <p14:creationId xmlns:p14="http://schemas.microsoft.com/office/powerpoint/2010/main" val="31419959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561" y="673041"/>
            <a:ext cx="8388878" cy="733759"/>
          </a:xfrm>
        </p:spPr>
        <p:txBody>
          <a:bodyPr>
            <a:normAutofit/>
          </a:bodyPr>
          <a:lstStyle/>
          <a:p>
            <a:r>
              <a:rPr lang="en-GB" sz="3600" b="1" dirty="0"/>
              <a:t>Glacial retreat: evidence from maps 1</a:t>
            </a:r>
          </a:p>
        </p:txBody>
      </p:sp>
      <p:sp>
        <p:nvSpPr>
          <p:cNvPr id="3" name="Subtitle 2"/>
          <p:cNvSpPr>
            <a:spLocks noGrp="1"/>
          </p:cNvSpPr>
          <p:nvPr>
            <p:ph type="subTitle" idx="1"/>
          </p:nvPr>
        </p:nvSpPr>
        <p:spPr>
          <a:xfrm>
            <a:off x="377561" y="1532039"/>
            <a:ext cx="3186327" cy="4614488"/>
          </a:xfrm>
        </p:spPr>
        <p:txBody>
          <a:bodyPr>
            <a:normAutofit/>
          </a:bodyPr>
          <a:lstStyle/>
          <a:p>
            <a:pPr algn="l">
              <a:lnSpc>
                <a:spcPct val="108000"/>
              </a:lnSpc>
              <a:spcBef>
                <a:spcPts val="0"/>
              </a:spcBef>
            </a:pPr>
            <a:r>
              <a:rPr lang="en-GB" sz="2200" dirty="0">
                <a:solidFill>
                  <a:srgbClr val="243D91"/>
                </a:solidFill>
              </a:rPr>
              <a:t>The </a:t>
            </a:r>
            <a:r>
              <a:rPr lang="en-GB" sz="2200" dirty="0" err="1">
                <a:solidFill>
                  <a:srgbClr val="243D91"/>
                </a:solidFill>
                <a:hlinkClick r:id="rId3"/>
              </a:rPr>
              <a:t>SwissTopo</a:t>
            </a:r>
            <a:r>
              <a:rPr lang="en-GB" sz="2200" dirty="0">
                <a:solidFill>
                  <a:srgbClr val="243D91"/>
                </a:solidFill>
              </a:rPr>
              <a:t> website provides maps from the Swiss national mapping service from the mid-nineteenth century to the present. These maps provide evidence of longer-term glacial recession and the rate of retreat.</a:t>
            </a:r>
          </a:p>
        </p:txBody>
      </p:sp>
      <p:pic>
        <p:nvPicPr>
          <p:cNvPr id="7" name="Picture 6" descr="Graphical user interface, application&#10;&#10;Description automatically generated">
            <a:hlinkClick r:id="rId3"/>
            <a:extLst>
              <a:ext uri="{FF2B5EF4-FFF2-40B4-BE49-F238E27FC236}">
                <a16:creationId xmlns:a16="http://schemas.microsoft.com/office/drawing/2014/main" id="{FF46FA4E-B6AC-424C-8981-964904F964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5682" y="4242601"/>
            <a:ext cx="4026638" cy="2281762"/>
          </a:xfrm>
          <a:prstGeom prst="rect">
            <a:avLst/>
          </a:prstGeom>
        </p:spPr>
      </p:pic>
      <p:sp>
        <p:nvSpPr>
          <p:cNvPr id="8" name="TextBox 7">
            <a:extLst>
              <a:ext uri="{FF2B5EF4-FFF2-40B4-BE49-F238E27FC236}">
                <a16:creationId xmlns:a16="http://schemas.microsoft.com/office/drawing/2014/main" id="{289A2478-F3FC-0C4E-9FA3-FDED2BEB0E9A}"/>
              </a:ext>
            </a:extLst>
          </p:cNvPr>
          <p:cNvSpPr txBox="1"/>
          <p:nvPr/>
        </p:nvSpPr>
        <p:spPr>
          <a:xfrm>
            <a:off x="3923928" y="1532039"/>
            <a:ext cx="4842511" cy="2585323"/>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 </a:t>
            </a:r>
          </a:p>
          <a:p>
            <a:pPr marL="265113" indent="-265113">
              <a:buFont typeface="+mj-lt"/>
              <a:buAutoNum type="arabicPeriod"/>
            </a:pPr>
            <a:r>
              <a:rPr lang="en-GB" dirty="0">
                <a:solidFill>
                  <a:srgbClr val="26367D"/>
                </a:solidFill>
                <a:latin typeface="Lato" panose="020F0502020204030203" pitchFamily="34" charset="0"/>
                <a:ea typeface="Lato" panose="020F0502020204030203" pitchFamily="34" charset="0"/>
                <a:cs typeface="Lato" panose="020F0502020204030203" pitchFamily="34" charset="0"/>
              </a:rPr>
              <a:t>Visit the website and select a glacier, e.g. the Glacier de </a:t>
            </a:r>
            <a:r>
              <a:rPr lang="en-GB" dirty="0" err="1">
                <a:solidFill>
                  <a:srgbClr val="26367D"/>
                </a:solidFill>
                <a:latin typeface="Lato" panose="020F0502020204030203" pitchFamily="34" charset="0"/>
                <a:ea typeface="Lato" panose="020F0502020204030203" pitchFamily="34" charset="0"/>
                <a:cs typeface="Lato" panose="020F0502020204030203" pitchFamily="34" charset="0"/>
              </a:rPr>
              <a:t>Corbassière</a:t>
            </a:r>
            <a:r>
              <a:rPr lang="en-GB" dirty="0">
                <a:solidFill>
                  <a:srgbClr val="26367D"/>
                </a:solidFill>
                <a:latin typeface="Lato" panose="020F0502020204030203" pitchFamily="34" charset="0"/>
                <a:ea typeface="Lato" panose="020F0502020204030203" pitchFamily="34" charset="0"/>
                <a:cs typeface="Lato" panose="020F0502020204030203" pitchFamily="34" charset="0"/>
              </a:rPr>
              <a:t>.</a:t>
            </a:r>
          </a:p>
          <a:p>
            <a:pPr marL="265113" indent="-265113">
              <a:buFont typeface="+mj-lt"/>
              <a:buAutoNum type="arabicPeriod"/>
            </a:pPr>
            <a:r>
              <a:rPr lang="en-GB" dirty="0">
                <a:solidFill>
                  <a:srgbClr val="26367D"/>
                </a:solidFill>
                <a:latin typeface="Lato" panose="020F0502020204030203" pitchFamily="34" charset="0"/>
                <a:ea typeface="Lato" panose="020F0502020204030203" pitchFamily="34" charset="0"/>
                <a:cs typeface="Lato" panose="020F0502020204030203" pitchFamily="34" charset="0"/>
              </a:rPr>
              <a:t>Select the ‘Journey through time’ icon on the left to see the changes over time.</a:t>
            </a:r>
          </a:p>
          <a:p>
            <a:pPr marL="265113" indent="-265113">
              <a:buFont typeface="+mj-lt"/>
              <a:buAutoNum type="arabicPeriod"/>
            </a:pPr>
            <a:r>
              <a:rPr lang="en-GB" dirty="0">
                <a:solidFill>
                  <a:srgbClr val="26367D"/>
                </a:solidFill>
                <a:latin typeface="Lato" panose="020F0502020204030203" pitchFamily="34" charset="0"/>
                <a:ea typeface="Lato" panose="020F0502020204030203" pitchFamily="34" charset="0"/>
                <a:cs typeface="Lato" panose="020F0502020204030203" pitchFamily="34" charset="0"/>
              </a:rPr>
              <a:t>What is the oldest map you can find that shows a glacier?</a:t>
            </a:r>
          </a:p>
          <a:p>
            <a:pPr marL="265113" indent="-265113">
              <a:buFont typeface="+mj-lt"/>
              <a:buAutoNum type="arabicPeriod"/>
            </a:pPr>
            <a:r>
              <a:rPr lang="en-GB" dirty="0">
                <a:solidFill>
                  <a:srgbClr val="26367D"/>
                </a:solidFill>
                <a:latin typeface="Lato" panose="020F0502020204030203" pitchFamily="34" charset="0"/>
                <a:ea typeface="Lato" panose="020F0502020204030203" pitchFamily="34" charset="0"/>
                <a:cs typeface="Lato" panose="020F0502020204030203" pitchFamily="34" charset="0"/>
              </a:rPr>
              <a:t>Can you find any glaciers that have completely disappeared?</a:t>
            </a:r>
          </a:p>
        </p:txBody>
      </p:sp>
    </p:spTree>
    <p:extLst>
      <p:ext uri="{BB962C8B-B14F-4D97-AF65-F5344CB8AC3E}">
        <p14:creationId xmlns:p14="http://schemas.microsoft.com/office/powerpoint/2010/main" val="3059269188"/>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4479</TotalTime>
  <Words>1467</Words>
  <Application>Microsoft Office PowerPoint</Application>
  <PresentationFormat>On-screen Show (4:3)</PresentationFormat>
  <Paragraphs>123</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Lato</vt:lpstr>
      <vt:lpstr>Wingdings 2</vt:lpstr>
      <vt:lpstr>GA presentation template</vt:lpstr>
      <vt:lpstr>PowerPoint Presentation</vt:lpstr>
      <vt:lpstr>Getting started</vt:lpstr>
      <vt:lpstr>Glacial retreat</vt:lpstr>
      <vt:lpstr>Glacial retreat: remote sensing </vt:lpstr>
      <vt:lpstr>Glacial retreat: landscape evidence 1</vt:lpstr>
      <vt:lpstr>PowerPoint Presentation</vt:lpstr>
      <vt:lpstr>Glacial retreat: landscape evidence 2</vt:lpstr>
      <vt:lpstr>A virtual fieldtrip</vt:lpstr>
      <vt:lpstr>Glacial retreat: evidence from maps 1</vt:lpstr>
      <vt:lpstr>Glacial retreat: evidence from maps 2</vt:lpstr>
      <vt:lpstr>Summary</vt:lpstr>
      <vt:lpstr>Taking it further</vt:lpstr>
      <vt:lpstr>Glossary</vt:lpstr>
      <vt:lpstr>Links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Elaine Anderson</cp:lastModifiedBy>
  <cp:revision>120</cp:revision>
  <dcterms:created xsi:type="dcterms:W3CDTF">2014-10-30T10:42:22Z</dcterms:created>
  <dcterms:modified xsi:type="dcterms:W3CDTF">2020-11-11T09:19:18Z</dcterms:modified>
</cp:coreProperties>
</file>