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8"/>
  </p:notesMasterIdLst>
  <p:sldIdLst>
    <p:sldId id="442" r:id="rId3"/>
    <p:sldId id="429" r:id="rId4"/>
    <p:sldId id="480" r:id="rId5"/>
    <p:sldId id="481" r:id="rId6"/>
    <p:sldId id="482" r:id="rId7"/>
    <p:sldId id="483" r:id="rId8"/>
    <p:sldId id="484" r:id="rId9"/>
    <p:sldId id="485" r:id="rId10"/>
    <p:sldId id="486" r:id="rId11"/>
    <p:sldId id="487" r:id="rId12"/>
    <p:sldId id="488" r:id="rId13"/>
    <p:sldId id="489" r:id="rId14"/>
    <p:sldId id="490" r:id="rId15"/>
    <p:sldId id="492" r:id="rId16"/>
    <p:sldId id="493" r:id="rId17"/>
    <p:sldId id="494" r:id="rId18"/>
    <p:sldId id="495" r:id="rId19"/>
    <p:sldId id="496" r:id="rId20"/>
    <p:sldId id="506" r:id="rId21"/>
    <p:sldId id="507" r:id="rId22"/>
    <p:sldId id="508" r:id="rId23"/>
    <p:sldId id="509" r:id="rId24"/>
    <p:sldId id="510" r:id="rId25"/>
    <p:sldId id="515" r:id="rId26"/>
    <p:sldId id="49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initials="J" lastIdx="4" clrIdx="0">
    <p:extLst>
      <p:ext uri="{19B8F6BF-5375-455C-9EA6-DF929625EA0E}">
        <p15:presenceInfo xmlns:p15="http://schemas.microsoft.com/office/powerpoint/2012/main" userId="Jen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352B84"/>
    <a:srgbClr val="B4CE44"/>
    <a:srgbClr val="E9511D"/>
    <a:srgbClr val="243D91"/>
    <a:srgbClr val="1F3D91"/>
    <a:srgbClr val="002060"/>
    <a:srgbClr val="BFCAEF"/>
    <a:srgbClr val="88F6F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0" autoAdjust="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03/05/2022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 Andy Owen</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7</a:t>
            </a:fld>
            <a:endParaRPr lang="en-GB"/>
          </a:p>
        </p:txBody>
      </p:sp>
    </p:spTree>
    <p:extLst>
      <p:ext uri="{BB962C8B-B14F-4D97-AF65-F5344CB8AC3E}">
        <p14:creationId xmlns:p14="http://schemas.microsoft.com/office/powerpoint/2010/main" val="170953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 https://www.geograph.org.uk/photo/3972742</a:t>
            </a:r>
          </a:p>
          <a:p>
            <a:r>
              <a:rPr lang="en-GB" dirty="0"/>
              <a:t>(c) </a:t>
            </a:r>
            <a:r>
              <a:rPr lang="en-GB" sz="1200" dirty="0"/>
              <a:t>Caitlin Hobbs CC 3.0 </a:t>
            </a:r>
            <a:r>
              <a:rPr lang="en-GB" dirty="0"/>
              <a:t>https://commons.wikimedia.org/wiki/File:Edward_Colston_-_empty_pedestal.jpg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 </a:t>
            </a:r>
            <a:r>
              <a:rPr lang="en-US" dirty="0"/>
              <a:t>Photo © Andy Owen</a:t>
            </a:r>
            <a:endParaRPr lang="en-GB" dirty="0"/>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 Google.</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15</a:t>
            </a:fld>
            <a:endParaRPr lang="en-GB"/>
          </a:p>
        </p:txBody>
      </p:sp>
    </p:spTree>
    <p:extLst>
      <p:ext uri="{BB962C8B-B14F-4D97-AF65-F5344CB8AC3E}">
        <p14:creationId xmlns:p14="http://schemas.microsoft.com/office/powerpoint/2010/main" val="89432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 Andy Owen</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23</a:t>
            </a:fld>
            <a:endParaRPr lang="en-GB"/>
          </a:p>
        </p:txBody>
      </p:sp>
    </p:spTree>
    <p:extLst>
      <p:ext uri="{BB962C8B-B14F-4D97-AF65-F5344CB8AC3E}">
        <p14:creationId xmlns:p14="http://schemas.microsoft.com/office/powerpoint/2010/main" val="59214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9001A-258F-4C21-BFC1-1432480F8C3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4CE44"/>
        </a:solidFill>
        <a:effectLst/>
      </p:bgPr>
    </p:bg>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hasCustomPrompt="1"/>
          </p:nvPr>
        </p:nvSpPr>
        <p:spPr>
          <a:xfrm>
            <a:off x="43841" y="5120407"/>
            <a:ext cx="9051434" cy="648072"/>
          </a:xfrm>
        </p:spPr>
        <p:txBody>
          <a:bodyPr>
            <a:normAutofit/>
          </a:bodyPr>
          <a:lstStyle>
            <a:lvl1pPr marL="64008"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r>
              <a:rPr lang="en-GB" b="1" dirty="0">
                <a:solidFill>
                  <a:srgbClr val="243D91"/>
                </a:solidFill>
              </a:rPr>
              <a:t>A level template</a:t>
            </a:r>
          </a:p>
        </p:txBody>
      </p:sp>
      <p:grpSp>
        <p:nvGrpSpPr>
          <p:cNvPr id="12" name="Group 11">
            <a:extLst>
              <a:ext uri="{FF2B5EF4-FFF2-40B4-BE49-F238E27FC236}">
                <a16:creationId xmlns:a16="http://schemas.microsoft.com/office/drawing/2014/main" id="{59026D13-955C-4B63-B064-DDB1A12AAF2B}"/>
              </a:ext>
            </a:extLst>
          </p:cNvPr>
          <p:cNvGrpSpPr/>
          <p:nvPr userDrawn="1"/>
        </p:nvGrpSpPr>
        <p:grpSpPr>
          <a:xfrm>
            <a:off x="4355976" y="0"/>
            <a:ext cx="4788024" cy="4881278"/>
            <a:chOff x="4355976" y="0"/>
            <a:chExt cx="4788024" cy="4881278"/>
          </a:xfrm>
        </p:grpSpPr>
        <p:pic>
          <p:nvPicPr>
            <p:cNvPr id="3" name="Picture 2">
              <a:extLst>
                <a:ext uri="{FF2B5EF4-FFF2-40B4-BE49-F238E27FC236}">
                  <a16:creationId xmlns:a16="http://schemas.microsoft.com/office/drawing/2014/main" id="{6D3D5553-3939-42F7-AF43-1B66B33E17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116"/>
            <a:stretch/>
          </p:blipFill>
          <p:spPr>
            <a:xfrm>
              <a:off x="4716016" y="0"/>
              <a:ext cx="4427984" cy="4881278"/>
            </a:xfrm>
            <a:prstGeom prst="rect">
              <a:avLst/>
            </a:prstGeom>
          </p:spPr>
        </p:pic>
        <p:sp>
          <p:nvSpPr>
            <p:cNvPr id="5" name="Rectangle 4">
              <a:extLst>
                <a:ext uri="{FF2B5EF4-FFF2-40B4-BE49-F238E27FC236}">
                  <a16:creationId xmlns:a16="http://schemas.microsoft.com/office/drawing/2014/main" id="{BB8E2CF8-24CF-4A9E-B40C-3DED3A1F5681}"/>
                </a:ext>
              </a:extLst>
            </p:cNvPr>
            <p:cNvSpPr/>
            <p:nvPr userDrawn="1"/>
          </p:nvSpPr>
          <p:spPr>
            <a:xfrm>
              <a:off x="4355976" y="3068960"/>
              <a:ext cx="648072" cy="1475592"/>
            </a:xfrm>
            <a:prstGeom prst="rect">
              <a:avLst/>
            </a:prstGeom>
            <a:solidFill>
              <a:srgbClr val="B4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a:extLst>
              <a:ext uri="{FF2B5EF4-FFF2-40B4-BE49-F238E27FC236}">
                <a16:creationId xmlns:a16="http://schemas.microsoft.com/office/drawing/2014/main" id="{36055A28-5286-4F5A-8E4E-5FB7D864C04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37" t="62183" r="55500"/>
          <a:stretch/>
        </p:blipFill>
        <p:spPr>
          <a:xfrm>
            <a:off x="73403" y="3174272"/>
            <a:ext cx="3096344" cy="1846573"/>
          </a:xfrm>
          <a:prstGeom prst="rect">
            <a:avLst/>
          </a:prstGeom>
        </p:spPr>
      </p:pic>
    </p:spTree>
    <p:extLst>
      <p:ext uri="{BB962C8B-B14F-4D97-AF65-F5344CB8AC3E}">
        <p14:creationId xmlns:p14="http://schemas.microsoft.com/office/powerpoint/2010/main" val="67291216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2022</a:t>
            </a:r>
          </a:p>
        </p:txBody>
      </p:sp>
    </p:spTree>
    <p:extLst>
      <p:ext uri="{BB962C8B-B14F-4D97-AF65-F5344CB8AC3E}">
        <p14:creationId xmlns:p14="http://schemas.microsoft.com/office/powerpoint/2010/main" val="20399993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B8864BFF-BB7A-45A4-9F2B-1D798AD0ED21}"/>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2021</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5A1D1518-1115-4DC8-A672-28848E8BE7E5}"/>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2021</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4CE44"/>
        </a:solidFill>
        <a:effectLst/>
      </p:bgPr>
    </p:bg>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hasCustomPrompt="1"/>
          </p:nvPr>
        </p:nvSpPr>
        <p:spPr>
          <a:xfrm>
            <a:off x="43841" y="5120407"/>
            <a:ext cx="9051434" cy="648072"/>
          </a:xfrm>
        </p:spPr>
        <p:txBody>
          <a:bodyPr>
            <a:normAutofit/>
          </a:bodyPr>
          <a:lstStyle>
            <a:lvl1pPr marL="64008"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r>
              <a:rPr lang="en-GB" b="1" dirty="0">
                <a:solidFill>
                  <a:srgbClr val="243D91"/>
                </a:solidFill>
              </a:rPr>
              <a:t>A level template</a:t>
            </a:r>
          </a:p>
        </p:txBody>
      </p:sp>
      <p:grpSp>
        <p:nvGrpSpPr>
          <p:cNvPr id="12" name="Group 11">
            <a:extLst>
              <a:ext uri="{FF2B5EF4-FFF2-40B4-BE49-F238E27FC236}">
                <a16:creationId xmlns:a16="http://schemas.microsoft.com/office/drawing/2014/main" id="{59026D13-955C-4B63-B064-DDB1A12AAF2B}"/>
              </a:ext>
            </a:extLst>
          </p:cNvPr>
          <p:cNvGrpSpPr/>
          <p:nvPr userDrawn="1"/>
        </p:nvGrpSpPr>
        <p:grpSpPr>
          <a:xfrm>
            <a:off x="4355976" y="0"/>
            <a:ext cx="4788024" cy="4881278"/>
            <a:chOff x="4355976" y="0"/>
            <a:chExt cx="4788024" cy="4881278"/>
          </a:xfrm>
        </p:grpSpPr>
        <p:pic>
          <p:nvPicPr>
            <p:cNvPr id="3" name="Picture 2">
              <a:extLst>
                <a:ext uri="{FF2B5EF4-FFF2-40B4-BE49-F238E27FC236}">
                  <a16:creationId xmlns:a16="http://schemas.microsoft.com/office/drawing/2014/main" id="{6D3D5553-3939-42F7-AF43-1B66B33E17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116"/>
            <a:stretch/>
          </p:blipFill>
          <p:spPr>
            <a:xfrm>
              <a:off x="4716016" y="0"/>
              <a:ext cx="4427984" cy="4881278"/>
            </a:xfrm>
            <a:prstGeom prst="rect">
              <a:avLst/>
            </a:prstGeom>
          </p:spPr>
        </p:pic>
        <p:sp>
          <p:nvSpPr>
            <p:cNvPr id="5" name="Rectangle 4">
              <a:extLst>
                <a:ext uri="{FF2B5EF4-FFF2-40B4-BE49-F238E27FC236}">
                  <a16:creationId xmlns:a16="http://schemas.microsoft.com/office/drawing/2014/main" id="{BB8E2CF8-24CF-4A9E-B40C-3DED3A1F5681}"/>
                </a:ext>
              </a:extLst>
            </p:cNvPr>
            <p:cNvSpPr/>
            <p:nvPr userDrawn="1"/>
          </p:nvSpPr>
          <p:spPr>
            <a:xfrm>
              <a:off x="4355976" y="3068960"/>
              <a:ext cx="648072" cy="1475592"/>
            </a:xfrm>
            <a:prstGeom prst="rect">
              <a:avLst/>
            </a:prstGeom>
            <a:solidFill>
              <a:srgbClr val="B4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a:extLst>
              <a:ext uri="{FF2B5EF4-FFF2-40B4-BE49-F238E27FC236}">
                <a16:creationId xmlns:a16="http://schemas.microsoft.com/office/drawing/2014/main" id="{36055A28-5286-4F5A-8E4E-5FB7D864C04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37" t="62183" r="55500"/>
          <a:stretch/>
        </p:blipFill>
        <p:spPr>
          <a:xfrm>
            <a:off x="73403" y="3174272"/>
            <a:ext cx="3096344" cy="1846573"/>
          </a:xfrm>
          <a:prstGeom prst="rect">
            <a:avLst/>
          </a:prstGeom>
        </p:spPr>
      </p:pic>
    </p:spTree>
    <p:extLst>
      <p:ext uri="{BB962C8B-B14F-4D97-AF65-F5344CB8AC3E}">
        <p14:creationId xmlns:p14="http://schemas.microsoft.com/office/powerpoint/2010/main" val="76866760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baseline="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baseline="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extLst>
      <p:ext uri="{BB962C8B-B14F-4D97-AF65-F5344CB8AC3E}">
        <p14:creationId xmlns:p14="http://schemas.microsoft.com/office/powerpoint/2010/main" val="253881955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03/05/2022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dirty="0"/>
          </a:p>
        </p:txBody>
      </p:sp>
      <p:sp>
        <p:nvSpPr>
          <p:cNvPr id="10" name="TextBox 9">
            <a:extLst>
              <a:ext uri="{FF2B5EF4-FFF2-40B4-BE49-F238E27FC236}">
                <a16:creationId xmlns:a16="http://schemas.microsoft.com/office/drawing/2014/main" id="{AA4263B0-049F-4F99-B5AE-A623A5C0977E}"/>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extLst>
      <p:ext uri="{BB962C8B-B14F-4D97-AF65-F5344CB8AC3E}">
        <p14:creationId xmlns:p14="http://schemas.microsoft.com/office/powerpoint/2010/main" val="319254835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baseline="0">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baseline="0">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B8864BFF-BB7A-45A4-9F2B-1D798AD0ED21}"/>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2021</a:t>
            </a:r>
          </a:p>
        </p:txBody>
      </p:sp>
    </p:spTree>
    <p:extLst>
      <p:ext uri="{BB962C8B-B14F-4D97-AF65-F5344CB8AC3E}">
        <p14:creationId xmlns:p14="http://schemas.microsoft.com/office/powerpoint/2010/main" val="162188133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5A1D1518-1115-4DC8-A672-28848E8BE7E5}"/>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2021</a:t>
            </a:r>
          </a:p>
        </p:txBody>
      </p:sp>
    </p:spTree>
    <p:extLst>
      <p:ext uri="{BB962C8B-B14F-4D97-AF65-F5344CB8AC3E}">
        <p14:creationId xmlns:p14="http://schemas.microsoft.com/office/powerpoint/2010/main" val="2269071512"/>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262094"/>
            <a:ext cx="9144001" cy="91441"/>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14064"/>
            <a:ext cx="3733819" cy="91087"/>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9" name="Picture 18">
            <a:extLst>
              <a:ext uri="{FF2B5EF4-FFF2-40B4-BE49-F238E27FC236}">
                <a16:creationId xmlns:a16="http://schemas.microsoft.com/office/drawing/2014/main" id="{27885E90-E9B9-4E6D-895B-6DF5649888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6200000">
            <a:off x="7910462" y="5630211"/>
            <a:ext cx="1230167" cy="12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txStyles>
    <p:title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262094"/>
            <a:ext cx="9144001" cy="91441"/>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14064"/>
            <a:ext cx="3733819" cy="91087"/>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9" name="Picture 18">
            <a:extLst>
              <a:ext uri="{FF2B5EF4-FFF2-40B4-BE49-F238E27FC236}">
                <a16:creationId xmlns:a16="http://schemas.microsoft.com/office/drawing/2014/main" id="{27885E90-E9B9-4E6D-895B-6DF564988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7910462" y="5630211"/>
            <a:ext cx="1230167" cy="1260000"/>
          </a:xfrm>
          <a:prstGeom prst="rect">
            <a:avLst/>
          </a:prstGeom>
        </p:spPr>
      </p:pic>
    </p:spTree>
    <p:extLst>
      <p:ext uri="{BB962C8B-B14F-4D97-AF65-F5344CB8AC3E}">
        <p14:creationId xmlns:p14="http://schemas.microsoft.com/office/powerpoint/2010/main" val="331549532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ransition spd="slow"/>
  <p:txStyles>
    <p:title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doreenfletcherartist.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hat3word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geography.org.uk/write/MediaUploads/Projects/GA_GEO_A_level_Changing_place_identities_images.pptx" TargetMode="External"/><Relationship Id="rId2" Type="http://schemas.openxmlformats.org/officeDocument/2006/relationships/hyperlink" Target="https://what3word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conomist.com/britain/2017/08/24/why-londons-pubs-are-disappearin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geographyeducationonline.org/a-level/human-geography/planning-the-independent-investigation-on-changing-places" TargetMode="External"/><Relationship Id="rId3" Type="http://schemas.openxmlformats.org/officeDocument/2006/relationships/hyperlink" Target="https://filestore.aqa.org.uk/resources/geography/specifications/AQA-7037-SP-2016.PDF" TargetMode="External"/><Relationship Id="rId7" Type="http://schemas.openxmlformats.org/officeDocument/2006/relationships/hyperlink" Target="https://geographyeducationonline.org/a-level/geographical-skills-and-enquiry/covid-19-and-changing-places-independent-investigation"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ocr.org.uk/Images/223012-specification-accredited-a-level-gce-geography-h481.pdf" TargetMode="External"/><Relationship Id="rId5" Type="http://schemas.openxmlformats.org/officeDocument/2006/relationships/hyperlink" Target="https://qualifications.pearson.com/en/qualifications/edexcel-a-levels/geography-2016.html" TargetMode="External"/><Relationship Id="rId4" Type="http://schemas.openxmlformats.org/officeDocument/2006/relationships/hyperlink" Target="https://www.eduqas.co.uk/qualifications/geography-as-a-level/" TargetMode="External"/><Relationship Id="rId9" Type="http://schemas.openxmlformats.org/officeDocument/2006/relationships/hyperlink" Target="https://geographyeducationonline.org/a-level/human-geography/changing-places-investigating-regeneration-at-londons-olympic-par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www.youtube.com/watch?v=o_NeUhNUDz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4653136"/>
            <a:ext cx="9144000" cy="1680592"/>
          </a:xfrm>
        </p:spPr>
        <p:txBody>
          <a:bodyPr>
            <a:normAutofit/>
          </a:bodyPr>
          <a:lstStyle/>
          <a:p>
            <a:r>
              <a:rPr lang="en-GB" sz="4000" dirty="0"/>
              <a:t>Changing place identities</a:t>
            </a:r>
          </a:p>
        </p:txBody>
      </p:sp>
    </p:spTree>
    <p:extLst>
      <p:ext uri="{BB962C8B-B14F-4D97-AF65-F5344CB8AC3E}">
        <p14:creationId xmlns:p14="http://schemas.microsoft.com/office/powerpoint/2010/main" val="276579776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ADA3-A788-4DCE-9EAA-F027F59B9B3E}"/>
              </a:ext>
            </a:extLst>
          </p:cNvPr>
          <p:cNvSpPr>
            <a:spLocks noGrp="1"/>
          </p:cNvSpPr>
          <p:nvPr>
            <p:ph type="title"/>
          </p:nvPr>
        </p:nvSpPr>
        <p:spPr/>
        <p:txBody>
          <a:bodyPr/>
          <a:lstStyle/>
          <a:p>
            <a:r>
              <a:rPr lang="en-GB" dirty="0"/>
              <a:t>Representation and NEA</a:t>
            </a:r>
          </a:p>
        </p:txBody>
      </p:sp>
      <p:sp>
        <p:nvSpPr>
          <p:cNvPr id="3" name="Content Placeholder 2">
            <a:extLst>
              <a:ext uri="{FF2B5EF4-FFF2-40B4-BE49-F238E27FC236}">
                <a16:creationId xmlns:a16="http://schemas.microsoft.com/office/drawing/2014/main" id="{2A9B55B0-540C-4AD0-B439-B81BB5713F15}"/>
              </a:ext>
            </a:extLst>
          </p:cNvPr>
          <p:cNvSpPr>
            <a:spLocks noGrp="1"/>
          </p:cNvSpPr>
          <p:nvPr>
            <p:ph idx="1"/>
          </p:nvPr>
        </p:nvSpPr>
        <p:spPr/>
        <p:txBody>
          <a:bodyPr>
            <a:normAutofit/>
          </a:bodyPr>
          <a:lstStyle/>
          <a:p>
            <a:pPr>
              <a:lnSpc>
                <a:spcPct val="108000"/>
              </a:lnSpc>
            </a:pPr>
            <a:r>
              <a:rPr lang="en-GB" sz="2400" dirty="0"/>
              <a:t>The flip side of identity, in a way, is the concept of representation. </a:t>
            </a:r>
          </a:p>
          <a:p>
            <a:pPr>
              <a:lnSpc>
                <a:spcPct val="108000"/>
              </a:lnSpc>
            </a:pPr>
            <a:r>
              <a:rPr lang="en-GB" sz="2400" dirty="0"/>
              <a:t>Places are represented in the news, adverts, film and </a:t>
            </a:r>
            <a:br>
              <a:rPr lang="en-GB" sz="2400" dirty="0"/>
            </a:br>
            <a:r>
              <a:rPr lang="en-GB" sz="2400" dirty="0"/>
              <a:t>in works of art. Places can also be misrepresented in ‘fake news’.</a:t>
            </a:r>
          </a:p>
          <a:p>
            <a:pPr>
              <a:lnSpc>
                <a:spcPct val="108000"/>
              </a:lnSpc>
            </a:pPr>
            <a:r>
              <a:rPr lang="en-GB" sz="2400" dirty="0"/>
              <a:t>Authors, artists, filmmakers and musicians all represent place in their paintings, films, novels and music. </a:t>
            </a:r>
          </a:p>
          <a:p>
            <a:pPr>
              <a:lnSpc>
                <a:spcPct val="108000"/>
              </a:lnSpc>
            </a:pPr>
            <a:r>
              <a:rPr lang="en-GB" sz="2400" dirty="0"/>
              <a:t>The way they represent place will depend on their personal attachment to the place and their personal experiences, which will depend on factors such as their gender and ethnicity.</a:t>
            </a:r>
          </a:p>
        </p:txBody>
      </p:sp>
    </p:spTree>
    <p:extLst>
      <p:ext uri="{BB962C8B-B14F-4D97-AF65-F5344CB8AC3E}">
        <p14:creationId xmlns:p14="http://schemas.microsoft.com/office/powerpoint/2010/main" val="3133851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996F-9570-4F3C-A4F6-D25227B53C6B}"/>
              </a:ext>
            </a:extLst>
          </p:cNvPr>
          <p:cNvSpPr>
            <a:spLocks noGrp="1"/>
          </p:cNvSpPr>
          <p:nvPr>
            <p:ph type="title"/>
          </p:nvPr>
        </p:nvSpPr>
        <p:spPr/>
        <p:txBody>
          <a:bodyPr/>
          <a:lstStyle/>
          <a:p>
            <a:r>
              <a:rPr lang="en-GB" dirty="0"/>
              <a:t>A virtual field trip </a:t>
            </a:r>
          </a:p>
        </p:txBody>
      </p:sp>
      <p:sp>
        <p:nvSpPr>
          <p:cNvPr id="3" name="Content Placeholder 2">
            <a:extLst>
              <a:ext uri="{FF2B5EF4-FFF2-40B4-BE49-F238E27FC236}">
                <a16:creationId xmlns:a16="http://schemas.microsoft.com/office/drawing/2014/main" id="{73A47172-5CA5-4E12-9183-CA097B3CE0D8}"/>
              </a:ext>
            </a:extLst>
          </p:cNvPr>
          <p:cNvSpPr>
            <a:spLocks noGrp="1"/>
          </p:cNvSpPr>
          <p:nvPr>
            <p:ph idx="1"/>
          </p:nvPr>
        </p:nvSpPr>
        <p:spPr>
          <a:xfrm>
            <a:off x="323528" y="1844824"/>
            <a:ext cx="8219256" cy="4729712"/>
          </a:xfrm>
        </p:spPr>
        <p:txBody>
          <a:bodyPr>
            <a:normAutofit/>
          </a:bodyPr>
          <a:lstStyle/>
          <a:p>
            <a:pPr marL="109728" indent="0">
              <a:lnSpc>
                <a:spcPct val="108000"/>
              </a:lnSpc>
              <a:buNone/>
            </a:pPr>
            <a:r>
              <a:rPr lang="en-GB" sz="2400" dirty="0"/>
              <a:t>In this investigation you are going to use Google Street View to conduct a virtual field trip to locations in Limehouse (in London) that are represented in the work of contemporary artist, Doreen Fletcher. </a:t>
            </a:r>
          </a:p>
          <a:p>
            <a:pPr marL="109728" indent="0">
              <a:lnSpc>
                <a:spcPct val="108000"/>
              </a:lnSpc>
              <a:buNone/>
            </a:pPr>
            <a:r>
              <a:rPr lang="en-GB" sz="2400" dirty="0"/>
              <a:t>Hopefully this experience will help you to:</a:t>
            </a:r>
          </a:p>
          <a:p>
            <a:pPr lvl="0">
              <a:lnSpc>
                <a:spcPct val="108000"/>
              </a:lnSpc>
            </a:pPr>
            <a:r>
              <a:rPr lang="en-GB" sz="2400" dirty="0"/>
              <a:t>identify possible research questions that you might investigate in your own locality</a:t>
            </a:r>
          </a:p>
          <a:p>
            <a:pPr lvl="0">
              <a:lnSpc>
                <a:spcPct val="108000"/>
              </a:lnSpc>
            </a:pPr>
            <a:r>
              <a:rPr lang="en-GB" sz="2400" dirty="0"/>
              <a:t>think about how an NEA can be used to investigate:</a:t>
            </a:r>
          </a:p>
          <a:p>
            <a:pPr lvl="1">
              <a:lnSpc>
                <a:spcPct val="108000"/>
              </a:lnSpc>
            </a:pPr>
            <a:r>
              <a:rPr lang="en-GB" sz="2400" dirty="0">
                <a:solidFill>
                  <a:srgbClr val="26377C"/>
                </a:solidFill>
              </a:rPr>
              <a:t>a concept such as place identity or representation </a:t>
            </a:r>
          </a:p>
          <a:p>
            <a:pPr lvl="1">
              <a:lnSpc>
                <a:spcPct val="108000"/>
              </a:lnSpc>
            </a:pPr>
            <a:r>
              <a:rPr lang="en-GB" sz="2400" dirty="0">
                <a:solidFill>
                  <a:srgbClr val="26377C"/>
                </a:solidFill>
              </a:rPr>
              <a:t>or a process such as gentrification.</a:t>
            </a:r>
          </a:p>
        </p:txBody>
      </p:sp>
    </p:spTree>
    <p:extLst>
      <p:ext uri="{BB962C8B-B14F-4D97-AF65-F5344CB8AC3E}">
        <p14:creationId xmlns:p14="http://schemas.microsoft.com/office/powerpoint/2010/main" val="3758391366"/>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0ECE-5C6B-4A68-9831-2269DE490712}"/>
              </a:ext>
            </a:extLst>
          </p:cNvPr>
          <p:cNvSpPr>
            <a:spLocks noGrp="1"/>
          </p:cNvSpPr>
          <p:nvPr>
            <p:ph type="title"/>
          </p:nvPr>
        </p:nvSpPr>
        <p:spPr/>
        <p:txBody>
          <a:bodyPr/>
          <a:lstStyle/>
          <a:p>
            <a:r>
              <a:rPr lang="en-GB" dirty="0"/>
              <a:t>Re-photography</a:t>
            </a:r>
          </a:p>
        </p:txBody>
      </p:sp>
      <p:sp>
        <p:nvSpPr>
          <p:cNvPr id="3" name="Content Placeholder 2">
            <a:extLst>
              <a:ext uri="{FF2B5EF4-FFF2-40B4-BE49-F238E27FC236}">
                <a16:creationId xmlns:a16="http://schemas.microsoft.com/office/drawing/2014/main" id="{3C161A34-5630-4009-A102-9DF736FA8A0F}"/>
              </a:ext>
            </a:extLst>
          </p:cNvPr>
          <p:cNvSpPr>
            <a:spLocks noGrp="1"/>
          </p:cNvSpPr>
          <p:nvPr>
            <p:ph idx="1"/>
          </p:nvPr>
        </p:nvSpPr>
        <p:spPr>
          <a:xfrm>
            <a:off x="395536" y="1844824"/>
            <a:ext cx="7704856" cy="2664296"/>
          </a:xfrm>
        </p:spPr>
        <p:txBody>
          <a:bodyPr>
            <a:normAutofit/>
          </a:bodyPr>
          <a:lstStyle/>
          <a:p>
            <a:pPr>
              <a:lnSpc>
                <a:spcPct val="108000"/>
              </a:lnSpc>
            </a:pPr>
            <a:r>
              <a:rPr lang="en-GB" sz="2400" dirty="0"/>
              <a:t>This virtual fieldwork uses a technique called </a:t>
            </a:r>
            <a:br>
              <a:rPr lang="en-GB" sz="2400" dirty="0"/>
            </a:br>
            <a:r>
              <a:rPr lang="en-GB" sz="2400" b="1" dirty="0"/>
              <a:t>re-photography</a:t>
            </a:r>
            <a:r>
              <a:rPr lang="en-GB" sz="2400" dirty="0"/>
              <a:t> to carry out data collection.</a:t>
            </a:r>
          </a:p>
          <a:p>
            <a:pPr>
              <a:lnSpc>
                <a:spcPct val="108000"/>
              </a:lnSpc>
            </a:pPr>
            <a:r>
              <a:rPr lang="en-GB" sz="2400" dirty="0"/>
              <a:t>Re-photography relies on having access to older images from secondary sources – you visit the location and take a new photograph of the same place.</a:t>
            </a:r>
          </a:p>
          <a:p>
            <a:pPr marL="109728" indent="0">
              <a:lnSpc>
                <a:spcPct val="108000"/>
              </a:lnSpc>
              <a:buNone/>
            </a:pPr>
            <a:endParaRPr lang="en-GB" sz="2400" dirty="0"/>
          </a:p>
        </p:txBody>
      </p:sp>
    </p:spTree>
    <p:extLst>
      <p:ext uri="{BB962C8B-B14F-4D97-AF65-F5344CB8AC3E}">
        <p14:creationId xmlns:p14="http://schemas.microsoft.com/office/powerpoint/2010/main" val="1834383377"/>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4B64-A8CA-411C-BD77-5CA556DCDDB6}"/>
              </a:ext>
            </a:extLst>
          </p:cNvPr>
          <p:cNvSpPr>
            <a:spLocks noGrp="1"/>
          </p:cNvSpPr>
          <p:nvPr>
            <p:ph type="title"/>
          </p:nvPr>
        </p:nvSpPr>
        <p:spPr/>
        <p:txBody>
          <a:bodyPr/>
          <a:lstStyle/>
          <a:p>
            <a:r>
              <a:rPr lang="en-GB" dirty="0"/>
              <a:t>Aim of the investigation</a:t>
            </a:r>
          </a:p>
        </p:txBody>
      </p:sp>
      <p:sp>
        <p:nvSpPr>
          <p:cNvPr id="3" name="Content Placeholder 2">
            <a:extLst>
              <a:ext uri="{FF2B5EF4-FFF2-40B4-BE49-F238E27FC236}">
                <a16:creationId xmlns:a16="http://schemas.microsoft.com/office/drawing/2014/main" id="{F182C463-F27D-4186-8B4B-135F474760FA}"/>
              </a:ext>
            </a:extLst>
          </p:cNvPr>
          <p:cNvSpPr>
            <a:spLocks noGrp="1"/>
          </p:cNvSpPr>
          <p:nvPr>
            <p:ph idx="1"/>
          </p:nvPr>
        </p:nvSpPr>
        <p:spPr>
          <a:xfrm>
            <a:off x="457200" y="1844824"/>
            <a:ext cx="6059016" cy="4729712"/>
          </a:xfrm>
        </p:spPr>
        <p:txBody>
          <a:bodyPr>
            <a:normAutofit fontScale="85000" lnSpcReduction="20000"/>
          </a:bodyPr>
          <a:lstStyle/>
          <a:p>
            <a:pPr marL="109728" indent="0">
              <a:lnSpc>
                <a:spcPct val="128000"/>
              </a:lnSpc>
              <a:buNone/>
            </a:pPr>
            <a:r>
              <a:rPr lang="en-GB" sz="2400" dirty="0"/>
              <a:t>Here is a working title for our virtual investigation: </a:t>
            </a:r>
            <a:r>
              <a:rPr lang="en-GB" sz="2400" i="1" dirty="0"/>
              <a:t>How is the neighbourhood of Limehouse changing?</a:t>
            </a:r>
          </a:p>
          <a:p>
            <a:pPr marL="109728" indent="0">
              <a:lnSpc>
                <a:spcPct val="128000"/>
              </a:lnSpc>
              <a:buNone/>
            </a:pPr>
            <a:r>
              <a:rPr lang="en-GB" sz="2400" dirty="0"/>
              <a:t>As titles go, this one is too vague for a good NEA title. What do we mean by change? Where is the link to a geographical concept? However, while you are doing the virtual investigation, think about how you could improve on it. How might you do something similar in your own area but with a greater focus on:</a:t>
            </a:r>
          </a:p>
          <a:p>
            <a:pPr lvl="1">
              <a:lnSpc>
                <a:spcPct val="128000"/>
              </a:lnSpc>
            </a:pPr>
            <a:r>
              <a:rPr lang="en-GB" sz="2400" dirty="0">
                <a:solidFill>
                  <a:srgbClr val="26377C"/>
                </a:solidFill>
              </a:rPr>
              <a:t>a geographical process such as gentrification or rebranding</a:t>
            </a:r>
          </a:p>
          <a:p>
            <a:pPr lvl="1">
              <a:lnSpc>
                <a:spcPct val="128000"/>
              </a:lnSpc>
            </a:pPr>
            <a:r>
              <a:rPr lang="en-GB" sz="2400" dirty="0">
                <a:solidFill>
                  <a:srgbClr val="26377C"/>
                </a:solidFill>
              </a:rPr>
              <a:t>or a concept such as identity or representation?</a:t>
            </a:r>
          </a:p>
        </p:txBody>
      </p:sp>
      <p:sp>
        <p:nvSpPr>
          <p:cNvPr id="4" name="TextBox 3"/>
          <p:cNvSpPr txBox="1"/>
          <p:nvPr/>
        </p:nvSpPr>
        <p:spPr>
          <a:xfrm>
            <a:off x="6660232" y="1844824"/>
            <a:ext cx="2304256" cy="3477875"/>
          </a:xfrm>
          <a:prstGeom prst="rect">
            <a:avLst/>
          </a:prstGeom>
          <a:solidFill>
            <a:schemeClr val="accent2">
              <a:lumMod val="40000"/>
              <a:lumOff val="60000"/>
            </a:schemeClr>
          </a:solidFill>
          <a:ln>
            <a:solidFill>
              <a:srgbClr val="26377C"/>
            </a:solidFill>
          </a:ln>
        </p:spPr>
        <p:txBody>
          <a:bodyPr wrap="square" rtlCol="0">
            <a:spAutoFit/>
          </a:bodyPr>
          <a:lstStyle/>
          <a:p>
            <a:r>
              <a:rPr lang="en-GB" sz="2000" b="1" dirty="0">
                <a:latin typeface="Lato"/>
              </a:rPr>
              <a:t>Think about research questions</a:t>
            </a:r>
          </a:p>
          <a:p>
            <a:r>
              <a:rPr lang="en-GB" dirty="0">
                <a:latin typeface="Lato"/>
              </a:rPr>
              <a:t>As you work through the images, think about potential research questions that you could investigate in this place. </a:t>
            </a:r>
          </a:p>
          <a:p>
            <a:r>
              <a:rPr lang="en-GB" dirty="0">
                <a:latin typeface="Lato"/>
              </a:rPr>
              <a:t>Jot down at least three different research questions.</a:t>
            </a:r>
          </a:p>
        </p:txBody>
      </p:sp>
    </p:spTree>
    <p:extLst>
      <p:ext uri="{BB962C8B-B14F-4D97-AF65-F5344CB8AC3E}">
        <p14:creationId xmlns:p14="http://schemas.microsoft.com/office/powerpoint/2010/main" val="2741359641"/>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E672-B026-4FF9-A0E7-882D42D7C0AA}"/>
              </a:ext>
            </a:extLst>
          </p:cNvPr>
          <p:cNvSpPr>
            <a:spLocks noGrp="1"/>
          </p:cNvSpPr>
          <p:nvPr>
            <p:ph type="title"/>
          </p:nvPr>
        </p:nvSpPr>
        <p:spPr/>
        <p:txBody>
          <a:bodyPr/>
          <a:lstStyle/>
          <a:p>
            <a:r>
              <a:rPr lang="en-GB" dirty="0"/>
              <a:t>Doreen Fletcher</a:t>
            </a:r>
          </a:p>
        </p:txBody>
      </p:sp>
      <p:sp>
        <p:nvSpPr>
          <p:cNvPr id="3" name="Content Placeholder 2">
            <a:extLst>
              <a:ext uri="{FF2B5EF4-FFF2-40B4-BE49-F238E27FC236}">
                <a16:creationId xmlns:a16="http://schemas.microsoft.com/office/drawing/2014/main" id="{12EB262C-7845-4110-9D00-1520D52B68EC}"/>
              </a:ext>
            </a:extLst>
          </p:cNvPr>
          <p:cNvSpPr>
            <a:spLocks noGrp="1"/>
          </p:cNvSpPr>
          <p:nvPr>
            <p:ph idx="1"/>
          </p:nvPr>
        </p:nvSpPr>
        <p:spPr/>
        <p:txBody>
          <a:bodyPr>
            <a:normAutofit/>
          </a:bodyPr>
          <a:lstStyle/>
          <a:p>
            <a:pPr marL="109728" indent="0">
              <a:lnSpc>
                <a:spcPct val="108000"/>
              </a:lnSpc>
              <a:buNone/>
            </a:pPr>
            <a:r>
              <a:rPr lang="en-GB" sz="2400" dirty="0"/>
              <a:t>You are going to use a collection of images created by local artist, Doreen Fletcher, to investigate changing places. </a:t>
            </a:r>
          </a:p>
          <a:p>
            <a:pPr marL="109728" indent="0">
              <a:lnSpc>
                <a:spcPct val="108000"/>
              </a:lnSpc>
              <a:buNone/>
            </a:pPr>
            <a:r>
              <a:rPr lang="en-GB" sz="2400" dirty="0"/>
              <a:t>Doreen has been painting images of this part of London since the 1980s. </a:t>
            </a:r>
          </a:p>
          <a:p>
            <a:pPr marL="109728" indent="0">
              <a:lnSpc>
                <a:spcPct val="108000"/>
              </a:lnSpc>
              <a:buNone/>
            </a:pPr>
            <a:r>
              <a:rPr lang="en-GB" sz="2400" dirty="0"/>
              <a:t>She is interested in capturing images of features that help create a sense of identity in this place but which are also vulnerable to change – places which, as she says, are ‘almost gone’.</a:t>
            </a:r>
          </a:p>
          <a:p>
            <a:pPr marL="109728" indent="0">
              <a:lnSpc>
                <a:spcPct val="108000"/>
              </a:lnSpc>
              <a:buNone/>
            </a:pPr>
            <a:r>
              <a:rPr lang="en-GB" sz="2400" dirty="0"/>
              <a:t>You can see Doreen Fletcher’s paintings, and read her blog, </a:t>
            </a:r>
            <a:r>
              <a:rPr lang="en-GB" sz="2400" dirty="0">
                <a:hlinkClick r:id="rId2"/>
              </a:rPr>
              <a:t>here</a:t>
            </a:r>
            <a:r>
              <a:rPr lang="en-GB" sz="2400" dirty="0"/>
              <a:t>.</a:t>
            </a:r>
          </a:p>
          <a:p>
            <a:pPr marL="109728" indent="0">
              <a:lnSpc>
                <a:spcPct val="108000"/>
              </a:lnSpc>
              <a:buNone/>
            </a:pPr>
            <a:endParaRPr lang="en-GB" sz="2400" dirty="0"/>
          </a:p>
        </p:txBody>
      </p:sp>
    </p:spTree>
    <p:extLst>
      <p:ext uri="{BB962C8B-B14F-4D97-AF65-F5344CB8AC3E}">
        <p14:creationId xmlns:p14="http://schemas.microsoft.com/office/powerpoint/2010/main" val="286682347"/>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AEC7-1121-486E-9215-7D6A391509A6}"/>
              </a:ext>
            </a:extLst>
          </p:cNvPr>
          <p:cNvSpPr>
            <a:spLocks noGrp="1"/>
          </p:cNvSpPr>
          <p:nvPr>
            <p:ph type="title"/>
          </p:nvPr>
        </p:nvSpPr>
        <p:spPr/>
        <p:txBody>
          <a:bodyPr/>
          <a:lstStyle/>
          <a:p>
            <a:r>
              <a:rPr lang="en-GB" dirty="0"/>
              <a:t>What3words</a:t>
            </a:r>
          </a:p>
        </p:txBody>
      </p:sp>
      <p:sp>
        <p:nvSpPr>
          <p:cNvPr id="3" name="Content Placeholder 2">
            <a:extLst>
              <a:ext uri="{FF2B5EF4-FFF2-40B4-BE49-F238E27FC236}">
                <a16:creationId xmlns:a16="http://schemas.microsoft.com/office/drawing/2014/main" id="{EEFE82A0-BC2E-4BC1-B707-EF15AA09DFD9}"/>
              </a:ext>
            </a:extLst>
          </p:cNvPr>
          <p:cNvSpPr>
            <a:spLocks noGrp="1"/>
          </p:cNvSpPr>
          <p:nvPr>
            <p:ph idx="1"/>
          </p:nvPr>
        </p:nvSpPr>
        <p:spPr>
          <a:xfrm>
            <a:off x="318356" y="1772817"/>
            <a:ext cx="8507288" cy="1656183"/>
          </a:xfrm>
        </p:spPr>
        <p:txBody>
          <a:bodyPr/>
          <a:lstStyle/>
          <a:p>
            <a:pPr marL="109728" indent="0">
              <a:lnSpc>
                <a:spcPct val="108000"/>
              </a:lnSpc>
              <a:buNone/>
            </a:pPr>
            <a:r>
              <a:rPr lang="en-GB" sz="2200" dirty="0"/>
              <a:t>Log on to  </a:t>
            </a:r>
            <a:r>
              <a:rPr lang="en-GB" sz="2200" dirty="0">
                <a:hlinkClick r:id="rId3"/>
              </a:rPr>
              <a:t>https://what3words.com/</a:t>
            </a:r>
            <a:endParaRPr lang="en-GB" sz="2200" dirty="0"/>
          </a:p>
          <a:p>
            <a:pPr marL="109728" indent="0">
              <a:lnSpc>
                <a:spcPct val="108000"/>
              </a:lnSpc>
              <a:buNone/>
            </a:pPr>
            <a:r>
              <a:rPr lang="en-GB" sz="2200" dirty="0"/>
              <a:t>This site uses combinations of three words to identify very specific locations. So, for example, this location can be found by searching the What3Words website with: </a:t>
            </a:r>
            <a:r>
              <a:rPr lang="en-GB" sz="2200" dirty="0" err="1"/>
              <a:t>rigid.buzz.sheep</a:t>
            </a:r>
            <a:endParaRPr lang="en-GB" sz="2200" dirty="0"/>
          </a:p>
          <a:p>
            <a:pPr>
              <a:lnSpc>
                <a:spcPct val="108000"/>
              </a:lnSpc>
            </a:pPr>
            <a:endParaRPr lang="en-GB" dirty="0"/>
          </a:p>
        </p:txBody>
      </p:sp>
      <p:pic>
        <p:nvPicPr>
          <p:cNvPr id="4" name="Picture 3">
            <a:extLst>
              <a:ext uri="{FF2B5EF4-FFF2-40B4-BE49-F238E27FC236}">
                <a16:creationId xmlns:a16="http://schemas.microsoft.com/office/drawing/2014/main" id="{9F6BB03A-617E-4C5F-B296-51C0643A69E0}"/>
              </a:ext>
            </a:extLst>
          </p:cNvPr>
          <p:cNvPicPr/>
          <p:nvPr/>
        </p:nvPicPr>
        <p:blipFill>
          <a:blip r:embed="rId4" cstate="screen">
            <a:extLst>
              <a:ext uri="{28A0092B-C50C-407E-A947-70E740481C1C}">
                <a14:useLocalDpi xmlns:a14="http://schemas.microsoft.com/office/drawing/2010/main"/>
              </a:ext>
            </a:extLst>
          </a:blip>
          <a:stretch>
            <a:fillRect/>
          </a:stretch>
        </p:blipFill>
        <p:spPr>
          <a:xfrm>
            <a:off x="1951189" y="3396103"/>
            <a:ext cx="5241622" cy="3062153"/>
          </a:xfrm>
          <a:prstGeom prst="rect">
            <a:avLst/>
          </a:prstGeom>
        </p:spPr>
      </p:pic>
    </p:spTree>
    <p:extLst>
      <p:ext uri="{BB962C8B-B14F-4D97-AF65-F5344CB8AC3E}">
        <p14:creationId xmlns:p14="http://schemas.microsoft.com/office/powerpoint/2010/main" val="1820220883"/>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BE71-4EFD-44E1-A57D-59E732BE70D1}"/>
              </a:ext>
            </a:extLst>
          </p:cNvPr>
          <p:cNvSpPr>
            <a:spLocks noGrp="1"/>
          </p:cNvSpPr>
          <p:nvPr>
            <p:ph type="title"/>
          </p:nvPr>
        </p:nvSpPr>
        <p:spPr/>
        <p:txBody>
          <a:bodyPr/>
          <a:lstStyle/>
          <a:p>
            <a:r>
              <a:rPr lang="en-GB" dirty="0"/>
              <a:t>What you need to do</a:t>
            </a:r>
          </a:p>
        </p:txBody>
      </p:sp>
      <p:sp>
        <p:nvSpPr>
          <p:cNvPr id="3" name="Content Placeholder 2">
            <a:extLst>
              <a:ext uri="{FF2B5EF4-FFF2-40B4-BE49-F238E27FC236}">
                <a16:creationId xmlns:a16="http://schemas.microsoft.com/office/drawing/2014/main" id="{EC39DFA7-DD22-4B10-B6C3-3DD99BBF025C}"/>
              </a:ext>
            </a:extLst>
          </p:cNvPr>
          <p:cNvSpPr>
            <a:spLocks noGrp="1"/>
          </p:cNvSpPr>
          <p:nvPr>
            <p:ph idx="1"/>
          </p:nvPr>
        </p:nvSpPr>
        <p:spPr/>
        <p:txBody>
          <a:bodyPr>
            <a:normAutofit/>
          </a:bodyPr>
          <a:lstStyle/>
          <a:p>
            <a:pPr marL="109728" indent="0">
              <a:lnSpc>
                <a:spcPct val="108000"/>
              </a:lnSpc>
              <a:buNone/>
            </a:pPr>
            <a:r>
              <a:rPr lang="en-GB" sz="2400" dirty="0"/>
              <a:t>When you are on the </a:t>
            </a:r>
            <a:r>
              <a:rPr lang="en-GB" sz="2400" dirty="0">
                <a:hlinkClick r:id="rId2"/>
              </a:rPr>
              <a:t>What3Words website</a:t>
            </a:r>
            <a:r>
              <a:rPr lang="en-GB" sz="2400" dirty="0"/>
              <a:t>:</a:t>
            </a:r>
          </a:p>
          <a:p>
            <a:pPr marL="624078" lvl="0" indent="-514350">
              <a:lnSpc>
                <a:spcPct val="108000"/>
              </a:lnSpc>
              <a:buFont typeface="+mj-lt"/>
              <a:buAutoNum type="arabicPeriod"/>
            </a:pPr>
            <a:r>
              <a:rPr lang="en-GB" sz="2400" dirty="0"/>
              <a:t>Find the location of each of the images of Doreen Fletcher’s paintings </a:t>
            </a:r>
            <a:r>
              <a:rPr lang="en-GB" sz="2400" dirty="0">
                <a:hlinkClick r:id="rId3"/>
              </a:rPr>
              <a:t>shown here </a:t>
            </a:r>
            <a:r>
              <a:rPr lang="en-GB" sz="2400" dirty="0"/>
              <a:t>using the unique combination of three words.</a:t>
            </a:r>
          </a:p>
          <a:p>
            <a:pPr marL="624078" lvl="0" indent="-514350">
              <a:lnSpc>
                <a:spcPct val="108000"/>
              </a:lnSpc>
              <a:buFont typeface="+mj-lt"/>
              <a:buAutoNum type="arabicPeriod"/>
            </a:pPr>
            <a:r>
              <a:rPr lang="en-GB" sz="2400" dirty="0"/>
              <a:t>At each location, drop the symbol of the yellow person onto the map so you can see what the street looks like ‘now’.</a:t>
            </a:r>
          </a:p>
          <a:p>
            <a:pPr marL="624078" indent="-514350">
              <a:lnSpc>
                <a:spcPct val="108000"/>
              </a:lnSpc>
              <a:buFont typeface="+mj-lt"/>
              <a:buAutoNum type="arabicPeriod"/>
            </a:pPr>
            <a:r>
              <a:rPr lang="en-GB" sz="2400" dirty="0"/>
              <a:t>Take a screen shot so you can compare the image in the painting with a recent photo of the same location. </a:t>
            </a:r>
          </a:p>
        </p:txBody>
      </p:sp>
    </p:spTree>
    <p:extLst>
      <p:ext uri="{BB962C8B-B14F-4D97-AF65-F5344CB8AC3E}">
        <p14:creationId xmlns:p14="http://schemas.microsoft.com/office/powerpoint/2010/main" val="854421294"/>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0286-B2E3-40E5-971D-89CA6B0AC37E}"/>
              </a:ext>
            </a:extLst>
          </p:cNvPr>
          <p:cNvSpPr>
            <a:spLocks noGrp="1"/>
          </p:cNvSpPr>
          <p:nvPr>
            <p:ph type="title"/>
          </p:nvPr>
        </p:nvSpPr>
        <p:spPr/>
        <p:txBody>
          <a:bodyPr>
            <a:noAutofit/>
          </a:bodyPr>
          <a:lstStyle/>
          <a:p>
            <a:r>
              <a:rPr lang="en-GB" dirty="0"/>
              <a:t>Things to think about during the visit</a:t>
            </a:r>
          </a:p>
        </p:txBody>
      </p:sp>
      <p:sp>
        <p:nvSpPr>
          <p:cNvPr id="3" name="Content Placeholder 2">
            <a:extLst>
              <a:ext uri="{FF2B5EF4-FFF2-40B4-BE49-F238E27FC236}">
                <a16:creationId xmlns:a16="http://schemas.microsoft.com/office/drawing/2014/main" id="{5BE2875D-2802-402D-A8F0-4B41CD005AAC}"/>
              </a:ext>
            </a:extLst>
          </p:cNvPr>
          <p:cNvSpPr>
            <a:spLocks noGrp="1"/>
          </p:cNvSpPr>
          <p:nvPr>
            <p:ph idx="1"/>
          </p:nvPr>
        </p:nvSpPr>
        <p:spPr>
          <a:xfrm>
            <a:off x="457200" y="1988840"/>
            <a:ext cx="8219256" cy="4585696"/>
          </a:xfrm>
        </p:spPr>
        <p:txBody>
          <a:bodyPr>
            <a:normAutofit lnSpcReduction="10000"/>
          </a:bodyPr>
          <a:lstStyle/>
          <a:p>
            <a:pPr marL="109728" indent="0">
              <a:lnSpc>
                <a:spcPct val="118000"/>
              </a:lnSpc>
              <a:buNone/>
            </a:pPr>
            <a:r>
              <a:rPr lang="en-GB" sz="2300" dirty="0"/>
              <a:t>Think about the following questions while you conduct your virtual field trip. Think about how you might take one or more of these ideas and use it to focus an investigation in your own locality.</a:t>
            </a:r>
          </a:p>
          <a:p>
            <a:pPr lvl="0">
              <a:lnSpc>
                <a:spcPct val="118000"/>
              </a:lnSpc>
            </a:pPr>
            <a:r>
              <a:rPr lang="en-GB" sz="2300" dirty="0"/>
              <a:t>What has changed? What hasn’t changed? Is there any pattern?</a:t>
            </a:r>
          </a:p>
          <a:p>
            <a:pPr lvl="0">
              <a:lnSpc>
                <a:spcPct val="118000"/>
              </a:lnSpc>
            </a:pPr>
            <a:r>
              <a:rPr lang="en-GB" sz="2300" dirty="0"/>
              <a:t>Why does this change occur? How could you find out?</a:t>
            </a:r>
          </a:p>
          <a:p>
            <a:pPr lvl="0">
              <a:lnSpc>
                <a:spcPct val="118000"/>
              </a:lnSpc>
            </a:pPr>
            <a:r>
              <a:rPr lang="en-GB" sz="2300" dirty="0"/>
              <a:t>What has been lost? What has been gained? </a:t>
            </a:r>
          </a:p>
          <a:p>
            <a:pPr lvl="0">
              <a:lnSpc>
                <a:spcPct val="118000"/>
              </a:lnSpc>
            </a:pPr>
            <a:r>
              <a:rPr lang="en-GB" sz="2300" dirty="0"/>
              <a:t>Who has benefitted? Which groups of people might have lost out?</a:t>
            </a:r>
          </a:p>
          <a:p>
            <a:pPr marL="411480" lvl="1" indent="0" algn="r">
              <a:lnSpc>
                <a:spcPct val="118000"/>
              </a:lnSpc>
              <a:buNone/>
            </a:pPr>
            <a:r>
              <a:rPr lang="en-GB" sz="1800" dirty="0">
                <a:solidFill>
                  <a:srgbClr val="26377C"/>
                </a:solidFill>
              </a:rPr>
              <a:t>Continues on next slide…</a:t>
            </a:r>
            <a:r>
              <a:rPr lang="en-GB" sz="1800" dirty="0"/>
              <a:t>	</a:t>
            </a:r>
          </a:p>
          <a:p>
            <a:pPr>
              <a:lnSpc>
                <a:spcPct val="118000"/>
              </a:lnSpc>
            </a:pPr>
            <a:endParaRPr lang="en-GB" sz="2400" dirty="0"/>
          </a:p>
        </p:txBody>
      </p:sp>
    </p:spTree>
    <p:extLst>
      <p:ext uri="{BB962C8B-B14F-4D97-AF65-F5344CB8AC3E}">
        <p14:creationId xmlns:p14="http://schemas.microsoft.com/office/powerpoint/2010/main" val="4284173522"/>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F8E4-A816-41B8-A87E-6BF197845A84}"/>
              </a:ext>
            </a:extLst>
          </p:cNvPr>
          <p:cNvSpPr>
            <a:spLocks noGrp="1"/>
          </p:cNvSpPr>
          <p:nvPr>
            <p:ph type="title"/>
          </p:nvPr>
        </p:nvSpPr>
        <p:spPr/>
        <p:txBody>
          <a:bodyPr>
            <a:normAutofit/>
          </a:bodyPr>
          <a:lstStyle/>
          <a:p>
            <a:r>
              <a:rPr lang="en-GB" dirty="0"/>
              <a:t>Things to think about during the visit</a:t>
            </a:r>
          </a:p>
        </p:txBody>
      </p:sp>
      <p:sp>
        <p:nvSpPr>
          <p:cNvPr id="3" name="Content Placeholder 2">
            <a:extLst>
              <a:ext uri="{FF2B5EF4-FFF2-40B4-BE49-F238E27FC236}">
                <a16:creationId xmlns:a16="http://schemas.microsoft.com/office/drawing/2014/main" id="{3698876F-B395-4D90-BDA4-FFCC59787461}"/>
              </a:ext>
            </a:extLst>
          </p:cNvPr>
          <p:cNvSpPr>
            <a:spLocks noGrp="1"/>
          </p:cNvSpPr>
          <p:nvPr>
            <p:ph idx="1"/>
          </p:nvPr>
        </p:nvSpPr>
        <p:spPr/>
        <p:txBody>
          <a:bodyPr>
            <a:normAutofit/>
          </a:bodyPr>
          <a:lstStyle/>
          <a:p>
            <a:pPr lvl="0">
              <a:lnSpc>
                <a:spcPct val="108000"/>
              </a:lnSpc>
            </a:pPr>
            <a:r>
              <a:rPr lang="en-GB" sz="2400" dirty="0"/>
              <a:t>What might local people think about these changes? How could you find out?</a:t>
            </a:r>
          </a:p>
          <a:p>
            <a:pPr lvl="0">
              <a:lnSpc>
                <a:spcPct val="108000"/>
              </a:lnSpc>
            </a:pPr>
            <a:r>
              <a:rPr lang="en-GB" sz="2400" dirty="0"/>
              <a:t>What has the artist painted? Why might she have chosen them? </a:t>
            </a:r>
          </a:p>
          <a:p>
            <a:pPr lvl="0">
              <a:lnSpc>
                <a:spcPct val="108000"/>
              </a:lnSpc>
            </a:pPr>
            <a:r>
              <a:rPr lang="en-GB" sz="2400" dirty="0"/>
              <a:t>Does this collection of images create a clear sense of identity?</a:t>
            </a:r>
          </a:p>
          <a:p>
            <a:pPr lvl="0">
              <a:lnSpc>
                <a:spcPct val="108000"/>
              </a:lnSpc>
            </a:pPr>
            <a:r>
              <a:rPr lang="en-GB" sz="2400" dirty="0"/>
              <a:t>Would other local people choose similar features to represent this place? How could you find out?</a:t>
            </a:r>
          </a:p>
          <a:p>
            <a:pPr lvl="0">
              <a:lnSpc>
                <a:spcPct val="108000"/>
              </a:lnSpc>
            </a:pPr>
            <a:r>
              <a:rPr lang="en-GB" sz="2400" dirty="0"/>
              <a:t>How well do these paintings represent Limehouse? How is this place represented in other media?</a:t>
            </a:r>
          </a:p>
        </p:txBody>
      </p:sp>
    </p:spTree>
    <p:extLst>
      <p:ext uri="{BB962C8B-B14F-4D97-AF65-F5344CB8AC3E}">
        <p14:creationId xmlns:p14="http://schemas.microsoft.com/office/powerpoint/2010/main" val="43225142"/>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99F77-EA41-40FC-8844-293A6254A901}"/>
              </a:ext>
            </a:extLst>
          </p:cNvPr>
          <p:cNvSpPr>
            <a:spLocks noGrp="1"/>
          </p:cNvSpPr>
          <p:nvPr>
            <p:ph type="title"/>
          </p:nvPr>
        </p:nvSpPr>
        <p:spPr/>
        <p:txBody>
          <a:bodyPr/>
          <a:lstStyle/>
          <a:p>
            <a:r>
              <a:rPr lang="en-GB" dirty="0"/>
              <a:t>Analysis of images</a:t>
            </a:r>
          </a:p>
        </p:txBody>
      </p:sp>
      <p:sp>
        <p:nvSpPr>
          <p:cNvPr id="3" name="Content Placeholder 2">
            <a:extLst>
              <a:ext uri="{FF2B5EF4-FFF2-40B4-BE49-F238E27FC236}">
                <a16:creationId xmlns:a16="http://schemas.microsoft.com/office/drawing/2014/main" id="{BC78D7A9-4D5E-44AD-8585-788097D4A1C6}"/>
              </a:ext>
            </a:extLst>
          </p:cNvPr>
          <p:cNvSpPr>
            <a:spLocks noGrp="1"/>
          </p:cNvSpPr>
          <p:nvPr>
            <p:ph idx="1"/>
          </p:nvPr>
        </p:nvSpPr>
        <p:spPr>
          <a:xfrm>
            <a:off x="323528" y="1844824"/>
            <a:ext cx="8640960" cy="4729712"/>
          </a:xfrm>
        </p:spPr>
        <p:txBody>
          <a:bodyPr>
            <a:normAutofit fontScale="92500"/>
          </a:bodyPr>
          <a:lstStyle/>
          <a:p>
            <a:pPr marL="109728" indent="0">
              <a:lnSpc>
                <a:spcPct val="118000"/>
              </a:lnSpc>
              <a:buNone/>
            </a:pPr>
            <a:r>
              <a:rPr lang="en-US" sz="2400" dirty="0"/>
              <a:t>Re-photography allows you to identify change since the original image was made. Images are an example of qualitative data and a suitable way to </a:t>
            </a:r>
            <a:r>
              <a:rPr lang="en-US" sz="2400" dirty="0" err="1"/>
              <a:t>analyse</a:t>
            </a:r>
            <a:r>
              <a:rPr lang="en-US" sz="2400" dirty="0"/>
              <a:t> this evidence is through careful </a:t>
            </a:r>
            <a:r>
              <a:rPr lang="en-US" sz="2400" b="1" dirty="0"/>
              <a:t>annotation</a:t>
            </a:r>
            <a:r>
              <a:rPr lang="en-US" sz="2400" dirty="0"/>
              <a:t> of the differences that can be observed between the old and new images. What has changed and what remains the same?</a:t>
            </a:r>
            <a:endParaRPr lang="en-GB" sz="2400" dirty="0"/>
          </a:p>
          <a:p>
            <a:pPr marL="109728" indent="0">
              <a:lnSpc>
                <a:spcPct val="118000"/>
              </a:lnSpc>
              <a:buNone/>
            </a:pPr>
            <a:endParaRPr lang="en-US" sz="2400" dirty="0"/>
          </a:p>
          <a:p>
            <a:pPr marL="109728" indent="0">
              <a:lnSpc>
                <a:spcPct val="118000"/>
              </a:lnSpc>
              <a:buNone/>
            </a:pPr>
            <a:r>
              <a:rPr lang="en-US" sz="2400" dirty="0"/>
              <a:t>It is important to </a:t>
            </a:r>
            <a:r>
              <a:rPr lang="en-US" sz="2400" dirty="0" err="1"/>
              <a:t>realise</a:t>
            </a:r>
            <a:r>
              <a:rPr lang="en-US" sz="2400" dirty="0"/>
              <a:t> that labels are very different from annotations. A label is a simple description. For example, in Image 7, a simple label would point at the public house in Doreen Fletcher’s painting and read:</a:t>
            </a:r>
            <a:endParaRPr lang="en-GB" sz="2400" dirty="0"/>
          </a:p>
          <a:p>
            <a:pPr marL="109728" indent="0">
              <a:lnSpc>
                <a:spcPct val="118000"/>
              </a:lnSpc>
              <a:buNone/>
            </a:pPr>
            <a:r>
              <a:rPr lang="en-US" sz="2400" i="1" dirty="0"/>
              <a:t>This public house has been demolished.</a:t>
            </a:r>
            <a:endParaRPr lang="en-GB" sz="2400" i="1" dirty="0"/>
          </a:p>
          <a:p>
            <a:pPr>
              <a:lnSpc>
                <a:spcPct val="118000"/>
              </a:lnSpc>
            </a:pPr>
            <a:endParaRPr lang="en-GB" sz="2400" dirty="0"/>
          </a:p>
        </p:txBody>
      </p:sp>
    </p:spTree>
    <p:extLst>
      <p:ext uri="{BB962C8B-B14F-4D97-AF65-F5344CB8AC3E}">
        <p14:creationId xmlns:p14="http://schemas.microsoft.com/office/powerpoint/2010/main" val="3695140258"/>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p:txBody>
          <a:bodyPr>
            <a:normAutofit/>
          </a:bodyPr>
          <a:lstStyle/>
          <a:p>
            <a:r>
              <a:rPr lang="en-GB" dirty="0"/>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p:txBody>
          <a:bodyPr>
            <a:normAutofit/>
          </a:bodyPr>
          <a:lstStyle/>
          <a:p>
            <a:pPr marL="109728" indent="0">
              <a:lnSpc>
                <a:spcPct val="108000"/>
              </a:lnSpc>
              <a:buNone/>
            </a:pPr>
            <a:r>
              <a:rPr lang="en-GB" sz="2200" dirty="0"/>
              <a:t>In this unit you’ll learn more about the concept of place identity and how we might investigate it through the independent investigation, including a virtual field visit to Limehouse, </a:t>
            </a:r>
            <a:br>
              <a:rPr lang="en-GB" sz="2200" dirty="0"/>
            </a:br>
            <a:r>
              <a:rPr lang="en-GB" sz="2200" dirty="0"/>
              <a:t>East London.</a:t>
            </a:r>
          </a:p>
          <a:p>
            <a:pPr marL="109728" indent="0">
              <a:lnSpc>
                <a:spcPct val="108000"/>
              </a:lnSpc>
              <a:buNone/>
            </a:pPr>
            <a:endParaRPr lang="en-GB" sz="2200" dirty="0"/>
          </a:p>
          <a:p>
            <a:pPr marL="109728" indent="0">
              <a:lnSpc>
                <a:spcPct val="108000"/>
              </a:lnSpc>
              <a:buNone/>
            </a:pPr>
            <a:r>
              <a:rPr lang="en-GB" sz="2200" dirty="0"/>
              <a:t>You’ll need a notepad on which to make notes as you go along, or you could make notes, paste images, etc. on your device.</a:t>
            </a:r>
          </a:p>
          <a:p>
            <a:pPr marL="109728" indent="0">
              <a:lnSpc>
                <a:spcPct val="108000"/>
              </a:lnSpc>
              <a:buNone/>
            </a:pPr>
            <a:endParaRPr lang="en-GB" sz="2200" dirty="0"/>
          </a:p>
          <a:p>
            <a:pPr marL="109728" indent="0">
              <a:lnSpc>
                <a:spcPct val="108000"/>
              </a:lnSpc>
              <a:buNone/>
            </a:pPr>
            <a:r>
              <a:rPr lang="en-GB" sz="2200" dirty="0"/>
              <a:t>You can view these slides:</a:t>
            </a:r>
          </a:p>
          <a:p>
            <a:pPr lvl="0">
              <a:lnSpc>
                <a:spcPct val="108000"/>
              </a:lnSpc>
            </a:pPr>
            <a:r>
              <a:rPr lang="en-GB" sz="2200" dirty="0"/>
              <a:t>as a slide-show for any animations and to follow links</a:t>
            </a:r>
          </a:p>
          <a:p>
            <a:pPr lvl="0">
              <a:lnSpc>
                <a:spcPct val="108000"/>
              </a:lnSpc>
            </a:pPr>
            <a:r>
              <a:rPr lang="en-GB" sz="2200" dirty="0"/>
              <a:t>in ‘normal’ view if you want to add call-outs or extra slides </a:t>
            </a:r>
            <a:br>
              <a:rPr lang="en-GB" sz="2200" dirty="0"/>
            </a:br>
            <a:r>
              <a:rPr lang="en-GB" sz="2200" dirty="0"/>
              <a:t>to make notes, paste images or answer questions.</a:t>
            </a:r>
          </a:p>
          <a:p>
            <a:pPr marL="109728" lvl="0" indent="0">
              <a:lnSpc>
                <a:spcPct val="108000"/>
              </a:lnSpc>
              <a:buNone/>
            </a:pPr>
            <a:endParaRPr lang="en-GB" sz="2200" dirty="0"/>
          </a:p>
          <a:p>
            <a:pPr>
              <a:lnSpc>
                <a:spcPct val="108000"/>
              </a:lnSpc>
            </a:pPr>
            <a:endParaRPr lang="en-GB" sz="2200" b="1" dirty="0">
              <a:solidFill>
                <a:srgbClr val="FF0000"/>
              </a:solidFill>
            </a:endParaRPr>
          </a:p>
          <a:p>
            <a:pPr>
              <a:lnSpc>
                <a:spcPct val="108000"/>
              </a:lnSpc>
            </a:pPr>
            <a:endParaRPr lang="en-GB" sz="2200" dirty="0"/>
          </a:p>
        </p:txBody>
      </p:sp>
    </p:spTree>
    <p:extLst>
      <p:ext uri="{BB962C8B-B14F-4D97-AF65-F5344CB8AC3E}">
        <p14:creationId xmlns:p14="http://schemas.microsoft.com/office/powerpoint/2010/main" val="2787427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5A31-A18E-4F8C-87D3-30C61A270EF7}"/>
              </a:ext>
            </a:extLst>
          </p:cNvPr>
          <p:cNvSpPr>
            <a:spLocks noGrp="1"/>
          </p:cNvSpPr>
          <p:nvPr>
            <p:ph type="title"/>
          </p:nvPr>
        </p:nvSpPr>
        <p:spPr/>
        <p:txBody>
          <a:bodyPr/>
          <a:lstStyle/>
          <a:p>
            <a:r>
              <a:rPr lang="en-GB" dirty="0"/>
              <a:t>Effective analysis</a:t>
            </a:r>
          </a:p>
        </p:txBody>
      </p:sp>
      <p:sp>
        <p:nvSpPr>
          <p:cNvPr id="3" name="Content Placeholder 2">
            <a:extLst>
              <a:ext uri="{FF2B5EF4-FFF2-40B4-BE49-F238E27FC236}">
                <a16:creationId xmlns:a16="http://schemas.microsoft.com/office/drawing/2014/main" id="{AD80E550-A0C7-451C-8111-E60EA6CE97DC}"/>
              </a:ext>
            </a:extLst>
          </p:cNvPr>
          <p:cNvSpPr>
            <a:spLocks noGrp="1"/>
          </p:cNvSpPr>
          <p:nvPr>
            <p:ph idx="1"/>
          </p:nvPr>
        </p:nvSpPr>
        <p:spPr>
          <a:xfrm>
            <a:off x="385192" y="1844824"/>
            <a:ext cx="8219256" cy="4729712"/>
          </a:xfrm>
        </p:spPr>
        <p:txBody>
          <a:bodyPr>
            <a:normAutofit/>
          </a:bodyPr>
          <a:lstStyle/>
          <a:p>
            <a:pPr marL="109728" indent="0">
              <a:lnSpc>
                <a:spcPct val="108000"/>
              </a:lnSpc>
              <a:buNone/>
            </a:pPr>
            <a:r>
              <a:rPr lang="en-US" sz="2400" dirty="0"/>
              <a:t>Effective analysis involves carefully making sense of the evidence and offering an interpretation of it. In this example, an annotation of Image 7 could involve a consideration of:</a:t>
            </a:r>
            <a:endParaRPr lang="en-GB" sz="2400" dirty="0"/>
          </a:p>
          <a:p>
            <a:pPr lvl="0">
              <a:lnSpc>
                <a:spcPct val="108000"/>
              </a:lnSpc>
            </a:pPr>
            <a:r>
              <a:rPr lang="en-US" sz="2400" dirty="0"/>
              <a:t>the factors that may have caused change in this community</a:t>
            </a:r>
            <a:endParaRPr lang="en-GB" sz="2400" dirty="0"/>
          </a:p>
          <a:p>
            <a:pPr lvl="0">
              <a:lnSpc>
                <a:spcPct val="108000"/>
              </a:lnSpc>
            </a:pPr>
            <a:r>
              <a:rPr lang="en-US" sz="2400" dirty="0"/>
              <a:t>how this type of change may affect communities, their sense of identity, and the local economy.</a:t>
            </a:r>
            <a:endParaRPr lang="en-GB" sz="2400" dirty="0"/>
          </a:p>
        </p:txBody>
      </p:sp>
    </p:spTree>
    <p:extLst>
      <p:ext uri="{BB962C8B-B14F-4D97-AF65-F5344CB8AC3E}">
        <p14:creationId xmlns:p14="http://schemas.microsoft.com/office/powerpoint/2010/main" val="1603703493"/>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6850-65DB-4D85-AB40-551E2EA91C3C}"/>
              </a:ext>
            </a:extLst>
          </p:cNvPr>
          <p:cNvSpPr>
            <a:spLocks noGrp="1"/>
          </p:cNvSpPr>
          <p:nvPr>
            <p:ph type="title"/>
          </p:nvPr>
        </p:nvSpPr>
        <p:spPr/>
        <p:txBody>
          <a:bodyPr/>
          <a:lstStyle/>
          <a:p>
            <a:r>
              <a:rPr lang="en-GB" dirty="0"/>
              <a:t>Chains of reasoning</a:t>
            </a:r>
          </a:p>
        </p:txBody>
      </p:sp>
      <p:sp>
        <p:nvSpPr>
          <p:cNvPr id="3" name="Content Placeholder 2">
            <a:extLst>
              <a:ext uri="{FF2B5EF4-FFF2-40B4-BE49-F238E27FC236}">
                <a16:creationId xmlns:a16="http://schemas.microsoft.com/office/drawing/2014/main" id="{AAA33CBE-B528-49A2-9A5B-E895831D62A0}"/>
              </a:ext>
            </a:extLst>
          </p:cNvPr>
          <p:cNvSpPr>
            <a:spLocks noGrp="1"/>
          </p:cNvSpPr>
          <p:nvPr>
            <p:ph idx="1"/>
          </p:nvPr>
        </p:nvSpPr>
        <p:spPr/>
        <p:txBody>
          <a:bodyPr>
            <a:normAutofit/>
          </a:bodyPr>
          <a:lstStyle/>
          <a:p>
            <a:pPr marL="109728" indent="0">
              <a:lnSpc>
                <a:spcPct val="108000"/>
              </a:lnSpc>
              <a:buNone/>
            </a:pPr>
            <a:r>
              <a:rPr lang="en-US" sz="2400" dirty="0"/>
              <a:t>Annotation, therefore, needs to go further than description. You need to make inferences – linking this change to your understanding of the wider theoretical context – in this case, making links to concepts such as change, identity or attachment. </a:t>
            </a:r>
          </a:p>
          <a:p>
            <a:pPr marL="109728" indent="0">
              <a:lnSpc>
                <a:spcPct val="108000"/>
              </a:lnSpc>
              <a:buNone/>
            </a:pPr>
            <a:endParaRPr lang="en-US" sz="2400" dirty="0"/>
          </a:p>
          <a:p>
            <a:pPr marL="109728" indent="0">
              <a:lnSpc>
                <a:spcPct val="108000"/>
              </a:lnSpc>
              <a:buNone/>
            </a:pPr>
            <a:r>
              <a:rPr lang="en-US" sz="2400" dirty="0"/>
              <a:t>It’s also a good idea to use connectives, such as ‘so’ or </a:t>
            </a:r>
            <a:br>
              <a:rPr lang="en-US" sz="2400" dirty="0"/>
            </a:br>
            <a:r>
              <a:rPr lang="en-US" sz="2400" dirty="0"/>
              <a:t>‘this means that’, to develop chains of reasoning within your annotation.</a:t>
            </a:r>
            <a:endParaRPr lang="en-GB" sz="2400" dirty="0"/>
          </a:p>
          <a:p>
            <a:pPr>
              <a:lnSpc>
                <a:spcPct val="108000"/>
              </a:lnSpc>
            </a:pPr>
            <a:endParaRPr lang="en-GB" sz="2400" dirty="0"/>
          </a:p>
        </p:txBody>
      </p:sp>
    </p:spTree>
    <p:extLst>
      <p:ext uri="{BB962C8B-B14F-4D97-AF65-F5344CB8AC3E}">
        <p14:creationId xmlns:p14="http://schemas.microsoft.com/office/powerpoint/2010/main" val="1113651158"/>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42A8-337C-4E1B-BC8E-3A77875D37D1}"/>
              </a:ext>
            </a:extLst>
          </p:cNvPr>
          <p:cNvSpPr>
            <a:spLocks noGrp="1"/>
          </p:cNvSpPr>
          <p:nvPr>
            <p:ph type="title"/>
          </p:nvPr>
        </p:nvSpPr>
        <p:spPr/>
        <p:txBody>
          <a:bodyPr/>
          <a:lstStyle/>
          <a:p>
            <a:r>
              <a:rPr lang="en-GB" dirty="0"/>
              <a:t>An example</a:t>
            </a:r>
          </a:p>
        </p:txBody>
      </p:sp>
      <p:sp>
        <p:nvSpPr>
          <p:cNvPr id="3" name="Content Placeholder 2">
            <a:extLst>
              <a:ext uri="{FF2B5EF4-FFF2-40B4-BE49-F238E27FC236}">
                <a16:creationId xmlns:a16="http://schemas.microsoft.com/office/drawing/2014/main" id="{E822FAD5-91AE-4926-8E4D-0A0AA5C8C53A}"/>
              </a:ext>
            </a:extLst>
          </p:cNvPr>
          <p:cNvSpPr>
            <a:spLocks noGrp="1"/>
          </p:cNvSpPr>
          <p:nvPr>
            <p:ph idx="1"/>
          </p:nvPr>
        </p:nvSpPr>
        <p:spPr/>
        <p:txBody>
          <a:bodyPr>
            <a:normAutofit/>
          </a:bodyPr>
          <a:lstStyle/>
          <a:p>
            <a:pPr marL="109728" indent="0">
              <a:lnSpc>
                <a:spcPct val="108000"/>
              </a:lnSpc>
              <a:buNone/>
            </a:pPr>
            <a:r>
              <a:rPr lang="en-US" sz="2400" dirty="0"/>
              <a:t>The photo on slide 23 shows Salmon Lane in 2019. Look at the annotations carefully. They do three things that make them analysis rather than description:</a:t>
            </a:r>
            <a:endParaRPr lang="en-GB" sz="2400" dirty="0"/>
          </a:p>
          <a:p>
            <a:pPr marL="624078" lvl="0" indent="-514350">
              <a:lnSpc>
                <a:spcPct val="108000"/>
              </a:lnSpc>
              <a:buFont typeface="+mj-lt"/>
              <a:buAutoNum type="arabicPeriod"/>
            </a:pPr>
            <a:r>
              <a:rPr lang="en-US" sz="2400" dirty="0"/>
              <a:t>Use connectives to create a chain of reasoning.</a:t>
            </a:r>
            <a:endParaRPr lang="en-GB" sz="2400" dirty="0"/>
          </a:p>
          <a:p>
            <a:pPr marL="624078" lvl="0" indent="-514350">
              <a:lnSpc>
                <a:spcPct val="108000"/>
              </a:lnSpc>
              <a:buFont typeface="+mj-lt"/>
              <a:buAutoNum type="arabicPeriod"/>
            </a:pPr>
            <a:r>
              <a:rPr lang="en-US" sz="2400" dirty="0"/>
              <a:t>Refer directly to a review of geographical literature (referenced in a footnote). </a:t>
            </a:r>
            <a:endParaRPr lang="en-GB" sz="2400" dirty="0"/>
          </a:p>
          <a:p>
            <a:pPr marL="624078" indent="-514350">
              <a:lnSpc>
                <a:spcPct val="108000"/>
              </a:lnSpc>
              <a:buFont typeface="+mj-lt"/>
              <a:buAutoNum type="arabicPeriod"/>
            </a:pPr>
            <a:r>
              <a:rPr lang="en-US" sz="2400" dirty="0"/>
              <a:t>Refer to the 'voice' of the artist. </a:t>
            </a:r>
            <a:endParaRPr lang="en-GB" sz="2400" dirty="0"/>
          </a:p>
        </p:txBody>
      </p:sp>
    </p:spTree>
    <p:extLst>
      <p:ext uri="{BB962C8B-B14F-4D97-AF65-F5344CB8AC3E}">
        <p14:creationId xmlns:p14="http://schemas.microsoft.com/office/powerpoint/2010/main" val="3596595406"/>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18D6D-A583-4FE1-9CA8-128296CC4C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515" y="1484784"/>
            <a:ext cx="4572000" cy="3428836"/>
          </a:xfrm>
          <a:prstGeom prst="rect">
            <a:avLst/>
          </a:prstGeom>
        </p:spPr>
      </p:pic>
      <p:sp>
        <p:nvSpPr>
          <p:cNvPr id="6" name="Speech Bubble: Rectangle 5">
            <a:extLst>
              <a:ext uri="{FF2B5EF4-FFF2-40B4-BE49-F238E27FC236}">
                <a16:creationId xmlns:a16="http://schemas.microsoft.com/office/drawing/2014/main" id="{06306C4A-7120-49E8-9D10-0AAE751186E7}"/>
              </a:ext>
            </a:extLst>
          </p:cNvPr>
          <p:cNvSpPr/>
          <p:nvPr/>
        </p:nvSpPr>
        <p:spPr>
          <a:xfrm>
            <a:off x="4898857" y="779174"/>
            <a:ext cx="4124471" cy="2217778"/>
          </a:xfrm>
          <a:prstGeom prst="wedgeRectCallout">
            <a:avLst>
              <a:gd name="adj1" fmla="val -89051"/>
              <a:gd name="adj2" fmla="val 11773"/>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en-GB" dirty="0">
                <a:effectLst/>
                <a:latin typeface="Lato"/>
                <a:ea typeface="Times New Roman" panose="02020603050405020304" pitchFamily="18" charset="0"/>
                <a:cs typeface="Calibri" panose="020F0502020204030204" pitchFamily="34" charset="0"/>
              </a:rPr>
              <a:t>The public house in the painting has been replaced by flats so the community has lost a meeting place. A quarter of the UK’s pubs closed in the period 1982-2017</a:t>
            </a:r>
            <a:r>
              <a:rPr lang="en-GB" baseline="30000" dirty="0">
                <a:effectLst/>
                <a:latin typeface="Lato"/>
                <a:ea typeface="Times New Roman" panose="02020603050405020304" pitchFamily="18" charset="0"/>
                <a:cs typeface="Calibri" panose="020F0502020204030204" pitchFamily="34" charset="0"/>
              </a:rPr>
              <a:t>1</a:t>
            </a:r>
            <a:r>
              <a:rPr lang="en-GB" dirty="0">
                <a:effectLst/>
                <a:latin typeface="Lato"/>
                <a:ea typeface="Times New Roman" panose="02020603050405020304" pitchFamily="18" charset="0"/>
                <a:cs typeface="Calibri" panose="020F0502020204030204" pitchFamily="34" charset="0"/>
              </a:rPr>
              <a:t>. This means that this community has lost part of its historic and social identity.</a:t>
            </a:r>
            <a:endParaRPr lang="en-GB" sz="1400" dirty="0">
              <a:effectLst/>
              <a:latin typeface="Lato"/>
              <a:ea typeface="Times New Roman" panose="02020603050405020304" pitchFamily="18"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D2B6F352-B1EA-4752-A84E-1DD3F3258296}"/>
              </a:ext>
            </a:extLst>
          </p:cNvPr>
          <p:cNvSpPr/>
          <p:nvPr/>
        </p:nvSpPr>
        <p:spPr>
          <a:xfrm>
            <a:off x="4898857" y="3140968"/>
            <a:ext cx="4124472" cy="1904243"/>
          </a:xfrm>
          <a:prstGeom prst="wedgeRectCallout">
            <a:avLst>
              <a:gd name="adj1" fmla="val -86663"/>
              <a:gd name="adj2" fmla="val -72881"/>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0"/>
              </a:spcAft>
            </a:pPr>
            <a:r>
              <a:rPr lang="en-GB" dirty="0">
                <a:effectLst/>
                <a:latin typeface="Lato"/>
                <a:ea typeface="Times New Roman" panose="02020603050405020304" pitchFamily="18" charset="0"/>
                <a:cs typeface="Calibri" panose="020F0502020204030204" pitchFamily="34" charset="0"/>
              </a:rPr>
              <a:t>The artist appears to have enlarged the tower block slightly. This may be because the artist wants to emphasise that the 60’s tower blocks play an important part in the identity of this place.</a:t>
            </a:r>
            <a:r>
              <a:rPr lang="en-GB" dirty="0">
                <a:effectLst/>
                <a:latin typeface="Lato"/>
                <a:ea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F17CF6D9-381F-40B1-A5C0-168B3F17EBBE}"/>
              </a:ext>
            </a:extLst>
          </p:cNvPr>
          <p:cNvSpPr/>
          <p:nvPr/>
        </p:nvSpPr>
        <p:spPr>
          <a:xfrm>
            <a:off x="311253" y="5334460"/>
            <a:ext cx="8712076" cy="1017523"/>
          </a:xfrm>
          <a:prstGeom prst="rect">
            <a:avLst/>
          </a:prstGeom>
        </p:spPr>
        <p:txBody>
          <a:bodyPr wrap="square">
            <a:spAutoFit/>
          </a:bodyPr>
          <a:lstStyle/>
          <a:p>
            <a:pPr>
              <a:lnSpc>
                <a:spcPct val="115000"/>
              </a:lnSpc>
              <a:spcBef>
                <a:spcPts val="500"/>
              </a:spcBef>
              <a:spcAft>
                <a:spcPts val="0"/>
              </a:spcAft>
            </a:pPr>
            <a:r>
              <a:rPr lang="en-GB" dirty="0">
                <a:latin typeface="Lato" panose="020F0502020204030203" pitchFamily="34" charset="0"/>
                <a:ea typeface="Lato" panose="020F0502020204030203" pitchFamily="34" charset="0"/>
                <a:cs typeface="Lato" panose="020F0502020204030203" pitchFamily="34" charset="0"/>
              </a:rPr>
              <a:t>Footnote 1. </a:t>
            </a:r>
            <a:r>
              <a:rPr lang="en-GB" i="1" dirty="0">
                <a:latin typeface="Lato" panose="020F0502020204030203" pitchFamily="34" charset="0"/>
                <a:ea typeface="Lato" panose="020F0502020204030203" pitchFamily="34" charset="0"/>
                <a:cs typeface="Lato" panose="020F0502020204030203" pitchFamily="34" charset="0"/>
              </a:rPr>
              <a:t>Why London’s pubs are disappearing.</a:t>
            </a:r>
            <a:r>
              <a:rPr lang="en-GB" dirty="0">
                <a:latin typeface="Lato" panose="020F0502020204030203" pitchFamily="34" charset="0"/>
                <a:ea typeface="Lato" panose="020F0502020204030203" pitchFamily="34" charset="0"/>
                <a:cs typeface="Lato" panose="020F0502020204030203" pitchFamily="34" charset="0"/>
              </a:rPr>
              <a:t> (2017) The Economist. </a:t>
            </a:r>
            <a:r>
              <a:rPr lang="en-GB" u="sng" dirty="0">
                <a:solidFill>
                  <a:srgbClr val="0563C1"/>
                </a:solidFill>
                <a:latin typeface="Lato" panose="020F0502020204030203" pitchFamily="34" charset="0"/>
                <a:ea typeface="Lato" panose="020F0502020204030203" pitchFamily="34" charset="0"/>
                <a:cs typeface="Lato" panose="020F0502020204030203" pitchFamily="34" charset="0"/>
                <a:hlinkClick r:id="rId4"/>
              </a:rPr>
              <a:t>https://www.economist.com/britain/2017/08/24/why-londons-pubs-are-disappearing</a:t>
            </a:r>
            <a:endParaRPr lang="en-GB"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51835422"/>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692696"/>
            <a:ext cx="8229600" cy="463190"/>
          </a:xfrm>
        </p:spPr>
        <p:txBody>
          <a:bodyPr>
            <a:normAutofit fontScale="90000"/>
          </a:bodyPr>
          <a:lstStyle/>
          <a:p>
            <a:r>
              <a:rPr lang="en-GB" sz="4000" b="1" dirty="0"/>
              <a:t>Links</a:t>
            </a:r>
          </a:p>
        </p:txBody>
      </p:sp>
      <p:sp>
        <p:nvSpPr>
          <p:cNvPr id="5" name="Text Placeholder 4"/>
          <p:cNvSpPr>
            <a:spLocks noGrp="1"/>
          </p:cNvSpPr>
          <p:nvPr>
            <p:ph type="body" idx="1"/>
          </p:nvPr>
        </p:nvSpPr>
        <p:spPr>
          <a:xfrm>
            <a:off x="395536" y="3212976"/>
            <a:ext cx="4040188" cy="463190"/>
          </a:xfrm>
        </p:spPr>
        <p:txBody>
          <a:bodyPr>
            <a:normAutofit/>
          </a:bodyPr>
          <a:lstStyle/>
          <a:p>
            <a:r>
              <a:rPr lang="en-GB" dirty="0"/>
              <a:t>From the awarding bodies</a:t>
            </a:r>
          </a:p>
        </p:txBody>
      </p:sp>
      <p:graphicFrame>
        <p:nvGraphicFramePr>
          <p:cNvPr id="8" name="Content Placeholder 7">
            <a:extLst>
              <a:ext uri="{FF2B5EF4-FFF2-40B4-BE49-F238E27FC236}">
                <a16:creationId xmlns:a16="http://schemas.microsoft.com/office/drawing/2014/main" id="{A7C51562-103C-C94B-B01C-4D1BEE393A51}"/>
              </a:ext>
            </a:extLst>
          </p:cNvPr>
          <p:cNvGraphicFramePr>
            <a:graphicFrameLocks/>
          </p:cNvGraphicFramePr>
          <p:nvPr>
            <p:extLst>
              <p:ext uri="{D42A27DB-BD31-4B8C-83A1-F6EECF244321}">
                <p14:modId xmlns:p14="http://schemas.microsoft.com/office/powerpoint/2010/main" val="4138648199"/>
              </p:ext>
            </p:extLst>
          </p:nvPr>
        </p:nvGraphicFramePr>
        <p:xfrm>
          <a:off x="467544" y="3676166"/>
          <a:ext cx="4392488" cy="2763520"/>
        </p:xfrm>
        <a:graphic>
          <a:graphicData uri="http://schemas.openxmlformats.org/drawingml/2006/table">
            <a:tbl>
              <a:tblPr firstRow="1" bandRow="1">
                <a:tableStyleId>{5C22544A-7EE6-4342-B048-85BDC9FD1C3A}</a:tableStyleId>
              </a:tblPr>
              <a:tblGrid>
                <a:gridCol w="1006036">
                  <a:extLst>
                    <a:ext uri="{9D8B030D-6E8A-4147-A177-3AD203B41FA5}">
                      <a16:colId xmlns:a16="http://schemas.microsoft.com/office/drawing/2014/main" val="20000"/>
                    </a:ext>
                  </a:extLst>
                </a:gridCol>
                <a:gridCol w="3386452">
                  <a:extLst>
                    <a:ext uri="{9D8B030D-6E8A-4147-A177-3AD203B41FA5}">
                      <a16:colId xmlns:a16="http://schemas.microsoft.com/office/drawing/2014/main" val="20001"/>
                    </a:ext>
                  </a:extLst>
                </a:gridCol>
              </a:tblGrid>
              <a:tr h="370840">
                <a:tc>
                  <a:txBody>
                    <a:bodyPr/>
                    <a:lstStyle/>
                    <a:p>
                      <a:endParaRPr lang="en-GB" sz="18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dirty="0">
                          <a:latin typeface="Lato" panose="020F0502020204030203" pitchFamily="34" charset="0"/>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370840">
                <a:tc>
                  <a:txBody>
                    <a:bodyPr/>
                    <a:lstStyle/>
                    <a:p>
                      <a:r>
                        <a:rPr lang="en-GB" sz="1800" dirty="0">
                          <a:latin typeface="Lato"/>
                          <a:ea typeface="Lato" panose="020F0502020204030203" pitchFamily="34" charset="0"/>
                          <a:cs typeface="Lato" panose="020F0502020204030203" pitchFamily="34" charset="0"/>
                          <a:hlinkClick r:id="rId3"/>
                        </a:rPr>
                        <a:t>AQA</a:t>
                      </a:r>
                      <a:endParaRPr lang="en-GB" sz="18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3.2.2 Changing Places</a:t>
                      </a:r>
                    </a:p>
                  </a:txBody>
                  <a:tcPr/>
                </a:tc>
                <a:extLst>
                  <a:ext uri="{0D108BD9-81ED-4DB2-BD59-A6C34878D82A}">
                    <a16:rowId xmlns:a16="http://schemas.microsoft.com/office/drawing/2014/main" val="10001"/>
                  </a:ext>
                </a:extLst>
              </a:tr>
              <a:tr h="370840">
                <a:tc>
                  <a:txBody>
                    <a:bodyPr/>
                    <a:lstStyle/>
                    <a:p>
                      <a:r>
                        <a:rPr lang="en-GB" sz="1800" dirty="0">
                          <a:latin typeface="Lato"/>
                          <a:ea typeface="Lato" panose="020F0502020204030203" pitchFamily="34" charset="0"/>
                          <a:cs typeface="Lato" panose="020F0502020204030203" pitchFamily="34" charset="0"/>
                          <a:hlinkClick r:id="rId4"/>
                        </a:rPr>
                        <a:t>Eduqas</a:t>
                      </a:r>
                      <a:endParaRPr lang="en-GB" sz="1800" dirty="0">
                        <a:latin typeface="Lato"/>
                        <a:ea typeface="Lato" panose="020F0502020204030203" pitchFamily="34" charset="0"/>
                        <a:cs typeface="Lato" panose="020F0502020204030203" pitchFamily="34" charset="0"/>
                      </a:endParaRPr>
                    </a:p>
                  </a:txBody>
                  <a:tcPr/>
                </a:tc>
                <a:tc>
                  <a:txBody>
                    <a:bodyPr/>
                    <a:lstStyle/>
                    <a:p>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2.1 Changing Places</a:t>
                      </a:r>
                      <a:endParaRPr lang="en-GB" sz="180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2"/>
                  </a:ext>
                </a:extLst>
              </a:tr>
              <a:tr h="370840">
                <a:tc>
                  <a:txBody>
                    <a:bodyPr/>
                    <a:lstStyle/>
                    <a:p>
                      <a:r>
                        <a:rPr lang="en-GB" sz="1800" dirty="0">
                          <a:latin typeface="Lato"/>
                          <a:ea typeface="Lato" panose="020F0502020204030203" pitchFamily="34" charset="0"/>
                          <a:cs typeface="Lato" panose="020F0502020204030203" pitchFamily="34" charset="0"/>
                          <a:hlinkClick r:id="rId5"/>
                        </a:rPr>
                        <a:t>Edexcel</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4 Shaping Places/ Regenerating Places</a:t>
                      </a:r>
                    </a:p>
                  </a:txBody>
                  <a:tcPr/>
                </a:tc>
                <a:extLst>
                  <a:ext uri="{0D108BD9-81ED-4DB2-BD59-A6C34878D82A}">
                    <a16:rowId xmlns:a16="http://schemas.microsoft.com/office/drawing/2014/main" val="10003"/>
                  </a:ext>
                </a:extLst>
              </a:tr>
              <a:tr h="370840">
                <a:tc>
                  <a:txBody>
                    <a:bodyPr/>
                    <a:lstStyle/>
                    <a:p>
                      <a:r>
                        <a:rPr lang="en-GB" sz="1800" dirty="0">
                          <a:latin typeface="Lato"/>
                          <a:ea typeface="Lato" panose="020F0502020204030203" pitchFamily="34" charset="0"/>
                          <a:cs typeface="Lato" panose="020F0502020204030203" pitchFamily="34" charset="0"/>
                          <a:hlinkClick r:id="rId6"/>
                        </a:rPr>
                        <a:t>OCR</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2.1</a:t>
                      </a:r>
                      <a:r>
                        <a:rPr kumimoji="0" lang="en-GB" sz="1800" kern="1200" dirty="0">
                          <a:solidFill>
                            <a:srgbClr val="FF0000"/>
                          </a:solidFill>
                          <a:latin typeface="Lato" panose="020F0502020204030203" pitchFamily="34" charset="0"/>
                          <a:ea typeface="Lato" panose="020F0502020204030203" pitchFamily="34" charset="0"/>
                          <a:cs typeface="Lato" panose="020F0502020204030203" pitchFamily="34" charset="0"/>
                        </a:rPr>
                        <a:t> </a:t>
                      </a:r>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Changing Spaces; Making Places</a:t>
                      </a:r>
                      <a:endParaRPr kumimoji="0" lang="en-GB" sz="1800"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4"/>
                  </a:ext>
                </a:extLst>
              </a:tr>
              <a:tr h="370840">
                <a:tc>
                  <a:txBody>
                    <a:bodyPr/>
                    <a:lstStyle/>
                    <a:p>
                      <a:r>
                        <a:rPr kumimoji="0" lang="en-GB" sz="1800" u="sng" kern="1200" dirty="0">
                          <a:solidFill>
                            <a:schemeClr val="dk1"/>
                          </a:solidFill>
                          <a:latin typeface="Lato"/>
                          <a:ea typeface="+mn-ea"/>
                          <a:cs typeface="+mn-cs"/>
                          <a:hlinkClick r:id="rId4"/>
                        </a:rPr>
                        <a:t>WJEC</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rgbClr val="26377C"/>
                          </a:solidFill>
                          <a:latin typeface="Lato" panose="020F0502020204030203" pitchFamily="34" charset="0"/>
                          <a:ea typeface="Lato" panose="020F0502020204030203" pitchFamily="34" charset="0"/>
                          <a:cs typeface="Lato" panose="020F0502020204030203" pitchFamily="34" charset="0"/>
                        </a:rPr>
                        <a:t>2.1 Changing Places</a:t>
                      </a:r>
                    </a:p>
                  </a:txBody>
                  <a:tcPr/>
                </a:tc>
                <a:extLst>
                  <a:ext uri="{0D108BD9-81ED-4DB2-BD59-A6C34878D82A}">
                    <a16:rowId xmlns:a16="http://schemas.microsoft.com/office/drawing/2014/main" val="10005"/>
                  </a:ext>
                </a:extLst>
              </a:tr>
            </a:tbl>
          </a:graphicData>
        </a:graphic>
      </p:graphicFrame>
      <p:sp>
        <p:nvSpPr>
          <p:cNvPr id="11" name="Content Placeholder 5">
            <a:extLst>
              <a:ext uri="{FF2B5EF4-FFF2-40B4-BE49-F238E27FC236}">
                <a16:creationId xmlns:a16="http://schemas.microsoft.com/office/drawing/2014/main" id="{95E41ACE-33EF-4F1C-A3BA-05B08647BA60}"/>
              </a:ext>
            </a:extLst>
          </p:cNvPr>
          <p:cNvSpPr>
            <a:spLocks noGrp="1"/>
          </p:cNvSpPr>
          <p:nvPr>
            <p:ph sz="half" idx="2"/>
          </p:nvPr>
        </p:nvSpPr>
        <p:spPr>
          <a:xfrm>
            <a:off x="5140324" y="1742827"/>
            <a:ext cx="4003676" cy="4350469"/>
          </a:xfrm>
        </p:spPr>
        <p:txBody>
          <a:bodyPr>
            <a:normAutofit/>
          </a:bodyPr>
          <a:lstStyle/>
          <a:p>
            <a:pPr>
              <a:lnSpc>
                <a:spcPct val="108000"/>
              </a:lnSpc>
            </a:pPr>
            <a:r>
              <a:rPr lang="en-GB" sz="2200" dirty="0">
                <a:hlinkClick r:id="rId7"/>
              </a:rPr>
              <a:t>COVID-19 and Changing Places independent investigation</a:t>
            </a:r>
            <a:endParaRPr lang="en-GB" sz="2200" dirty="0"/>
          </a:p>
          <a:p>
            <a:pPr>
              <a:lnSpc>
                <a:spcPct val="108000"/>
              </a:lnSpc>
            </a:pPr>
            <a:r>
              <a:rPr lang="en-GB" sz="2200" dirty="0">
                <a:hlinkClick r:id="rId8"/>
              </a:rPr>
              <a:t>Planning the independent investigation on Changing Places</a:t>
            </a:r>
            <a:endParaRPr lang="en-GB" sz="2200" dirty="0"/>
          </a:p>
          <a:p>
            <a:pPr>
              <a:lnSpc>
                <a:spcPct val="108000"/>
              </a:lnSpc>
            </a:pPr>
            <a:r>
              <a:rPr lang="en-GB" sz="2200" dirty="0">
                <a:hlinkClick r:id="rId9"/>
              </a:rPr>
              <a:t>Investigating regeneration at London's Olympic Park</a:t>
            </a:r>
            <a:endParaRPr lang="en-GB" sz="2200" dirty="0"/>
          </a:p>
          <a:p>
            <a:pPr>
              <a:lnSpc>
                <a:spcPct val="108000"/>
              </a:lnSpc>
              <a:buNone/>
            </a:pPr>
            <a:endParaRPr lang="en-GB" sz="2200" dirty="0"/>
          </a:p>
        </p:txBody>
      </p:sp>
      <p:sp>
        <p:nvSpPr>
          <p:cNvPr id="12" name="Text Placeholder 3">
            <a:extLst>
              <a:ext uri="{FF2B5EF4-FFF2-40B4-BE49-F238E27FC236}">
                <a16:creationId xmlns:a16="http://schemas.microsoft.com/office/drawing/2014/main" id="{0E3729FA-BF2E-4E2C-83E1-4D7BDD7E9773}"/>
              </a:ext>
            </a:extLst>
          </p:cNvPr>
          <p:cNvSpPr txBox="1">
            <a:spLocks/>
          </p:cNvSpPr>
          <p:nvPr/>
        </p:nvSpPr>
        <p:spPr>
          <a:xfrm>
            <a:off x="5271391" y="1103066"/>
            <a:ext cx="3765105" cy="639762"/>
          </a:xfrm>
          <a:prstGeom prst="rect">
            <a:avLst/>
          </a:prstGeom>
        </p:spPr>
        <p:txBody>
          <a:bodyPr vert="horz" anchor="b">
            <a:normAutofit/>
          </a:bodyPr>
          <a:lstStyle>
            <a:lvl1pPr marL="0" indent="0" algn="l" rtl="0" eaLnBrk="1" latinLnBrk="0" hangingPunct="1">
              <a:spcBef>
                <a:spcPts val="300"/>
              </a:spcBef>
              <a:buClr>
                <a:schemeClr val="accent3"/>
              </a:buClr>
              <a:buFont typeface="Georgia"/>
              <a:buNone/>
              <a:defRPr kumimoji="0" sz="2400" b="1"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457200" indent="0" algn="l" rtl="0" eaLnBrk="1" latinLnBrk="0" hangingPunct="1">
              <a:spcBef>
                <a:spcPts val="300"/>
              </a:spcBef>
              <a:buClr>
                <a:schemeClr val="accent2"/>
              </a:buClr>
              <a:buFont typeface="Georgia"/>
              <a:buNone/>
              <a:defRPr kumimoji="0" sz="2000" b="1"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14400" indent="0" algn="l" rtl="0" eaLnBrk="1" latinLnBrk="0" hangingPunct="1">
              <a:spcBef>
                <a:spcPts val="300"/>
              </a:spcBef>
              <a:buClr>
                <a:schemeClr val="accent1"/>
              </a:buClr>
              <a:buFont typeface="Wingdings 2"/>
              <a:buNone/>
              <a:defRPr kumimoji="0" sz="1800" b="1"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371600" indent="0" algn="l" rtl="0" eaLnBrk="1" latinLnBrk="0" hangingPunct="1">
              <a:spcBef>
                <a:spcPts val="300"/>
              </a:spcBef>
              <a:buClr>
                <a:schemeClr val="accent1"/>
              </a:buClr>
              <a:buFont typeface="Wingdings 2"/>
              <a:buNone/>
              <a:defRPr kumimoji="0" sz="1600" b="1"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828800" indent="0" algn="l" rtl="0" eaLnBrk="1" latinLnBrk="0" hangingPunct="1">
              <a:spcBef>
                <a:spcPts val="300"/>
              </a:spcBef>
              <a:buClr>
                <a:schemeClr val="accent3"/>
              </a:buClr>
              <a:buFont typeface="Georgia"/>
              <a:buNone/>
              <a:defRPr kumimoji="0" sz="1600" b="1"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2286000" indent="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6pPr>
            <a:lvl7pPr marL="2743200" indent="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7pPr>
            <a:lvl8pPr marL="3200400" indent="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8pPr>
            <a:lvl9pPr marL="3657600" indent="0" algn="l" rtl="0" eaLnBrk="1" latinLnBrk="0" hangingPunct="1">
              <a:spcBef>
                <a:spcPts val="300"/>
              </a:spcBef>
              <a:buClr>
                <a:schemeClr val="accent3"/>
              </a:buClr>
              <a:buFont typeface="Georgia"/>
              <a:buNone/>
              <a:defRPr kumimoji="0" sz="1600" b="1" kern="1200" baseline="0">
                <a:solidFill>
                  <a:schemeClr val="accent3"/>
                </a:solidFill>
                <a:latin typeface="+mn-lt"/>
                <a:ea typeface="+mn-ea"/>
                <a:cs typeface="+mn-cs"/>
              </a:defRPr>
            </a:lvl9pPr>
          </a:lstStyle>
          <a:p>
            <a:r>
              <a:rPr lang="en-GB" dirty="0"/>
              <a:t>Find out more from GEO:</a:t>
            </a:r>
          </a:p>
        </p:txBody>
      </p:sp>
      <p:sp>
        <p:nvSpPr>
          <p:cNvPr id="13" name="Content Placeholder 5">
            <a:extLst>
              <a:ext uri="{FF2B5EF4-FFF2-40B4-BE49-F238E27FC236}">
                <a16:creationId xmlns:a16="http://schemas.microsoft.com/office/drawing/2014/main" id="{E6AFBC1F-6F5F-4CF3-A812-045A19A064A2}"/>
              </a:ext>
            </a:extLst>
          </p:cNvPr>
          <p:cNvSpPr txBox="1">
            <a:spLocks/>
          </p:cNvSpPr>
          <p:nvPr/>
        </p:nvSpPr>
        <p:spPr>
          <a:xfrm>
            <a:off x="323528" y="1306313"/>
            <a:ext cx="4702799" cy="2194695"/>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4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0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16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16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600" kern="1200" baseline="0">
                <a:solidFill>
                  <a:schemeClr val="accent3"/>
                </a:solidFill>
                <a:latin typeface="+mn-lt"/>
                <a:ea typeface="+mn-ea"/>
                <a:cs typeface="+mn-cs"/>
              </a:defRPr>
            </a:lvl9pPr>
          </a:lstStyle>
          <a:p>
            <a:pPr marL="109728" indent="0">
              <a:lnSpc>
                <a:spcPct val="108000"/>
              </a:lnSpc>
              <a:buFont typeface="Georgia"/>
              <a:buNone/>
            </a:pPr>
            <a:r>
              <a:rPr lang="en-GB" sz="2200" dirty="0"/>
              <a:t>Changing Places is a generic term geographers use to describe change in urban and rural places. It is a core A level unit, although the awarding bodies use different titles.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272287" y="476672"/>
            <a:ext cx="8229600" cy="1066800"/>
          </a:xfrm>
        </p:spPr>
        <p:txBody>
          <a:bodyPr/>
          <a:lstStyle/>
          <a:p>
            <a:r>
              <a:rPr lang="en-GB"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238426" y="1313178"/>
            <a:ext cx="8496944" cy="5068150"/>
          </a:xfrm>
        </p:spPr>
        <p:txBody>
          <a:bodyPr>
            <a:normAutofit/>
          </a:bodyPr>
          <a:lstStyle/>
          <a:p>
            <a:pPr marL="0" indent="0">
              <a:buNone/>
            </a:pPr>
            <a:r>
              <a:rPr lang="en-GB" sz="2000" dirty="0"/>
              <a:t>This presentation has been written by Andy Owen, author and Consultant to the GA. It is </a:t>
            </a:r>
            <a:r>
              <a:rPr lang="en-US" sz="2000" dirty="0"/>
              <a:t>adapted from his book: Owen, A. (2019) </a:t>
            </a:r>
            <a:r>
              <a:rPr lang="en-US" sz="2000" i="1" dirty="0"/>
              <a:t>A Level Geography Independent Investigation</a:t>
            </a:r>
            <a:r>
              <a:rPr lang="en-US" sz="2000" dirty="0"/>
              <a:t>. Tewkesbury: Insight &amp; Perspective.</a:t>
            </a:r>
            <a:endParaRPr lang="en-GB" sz="2000" dirty="0"/>
          </a:p>
          <a:p>
            <a:pPr marL="0" indent="0">
              <a:buNone/>
            </a:pPr>
            <a:endParaRPr lang="en-GB" sz="2000" dirty="0"/>
          </a:p>
          <a:p>
            <a:pPr marL="0" indent="0">
              <a:buNone/>
            </a:pPr>
            <a:r>
              <a:rPr lang="en-GB" sz="2000" b="1" dirty="0"/>
              <a:t>Figures</a:t>
            </a:r>
          </a:p>
          <a:p>
            <a:pPr marL="342900" indent="-342900">
              <a:lnSpc>
                <a:spcPct val="128000"/>
              </a:lnSpc>
            </a:pPr>
            <a:r>
              <a:rPr lang="en-GB" sz="2000" b="1" dirty="0"/>
              <a:t>Slide 7:</a:t>
            </a:r>
            <a:r>
              <a:rPr lang="en-GB" sz="2000" dirty="0"/>
              <a:t> Photo © Andy Owen</a:t>
            </a:r>
          </a:p>
          <a:p>
            <a:pPr marL="342900" indent="-342900">
              <a:lnSpc>
                <a:spcPct val="128000"/>
              </a:lnSpc>
            </a:pPr>
            <a:r>
              <a:rPr lang="en-GB" sz="2000" b="1" dirty="0"/>
              <a:t>Slide 8: </a:t>
            </a:r>
            <a:r>
              <a:rPr lang="en-GB" sz="2000" dirty="0"/>
              <a:t>photos (l-r) © Philip </a:t>
            </a:r>
            <a:r>
              <a:rPr lang="en-GB" sz="2000" dirty="0" err="1"/>
              <a:t>Halling</a:t>
            </a:r>
            <a:r>
              <a:rPr lang="en-GB" sz="2000" dirty="0"/>
              <a:t>/</a:t>
            </a:r>
            <a:r>
              <a:rPr lang="en-GB" sz="2000" dirty="0" err="1"/>
              <a:t>Geograph</a:t>
            </a:r>
            <a:r>
              <a:rPr lang="en-GB" sz="2000" dirty="0"/>
              <a:t>; Caitlin Hobbs CC 3.0; Andy Owen</a:t>
            </a:r>
          </a:p>
          <a:p>
            <a:pPr marL="342900" indent="-342900">
              <a:lnSpc>
                <a:spcPct val="128000"/>
              </a:lnSpc>
            </a:pPr>
            <a:r>
              <a:rPr lang="en-GB" sz="2000" b="1" dirty="0"/>
              <a:t>Slide 15: </a:t>
            </a:r>
            <a:r>
              <a:rPr lang="en-GB" sz="2000" dirty="0"/>
              <a:t>photo © Google</a:t>
            </a:r>
          </a:p>
          <a:p>
            <a:pPr marL="342900" indent="-342900">
              <a:lnSpc>
                <a:spcPct val="128000"/>
              </a:lnSpc>
            </a:pPr>
            <a:r>
              <a:rPr lang="en-GB" sz="2000" b="1" dirty="0"/>
              <a:t>Slide 23: </a:t>
            </a:r>
            <a:r>
              <a:rPr lang="en-GB" sz="2000" dirty="0"/>
              <a:t>photo © Andy Owen</a:t>
            </a:r>
          </a:p>
          <a:p>
            <a:pPr marL="342900" indent="-342900">
              <a:lnSpc>
                <a:spcPct val="128000"/>
              </a:lnSpc>
            </a:pPr>
            <a:r>
              <a:rPr lang="en-GB" sz="2000" b="1" dirty="0"/>
              <a:t>Doreen Fletcher artwork </a:t>
            </a:r>
            <a:r>
              <a:rPr lang="en-GB" sz="2000" dirty="0"/>
              <a:t>with kind permission: https://www.doreenfletcherartist.com/</a:t>
            </a:r>
          </a:p>
          <a:p>
            <a:pPr marL="342900" indent="-342900">
              <a:lnSpc>
                <a:spcPct val="128000"/>
              </a:lnSpc>
            </a:pPr>
            <a:endParaRPr lang="en-GB" sz="2000" dirty="0"/>
          </a:p>
        </p:txBody>
      </p:sp>
    </p:spTree>
    <p:extLst>
      <p:ext uri="{BB962C8B-B14F-4D97-AF65-F5344CB8AC3E}">
        <p14:creationId xmlns:p14="http://schemas.microsoft.com/office/powerpoint/2010/main" val="176999597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08C3-A97F-416E-9EF5-880AEC67C6ED}"/>
              </a:ext>
            </a:extLst>
          </p:cNvPr>
          <p:cNvSpPr>
            <a:spLocks noGrp="1"/>
          </p:cNvSpPr>
          <p:nvPr>
            <p:ph type="title"/>
          </p:nvPr>
        </p:nvSpPr>
        <p:spPr/>
        <p:txBody>
          <a:bodyPr/>
          <a:lstStyle/>
          <a:p>
            <a:r>
              <a:rPr lang="en-GB" dirty="0"/>
              <a:t>What is place identity?</a:t>
            </a:r>
          </a:p>
        </p:txBody>
      </p:sp>
      <p:sp>
        <p:nvSpPr>
          <p:cNvPr id="3" name="Content Placeholder 2">
            <a:extLst>
              <a:ext uri="{FF2B5EF4-FFF2-40B4-BE49-F238E27FC236}">
                <a16:creationId xmlns:a16="http://schemas.microsoft.com/office/drawing/2014/main" id="{C2B31110-5527-4EFF-BD52-235F57D8FACF}"/>
              </a:ext>
            </a:extLst>
          </p:cNvPr>
          <p:cNvSpPr>
            <a:spLocks noGrp="1"/>
          </p:cNvSpPr>
          <p:nvPr>
            <p:ph idx="1"/>
          </p:nvPr>
        </p:nvSpPr>
        <p:spPr/>
        <p:txBody>
          <a:bodyPr>
            <a:normAutofit/>
          </a:bodyPr>
          <a:lstStyle/>
          <a:p>
            <a:pPr>
              <a:lnSpc>
                <a:spcPct val="108000"/>
              </a:lnSpc>
            </a:pPr>
            <a:r>
              <a:rPr lang="en-GB" sz="2400" dirty="0"/>
              <a:t>Place identity is an important concept in Changing Places. People develop a sense of place identity for any place with which they are familiar – where they live, where they grew up or where they work.</a:t>
            </a:r>
          </a:p>
          <a:p>
            <a:pPr>
              <a:lnSpc>
                <a:spcPct val="108000"/>
              </a:lnSpc>
            </a:pPr>
            <a:r>
              <a:rPr lang="en-GB" sz="2400" dirty="0"/>
              <a:t>Place identity depends on our experience of a physical place – the sights, sounds and even smells of the place.</a:t>
            </a:r>
          </a:p>
        </p:txBody>
      </p:sp>
    </p:spTree>
    <p:extLst>
      <p:ext uri="{BB962C8B-B14F-4D97-AF65-F5344CB8AC3E}">
        <p14:creationId xmlns:p14="http://schemas.microsoft.com/office/powerpoint/2010/main" val="2030690803"/>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06A2-0565-44BF-A783-282983B32119}"/>
              </a:ext>
            </a:extLst>
          </p:cNvPr>
          <p:cNvSpPr>
            <a:spLocks noGrp="1"/>
          </p:cNvSpPr>
          <p:nvPr>
            <p:ph type="title"/>
          </p:nvPr>
        </p:nvSpPr>
        <p:spPr/>
        <p:txBody>
          <a:bodyPr>
            <a:normAutofit/>
          </a:bodyPr>
          <a:lstStyle/>
          <a:p>
            <a:r>
              <a:rPr lang="en-GB" dirty="0"/>
              <a:t>What creates place identity?</a:t>
            </a:r>
          </a:p>
        </p:txBody>
      </p:sp>
      <p:sp>
        <p:nvSpPr>
          <p:cNvPr id="3" name="Content Placeholder 2">
            <a:extLst>
              <a:ext uri="{FF2B5EF4-FFF2-40B4-BE49-F238E27FC236}">
                <a16:creationId xmlns:a16="http://schemas.microsoft.com/office/drawing/2014/main" id="{98802E41-8C9B-4C8B-8675-74EEEC1884F2}"/>
              </a:ext>
            </a:extLst>
          </p:cNvPr>
          <p:cNvSpPr>
            <a:spLocks noGrp="1"/>
          </p:cNvSpPr>
          <p:nvPr>
            <p:ph idx="1"/>
          </p:nvPr>
        </p:nvSpPr>
        <p:spPr/>
        <p:txBody>
          <a:bodyPr>
            <a:normAutofit/>
          </a:bodyPr>
          <a:lstStyle/>
          <a:p>
            <a:pPr marL="109728" indent="0">
              <a:lnSpc>
                <a:spcPct val="108000"/>
              </a:lnSpc>
              <a:buNone/>
            </a:pPr>
            <a:r>
              <a:rPr lang="en-GB" sz="2400" dirty="0"/>
              <a:t>People identify with a wide variety of features including:</a:t>
            </a:r>
          </a:p>
          <a:p>
            <a:pPr>
              <a:lnSpc>
                <a:spcPct val="108000"/>
              </a:lnSpc>
            </a:pPr>
            <a:r>
              <a:rPr lang="en-GB" sz="2400" dirty="0"/>
              <a:t>the physical environment – the White Cliffs of Dover</a:t>
            </a:r>
          </a:p>
          <a:p>
            <a:pPr>
              <a:lnSpc>
                <a:spcPct val="108000"/>
              </a:lnSpc>
            </a:pPr>
            <a:r>
              <a:rPr lang="en-GB" sz="2400" dirty="0"/>
              <a:t>the human environment – flagship (or landmark) buildings such as The Shard, London</a:t>
            </a:r>
          </a:p>
          <a:p>
            <a:pPr>
              <a:lnSpc>
                <a:spcPct val="108000"/>
              </a:lnSpc>
            </a:pPr>
            <a:r>
              <a:rPr lang="en-GB" sz="2400" dirty="0"/>
              <a:t>historic landmarks – the Tower of London</a:t>
            </a:r>
          </a:p>
          <a:p>
            <a:pPr>
              <a:lnSpc>
                <a:spcPct val="108000"/>
              </a:lnSpc>
            </a:pPr>
            <a:r>
              <a:rPr lang="en-GB" sz="2400" dirty="0"/>
              <a:t>the economy/work – Stoke-on-Trent is known as The Potteries because of historic patterns of employment </a:t>
            </a:r>
          </a:p>
          <a:p>
            <a:pPr>
              <a:lnSpc>
                <a:spcPct val="108000"/>
              </a:lnSpc>
            </a:pPr>
            <a:r>
              <a:rPr lang="en-GB" sz="2400" dirty="0"/>
              <a:t>history - the dreaming spires of Oxford are named after the long history of the university</a:t>
            </a:r>
          </a:p>
          <a:p>
            <a:pPr>
              <a:lnSpc>
                <a:spcPct val="108000"/>
              </a:lnSpc>
            </a:pPr>
            <a:r>
              <a:rPr lang="en-GB" sz="2400" dirty="0"/>
              <a:t>food or drink – Balti in Birmingham, Yorkshire pudding.</a:t>
            </a:r>
          </a:p>
          <a:p>
            <a:pPr>
              <a:lnSpc>
                <a:spcPct val="108000"/>
              </a:lnSpc>
            </a:pPr>
            <a:endParaRPr lang="en-GB" sz="2400" dirty="0"/>
          </a:p>
        </p:txBody>
      </p:sp>
    </p:spTree>
    <p:extLst>
      <p:ext uri="{BB962C8B-B14F-4D97-AF65-F5344CB8AC3E}">
        <p14:creationId xmlns:p14="http://schemas.microsoft.com/office/powerpoint/2010/main" val="2998851432"/>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5BE1-64CC-49B5-B09D-B3AFF7C7D857}"/>
              </a:ext>
            </a:extLst>
          </p:cNvPr>
          <p:cNvSpPr>
            <a:spLocks noGrp="1"/>
          </p:cNvSpPr>
          <p:nvPr>
            <p:ph type="title"/>
          </p:nvPr>
        </p:nvSpPr>
        <p:spPr/>
        <p:txBody>
          <a:bodyPr>
            <a:noAutofit/>
          </a:bodyPr>
          <a:lstStyle/>
          <a:p>
            <a:r>
              <a:rPr lang="en-GB" dirty="0"/>
              <a:t>What factors influence place identity?</a:t>
            </a:r>
          </a:p>
        </p:txBody>
      </p:sp>
      <p:sp>
        <p:nvSpPr>
          <p:cNvPr id="3" name="Content Placeholder 2">
            <a:extLst>
              <a:ext uri="{FF2B5EF4-FFF2-40B4-BE49-F238E27FC236}">
                <a16:creationId xmlns:a16="http://schemas.microsoft.com/office/drawing/2014/main" id="{CF6D1DFE-E8D5-46CF-A78D-6A24372BBCC3}"/>
              </a:ext>
            </a:extLst>
          </p:cNvPr>
          <p:cNvSpPr>
            <a:spLocks noGrp="1"/>
          </p:cNvSpPr>
          <p:nvPr>
            <p:ph idx="1"/>
          </p:nvPr>
        </p:nvSpPr>
        <p:spPr>
          <a:xfrm>
            <a:off x="457200" y="1988840"/>
            <a:ext cx="8219256" cy="4585696"/>
          </a:xfrm>
        </p:spPr>
        <p:txBody>
          <a:bodyPr>
            <a:normAutofit lnSpcReduction="10000"/>
          </a:bodyPr>
          <a:lstStyle/>
          <a:p>
            <a:pPr marL="109728" indent="0">
              <a:lnSpc>
                <a:spcPct val="118000"/>
              </a:lnSpc>
              <a:buNone/>
            </a:pPr>
            <a:r>
              <a:rPr lang="en-GB" sz="2400" dirty="0"/>
              <a:t>The features already listed can be grouped into factors:</a:t>
            </a:r>
          </a:p>
          <a:p>
            <a:pPr>
              <a:lnSpc>
                <a:spcPct val="118000"/>
              </a:lnSpc>
            </a:pPr>
            <a:r>
              <a:rPr lang="en-GB" sz="2400" dirty="0"/>
              <a:t>Environmental – such as landscape or climate</a:t>
            </a:r>
          </a:p>
          <a:p>
            <a:pPr>
              <a:lnSpc>
                <a:spcPct val="118000"/>
              </a:lnSpc>
            </a:pPr>
            <a:r>
              <a:rPr lang="en-GB" sz="2400" dirty="0"/>
              <a:t>Physical – including buildings and streetscapes</a:t>
            </a:r>
          </a:p>
          <a:p>
            <a:pPr>
              <a:lnSpc>
                <a:spcPct val="118000"/>
              </a:lnSpc>
            </a:pPr>
            <a:r>
              <a:rPr lang="en-GB" sz="2400" dirty="0"/>
              <a:t>Historical – events that happened at the place</a:t>
            </a:r>
          </a:p>
          <a:p>
            <a:pPr>
              <a:lnSpc>
                <a:spcPct val="118000"/>
              </a:lnSpc>
            </a:pPr>
            <a:r>
              <a:rPr lang="en-GB" sz="2400" dirty="0"/>
              <a:t>Economic – jobs, both contemporary and in the past</a:t>
            </a:r>
          </a:p>
          <a:p>
            <a:pPr>
              <a:lnSpc>
                <a:spcPct val="118000"/>
              </a:lnSpc>
            </a:pPr>
            <a:r>
              <a:rPr lang="en-GB" sz="2400" dirty="0"/>
              <a:t>Social and cultural – such as ethnic diversity and links between the place and other places.</a:t>
            </a:r>
          </a:p>
          <a:p>
            <a:pPr marL="109728" indent="0">
              <a:lnSpc>
                <a:spcPct val="118000"/>
              </a:lnSpc>
              <a:buNone/>
            </a:pPr>
            <a:r>
              <a:rPr lang="en-GB" sz="2400" dirty="0"/>
              <a:t>This last factor is very important. Globalisation means that every place is linked to many other places, and these links to elsewhere define place identity. </a:t>
            </a:r>
          </a:p>
        </p:txBody>
      </p:sp>
    </p:spTree>
    <p:extLst>
      <p:ext uri="{BB962C8B-B14F-4D97-AF65-F5344CB8AC3E}">
        <p14:creationId xmlns:p14="http://schemas.microsoft.com/office/powerpoint/2010/main" val="4293302730"/>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B6A0-84D1-4EC5-815E-B8507AF5D7C9}"/>
              </a:ext>
            </a:extLst>
          </p:cNvPr>
          <p:cNvSpPr>
            <a:spLocks noGrp="1"/>
          </p:cNvSpPr>
          <p:nvPr>
            <p:ph type="title"/>
          </p:nvPr>
        </p:nvSpPr>
        <p:spPr/>
        <p:txBody>
          <a:bodyPr/>
          <a:lstStyle/>
          <a:p>
            <a:r>
              <a:rPr lang="en-GB" dirty="0"/>
              <a:t>Multiple place identities</a:t>
            </a:r>
          </a:p>
        </p:txBody>
      </p:sp>
      <p:sp>
        <p:nvSpPr>
          <p:cNvPr id="3" name="Content Placeholder 2">
            <a:extLst>
              <a:ext uri="{FF2B5EF4-FFF2-40B4-BE49-F238E27FC236}">
                <a16:creationId xmlns:a16="http://schemas.microsoft.com/office/drawing/2014/main" id="{D6B90E9D-828A-46C0-B295-14064BEACED0}"/>
              </a:ext>
            </a:extLst>
          </p:cNvPr>
          <p:cNvSpPr>
            <a:spLocks noGrp="1"/>
          </p:cNvSpPr>
          <p:nvPr>
            <p:ph idx="1"/>
          </p:nvPr>
        </p:nvSpPr>
        <p:spPr/>
        <p:txBody>
          <a:bodyPr>
            <a:normAutofit/>
          </a:bodyPr>
          <a:lstStyle/>
          <a:p>
            <a:pPr>
              <a:lnSpc>
                <a:spcPct val="108000"/>
              </a:lnSpc>
            </a:pPr>
            <a:r>
              <a:rPr lang="en-GB" sz="2400" dirty="0"/>
              <a:t>Place identity is personal – each of us develops an attachment to place that is informed by our own memories and our own experiences.</a:t>
            </a:r>
          </a:p>
          <a:p>
            <a:pPr>
              <a:lnSpc>
                <a:spcPct val="108000"/>
              </a:lnSpc>
            </a:pPr>
            <a:r>
              <a:rPr lang="en-GB" sz="2400" dirty="0"/>
              <a:t>We all experience places slightly differently so places have multiple identities.</a:t>
            </a:r>
          </a:p>
          <a:p>
            <a:pPr>
              <a:lnSpc>
                <a:spcPct val="108000"/>
              </a:lnSpc>
            </a:pPr>
            <a:r>
              <a:rPr lang="en-GB" sz="2400" dirty="0"/>
              <a:t>Each place has its own features, landmarks and environments, so for a place to have multiple place identities it needs a diverse population who experience the place in different ways – perhaps because of inequalities or unconscious bias within society.</a:t>
            </a:r>
          </a:p>
        </p:txBody>
      </p:sp>
    </p:spTree>
    <p:extLst>
      <p:ext uri="{BB962C8B-B14F-4D97-AF65-F5344CB8AC3E}">
        <p14:creationId xmlns:p14="http://schemas.microsoft.com/office/powerpoint/2010/main" val="3274772554"/>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BDB0-A7C8-4898-BDF3-4A47F6C013BC}"/>
              </a:ext>
            </a:extLst>
          </p:cNvPr>
          <p:cNvSpPr>
            <a:spLocks noGrp="1"/>
          </p:cNvSpPr>
          <p:nvPr>
            <p:ph type="title"/>
          </p:nvPr>
        </p:nvSpPr>
        <p:spPr/>
        <p:txBody>
          <a:bodyPr/>
          <a:lstStyle/>
          <a:p>
            <a:r>
              <a:rPr lang="en-GB" dirty="0"/>
              <a:t>Identity and BLM</a:t>
            </a:r>
          </a:p>
        </p:txBody>
      </p:sp>
      <p:sp>
        <p:nvSpPr>
          <p:cNvPr id="3" name="Content Placeholder 2">
            <a:extLst>
              <a:ext uri="{FF2B5EF4-FFF2-40B4-BE49-F238E27FC236}">
                <a16:creationId xmlns:a16="http://schemas.microsoft.com/office/drawing/2014/main" id="{D26ECFD1-55E5-4E8F-9BF1-AA17F43E1981}"/>
              </a:ext>
            </a:extLst>
          </p:cNvPr>
          <p:cNvSpPr>
            <a:spLocks noGrp="1"/>
          </p:cNvSpPr>
          <p:nvPr>
            <p:ph idx="1"/>
          </p:nvPr>
        </p:nvSpPr>
        <p:spPr>
          <a:xfrm>
            <a:off x="457200" y="1844823"/>
            <a:ext cx="5266928" cy="4680521"/>
          </a:xfrm>
        </p:spPr>
        <p:txBody>
          <a:bodyPr>
            <a:normAutofit/>
          </a:bodyPr>
          <a:lstStyle/>
          <a:p>
            <a:pPr marL="109728" indent="0">
              <a:lnSpc>
                <a:spcPct val="108000"/>
              </a:lnSpc>
              <a:buNone/>
            </a:pPr>
            <a:r>
              <a:rPr lang="en-GB" sz="2400" dirty="0"/>
              <a:t>The Black Lives Matter (BLM) movement made the concept of place identity headline news in 2020.</a:t>
            </a:r>
          </a:p>
          <a:p>
            <a:pPr marL="109728" indent="0">
              <a:lnSpc>
                <a:spcPct val="108000"/>
              </a:lnSpc>
              <a:buNone/>
            </a:pPr>
            <a:r>
              <a:rPr lang="en-GB" sz="2400" dirty="0"/>
              <a:t>Many UK cities have slave trading histories which are now part of the place identity of that city.</a:t>
            </a:r>
          </a:p>
          <a:p>
            <a:pPr marL="109728" indent="0">
              <a:lnSpc>
                <a:spcPct val="108000"/>
              </a:lnSpc>
              <a:buNone/>
            </a:pPr>
            <a:r>
              <a:rPr lang="en-GB" sz="2400" dirty="0"/>
              <a:t>Wealth from the slave trade paid for grand buildings that are still standing today and traders gave their names to street names.</a:t>
            </a:r>
          </a:p>
          <a:p>
            <a:pPr marL="109728" indent="0">
              <a:lnSpc>
                <a:spcPct val="108000"/>
              </a:lnSpc>
              <a:buNone/>
            </a:pPr>
            <a:endParaRPr lang="en-GB" dirty="0"/>
          </a:p>
        </p:txBody>
      </p:sp>
      <p:pic>
        <p:nvPicPr>
          <p:cNvPr id="5" name="Picture 4">
            <a:extLst>
              <a:ext uri="{FF2B5EF4-FFF2-40B4-BE49-F238E27FC236}">
                <a16:creationId xmlns:a16="http://schemas.microsoft.com/office/drawing/2014/main" id="{D1B9C2F9-BA8A-4DD6-86F7-5E68C675E1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332637" y="2004153"/>
            <a:ext cx="4154945" cy="3116209"/>
          </a:xfrm>
          <a:prstGeom prst="rect">
            <a:avLst/>
          </a:prstGeom>
        </p:spPr>
      </p:pic>
      <p:sp>
        <p:nvSpPr>
          <p:cNvPr id="6" name="TextBox 5">
            <a:extLst>
              <a:ext uri="{FF2B5EF4-FFF2-40B4-BE49-F238E27FC236}">
                <a16:creationId xmlns:a16="http://schemas.microsoft.com/office/drawing/2014/main" id="{E6EAAB6E-0EF1-4E91-AC29-B280A306F957}"/>
              </a:ext>
            </a:extLst>
          </p:cNvPr>
          <p:cNvSpPr txBox="1"/>
          <p:nvPr/>
        </p:nvSpPr>
        <p:spPr>
          <a:xfrm>
            <a:off x="5844232" y="5639730"/>
            <a:ext cx="2364750" cy="369332"/>
          </a:xfrm>
          <a:prstGeom prst="rect">
            <a:avLst/>
          </a:prstGeom>
          <a:noFill/>
        </p:spPr>
        <p:txBody>
          <a:bodyPr wrap="none" rtlCol="0">
            <a:spAutoFit/>
          </a:bodyPr>
          <a:lstStyle/>
          <a:p>
            <a:r>
              <a:rPr lang="en-GB" dirty="0"/>
              <a:t>Slave child, Liverpool</a:t>
            </a:r>
          </a:p>
        </p:txBody>
      </p:sp>
    </p:spTree>
    <p:extLst>
      <p:ext uri="{BB962C8B-B14F-4D97-AF65-F5344CB8AC3E}">
        <p14:creationId xmlns:p14="http://schemas.microsoft.com/office/powerpoint/2010/main" val="666956951"/>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AA5C-8250-49C9-B6E5-1727A599092D}"/>
              </a:ext>
            </a:extLst>
          </p:cNvPr>
          <p:cNvSpPr>
            <a:spLocks noGrp="1"/>
          </p:cNvSpPr>
          <p:nvPr>
            <p:ph type="title"/>
          </p:nvPr>
        </p:nvSpPr>
        <p:spPr>
          <a:xfrm>
            <a:off x="467544" y="692696"/>
            <a:ext cx="5184576" cy="1066800"/>
          </a:xfrm>
        </p:spPr>
        <p:txBody>
          <a:bodyPr/>
          <a:lstStyle/>
          <a:p>
            <a:r>
              <a:rPr lang="en-GB" dirty="0"/>
              <a:t>Memorial statues</a:t>
            </a:r>
          </a:p>
        </p:txBody>
      </p:sp>
      <p:pic>
        <p:nvPicPr>
          <p:cNvPr id="5" name="Content Placeholder 4">
            <a:extLst>
              <a:ext uri="{FF2B5EF4-FFF2-40B4-BE49-F238E27FC236}">
                <a16:creationId xmlns:a16="http://schemas.microsoft.com/office/drawing/2014/main" id="{4D96AEE4-DEBC-4421-BEF1-1E42107B44D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5401175" y="1447697"/>
            <a:ext cx="3735748" cy="2801810"/>
          </a:xfrm>
        </p:spPr>
      </p:pic>
      <p:sp>
        <p:nvSpPr>
          <p:cNvPr id="6" name="Content Placeholder 2">
            <a:extLst>
              <a:ext uri="{FF2B5EF4-FFF2-40B4-BE49-F238E27FC236}">
                <a16:creationId xmlns:a16="http://schemas.microsoft.com/office/drawing/2014/main" id="{10C4D54C-D39F-4853-8845-F0504320A425}"/>
              </a:ext>
            </a:extLst>
          </p:cNvPr>
          <p:cNvSpPr txBox="1">
            <a:spLocks/>
          </p:cNvSpPr>
          <p:nvPr/>
        </p:nvSpPr>
        <p:spPr>
          <a:xfrm>
            <a:off x="457199" y="1628800"/>
            <a:ext cx="5050906" cy="187220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Tahoma" pitchFamily="34" charset="0"/>
                <a:ea typeface="Tahoma" pitchFamily="34" charset="0"/>
                <a:cs typeface="Tahoma"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Tahoma" pitchFamily="34" charset="0"/>
                <a:ea typeface="Tahoma" pitchFamily="34" charset="0"/>
                <a:cs typeface="Tahoma"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Tahoma" pitchFamily="34" charset="0"/>
                <a:ea typeface="Tahoma" pitchFamily="34" charset="0"/>
                <a:cs typeface="Tahoma"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Tahoma" pitchFamily="34" charset="0"/>
                <a:ea typeface="Tahoma" pitchFamily="34" charset="0"/>
                <a:cs typeface="Tahoma"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Tahoma" pitchFamily="34" charset="0"/>
                <a:ea typeface="Tahoma" pitchFamily="34" charset="0"/>
                <a:cs typeface="Tahoma"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08000"/>
              </a:lnSpc>
              <a:buFont typeface="Georgia"/>
              <a:buNone/>
            </a:pPr>
            <a:r>
              <a:rPr lang="en-GB" sz="2000" dirty="0">
                <a:latin typeface="Lato"/>
              </a:rPr>
              <a:t>BLM protesters have objected to statues that memorialise slave traders. In June 2020, the memorial statue of Edward Colston was torn down. Click </a:t>
            </a:r>
            <a:r>
              <a:rPr lang="en-GB" sz="2000" dirty="0">
                <a:latin typeface="Lato"/>
                <a:hlinkClick r:id="rId4"/>
              </a:rPr>
              <a:t>here</a:t>
            </a:r>
            <a:r>
              <a:rPr lang="en-GB" sz="2000" dirty="0">
                <a:latin typeface="Lato"/>
              </a:rPr>
              <a:t> to hear the news report and think about how history has created multiple identities.</a:t>
            </a:r>
          </a:p>
          <a:p>
            <a:pPr marL="109728" indent="0">
              <a:lnSpc>
                <a:spcPct val="108000"/>
              </a:lnSpc>
              <a:buFont typeface="Georgia"/>
              <a:buNone/>
            </a:pPr>
            <a:endParaRPr lang="en-GB" sz="2000" dirty="0">
              <a:latin typeface="Lato"/>
            </a:endParaRPr>
          </a:p>
          <a:p>
            <a:pPr marL="109728" indent="0">
              <a:lnSpc>
                <a:spcPct val="108000"/>
              </a:lnSpc>
              <a:buNone/>
            </a:pPr>
            <a:r>
              <a:rPr lang="en-GB" sz="2000" dirty="0">
                <a:latin typeface="Lato"/>
              </a:rPr>
              <a:t> </a:t>
            </a:r>
          </a:p>
          <a:p>
            <a:pPr marL="109728" indent="0">
              <a:lnSpc>
                <a:spcPct val="108000"/>
              </a:lnSpc>
              <a:buFont typeface="Georgia"/>
              <a:buNone/>
            </a:pPr>
            <a:endParaRPr lang="en-GB" sz="1800" dirty="0">
              <a:latin typeface="Lato"/>
            </a:endParaRPr>
          </a:p>
        </p:txBody>
      </p:sp>
      <p:sp>
        <p:nvSpPr>
          <p:cNvPr id="7" name="TextBox 6">
            <a:extLst>
              <a:ext uri="{FF2B5EF4-FFF2-40B4-BE49-F238E27FC236}">
                <a16:creationId xmlns:a16="http://schemas.microsoft.com/office/drawing/2014/main" id="{998654B7-67B7-4AD2-8B8E-D0D2CBFFE23E}"/>
              </a:ext>
            </a:extLst>
          </p:cNvPr>
          <p:cNvSpPr txBox="1"/>
          <p:nvPr/>
        </p:nvSpPr>
        <p:spPr>
          <a:xfrm>
            <a:off x="5789634" y="4799487"/>
            <a:ext cx="3102846" cy="1725857"/>
          </a:xfrm>
          <a:prstGeom prst="rect">
            <a:avLst/>
          </a:prstGeom>
          <a:noFill/>
        </p:spPr>
        <p:txBody>
          <a:bodyPr wrap="square" rtlCol="0">
            <a:spAutoFit/>
          </a:bodyPr>
          <a:lstStyle/>
          <a:p>
            <a:pPr>
              <a:lnSpc>
                <a:spcPct val="108000"/>
              </a:lnSpc>
            </a:pPr>
            <a:r>
              <a:rPr lang="en-GB" sz="2000" dirty="0">
                <a:latin typeface="Lato"/>
              </a:rPr>
              <a:t>This statue in Liverpool commemorates the slaves who were trafficked. There is a similar one </a:t>
            </a:r>
            <a:br>
              <a:rPr lang="en-GB" sz="2000" dirty="0">
                <a:latin typeface="Lato"/>
              </a:rPr>
            </a:br>
            <a:r>
              <a:rPr lang="en-GB" sz="2000" dirty="0">
                <a:latin typeface="Lato"/>
              </a:rPr>
              <a:t>in Benin.</a:t>
            </a:r>
            <a:endParaRPr lang="en-GB" sz="2400" dirty="0">
              <a:latin typeface="Lato"/>
            </a:endParaRPr>
          </a:p>
        </p:txBody>
      </p:sp>
      <p:pic>
        <p:nvPicPr>
          <p:cNvPr id="26626" name="Picture 2" descr="File:Edward Colston - empty pedestal.jpg - Wikimedia Commons"/>
          <p:cNvPicPr>
            <a:picLocks noChangeAspect="1" noChangeArrowheads="1"/>
          </p:cNvPicPr>
          <p:nvPr/>
        </p:nvPicPr>
        <p:blipFill>
          <a:blip r:embed="rId5" cstate="print"/>
          <a:srcRect/>
          <a:stretch>
            <a:fillRect/>
          </a:stretch>
        </p:blipFill>
        <p:spPr bwMode="auto">
          <a:xfrm>
            <a:off x="3155186" y="3717032"/>
            <a:ext cx="2106234" cy="2808312"/>
          </a:xfrm>
          <a:prstGeom prst="rect">
            <a:avLst/>
          </a:prstGeom>
          <a:noFill/>
        </p:spPr>
      </p:pic>
      <p:pic>
        <p:nvPicPr>
          <p:cNvPr id="26628" name="Picture 4" descr="Statue of Edward Colston"/>
          <p:cNvPicPr>
            <a:picLocks noChangeAspect="1" noChangeArrowheads="1"/>
          </p:cNvPicPr>
          <p:nvPr/>
        </p:nvPicPr>
        <p:blipFill>
          <a:blip r:embed="rId6" cstate="print"/>
          <a:srcRect/>
          <a:stretch>
            <a:fillRect/>
          </a:stretch>
        </p:blipFill>
        <p:spPr bwMode="auto">
          <a:xfrm>
            <a:off x="683568" y="3717032"/>
            <a:ext cx="1864895" cy="2808312"/>
          </a:xfrm>
          <a:prstGeom prst="rect">
            <a:avLst/>
          </a:prstGeom>
          <a:noFill/>
        </p:spPr>
      </p:pic>
    </p:spTree>
    <p:extLst>
      <p:ext uri="{BB962C8B-B14F-4D97-AF65-F5344CB8AC3E}">
        <p14:creationId xmlns:p14="http://schemas.microsoft.com/office/powerpoint/2010/main" val="2916579559"/>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349C-BA1E-449F-8B4B-DE5DCD517983}"/>
              </a:ext>
            </a:extLst>
          </p:cNvPr>
          <p:cNvSpPr>
            <a:spLocks noGrp="1"/>
          </p:cNvSpPr>
          <p:nvPr>
            <p:ph type="title"/>
          </p:nvPr>
        </p:nvSpPr>
        <p:spPr/>
        <p:txBody>
          <a:bodyPr/>
          <a:lstStyle/>
          <a:p>
            <a:r>
              <a:rPr lang="en-GB" dirty="0"/>
              <a:t>Identity and NEA</a:t>
            </a:r>
          </a:p>
        </p:txBody>
      </p:sp>
      <p:sp>
        <p:nvSpPr>
          <p:cNvPr id="3" name="Content Placeholder 2">
            <a:extLst>
              <a:ext uri="{FF2B5EF4-FFF2-40B4-BE49-F238E27FC236}">
                <a16:creationId xmlns:a16="http://schemas.microsoft.com/office/drawing/2014/main" id="{F26D636D-8C86-456D-AFD4-81A3605EE171}"/>
              </a:ext>
            </a:extLst>
          </p:cNvPr>
          <p:cNvSpPr>
            <a:spLocks noGrp="1"/>
          </p:cNvSpPr>
          <p:nvPr>
            <p:ph idx="1"/>
          </p:nvPr>
        </p:nvSpPr>
        <p:spPr/>
        <p:txBody>
          <a:bodyPr>
            <a:normAutofit/>
          </a:bodyPr>
          <a:lstStyle/>
          <a:p>
            <a:pPr marL="109728" indent="0">
              <a:lnSpc>
                <a:spcPct val="108000"/>
              </a:lnSpc>
              <a:buNone/>
            </a:pPr>
            <a:r>
              <a:rPr lang="en-GB" sz="2400" dirty="0"/>
              <a:t>Identity gives geographers an opportunity to investigate changing places through an NEA. For example, you could investigate these questions:</a:t>
            </a:r>
          </a:p>
          <a:p>
            <a:pPr lvl="0">
              <a:lnSpc>
                <a:spcPct val="108000"/>
              </a:lnSpc>
            </a:pPr>
            <a:r>
              <a:rPr lang="en-GB" sz="2400" dirty="0"/>
              <a:t>What are the historical, social, cultural or physical features of your neighbourhood/town/city that create its sense of place?</a:t>
            </a:r>
          </a:p>
          <a:p>
            <a:pPr lvl="0">
              <a:lnSpc>
                <a:spcPct val="108000"/>
              </a:lnSpc>
            </a:pPr>
            <a:r>
              <a:rPr lang="en-GB" sz="2400" dirty="0"/>
              <a:t>How is your neighbourhood/town/city perceived by different groups of people?</a:t>
            </a:r>
          </a:p>
          <a:p>
            <a:pPr lvl="0">
              <a:lnSpc>
                <a:spcPct val="108000"/>
              </a:lnSpc>
            </a:pPr>
            <a:r>
              <a:rPr lang="en-GB" sz="2400" dirty="0"/>
              <a:t>Is there a perceived threat to this sense of identity?</a:t>
            </a:r>
          </a:p>
          <a:p>
            <a:pPr lvl="0">
              <a:lnSpc>
                <a:spcPct val="108000"/>
              </a:lnSpc>
            </a:pPr>
            <a:r>
              <a:rPr lang="en-GB" sz="2400" dirty="0"/>
              <a:t>How is your town/city represented by different people or in different media? </a:t>
            </a:r>
          </a:p>
          <a:p>
            <a:pPr marL="109728" indent="0">
              <a:lnSpc>
                <a:spcPct val="108000"/>
              </a:lnSpc>
              <a:buNone/>
            </a:pPr>
            <a:endParaRPr lang="en-GB" sz="2400" dirty="0"/>
          </a:p>
        </p:txBody>
      </p:sp>
    </p:spTree>
    <p:extLst>
      <p:ext uri="{BB962C8B-B14F-4D97-AF65-F5344CB8AC3E}">
        <p14:creationId xmlns:p14="http://schemas.microsoft.com/office/powerpoint/2010/main" val="2008613322"/>
      </p:ext>
    </p:extLst>
  </p:cSld>
  <p:clrMapOvr>
    <a:masterClrMapping/>
  </p:clrMapOvr>
  <p:transition spd="slow" advClick="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2109</Words>
  <Application>Microsoft Office PowerPoint</Application>
  <PresentationFormat>On-screen Show (4:3)</PresentationFormat>
  <Paragraphs>157</Paragraphs>
  <Slides>25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Georgia</vt:lpstr>
      <vt:lpstr>Lato</vt:lpstr>
      <vt:lpstr>Wingdings 2</vt:lpstr>
      <vt:lpstr>GA presentation template</vt:lpstr>
      <vt:lpstr>1_GA presentation template</vt:lpstr>
      <vt:lpstr>PowerPoint Presentation</vt:lpstr>
      <vt:lpstr>Getting started</vt:lpstr>
      <vt:lpstr>What is place identity?</vt:lpstr>
      <vt:lpstr>What creates place identity?</vt:lpstr>
      <vt:lpstr>What factors influence place identity?</vt:lpstr>
      <vt:lpstr>Multiple place identities</vt:lpstr>
      <vt:lpstr>Identity and BLM</vt:lpstr>
      <vt:lpstr>Memorial statues</vt:lpstr>
      <vt:lpstr>Identity and NEA</vt:lpstr>
      <vt:lpstr>Representation and NEA</vt:lpstr>
      <vt:lpstr>A virtual field trip </vt:lpstr>
      <vt:lpstr>Re-photography</vt:lpstr>
      <vt:lpstr>Aim of the investigation</vt:lpstr>
      <vt:lpstr>Doreen Fletcher</vt:lpstr>
      <vt:lpstr>What3words</vt:lpstr>
      <vt:lpstr>What you need to do</vt:lpstr>
      <vt:lpstr>Things to think about during the visit</vt:lpstr>
      <vt:lpstr>Things to think about during the visit</vt:lpstr>
      <vt:lpstr>Analysis of images</vt:lpstr>
      <vt:lpstr>Effective analysis</vt:lpstr>
      <vt:lpstr>Chains of reasoning</vt:lpstr>
      <vt:lpstr>An example</vt:lpstr>
      <vt:lpstr>PowerPoint Presentation</vt:lpstr>
      <vt:lpstr>Links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Anna Grandfield</cp:lastModifiedBy>
  <cp:revision>176</cp:revision>
  <dcterms:created xsi:type="dcterms:W3CDTF">2021-10-13T10:24:16Z</dcterms:created>
  <dcterms:modified xsi:type="dcterms:W3CDTF">2022-05-03T07:04:59Z</dcterms:modified>
</cp:coreProperties>
</file>