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5"/>
  </p:notesMasterIdLst>
  <p:sldIdLst>
    <p:sldId id="430" r:id="rId2"/>
    <p:sldId id="429" r:id="rId3"/>
    <p:sldId id="261" r:id="rId4"/>
    <p:sldId id="440" r:id="rId5"/>
    <p:sldId id="454" r:id="rId6"/>
    <p:sldId id="455" r:id="rId7"/>
    <p:sldId id="462" r:id="rId8"/>
    <p:sldId id="456" r:id="rId9"/>
    <p:sldId id="457" r:id="rId10"/>
    <p:sldId id="460" r:id="rId11"/>
    <p:sldId id="459" r:id="rId12"/>
    <p:sldId id="458" r:id="rId13"/>
    <p:sldId id="46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initials="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377C"/>
    <a:srgbClr val="352B84"/>
    <a:srgbClr val="B4CE44"/>
    <a:srgbClr val="E9511D"/>
    <a:srgbClr val="243D91"/>
    <a:srgbClr val="1F3D91"/>
    <a:srgbClr val="002060"/>
    <a:srgbClr val="BFCAEF"/>
    <a:srgbClr val="88F6F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40" autoAdjust="0"/>
  </p:normalViewPr>
  <p:slideViewPr>
    <p:cSldViewPr>
      <p:cViewPr varScale="1">
        <p:scale>
          <a:sx n="98" d="100"/>
          <a:sy n="98" d="100"/>
        </p:scale>
        <p:origin x="276"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944747-CDB7-4F98-827F-A214E0B4E219}" type="datetimeFigureOut">
              <a:rPr lang="en-GB" smtClean="0"/>
              <a:pPr/>
              <a:t>30/03/2021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99001A-258F-4C21-BFC1-1432480F8C34}"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Diagram source: Top Spec Geography: Water and carbon cycles (2019), Russell Chapman and Sara Thornton, Figure 5.2, page</a:t>
            </a:r>
            <a:r>
              <a:rPr lang="en-GB" baseline="0" dirty="0"/>
              <a:t> 32</a:t>
            </a:r>
            <a:endParaRPr lang="en-GB" dirty="0"/>
          </a:p>
        </p:txBody>
      </p:sp>
      <p:sp>
        <p:nvSpPr>
          <p:cNvPr id="4" name="Slide Number Placeholder 3"/>
          <p:cNvSpPr>
            <a:spLocks noGrp="1"/>
          </p:cNvSpPr>
          <p:nvPr>
            <p:ph type="sldNum" sz="quarter" idx="10"/>
          </p:nvPr>
        </p:nvSpPr>
        <p:spPr/>
        <p:txBody>
          <a:bodyPr/>
          <a:lstStyle/>
          <a:p>
            <a:fld id="{DDFDF31E-03DE-40B1-B638-1ED3F34D9D2A}"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 featured on https://</a:t>
            </a:r>
            <a:r>
              <a:rPr lang="en-GB" dirty="0" err="1"/>
              <a:t>theconversation.com</a:t>
            </a:r>
            <a:r>
              <a:rPr lang="en-GB" dirty="0"/>
              <a:t>/peatlands-keep-a-lot-of-carbon-out-of-earths-atmosphere-but-that-could-end-with-warming-and-development-151364</a:t>
            </a:r>
          </a:p>
        </p:txBody>
      </p:sp>
      <p:sp>
        <p:nvSpPr>
          <p:cNvPr id="4" name="Slide Number Placeholder 3"/>
          <p:cNvSpPr>
            <a:spLocks noGrp="1"/>
          </p:cNvSpPr>
          <p:nvPr>
            <p:ph type="sldNum" sz="quarter" idx="5"/>
          </p:nvPr>
        </p:nvSpPr>
        <p:spPr/>
        <p:txBody>
          <a:bodyPr/>
          <a:lstStyle/>
          <a:p>
            <a:fld id="{4399001A-258F-4C21-BFC1-1432480F8C34}" type="slidenum">
              <a:rPr lang="en-GB" smtClean="0"/>
              <a:pPr/>
              <a:t>4</a:t>
            </a:fld>
            <a:endParaRPr lang="en-GB"/>
          </a:p>
        </p:txBody>
      </p:sp>
    </p:spTree>
    <p:extLst>
      <p:ext uri="{BB962C8B-B14F-4D97-AF65-F5344CB8AC3E}">
        <p14:creationId xmlns:p14="http://schemas.microsoft.com/office/powerpoint/2010/main" val="1552675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Figure 5.3 Source TSG Water &amp; Carbon Cycles page</a:t>
            </a:r>
            <a:r>
              <a:rPr lang="en-GB" baseline="0" dirty="0"/>
              <a:t> 33</a:t>
            </a:r>
            <a:endParaRPr lang="en-GB" dirty="0"/>
          </a:p>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5</a:t>
            </a:fld>
            <a:endParaRPr lang="en-GB"/>
          </a:p>
        </p:txBody>
      </p:sp>
    </p:spTree>
    <p:extLst>
      <p:ext uri="{BB962C8B-B14F-4D97-AF65-F5344CB8AC3E}">
        <p14:creationId xmlns:p14="http://schemas.microsoft.com/office/powerpoint/2010/main" val="337134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6</a:t>
            </a:fld>
            <a:endParaRPr lang="en-GB"/>
          </a:p>
        </p:txBody>
      </p:sp>
    </p:spTree>
    <p:extLst>
      <p:ext uri="{BB962C8B-B14F-4D97-AF65-F5344CB8AC3E}">
        <p14:creationId xmlns:p14="http://schemas.microsoft.com/office/powerpoint/2010/main" val="157263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7</a:t>
            </a:fld>
            <a:endParaRPr lang="en-GB"/>
          </a:p>
        </p:txBody>
      </p:sp>
    </p:spTree>
    <p:extLst>
      <p:ext uri="{BB962C8B-B14F-4D97-AF65-F5344CB8AC3E}">
        <p14:creationId xmlns:p14="http://schemas.microsoft.com/office/powerpoint/2010/main" val="2916180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8</a:t>
            </a:fld>
            <a:endParaRPr lang="en-GB"/>
          </a:p>
        </p:txBody>
      </p:sp>
    </p:spTree>
    <p:extLst>
      <p:ext uri="{BB962C8B-B14F-4D97-AF65-F5344CB8AC3E}">
        <p14:creationId xmlns:p14="http://schemas.microsoft.com/office/powerpoint/2010/main" val="2669501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99001A-258F-4C21-BFC1-1432480F8C34}" type="slidenum">
              <a:rPr lang="en-GB" smtClean="0"/>
              <a:pPr/>
              <a:t>9</a:t>
            </a:fld>
            <a:endParaRPr lang="en-GB"/>
          </a:p>
        </p:txBody>
      </p:sp>
    </p:spTree>
    <p:extLst>
      <p:ext uri="{BB962C8B-B14F-4D97-AF65-F5344CB8AC3E}">
        <p14:creationId xmlns:p14="http://schemas.microsoft.com/office/powerpoint/2010/main" val="160131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Full reference: </a:t>
            </a:r>
            <a:r>
              <a:rPr lang="en-GB" sz="1200" kern="1200" dirty="0">
                <a:solidFill>
                  <a:schemeClr val="tx1"/>
                </a:solidFill>
                <a:latin typeface="+mn-lt"/>
                <a:ea typeface="+mn-ea"/>
                <a:cs typeface="+mn-cs"/>
              </a:rPr>
              <a:t>Evans, M. (2017) ‘Erosion, restoration and carbon cycling in UK peatlands’, </a:t>
            </a:r>
            <a:r>
              <a:rPr lang="en-GB" sz="1200" i="1" kern="1200" dirty="0">
                <a:solidFill>
                  <a:schemeClr val="tx1"/>
                </a:solidFill>
                <a:latin typeface="+mn-lt"/>
                <a:ea typeface="+mn-ea"/>
                <a:cs typeface="+mn-cs"/>
              </a:rPr>
              <a:t>Teaching Geography,</a:t>
            </a:r>
            <a:r>
              <a:rPr lang="en-GB" sz="1200" kern="1200" dirty="0">
                <a:solidFill>
                  <a:schemeClr val="tx1"/>
                </a:solidFill>
                <a:latin typeface="+mn-lt"/>
                <a:ea typeface="+mn-ea"/>
                <a:cs typeface="+mn-cs"/>
              </a:rPr>
              <a:t> 42, 1, pp.26-29</a:t>
            </a:r>
          </a:p>
          <a:p>
            <a:endParaRPr lang="en-GB" dirty="0"/>
          </a:p>
        </p:txBody>
      </p:sp>
      <p:sp>
        <p:nvSpPr>
          <p:cNvPr id="4" name="Slide Number Placeholder 3"/>
          <p:cNvSpPr>
            <a:spLocks noGrp="1"/>
          </p:cNvSpPr>
          <p:nvPr>
            <p:ph type="sldNum" sz="quarter" idx="10"/>
          </p:nvPr>
        </p:nvSpPr>
        <p:spPr/>
        <p:txBody>
          <a:bodyPr/>
          <a:lstStyle/>
          <a:p>
            <a:fld id="{4399001A-258F-4C21-BFC1-1432480F8C34}"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B4CE44"/>
        </a:solidFill>
        <a:effectLst/>
      </p:bgPr>
    </p:bg>
    <p:spTree>
      <p:nvGrpSpPr>
        <p:cNvPr id="1" name=""/>
        <p:cNvGrpSpPr/>
        <p:nvPr/>
      </p:nvGrpSpPr>
      <p:grpSpPr>
        <a:xfrm>
          <a:off x="0" y="0"/>
          <a:ext cx="0" cy="0"/>
          <a:chOff x="0" y="0"/>
          <a:chExt cx="0" cy="0"/>
        </a:xfrm>
      </p:grpSpPr>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hasCustomPrompt="1"/>
          </p:nvPr>
        </p:nvSpPr>
        <p:spPr>
          <a:xfrm>
            <a:off x="43841" y="5120407"/>
            <a:ext cx="9051434" cy="648072"/>
          </a:xfrm>
        </p:spPr>
        <p:txBody>
          <a:bodyPr>
            <a:normAutofit/>
          </a:bodyPr>
          <a:lstStyle>
            <a:lvl1pPr marL="64008" indent="0" algn="l">
              <a:buNone/>
              <a:defRPr sz="3600">
                <a:solidFill>
                  <a:schemeClr val="bg1"/>
                </a:solidFill>
                <a:latin typeface="Lato" panose="020F0502020204030203" pitchFamily="34" charset="0"/>
                <a:ea typeface="Lato" panose="020F0502020204030203" pitchFamily="34" charset="0"/>
                <a:cs typeface="Lato" panose="020F0502020204030203"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pPr algn="ctr"/>
            <a:r>
              <a:rPr lang="en-GB" b="1" dirty="0">
                <a:solidFill>
                  <a:srgbClr val="243D91"/>
                </a:solidFill>
              </a:rPr>
              <a:t>A level template</a:t>
            </a:r>
          </a:p>
        </p:txBody>
      </p:sp>
      <p:grpSp>
        <p:nvGrpSpPr>
          <p:cNvPr id="12" name="Group 11">
            <a:extLst>
              <a:ext uri="{FF2B5EF4-FFF2-40B4-BE49-F238E27FC236}">
                <a16:creationId xmlns:a16="http://schemas.microsoft.com/office/drawing/2014/main" id="{59026D13-955C-4B63-B064-DDB1A12AAF2B}"/>
              </a:ext>
            </a:extLst>
          </p:cNvPr>
          <p:cNvGrpSpPr/>
          <p:nvPr userDrawn="1"/>
        </p:nvGrpSpPr>
        <p:grpSpPr>
          <a:xfrm>
            <a:off x="4355976" y="0"/>
            <a:ext cx="4788024" cy="4881278"/>
            <a:chOff x="4355976" y="0"/>
            <a:chExt cx="4788024" cy="4881278"/>
          </a:xfrm>
        </p:grpSpPr>
        <p:pic>
          <p:nvPicPr>
            <p:cNvPr id="3" name="Picture 2">
              <a:extLst>
                <a:ext uri="{FF2B5EF4-FFF2-40B4-BE49-F238E27FC236}">
                  <a16:creationId xmlns:a16="http://schemas.microsoft.com/office/drawing/2014/main" id="{6D3D5553-3939-42F7-AF43-1B66B33E1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116"/>
            <a:stretch/>
          </p:blipFill>
          <p:spPr>
            <a:xfrm>
              <a:off x="4716016" y="0"/>
              <a:ext cx="4427984" cy="4881278"/>
            </a:xfrm>
            <a:prstGeom prst="rect">
              <a:avLst/>
            </a:prstGeom>
          </p:spPr>
        </p:pic>
        <p:sp>
          <p:nvSpPr>
            <p:cNvPr id="5" name="Rectangle 4">
              <a:extLst>
                <a:ext uri="{FF2B5EF4-FFF2-40B4-BE49-F238E27FC236}">
                  <a16:creationId xmlns:a16="http://schemas.microsoft.com/office/drawing/2014/main" id="{BB8E2CF8-24CF-4A9E-B40C-3DED3A1F5681}"/>
                </a:ext>
              </a:extLst>
            </p:cNvPr>
            <p:cNvSpPr/>
            <p:nvPr userDrawn="1"/>
          </p:nvSpPr>
          <p:spPr>
            <a:xfrm>
              <a:off x="4355976" y="3068960"/>
              <a:ext cx="648072" cy="1475592"/>
            </a:xfrm>
            <a:prstGeom prst="rect">
              <a:avLst/>
            </a:prstGeom>
            <a:solidFill>
              <a:srgbClr val="B4CE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4" name="Picture 13">
            <a:extLst>
              <a:ext uri="{FF2B5EF4-FFF2-40B4-BE49-F238E27FC236}">
                <a16:creationId xmlns:a16="http://schemas.microsoft.com/office/drawing/2014/main" id="{36055A28-5286-4F5A-8E4E-5FB7D864C04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37" t="62183" r="55500"/>
          <a:stretch/>
        </p:blipFill>
        <p:spPr>
          <a:xfrm>
            <a:off x="73403" y="3174272"/>
            <a:ext cx="3096344" cy="1846573"/>
          </a:xfrm>
          <a:prstGeom prst="rect">
            <a:avLst/>
          </a:prstGeom>
        </p:spPr>
      </p:pic>
    </p:spTree>
    <p:extLst>
      <p:ext uri="{BB962C8B-B14F-4D97-AF65-F5344CB8AC3E}">
        <p14:creationId xmlns:p14="http://schemas.microsoft.com/office/powerpoint/2010/main" val="672912163"/>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a:latin typeface="Lato" panose="020F0502020204030203" pitchFamily="34" charset="0"/>
                <a:ea typeface="Lato" panose="020F0502020204030203" pitchFamily="34" charset="0"/>
                <a:cs typeface="Lato" panose="020F0502020204030203" pitchFamily="34" charset="0"/>
              </a:defRPr>
            </a:lvl2pPr>
            <a:lvl3pPr>
              <a:defRPr>
                <a:latin typeface="Lato" panose="020F0502020204030203" pitchFamily="34" charset="0"/>
                <a:ea typeface="Lato" panose="020F0502020204030203" pitchFamily="34" charset="0"/>
                <a:cs typeface="Lato" panose="020F0502020204030203" pitchFamily="34" charset="0"/>
              </a:defRPr>
            </a:lvl3pPr>
            <a:lvl4pPr>
              <a:defRPr>
                <a:latin typeface="Lato" panose="020F0502020204030203" pitchFamily="34" charset="0"/>
                <a:ea typeface="Lato" panose="020F0502020204030203" pitchFamily="34" charset="0"/>
                <a:cs typeface="Lato" panose="020F0502020204030203" pitchFamily="34" charset="0"/>
              </a:defRPr>
            </a:lvl4pPr>
            <a:lvl5pPr>
              <a:defRPr>
                <a:latin typeface="Lato" panose="020F0502020204030203" pitchFamily="34" charset="0"/>
                <a:ea typeface="Lato" panose="020F0502020204030203" pitchFamily="34" charset="0"/>
                <a:cs typeface="Lato" panose="020F0502020204030203"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039999302"/>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solidFill>
                  <a:srgbClr val="26377C"/>
                </a:solidFill>
                <a:latin typeface="Lato" panose="020F0502020204030203" pitchFamily="34" charset="0"/>
                <a:ea typeface="Lato" panose="020F0502020204030203" pitchFamily="34" charset="0"/>
                <a:cs typeface="Lato" panose="020F0502020204030203" pitchFamily="34" charset="0"/>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26377C"/>
                </a:solidFill>
                <a:latin typeface="Lato" panose="020F0502020204030203" pitchFamily="34" charset="0"/>
                <a:ea typeface="Lato" panose="020F0502020204030203" pitchFamily="34" charset="0"/>
                <a:cs typeface="Lato" panose="020F050202020403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26377C"/>
                </a:solidFill>
                <a:latin typeface="Lato" panose="020F0502020204030203" pitchFamily="34" charset="0"/>
                <a:ea typeface="Lato" panose="020F0502020204030203" pitchFamily="34" charset="0"/>
                <a:cs typeface="Lato" panose="020F0502020204030203" pitchFamily="34" charset="0"/>
              </a:defRPr>
            </a:lvl1pPr>
            <a:lvl2pPr>
              <a:defRPr sz="2000">
                <a:latin typeface="Lato" panose="020F0502020204030203" pitchFamily="34" charset="0"/>
                <a:ea typeface="Lato" panose="020F0502020204030203" pitchFamily="34" charset="0"/>
                <a:cs typeface="Lato" panose="020F0502020204030203" pitchFamily="34" charset="0"/>
              </a:defRPr>
            </a:lvl2pPr>
            <a:lvl3pPr>
              <a:defRPr sz="1800">
                <a:latin typeface="Lato" panose="020F0502020204030203" pitchFamily="34" charset="0"/>
                <a:ea typeface="Lato" panose="020F0502020204030203" pitchFamily="34" charset="0"/>
                <a:cs typeface="Lato" panose="020F0502020204030203" pitchFamily="34" charset="0"/>
              </a:defRPr>
            </a:lvl3pPr>
            <a:lvl4pPr>
              <a:defRPr sz="1600">
                <a:latin typeface="Lato" panose="020F0502020204030203" pitchFamily="34" charset="0"/>
                <a:ea typeface="Lato" panose="020F0502020204030203" pitchFamily="34" charset="0"/>
                <a:cs typeface="Lato" panose="020F0502020204030203" pitchFamily="34" charset="0"/>
              </a:defRPr>
            </a:lvl4pPr>
            <a:lvl5pPr>
              <a:defRPr sz="1600">
                <a:latin typeface="Lato" panose="020F0502020204030203" pitchFamily="34" charset="0"/>
                <a:ea typeface="Lato" panose="020F0502020204030203" pitchFamily="34" charset="0"/>
                <a:cs typeface="Lato" panose="020F0502020204030203"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p:txBody>
          <a:bodyPr/>
          <a:lstStyle/>
          <a:p>
            <a:fld id="{1714337E-A7D0-4213-A95F-88F0680C7011}" type="datetimeFigureOut">
              <a:rPr lang="en-GB" smtClean="0"/>
              <a:pPr/>
              <a:t>30/03/2021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06A62CD-E6A4-48B0-8740-9FCE98EC987B}" type="slidenum">
              <a:rPr lang="en-GB" smtClean="0"/>
              <a:pPr/>
              <a:t>‹#›</a:t>
            </a:fld>
            <a:endParaRPr lang="en-GB"/>
          </a:p>
        </p:txBody>
      </p:sp>
    </p:spTree>
    <p:extLst>
      <p:ext uri="{BB962C8B-B14F-4D97-AF65-F5344CB8AC3E}">
        <p14:creationId xmlns:p14="http://schemas.microsoft.com/office/powerpoint/2010/main" val="1030337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43D91"/>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066800"/>
          </a:xfrm>
        </p:spPr>
        <p:txBody>
          <a:bodyPr/>
          <a:lstStyle>
            <a:lvl1pPr>
              <a:defRPr>
                <a:solidFill>
                  <a:srgbClr val="26377C"/>
                </a:solidFill>
              </a:defRPr>
            </a:lvl1pPr>
          </a:lstStyle>
          <a:p>
            <a:r>
              <a:rPr kumimoji="0" lang="en-US" dirty="0"/>
              <a:t>Click to edit Master title style</a:t>
            </a:r>
          </a:p>
        </p:txBody>
      </p:sp>
      <p:sp>
        <p:nvSpPr>
          <p:cNvPr id="3" name="Content Placeholder 2"/>
          <p:cNvSpPr>
            <a:spLocks noGrp="1"/>
          </p:cNvSpPr>
          <p:nvPr>
            <p:ph idx="1"/>
          </p:nvPr>
        </p:nvSpPr>
        <p:spPr>
          <a:xfrm>
            <a:off x="457200" y="1844824"/>
            <a:ext cx="8219256" cy="4729712"/>
          </a:xfrm>
        </p:spPr>
        <p:txBody>
          <a:bodyPr/>
          <a:lstStyle>
            <a:lvl1pPr>
              <a:defRPr>
                <a:solidFill>
                  <a:srgbClr val="26377C"/>
                </a:solidFill>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transition spd="slow" advClick="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rgbClr val="26377C"/>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262094"/>
            <a:ext cx="9144001" cy="91441"/>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14064"/>
            <a:ext cx="3733819" cy="91087"/>
          </a:xfrm>
          <a:prstGeom prst="rect">
            <a:avLst/>
          </a:prstGeom>
          <a:solidFill>
            <a:srgbClr val="B4CE44"/>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rgbClr val="B4CE44">
              <a:alpha val="5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67544" y="692696"/>
            <a:ext cx="8229600" cy="1066800"/>
          </a:xfrm>
          <a:prstGeom prst="rect">
            <a:avLst/>
          </a:prstGeom>
        </p:spPr>
        <p:txBody>
          <a:bodyPr vert="horz" anchor="ctr">
            <a:normAutofit/>
          </a:bodyPr>
          <a:lstStyle/>
          <a:p>
            <a:r>
              <a:rPr kumimoji="0" lang="en-US" dirty="0"/>
              <a:t>Click to edit Master title style</a:t>
            </a:r>
          </a:p>
        </p:txBody>
      </p:sp>
      <p:sp>
        <p:nvSpPr>
          <p:cNvPr id="13" name="Text Placeholder 12"/>
          <p:cNvSpPr>
            <a:spLocks noGrp="1"/>
          </p:cNvSpPr>
          <p:nvPr>
            <p:ph type="body" idx="1"/>
          </p:nvPr>
        </p:nvSpPr>
        <p:spPr>
          <a:xfrm>
            <a:off x="457200" y="1844824"/>
            <a:ext cx="8229600" cy="472971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9" name="Picture 18">
            <a:extLst>
              <a:ext uri="{FF2B5EF4-FFF2-40B4-BE49-F238E27FC236}">
                <a16:creationId xmlns:a16="http://schemas.microsoft.com/office/drawing/2014/main" id="{27885E90-E9B9-4E6D-895B-6DF564988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6200000">
            <a:off x="7910462" y="5630211"/>
            <a:ext cx="1230167" cy="1260000"/>
          </a:xfrm>
          <a:prstGeom prst="rect">
            <a:avLst/>
          </a:prstGeom>
        </p:spPr>
      </p:pic>
      <p:sp>
        <p:nvSpPr>
          <p:cNvPr id="18" name="TextBox 17">
            <a:extLst>
              <a:ext uri="{FF2B5EF4-FFF2-40B4-BE49-F238E27FC236}">
                <a16:creationId xmlns:a16="http://schemas.microsoft.com/office/drawing/2014/main" id="{24651D21-484B-4F35-A724-C1DF8663C2AD}"/>
              </a:ext>
            </a:extLst>
          </p:cNvPr>
          <p:cNvSpPr txBox="1"/>
          <p:nvPr userDrawn="1"/>
        </p:nvSpPr>
        <p:spPr>
          <a:xfrm flipH="1">
            <a:off x="0" y="6622158"/>
            <a:ext cx="2627784" cy="246221"/>
          </a:xfrm>
          <a:prstGeom prst="rect">
            <a:avLst/>
          </a:prstGeom>
          <a:noFill/>
        </p:spPr>
        <p:txBody>
          <a:bodyPr wrap="square" rtlCol="0">
            <a:spAutoFit/>
          </a:bodyPr>
          <a:lstStyle/>
          <a:p>
            <a:r>
              <a:rPr lang="en-GB" sz="1000" dirty="0">
                <a:solidFill>
                  <a:srgbClr val="26377C"/>
                </a:solidFill>
                <a:latin typeface="Lato" panose="020F0502020204030203" pitchFamily="34" charset="0"/>
                <a:ea typeface="Lato" panose="020F0502020204030203" pitchFamily="34" charset="0"/>
                <a:cs typeface="Lato" panose="020F0502020204030203" pitchFamily="34" charset="0"/>
              </a:rPr>
              <a:t>© Geographical Association, 2021</a:t>
            </a:r>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8" r:id="rId3"/>
    <p:sldLayoutId id="2147483770" r:id="rId4"/>
    <p:sldLayoutId id="2147483771" r:id="rId5"/>
  </p:sldLayoutIdLst>
  <p:transition spd="slow" advClick="0"/>
  <p:txStyles>
    <p:titleStyle>
      <a:lvl1pPr algn="l" rtl="0" eaLnBrk="1" latinLnBrk="0" hangingPunct="1">
        <a:spcBef>
          <a:spcPct val="0"/>
        </a:spcBef>
        <a:buNone/>
        <a:defRPr kumimoji="0" sz="4000" kern="1200">
          <a:solidFill>
            <a:srgbClr val="26377C"/>
          </a:solidFill>
          <a:latin typeface="Lato" panose="020F0502020204030203" pitchFamily="34" charset="0"/>
          <a:ea typeface="Lato" panose="020F0502020204030203" pitchFamily="34" charset="0"/>
          <a:cs typeface="Lato" panose="020F0502020204030203" pitchFamily="34" charset="0"/>
        </a:defRPr>
      </a:lvl1pPr>
    </p:titleStyle>
    <p:bodyStyle>
      <a:lvl1pPr marL="365760" indent="-256032" algn="l" rtl="0" eaLnBrk="1" latinLnBrk="0" hangingPunct="1">
        <a:spcBef>
          <a:spcPts val="300"/>
        </a:spcBef>
        <a:buClr>
          <a:schemeClr val="accent3"/>
        </a:buClr>
        <a:buFont typeface="Georgia"/>
        <a:buChar char="•"/>
        <a:defRPr kumimoji="0" sz="2800" kern="1200">
          <a:solidFill>
            <a:srgbClr val="26377C"/>
          </a:solidFill>
          <a:latin typeface="Lato" panose="020F0502020204030203" pitchFamily="34" charset="0"/>
          <a:ea typeface="Lato" panose="020F0502020204030203" pitchFamily="34" charset="0"/>
          <a:cs typeface="Lato" panose="020F0502020204030203"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Lato" panose="020F0502020204030203" pitchFamily="34" charset="0"/>
          <a:ea typeface="Lato" panose="020F0502020204030203" pitchFamily="34" charset="0"/>
          <a:cs typeface="Lato" panose="020F0502020204030203"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Lato" panose="020F0502020204030203" pitchFamily="34" charset="0"/>
          <a:ea typeface="Lato" panose="020F0502020204030203" pitchFamily="34" charset="0"/>
          <a:cs typeface="Lato" panose="020F0502020204030203"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Lato" panose="020F0502020204030203" pitchFamily="34" charset="0"/>
          <a:ea typeface="Lato" panose="020F0502020204030203" pitchFamily="34" charset="0"/>
          <a:cs typeface="Lato" panose="020F0502020204030203"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Lato" panose="020F0502020204030203" pitchFamily="34" charset="0"/>
          <a:ea typeface="Lato" panose="020F0502020204030203" pitchFamily="34" charset="0"/>
          <a:cs typeface="Lato" panose="020F0502020204030203"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ography.org.uk/Journal-Issue/a2db77b6-4b96-46d5-93dd-dcc7938c8c1b"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www.geography.org.uk/write/MediaUploads/Journals/Evans_A_level_fieldwork_on_peatland_carbon_storage.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eduqas.co.uk/qualifications/geography-as-a-level/" TargetMode="External"/><Relationship Id="rId3" Type="http://schemas.openxmlformats.org/officeDocument/2006/relationships/hyperlink" Target="https://www.geography-fieldwork.org/a-level/water-carbon/carbon-cycle/introduction/" TargetMode="External"/><Relationship Id="rId7" Type="http://schemas.openxmlformats.org/officeDocument/2006/relationships/hyperlink" Target="https://filestore.aqa.org.uk/resources/geography/specifications/AQA-7037-SP-2016.PDF" TargetMode="External"/><Relationship Id="rId2" Type="http://schemas.openxmlformats.org/officeDocument/2006/relationships/hyperlink" Target="https://www.geography.org.uk/Shop/Top-Spec-Geography-Water-and-Carbon-Cycles/9781843774815" TargetMode="External"/><Relationship Id="rId1" Type="http://schemas.openxmlformats.org/officeDocument/2006/relationships/slideLayout" Target="../slideLayouts/slideLayout3.xml"/><Relationship Id="rId6" Type="http://schemas.openxmlformats.org/officeDocument/2006/relationships/hyperlink" Target="https://www.iucn.org/resources/issues-briefs/peatlands-and-climate-change" TargetMode="External"/><Relationship Id="rId11" Type="http://schemas.openxmlformats.org/officeDocument/2006/relationships/hyperlink" Target="https://geographyeducationonline.org/a-level/physical-geography/introduction-to-systems-thinking" TargetMode="External"/><Relationship Id="rId5" Type="http://schemas.openxmlformats.org/officeDocument/2006/relationships/hyperlink" Target="https://www.woodlandcarboncode.org.uk/uk-land-carbon-registry" TargetMode="External"/><Relationship Id="rId10" Type="http://schemas.openxmlformats.org/officeDocument/2006/relationships/hyperlink" Target="https://www.ocr.org.uk/Images/223012-specification-accredited-a-level-gce-geography-h481.pdf" TargetMode="External"/><Relationship Id="rId4" Type="http://schemas.openxmlformats.org/officeDocument/2006/relationships/hyperlink" Target="https://www.geography-fieldwork.org/a-level/water-carbon/hydrology/introduction/" TargetMode="External"/><Relationship Id="rId9" Type="http://schemas.openxmlformats.org/officeDocument/2006/relationships/hyperlink" Target="https://qualifications.pearson.com/en/qualifications/edexcel-a-levels/geography-2016.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theconversation.com/peatlands-keep-a-lot-of-carbon-out-of-earths-atmosphere-but-that-could-end-with-warming-and-development-15136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geographyeducationonline.org/a-level/physical-geography/"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hyperlink" Target="https://theconversation.com/peatlands-keep-a-lot-of-carbon-out-of-earths-atmosphere-but-that-could-end-with-warming-and-development-15136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youtu.be/awNnw_e9KL8"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youtu.be/1C7ecAoXav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youtu.be/_oKo2GDanp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youtu.be/QnMMLr4Z3fo"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4941168"/>
            <a:ext cx="8748464" cy="1392560"/>
          </a:xfrm>
        </p:spPr>
        <p:txBody>
          <a:bodyPr>
            <a:normAutofit/>
          </a:bodyPr>
          <a:lstStyle/>
          <a:p>
            <a:r>
              <a:rPr lang="en-GB" sz="4000" b="1" dirty="0"/>
              <a:t>Peatlands and the carbon cycle</a:t>
            </a:r>
          </a:p>
        </p:txBody>
      </p:sp>
    </p:spTree>
    <p:extLst>
      <p:ext uri="{BB962C8B-B14F-4D97-AF65-F5344CB8AC3E}">
        <p14:creationId xmlns:p14="http://schemas.microsoft.com/office/powerpoint/2010/main" val="822341113"/>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716796"/>
            <a:ext cx="8229600" cy="912297"/>
          </a:xfrm>
        </p:spPr>
        <p:txBody>
          <a:bodyPr>
            <a:normAutofit/>
          </a:bodyPr>
          <a:lstStyle/>
          <a:p>
            <a:r>
              <a:rPr lang="en-GB" b="1" dirty="0">
                <a:latin typeface="Lato"/>
              </a:rPr>
              <a:t>Taking it further</a:t>
            </a:r>
          </a:p>
        </p:txBody>
      </p:sp>
      <p:sp>
        <p:nvSpPr>
          <p:cNvPr id="5" name="Content Placeholder 4"/>
          <p:cNvSpPr>
            <a:spLocks noGrp="1"/>
          </p:cNvSpPr>
          <p:nvPr>
            <p:ph sz="half" idx="2"/>
          </p:nvPr>
        </p:nvSpPr>
        <p:spPr>
          <a:xfrm>
            <a:off x="387797" y="2924944"/>
            <a:ext cx="4040188" cy="2808312"/>
          </a:xfrm>
        </p:spPr>
        <p:txBody>
          <a:bodyPr>
            <a:noAutofit/>
          </a:bodyPr>
          <a:lstStyle/>
          <a:p>
            <a:pPr marL="0" indent="0">
              <a:buNone/>
            </a:pPr>
            <a:r>
              <a:rPr lang="en-GB" sz="2000" dirty="0">
                <a:latin typeface="Lato"/>
              </a:rPr>
              <a:t>In </a:t>
            </a:r>
            <a:r>
              <a:rPr lang="en-US" sz="2000" dirty="0">
                <a:latin typeface="Lato"/>
                <a:hlinkClick r:id="rId3"/>
              </a:rPr>
              <a:t>this paper</a:t>
            </a:r>
            <a:r>
              <a:rPr lang="en-US" sz="2000" dirty="0">
                <a:latin typeface="Lato"/>
              </a:rPr>
              <a:t> </a:t>
            </a:r>
            <a:r>
              <a:rPr lang="en-GB" sz="2000" dirty="0">
                <a:latin typeface="Lato"/>
              </a:rPr>
              <a:t>Martin Evans describes the dramatic changes that have occurred in </a:t>
            </a:r>
            <a:r>
              <a:rPr lang="en-GB" sz="2000" dirty="0" err="1">
                <a:latin typeface="Lato"/>
              </a:rPr>
              <a:t>peatlands</a:t>
            </a:r>
            <a:r>
              <a:rPr lang="en-GB" sz="2000" dirty="0">
                <a:latin typeface="Lato"/>
              </a:rPr>
              <a:t>, explores the impact of these changes on the carbon cycle, and suggests ways in which work on </a:t>
            </a:r>
            <a:r>
              <a:rPr lang="en-GB" sz="2000" dirty="0" err="1">
                <a:latin typeface="Lato"/>
              </a:rPr>
              <a:t>peatlands</a:t>
            </a:r>
            <a:r>
              <a:rPr lang="en-GB" sz="2000" dirty="0">
                <a:latin typeface="Lato"/>
              </a:rPr>
              <a:t> might support skills and fieldwork elements of the A level curriculum.</a:t>
            </a:r>
          </a:p>
        </p:txBody>
      </p:sp>
      <p:sp>
        <p:nvSpPr>
          <p:cNvPr id="6" name="Text Placeholder 5"/>
          <p:cNvSpPr>
            <a:spLocks noGrp="1"/>
          </p:cNvSpPr>
          <p:nvPr>
            <p:ph type="body" sz="quarter" idx="3"/>
          </p:nvPr>
        </p:nvSpPr>
        <p:spPr>
          <a:xfrm>
            <a:off x="4566303" y="1602775"/>
            <a:ext cx="4041775" cy="504056"/>
          </a:xfrm>
        </p:spPr>
        <p:txBody>
          <a:bodyPr>
            <a:normAutofit/>
          </a:bodyPr>
          <a:lstStyle/>
          <a:p>
            <a:r>
              <a:rPr lang="en-GB" dirty="0">
                <a:latin typeface="Lato"/>
              </a:rPr>
              <a:t>Reflection</a:t>
            </a:r>
            <a:endParaRPr lang="en-GB" sz="3600" dirty="0">
              <a:solidFill>
                <a:schemeClr val="tx2"/>
              </a:solidFill>
              <a:latin typeface="Lato"/>
            </a:endParaRPr>
          </a:p>
        </p:txBody>
      </p:sp>
      <p:sp>
        <p:nvSpPr>
          <p:cNvPr id="7" name="Content Placeholder 6"/>
          <p:cNvSpPr>
            <a:spLocks noGrp="1"/>
          </p:cNvSpPr>
          <p:nvPr>
            <p:ph sz="quarter" idx="4"/>
          </p:nvPr>
        </p:nvSpPr>
        <p:spPr>
          <a:xfrm>
            <a:off x="4685052" y="2109447"/>
            <a:ext cx="4175447" cy="3456383"/>
          </a:xfrm>
          <a:solidFill>
            <a:schemeClr val="accent3">
              <a:lumMod val="20000"/>
              <a:lumOff val="80000"/>
            </a:schemeClr>
          </a:solidFill>
        </p:spPr>
        <p:txBody>
          <a:bodyPr>
            <a:noAutofit/>
          </a:bodyPr>
          <a:lstStyle/>
          <a:p>
            <a:pPr lvl="0"/>
            <a:r>
              <a:rPr lang="en-US" sz="1800" dirty="0">
                <a:latin typeface="Lato"/>
              </a:rPr>
              <a:t>Explain why peat soils store carbon.</a:t>
            </a:r>
            <a:endParaRPr lang="en-GB" sz="1800" dirty="0">
              <a:latin typeface="Lato"/>
            </a:endParaRPr>
          </a:p>
          <a:p>
            <a:pPr lvl="0"/>
            <a:r>
              <a:rPr lang="en-US" sz="1800" dirty="0">
                <a:latin typeface="Lato"/>
              </a:rPr>
              <a:t>Summarise the causes of peat erosion in the UK and Ireland.</a:t>
            </a:r>
            <a:endParaRPr lang="en-GB" sz="1800" dirty="0">
              <a:latin typeface="Lato"/>
            </a:endParaRPr>
          </a:p>
          <a:p>
            <a:pPr lvl="0"/>
            <a:r>
              <a:rPr lang="en-US" sz="1800" dirty="0">
                <a:latin typeface="Lato"/>
              </a:rPr>
              <a:t>Discuss the ways in which the peatlands of the </a:t>
            </a:r>
            <a:r>
              <a:rPr lang="en-US" sz="1800" dirty="0" err="1">
                <a:latin typeface="Lato"/>
              </a:rPr>
              <a:t>Pennines</a:t>
            </a:r>
            <a:r>
              <a:rPr lang="en-US" sz="1800" dirty="0">
                <a:latin typeface="Lato"/>
              </a:rPr>
              <a:t> have been subject to restoration projects.</a:t>
            </a:r>
            <a:endParaRPr lang="en-GB" sz="1800" dirty="0">
              <a:latin typeface="Lato"/>
            </a:endParaRPr>
          </a:p>
          <a:p>
            <a:pPr lvl="0"/>
            <a:r>
              <a:rPr lang="en-US" sz="1800" dirty="0">
                <a:latin typeface="Lato"/>
              </a:rPr>
              <a:t>The accompanying </a:t>
            </a:r>
            <a:r>
              <a:rPr lang="en-US" sz="1800" dirty="0">
                <a:latin typeface="Lato"/>
                <a:hlinkClick r:id="rId4"/>
              </a:rPr>
              <a:t>download </a:t>
            </a:r>
            <a:r>
              <a:rPr lang="en-US" sz="1800" dirty="0">
                <a:latin typeface="Lato"/>
              </a:rPr>
              <a:t>has a worked example of fieldwork undertaken in a </a:t>
            </a:r>
            <a:r>
              <a:rPr lang="en-US" sz="1800" dirty="0" err="1">
                <a:latin typeface="Lato"/>
              </a:rPr>
              <a:t>peatland</a:t>
            </a:r>
            <a:r>
              <a:rPr lang="en-US" sz="1800" dirty="0">
                <a:latin typeface="Lato"/>
              </a:rPr>
              <a:t> area to measure total carbon storage.</a:t>
            </a:r>
            <a:endParaRPr lang="en-GB" sz="1800" dirty="0">
              <a:latin typeface="Lato"/>
            </a:endParaRPr>
          </a:p>
        </p:txBody>
      </p:sp>
      <p:sp>
        <p:nvSpPr>
          <p:cNvPr id="8" name="TextBox 7"/>
          <p:cNvSpPr txBox="1"/>
          <p:nvPr/>
        </p:nvSpPr>
        <p:spPr>
          <a:xfrm>
            <a:off x="385192" y="1606206"/>
            <a:ext cx="4032448" cy="1200329"/>
          </a:xfrm>
          <a:prstGeom prst="rect">
            <a:avLst/>
          </a:prstGeom>
          <a:noFill/>
        </p:spPr>
        <p:txBody>
          <a:bodyPr wrap="square" rtlCol="0">
            <a:spAutoFit/>
          </a:bodyPr>
          <a:lstStyle/>
          <a:p>
            <a:r>
              <a:rPr lang="en-GB" sz="2400" b="1" dirty="0">
                <a:latin typeface="Lato"/>
              </a:rPr>
              <a:t>Erosion, restoration and carbon cycling in UK </a:t>
            </a:r>
            <a:r>
              <a:rPr lang="en-GB" sz="2400" b="1" dirty="0" err="1">
                <a:latin typeface="Lato"/>
              </a:rPr>
              <a:t>peatlands</a:t>
            </a:r>
            <a:endParaRPr lang="en-GB" sz="2400"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03606"/>
            <a:ext cx="8229600" cy="864096"/>
          </a:xfrm>
        </p:spPr>
        <p:txBody>
          <a:bodyPr>
            <a:normAutofit/>
          </a:bodyPr>
          <a:lstStyle/>
          <a:p>
            <a:r>
              <a:rPr lang="en-GB" sz="4000" b="1" dirty="0">
                <a:latin typeface="Lato"/>
              </a:rPr>
              <a:t>Links</a:t>
            </a:r>
          </a:p>
        </p:txBody>
      </p:sp>
      <p:sp>
        <p:nvSpPr>
          <p:cNvPr id="5" name="Text Placeholder 4"/>
          <p:cNvSpPr>
            <a:spLocks noGrp="1"/>
          </p:cNvSpPr>
          <p:nvPr>
            <p:ph type="body" idx="1"/>
          </p:nvPr>
        </p:nvSpPr>
        <p:spPr>
          <a:xfrm>
            <a:off x="179512" y="1202932"/>
            <a:ext cx="4248472" cy="432048"/>
          </a:xfrm>
        </p:spPr>
        <p:txBody>
          <a:bodyPr>
            <a:noAutofit/>
          </a:bodyPr>
          <a:lstStyle/>
          <a:p>
            <a:r>
              <a:rPr lang="en-GB" dirty="0">
                <a:latin typeface="Lato"/>
              </a:rPr>
              <a:t>From the awarding bodies</a:t>
            </a:r>
          </a:p>
        </p:txBody>
      </p:sp>
      <p:sp>
        <p:nvSpPr>
          <p:cNvPr id="6" name="Text Placeholder 5"/>
          <p:cNvSpPr>
            <a:spLocks noGrp="1"/>
          </p:cNvSpPr>
          <p:nvPr>
            <p:ph type="body" sz="quarter" idx="3"/>
          </p:nvPr>
        </p:nvSpPr>
        <p:spPr>
          <a:xfrm>
            <a:off x="4644008" y="1196752"/>
            <a:ext cx="4041775" cy="432048"/>
          </a:xfrm>
        </p:spPr>
        <p:txBody>
          <a:bodyPr>
            <a:normAutofit lnSpcReduction="10000"/>
          </a:bodyPr>
          <a:lstStyle/>
          <a:p>
            <a:r>
              <a:rPr lang="en-GB" dirty="0">
                <a:latin typeface="Lato"/>
              </a:rPr>
              <a:t>Further reading</a:t>
            </a:r>
          </a:p>
        </p:txBody>
      </p:sp>
      <p:sp>
        <p:nvSpPr>
          <p:cNvPr id="4" name="Content Placeholder 3"/>
          <p:cNvSpPr>
            <a:spLocks noGrp="1"/>
          </p:cNvSpPr>
          <p:nvPr>
            <p:ph sz="quarter" idx="4"/>
          </p:nvPr>
        </p:nvSpPr>
        <p:spPr>
          <a:xfrm>
            <a:off x="4572000" y="1700808"/>
            <a:ext cx="3960440" cy="2808312"/>
          </a:xfrm>
        </p:spPr>
        <p:txBody>
          <a:bodyPr>
            <a:noAutofit/>
          </a:bodyPr>
          <a:lstStyle/>
          <a:p>
            <a:pPr marL="367200" indent="-255600"/>
            <a:r>
              <a:rPr lang="en-GB" sz="1800" dirty="0">
                <a:latin typeface="Lato"/>
              </a:rPr>
              <a:t>Top Spec Geography: </a:t>
            </a:r>
            <a:r>
              <a:rPr lang="en-GB" sz="1800" i="1" dirty="0">
                <a:latin typeface="Lato"/>
                <a:hlinkClick r:id="rId2"/>
              </a:rPr>
              <a:t>Water and Carbon Cycles</a:t>
            </a:r>
            <a:r>
              <a:rPr lang="en-GB" sz="1800" i="1" dirty="0">
                <a:latin typeface="Lato"/>
              </a:rPr>
              <a:t> </a:t>
            </a:r>
            <a:r>
              <a:rPr lang="en-GB" sz="1800" dirty="0">
                <a:latin typeface="Lato"/>
              </a:rPr>
              <a:t>by Russell Chapman and Sara Thornton, published by the GA, 2020.</a:t>
            </a:r>
          </a:p>
          <a:p>
            <a:pPr marL="367200" indent="-255600"/>
            <a:r>
              <a:rPr lang="en-GB" sz="1800" dirty="0">
                <a:latin typeface="Lato"/>
              </a:rPr>
              <a:t>Carbon cycle related NEA from </a:t>
            </a:r>
            <a:r>
              <a:rPr lang="en-GB" sz="1800" dirty="0">
                <a:latin typeface="Lato"/>
                <a:hlinkClick r:id="rId3"/>
              </a:rPr>
              <a:t>the FSC </a:t>
            </a:r>
            <a:endParaRPr lang="en-GB" sz="1800" dirty="0">
              <a:latin typeface="Lato"/>
              <a:hlinkClick r:id="rId4"/>
            </a:endParaRPr>
          </a:p>
          <a:p>
            <a:pPr marL="367200" indent="-255600"/>
            <a:r>
              <a:rPr lang="en-GB" sz="1800" dirty="0">
                <a:latin typeface="Lato"/>
                <a:hlinkClick r:id="rId5"/>
              </a:rPr>
              <a:t>The UK Land Carbon Registry</a:t>
            </a:r>
            <a:endParaRPr lang="en-GB" sz="1800" dirty="0">
              <a:latin typeface="Lato"/>
            </a:endParaRPr>
          </a:p>
          <a:p>
            <a:pPr marL="367200" indent="-255600"/>
            <a:r>
              <a:rPr lang="en-GB" sz="1800" dirty="0">
                <a:latin typeface="Lato"/>
              </a:rPr>
              <a:t>The IUCN’s </a:t>
            </a:r>
            <a:r>
              <a:rPr lang="en-GB" sz="1800" dirty="0">
                <a:latin typeface="Lato"/>
                <a:hlinkClick r:id="rId6"/>
              </a:rPr>
              <a:t>issues brief </a:t>
            </a:r>
            <a:r>
              <a:rPr lang="en-GB" sz="1800" dirty="0">
                <a:latin typeface="Lato"/>
              </a:rPr>
              <a:t>on ‘Peatlands and climate change’.</a:t>
            </a:r>
          </a:p>
          <a:p>
            <a:pPr marL="109728" indent="0">
              <a:buNone/>
            </a:pPr>
            <a:endParaRPr lang="en-GB" sz="1800" dirty="0">
              <a:latin typeface="Lato"/>
            </a:endParaRPr>
          </a:p>
          <a:p>
            <a:pPr marL="109728" indent="0">
              <a:buNone/>
            </a:pPr>
            <a:endParaRPr lang="en-GB" sz="1800" dirty="0">
              <a:latin typeface="Lato"/>
            </a:endParaRPr>
          </a:p>
        </p:txBody>
      </p:sp>
      <p:graphicFrame>
        <p:nvGraphicFramePr>
          <p:cNvPr id="8" name="Content Placeholder 7">
            <a:extLst>
              <a:ext uri="{FF2B5EF4-FFF2-40B4-BE49-F238E27FC236}">
                <a16:creationId xmlns:a16="http://schemas.microsoft.com/office/drawing/2014/main" id="{1171F83F-AE58-429B-A8C9-CEC85412D0A3}"/>
              </a:ext>
            </a:extLst>
          </p:cNvPr>
          <p:cNvGraphicFramePr>
            <a:graphicFrameLocks/>
          </p:cNvGraphicFramePr>
          <p:nvPr>
            <p:extLst>
              <p:ext uri="{D42A27DB-BD31-4B8C-83A1-F6EECF244321}">
                <p14:modId xmlns:p14="http://schemas.microsoft.com/office/powerpoint/2010/main" val="4219026904"/>
              </p:ext>
            </p:extLst>
          </p:nvPr>
        </p:nvGraphicFramePr>
        <p:xfrm>
          <a:off x="179512" y="1772816"/>
          <a:ext cx="4392488" cy="2838047"/>
        </p:xfrm>
        <a:graphic>
          <a:graphicData uri="http://schemas.openxmlformats.org/drawingml/2006/table">
            <a:tbl>
              <a:tblPr firstRow="1" bandRow="1">
                <a:tableStyleId>{5C22544A-7EE6-4342-B048-85BDC9FD1C3A}</a:tableStyleId>
              </a:tblPr>
              <a:tblGrid>
                <a:gridCol w="997768">
                  <a:extLst>
                    <a:ext uri="{9D8B030D-6E8A-4147-A177-3AD203B41FA5}">
                      <a16:colId xmlns:a16="http://schemas.microsoft.com/office/drawing/2014/main" val="20000"/>
                    </a:ext>
                  </a:extLst>
                </a:gridCol>
                <a:gridCol w="3394720">
                  <a:extLst>
                    <a:ext uri="{9D8B030D-6E8A-4147-A177-3AD203B41FA5}">
                      <a16:colId xmlns:a16="http://schemas.microsoft.com/office/drawing/2014/main" val="20001"/>
                    </a:ext>
                  </a:extLst>
                </a:gridCol>
              </a:tblGrid>
              <a:tr h="421950">
                <a:tc>
                  <a:txBody>
                    <a:bodyPr/>
                    <a:lstStyle/>
                    <a:p>
                      <a:endParaRPr lang="en-GB" sz="1800" dirty="0">
                        <a:latin typeface="Lato" panose="020F0502020204030203" pitchFamily="34" charset="0"/>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Topic</a:t>
                      </a:r>
                    </a:p>
                  </a:txBody>
                  <a:tcPr/>
                </a:tc>
                <a:extLst>
                  <a:ext uri="{0D108BD9-81ED-4DB2-BD59-A6C34878D82A}">
                    <a16:rowId xmlns:a16="http://schemas.microsoft.com/office/drawing/2014/main" val="10000"/>
                  </a:ext>
                </a:extLst>
              </a:tr>
              <a:tr h="421950">
                <a:tc>
                  <a:txBody>
                    <a:bodyPr/>
                    <a:lstStyle/>
                    <a:p>
                      <a:r>
                        <a:rPr lang="en-GB" sz="1800" dirty="0">
                          <a:latin typeface="Lato"/>
                          <a:ea typeface="Lato" panose="020F0502020204030203" pitchFamily="34" charset="0"/>
                          <a:cs typeface="Lato" panose="020F0502020204030203" pitchFamily="34" charset="0"/>
                          <a:hlinkClick r:id="rId7"/>
                        </a:rPr>
                        <a:t>AQA</a:t>
                      </a:r>
                      <a:endParaRPr lang="en-GB" sz="1800" dirty="0">
                        <a:latin typeface="Lato"/>
                        <a:ea typeface="Lato" panose="020F0502020204030203" pitchFamily="34" charset="0"/>
                        <a:cs typeface="Lato" panose="020F0502020204030203" pitchFamily="34" charset="0"/>
                      </a:endParaRPr>
                    </a:p>
                  </a:txBody>
                  <a:tcPr/>
                </a:tc>
                <a:tc>
                  <a:txBody>
                    <a:bodyPr/>
                    <a:lstStyle/>
                    <a:p>
                      <a:pPr marL="0" algn="l" rtl="0" eaLnBrk="1" latinLnBrk="0" hangingPunct="1"/>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3.1.1.3 The carbon cycle</a:t>
                      </a:r>
                    </a:p>
                  </a:txBody>
                  <a:tcPr/>
                </a:tc>
                <a:extLst>
                  <a:ext uri="{0D108BD9-81ED-4DB2-BD59-A6C34878D82A}">
                    <a16:rowId xmlns:a16="http://schemas.microsoft.com/office/drawing/2014/main" val="10001"/>
                  </a:ext>
                </a:extLst>
              </a:tr>
              <a:tr h="421950">
                <a:tc>
                  <a:txBody>
                    <a:bodyPr/>
                    <a:lstStyle/>
                    <a:p>
                      <a:r>
                        <a:rPr lang="en-GB" sz="1800" dirty="0">
                          <a:latin typeface="Lato"/>
                          <a:ea typeface="Lato" panose="020F0502020204030203" pitchFamily="34" charset="0"/>
                          <a:cs typeface="Lato" panose="020F0502020204030203" pitchFamily="34" charset="0"/>
                          <a:hlinkClick r:id="rId8"/>
                        </a:rPr>
                        <a:t>Eduqas</a:t>
                      </a:r>
                      <a:endParaRPr lang="en-GB" sz="1800" dirty="0">
                        <a:latin typeface="Lato"/>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2.1.6 The global carbon cycle</a:t>
                      </a:r>
                    </a:p>
                  </a:txBody>
                  <a:tcPr/>
                </a:tc>
                <a:extLst>
                  <a:ext uri="{0D108BD9-81ED-4DB2-BD59-A6C34878D82A}">
                    <a16:rowId xmlns:a16="http://schemas.microsoft.com/office/drawing/2014/main" val="10002"/>
                  </a:ext>
                </a:extLst>
              </a:tr>
              <a:tr h="421950">
                <a:tc>
                  <a:txBody>
                    <a:bodyPr/>
                    <a:lstStyle/>
                    <a:p>
                      <a:r>
                        <a:rPr lang="en-GB" sz="1800" dirty="0">
                          <a:latin typeface="Lato"/>
                          <a:ea typeface="Lato" panose="020F0502020204030203" pitchFamily="34" charset="0"/>
                          <a:cs typeface="Lato" panose="020F0502020204030203" pitchFamily="34" charset="0"/>
                          <a:hlinkClick r:id="rId9"/>
                        </a:rPr>
                        <a:t>Edexcel</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6.1 and 6.2 The carbon cycle</a:t>
                      </a:r>
                    </a:p>
                  </a:txBody>
                  <a:tcPr/>
                </a:tc>
                <a:extLst>
                  <a:ext uri="{0D108BD9-81ED-4DB2-BD59-A6C34878D82A}">
                    <a16:rowId xmlns:a16="http://schemas.microsoft.com/office/drawing/2014/main" val="10003"/>
                  </a:ext>
                </a:extLst>
              </a:tr>
              <a:tr h="728297">
                <a:tc>
                  <a:txBody>
                    <a:bodyPr/>
                    <a:lstStyle/>
                    <a:p>
                      <a:r>
                        <a:rPr lang="en-GB" sz="1800" dirty="0">
                          <a:latin typeface="Lato"/>
                          <a:ea typeface="Lato" panose="020F0502020204030203" pitchFamily="34" charset="0"/>
                          <a:cs typeface="Lato" panose="020F0502020204030203" pitchFamily="34" charset="0"/>
                          <a:hlinkClick r:id="rId10"/>
                        </a:rPr>
                        <a:t>OCR</a:t>
                      </a:r>
                      <a:endParaRPr lang="en-GB" sz="1800" dirty="0">
                        <a:latin typeface="Lato"/>
                        <a:ea typeface="Lato" panose="020F0502020204030203" pitchFamily="34" charset="0"/>
                        <a:cs typeface="Lato" panose="020F0502020204030203"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kern="1200" dirty="0">
                          <a:solidFill>
                            <a:schemeClr val="dk1"/>
                          </a:solidFill>
                          <a:latin typeface="Lato" panose="020F0502020204030203" pitchFamily="34" charset="0"/>
                          <a:ea typeface="Lato" panose="020F0502020204030203" pitchFamily="34" charset="0"/>
                          <a:cs typeface="Lato" panose="020F0502020204030203" pitchFamily="34" charset="0"/>
                        </a:rPr>
                        <a:t>1.2 Earth’s Life Support Systems </a:t>
                      </a:r>
                    </a:p>
                  </a:txBody>
                  <a:tcPr/>
                </a:tc>
                <a:extLst>
                  <a:ext uri="{0D108BD9-81ED-4DB2-BD59-A6C34878D82A}">
                    <a16:rowId xmlns:a16="http://schemas.microsoft.com/office/drawing/2014/main" val="10004"/>
                  </a:ext>
                </a:extLst>
              </a:tr>
              <a:tr h="421950">
                <a:tc>
                  <a:txBody>
                    <a:bodyPr/>
                    <a:lstStyle/>
                    <a:p>
                      <a:r>
                        <a:rPr kumimoji="0" lang="en-GB" sz="1800" u="sng" kern="1200" dirty="0">
                          <a:solidFill>
                            <a:schemeClr val="dk1"/>
                          </a:solidFill>
                          <a:latin typeface="Lato"/>
                          <a:ea typeface="+mn-ea"/>
                          <a:cs typeface="+mn-cs"/>
                          <a:hlinkClick r:id="rId8"/>
                        </a:rPr>
                        <a:t>WJEC</a:t>
                      </a:r>
                      <a:endParaRPr lang="en-GB" sz="1800" dirty="0">
                        <a:latin typeface="Lato"/>
                        <a:ea typeface="Lato" panose="020F0502020204030203" pitchFamily="34" charset="0"/>
                        <a:cs typeface="Lato" panose="020F0502020204030203" pitchFamily="34" charset="0"/>
                      </a:endParaRPr>
                    </a:p>
                  </a:txBody>
                  <a:tcPr/>
                </a:tc>
                <a:tc>
                  <a:txBody>
                    <a:bodyPr/>
                    <a:lstStyle/>
                    <a:p>
                      <a:r>
                        <a:rPr lang="en-GB" sz="1800" dirty="0">
                          <a:latin typeface="Lato" panose="020F0502020204030203" pitchFamily="34" charset="0"/>
                          <a:ea typeface="Lato" panose="020F0502020204030203" pitchFamily="34" charset="0"/>
                          <a:cs typeface="Lato" panose="020F0502020204030203" pitchFamily="34" charset="0"/>
                        </a:rPr>
                        <a:t>3.1.6 The global carbon cycle</a:t>
                      </a:r>
                    </a:p>
                  </a:txBody>
                  <a:tcPr/>
                </a:tc>
                <a:extLst>
                  <a:ext uri="{0D108BD9-81ED-4DB2-BD59-A6C34878D82A}">
                    <a16:rowId xmlns:a16="http://schemas.microsoft.com/office/drawing/2014/main" val="10005"/>
                  </a:ext>
                </a:extLst>
              </a:tr>
            </a:tbl>
          </a:graphicData>
        </a:graphic>
      </p:graphicFrame>
      <p:sp>
        <p:nvSpPr>
          <p:cNvPr id="9" name="TextBox 8"/>
          <p:cNvSpPr txBox="1"/>
          <p:nvPr/>
        </p:nvSpPr>
        <p:spPr>
          <a:xfrm>
            <a:off x="4788024" y="4496894"/>
            <a:ext cx="3312368" cy="1754326"/>
          </a:xfrm>
          <a:prstGeom prst="rect">
            <a:avLst/>
          </a:prstGeom>
          <a:solidFill>
            <a:schemeClr val="accent2">
              <a:lumMod val="40000"/>
              <a:lumOff val="60000"/>
            </a:schemeClr>
          </a:solidFill>
          <a:ln>
            <a:solidFill>
              <a:srgbClr val="0070C0"/>
            </a:solidFill>
          </a:ln>
        </p:spPr>
        <p:txBody>
          <a:bodyPr wrap="square" rtlCol="0">
            <a:spAutoFit/>
          </a:bodyPr>
          <a:lstStyle/>
          <a:p>
            <a:pPr marL="111600"/>
            <a:r>
              <a:rPr lang="en-GB" b="1" dirty="0">
                <a:solidFill>
                  <a:srgbClr val="26377C"/>
                </a:solidFill>
                <a:latin typeface="Lato"/>
              </a:rPr>
              <a:t>Activity</a:t>
            </a:r>
          </a:p>
          <a:p>
            <a:pPr marL="111600"/>
            <a:r>
              <a:rPr lang="en-GB" dirty="0">
                <a:solidFill>
                  <a:srgbClr val="26377C"/>
                </a:solidFill>
                <a:latin typeface="Lato"/>
              </a:rPr>
              <a:t>Read </a:t>
            </a:r>
            <a:r>
              <a:rPr lang="en-GB" dirty="0">
                <a:solidFill>
                  <a:srgbClr val="26377C"/>
                </a:solidFill>
                <a:latin typeface="Lato"/>
                <a:hlinkClick r:id="rId11">
                  <a:extLst>
                    <a:ext uri="{A12FA001-AC4F-418D-AE19-62706E023703}">
                      <ahyp:hlinkClr xmlns:ahyp="http://schemas.microsoft.com/office/drawing/2018/hyperlinkcolor" val="tx"/>
                    </a:ext>
                  </a:extLst>
                </a:hlinkClick>
              </a:rPr>
              <a:t>this GEO unit </a:t>
            </a:r>
            <a:r>
              <a:rPr lang="en-GB" dirty="0">
                <a:solidFill>
                  <a:srgbClr val="26377C"/>
                </a:solidFill>
                <a:latin typeface="Lato"/>
              </a:rPr>
              <a:t>about systems. Identify examples of equilibrium and positive/negative feedback mechanisms in </a:t>
            </a:r>
            <a:r>
              <a:rPr lang="en-GB" dirty="0" err="1">
                <a:solidFill>
                  <a:srgbClr val="26377C"/>
                </a:solidFill>
                <a:latin typeface="Lato"/>
              </a:rPr>
              <a:t>peatlands</a:t>
            </a:r>
            <a:r>
              <a:rPr lang="en-GB" dirty="0">
                <a:solidFill>
                  <a:srgbClr val="26377C"/>
                </a:solidFill>
                <a:latin typeface="Lato"/>
              </a:rPr>
              <a:t>.</a:t>
            </a:r>
          </a:p>
        </p:txBody>
      </p:sp>
    </p:spTree>
    <p:extLst>
      <p:ext uri="{BB962C8B-B14F-4D97-AF65-F5344CB8AC3E}">
        <p14:creationId xmlns:p14="http://schemas.microsoft.com/office/powerpoint/2010/main" val="87771947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8DAA-2DDB-FB4F-AD24-0C71147A602E}"/>
              </a:ext>
            </a:extLst>
          </p:cNvPr>
          <p:cNvSpPr>
            <a:spLocks noGrp="1"/>
          </p:cNvSpPr>
          <p:nvPr>
            <p:ph type="title"/>
          </p:nvPr>
        </p:nvSpPr>
        <p:spPr/>
        <p:txBody>
          <a:bodyPr/>
          <a:lstStyle/>
          <a:p>
            <a:r>
              <a:rPr lang="en-US" b="1" dirty="0">
                <a:latin typeface="Lato"/>
              </a:rPr>
              <a:t>Glossary</a:t>
            </a:r>
          </a:p>
        </p:txBody>
      </p:sp>
      <p:sp>
        <p:nvSpPr>
          <p:cNvPr id="3" name="Content Placeholder 2">
            <a:extLst>
              <a:ext uri="{FF2B5EF4-FFF2-40B4-BE49-F238E27FC236}">
                <a16:creationId xmlns:a16="http://schemas.microsoft.com/office/drawing/2014/main" id="{B859920E-8AA3-4248-9F85-DFAD0E25CC92}"/>
              </a:ext>
            </a:extLst>
          </p:cNvPr>
          <p:cNvSpPr>
            <a:spLocks noGrp="1"/>
          </p:cNvSpPr>
          <p:nvPr>
            <p:ph idx="1"/>
          </p:nvPr>
        </p:nvSpPr>
        <p:spPr>
          <a:xfrm>
            <a:off x="390364" y="1759496"/>
            <a:ext cx="8363272" cy="3973760"/>
          </a:xfrm>
        </p:spPr>
        <p:txBody>
          <a:bodyPr>
            <a:normAutofit/>
          </a:bodyPr>
          <a:lstStyle/>
          <a:p>
            <a:r>
              <a:rPr lang="en-GB" sz="2400" b="1" dirty="0">
                <a:solidFill>
                  <a:srgbClr val="002060"/>
                </a:solidFill>
                <a:latin typeface="Lato"/>
              </a:rPr>
              <a:t>Aerobic</a:t>
            </a:r>
            <a:r>
              <a:rPr lang="en-GB" sz="2400" dirty="0">
                <a:solidFill>
                  <a:srgbClr val="002060"/>
                </a:solidFill>
                <a:latin typeface="Lato"/>
              </a:rPr>
              <a:t>: in the presence of oxygen; requiring oxygen.</a:t>
            </a:r>
          </a:p>
          <a:p>
            <a:r>
              <a:rPr lang="en-GB" sz="2400" b="1" dirty="0">
                <a:solidFill>
                  <a:srgbClr val="002060"/>
                </a:solidFill>
                <a:latin typeface="Lato"/>
              </a:rPr>
              <a:t>Anaerobic</a:t>
            </a:r>
            <a:r>
              <a:rPr lang="en-GB" sz="2400" dirty="0">
                <a:solidFill>
                  <a:srgbClr val="002060"/>
                </a:solidFill>
                <a:latin typeface="Lato"/>
              </a:rPr>
              <a:t>: without oxygen present; not requiring oxygen.</a:t>
            </a:r>
          </a:p>
          <a:p>
            <a:r>
              <a:rPr lang="en-GB" sz="2400" b="1" dirty="0" err="1">
                <a:solidFill>
                  <a:srgbClr val="002060"/>
                </a:solidFill>
                <a:latin typeface="Lato"/>
              </a:rPr>
              <a:t>GtC</a:t>
            </a:r>
            <a:r>
              <a:rPr lang="en-GB" sz="2400" dirty="0">
                <a:solidFill>
                  <a:srgbClr val="002060"/>
                </a:solidFill>
                <a:latin typeface="Lato"/>
              </a:rPr>
              <a:t>: </a:t>
            </a:r>
            <a:r>
              <a:rPr lang="en-GB" sz="2400" dirty="0" err="1">
                <a:solidFill>
                  <a:srgbClr val="002060"/>
                </a:solidFill>
                <a:latin typeface="Lato"/>
              </a:rPr>
              <a:t>gigatonne</a:t>
            </a:r>
            <a:r>
              <a:rPr lang="en-GB" sz="2400" dirty="0">
                <a:solidFill>
                  <a:srgbClr val="002060"/>
                </a:solidFill>
                <a:latin typeface="Lato"/>
              </a:rPr>
              <a:t> of carbon (1 billion tonnes).</a:t>
            </a:r>
          </a:p>
          <a:p>
            <a:r>
              <a:rPr lang="en-GB" sz="2400" b="1" dirty="0">
                <a:solidFill>
                  <a:srgbClr val="002060"/>
                </a:solidFill>
                <a:latin typeface="Lato"/>
              </a:rPr>
              <a:t>Pedosphere</a:t>
            </a:r>
            <a:r>
              <a:rPr lang="en-GB" sz="2400" dirty="0">
                <a:solidFill>
                  <a:srgbClr val="002060"/>
                </a:solidFill>
                <a:latin typeface="Lato"/>
              </a:rPr>
              <a:t>: the layer of the Earth’s surface that is made of soil.</a:t>
            </a:r>
          </a:p>
          <a:p>
            <a:r>
              <a:rPr lang="en-GB" sz="2400" b="1" dirty="0">
                <a:solidFill>
                  <a:srgbClr val="002060"/>
                </a:solidFill>
                <a:latin typeface="Lato"/>
              </a:rPr>
              <a:t>Sequestration</a:t>
            </a:r>
            <a:r>
              <a:rPr lang="en-GB" sz="2400" dirty="0">
                <a:solidFill>
                  <a:srgbClr val="002060"/>
                </a:solidFill>
                <a:latin typeface="Lato"/>
              </a:rPr>
              <a:t>: the process of removing carbon from the air and holding it somewhere else, e.g. in organic material.</a:t>
            </a:r>
          </a:p>
          <a:p>
            <a:r>
              <a:rPr lang="en-GB" sz="2400" b="1" dirty="0">
                <a:solidFill>
                  <a:srgbClr val="002060"/>
                </a:solidFill>
                <a:latin typeface="Lato"/>
              </a:rPr>
              <a:t>Stores</a:t>
            </a:r>
            <a:r>
              <a:rPr lang="en-GB" sz="2400" dirty="0">
                <a:solidFill>
                  <a:srgbClr val="002060"/>
                </a:solidFill>
                <a:latin typeface="Lato"/>
              </a:rPr>
              <a:t>: in the carbon cycle, stores or </a:t>
            </a:r>
            <a:r>
              <a:rPr lang="en-GB" sz="2400" b="1" dirty="0">
                <a:solidFill>
                  <a:srgbClr val="002060"/>
                </a:solidFill>
                <a:latin typeface="Lato"/>
              </a:rPr>
              <a:t>sinks</a:t>
            </a:r>
            <a:r>
              <a:rPr lang="en-GB" sz="2400" dirty="0">
                <a:solidFill>
                  <a:srgbClr val="002060"/>
                </a:solidFill>
                <a:latin typeface="Lato"/>
              </a:rPr>
              <a:t> are where carbon is held, while flows are the transfers of carbon between stores.</a:t>
            </a:r>
          </a:p>
          <a:p>
            <a:endParaRPr lang="en-GB" sz="2400" dirty="0">
              <a:solidFill>
                <a:srgbClr val="002060"/>
              </a:solidFill>
              <a:latin typeface="Lato"/>
            </a:endParaRPr>
          </a:p>
          <a:p>
            <a:endParaRPr lang="en-GB" sz="2400" dirty="0">
              <a:solidFill>
                <a:srgbClr val="002060"/>
              </a:solidFill>
              <a:latin typeface="Lato"/>
            </a:endParaRPr>
          </a:p>
          <a:p>
            <a:endParaRPr lang="en-GB" sz="2400" dirty="0">
              <a:solidFill>
                <a:srgbClr val="002060"/>
              </a:solidFill>
              <a:latin typeface="Lato"/>
            </a:endParaRPr>
          </a:p>
          <a:p>
            <a:endParaRPr lang="en-GB" sz="2400" dirty="0">
              <a:solidFill>
                <a:srgbClr val="002060"/>
              </a:solidFill>
              <a:latin typeface="Lato"/>
            </a:endParaRPr>
          </a:p>
          <a:p>
            <a:endParaRPr lang="en-GB" sz="2400" dirty="0">
              <a:solidFill>
                <a:srgbClr val="002060"/>
              </a:solidFill>
              <a:latin typeface="Lato"/>
            </a:endParaRPr>
          </a:p>
          <a:p>
            <a:endParaRPr lang="en-GB" sz="2400" dirty="0">
              <a:solidFill>
                <a:srgbClr val="002060"/>
              </a:solidFill>
              <a:latin typeface="Lato"/>
            </a:endParaRPr>
          </a:p>
          <a:p>
            <a:endParaRPr lang="en-US" sz="2400" dirty="0">
              <a:latin typeface="Lato"/>
            </a:endParaRPr>
          </a:p>
        </p:txBody>
      </p:sp>
      <p:sp>
        <p:nvSpPr>
          <p:cNvPr id="5" name="Action Button: Back or Previous 4">
            <a:hlinkClick r:id="" action="ppaction://hlinkshowjump?jump=lastslideviewed" highlightClick="1"/>
            <a:extLst>
              <a:ext uri="{FF2B5EF4-FFF2-40B4-BE49-F238E27FC236}">
                <a16:creationId xmlns:a16="http://schemas.microsoft.com/office/drawing/2014/main" id="{F4DB0CA6-3B1D-0E49-BCAA-34088612FA34}"/>
              </a:ext>
            </a:extLst>
          </p:cNvPr>
          <p:cNvSpPr/>
          <p:nvPr/>
        </p:nvSpPr>
        <p:spPr>
          <a:xfrm>
            <a:off x="7861294" y="938064"/>
            <a:ext cx="576064" cy="57606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59381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797-5DD7-4E33-A163-0E5B93187626}"/>
              </a:ext>
            </a:extLst>
          </p:cNvPr>
          <p:cNvSpPr>
            <a:spLocks noGrp="1"/>
          </p:cNvSpPr>
          <p:nvPr>
            <p:ph type="title"/>
          </p:nvPr>
        </p:nvSpPr>
        <p:spPr>
          <a:xfrm>
            <a:off x="272287" y="476672"/>
            <a:ext cx="8229600" cy="1066800"/>
          </a:xfrm>
        </p:spPr>
        <p:txBody>
          <a:bodyPr/>
          <a:lstStyle/>
          <a:p>
            <a:r>
              <a:rPr lang="en-GB" dirty="0"/>
              <a:t>Acknowledgements</a:t>
            </a:r>
          </a:p>
        </p:txBody>
      </p:sp>
      <p:sp>
        <p:nvSpPr>
          <p:cNvPr id="3" name="Content Placeholder 2">
            <a:extLst>
              <a:ext uri="{FF2B5EF4-FFF2-40B4-BE49-F238E27FC236}">
                <a16:creationId xmlns:a16="http://schemas.microsoft.com/office/drawing/2014/main" id="{99CFE4DF-8D8F-4532-84F9-5CF2D06E30CF}"/>
              </a:ext>
            </a:extLst>
          </p:cNvPr>
          <p:cNvSpPr>
            <a:spLocks noGrp="1"/>
          </p:cNvSpPr>
          <p:nvPr>
            <p:ph idx="1"/>
          </p:nvPr>
        </p:nvSpPr>
        <p:spPr>
          <a:xfrm>
            <a:off x="238426" y="1313178"/>
            <a:ext cx="7933974" cy="5068150"/>
          </a:xfrm>
        </p:spPr>
        <p:txBody>
          <a:bodyPr>
            <a:normAutofit/>
          </a:bodyPr>
          <a:lstStyle/>
          <a:p>
            <a:pPr marL="0" indent="0">
              <a:buNone/>
            </a:pPr>
            <a:r>
              <a:rPr lang="en-GB" sz="2000" dirty="0"/>
              <a:t>This presentation has been written by Rob Bircher, an experienced author, publisher and secretary of the Worcester Branch of the GA.</a:t>
            </a:r>
          </a:p>
          <a:p>
            <a:pPr marL="0" indent="0">
              <a:buNone/>
            </a:pPr>
            <a:endParaRPr lang="en-GB" sz="2000" dirty="0"/>
          </a:p>
          <a:p>
            <a:pPr marL="0" indent="0">
              <a:buNone/>
            </a:pPr>
            <a:r>
              <a:rPr lang="en-GB" sz="1700" b="1" dirty="0"/>
              <a:t>Figures</a:t>
            </a:r>
          </a:p>
          <a:p>
            <a:pPr marL="342900" indent="-342900">
              <a:lnSpc>
                <a:spcPct val="128000"/>
              </a:lnSpc>
            </a:pPr>
            <a:r>
              <a:rPr lang="en-GB" sz="1600" b="1" dirty="0"/>
              <a:t>Slide 3: </a:t>
            </a:r>
            <a:r>
              <a:rPr lang="en-GB" sz="1600" dirty="0"/>
              <a:t>Diagram source: </a:t>
            </a:r>
            <a:r>
              <a:rPr lang="en-GB" sz="1600" i="1" dirty="0"/>
              <a:t>Top Spec Geography: Water and carbon cycles </a:t>
            </a:r>
            <a:r>
              <a:rPr lang="en-GB" sz="1600" dirty="0"/>
              <a:t>(2019), Russell Chapman and Sara Thornton, Figure 5.2, page 32 </a:t>
            </a:r>
            <a:endParaRPr lang="fr-FR" sz="1600" dirty="0"/>
          </a:p>
          <a:p>
            <a:pPr marL="342900" indent="-342900">
              <a:lnSpc>
                <a:spcPct val="128000"/>
              </a:lnSpc>
            </a:pPr>
            <a:r>
              <a:rPr lang="fr-FR" sz="1600" b="1" dirty="0"/>
              <a:t>Slide 4</a:t>
            </a:r>
            <a:r>
              <a:rPr lang="fr-FR" sz="1600" dirty="0"/>
              <a:t>: </a:t>
            </a:r>
            <a:r>
              <a:rPr lang="en-GB" sz="1600" dirty="0"/>
              <a:t>Map featured on </a:t>
            </a:r>
            <a:r>
              <a:rPr lang="en-GB" sz="1600" dirty="0">
                <a:hlinkClick r:id="rId2"/>
              </a:rPr>
              <a:t>https://theconversation.com/peatlands-keep-a-lot-of-carbon-out-of-earths-atmosphere-but-that-could-end-with-warming-and-development-151364</a:t>
            </a:r>
            <a:endParaRPr lang="en-GB" sz="1600" dirty="0"/>
          </a:p>
          <a:p>
            <a:pPr marL="342900" indent="-342900">
              <a:lnSpc>
                <a:spcPct val="128000"/>
              </a:lnSpc>
            </a:pPr>
            <a:r>
              <a:rPr lang="en-GB" sz="1600" b="1" dirty="0"/>
              <a:t>Slide 10: </a:t>
            </a:r>
            <a:r>
              <a:rPr lang="en-GB" sz="1600" dirty="0"/>
              <a:t>Full reference to article: Evans, M. (2017) ‘Erosion, restoration and carbon cycling in UK peatlands’, </a:t>
            </a:r>
            <a:r>
              <a:rPr lang="en-GB" sz="1600" i="1" dirty="0"/>
              <a:t>Teaching Geography</a:t>
            </a:r>
            <a:r>
              <a:rPr lang="en-GB" sz="1600" dirty="0"/>
              <a:t>, 42, 1, pp.26-29 </a:t>
            </a:r>
          </a:p>
        </p:txBody>
      </p:sp>
    </p:spTree>
    <p:extLst>
      <p:ext uri="{BB962C8B-B14F-4D97-AF65-F5344CB8AC3E}">
        <p14:creationId xmlns:p14="http://schemas.microsoft.com/office/powerpoint/2010/main" val="183337085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3013A-A0F5-477F-B3B4-21A2C2F8C5C8}"/>
              </a:ext>
            </a:extLst>
          </p:cNvPr>
          <p:cNvSpPr>
            <a:spLocks noGrp="1"/>
          </p:cNvSpPr>
          <p:nvPr>
            <p:ph type="title"/>
          </p:nvPr>
        </p:nvSpPr>
        <p:spPr/>
        <p:txBody>
          <a:bodyPr>
            <a:normAutofit/>
          </a:bodyPr>
          <a:lstStyle/>
          <a:p>
            <a:r>
              <a:rPr lang="en-GB" dirty="0"/>
              <a:t>Getting started</a:t>
            </a:r>
          </a:p>
        </p:txBody>
      </p:sp>
      <p:sp>
        <p:nvSpPr>
          <p:cNvPr id="3" name="Content Placeholder 2">
            <a:extLst>
              <a:ext uri="{FF2B5EF4-FFF2-40B4-BE49-F238E27FC236}">
                <a16:creationId xmlns:a16="http://schemas.microsoft.com/office/drawing/2014/main" id="{FC8DDB97-4EB7-4FDA-A049-48DEA45A5DC7}"/>
              </a:ext>
            </a:extLst>
          </p:cNvPr>
          <p:cNvSpPr>
            <a:spLocks noGrp="1"/>
          </p:cNvSpPr>
          <p:nvPr>
            <p:ph idx="1"/>
          </p:nvPr>
        </p:nvSpPr>
        <p:spPr/>
        <p:txBody>
          <a:bodyPr>
            <a:normAutofit/>
          </a:bodyPr>
          <a:lstStyle/>
          <a:p>
            <a:pPr marL="109728" indent="0">
              <a:buNone/>
            </a:pPr>
            <a:r>
              <a:rPr lang="en-GB" sz="2400" dirty="0"/>
              <a:t>You’ll need a notepad on which to make notes as you go along, or you could make notes, paste images, etc. on your device.</a:t>
            </a:r>
          </a:p>
          <a:p>
            <a:pPr marL="109728" indent="0">
              <a:buNone/>
            </a:pPr>
            <a:endParaRPr lang="en-GB" sz="2400" dirty="0"/>
          </a:p>
          <a:p>
            <a:pPr marL="109728" indent="0">
              <a:buNone/>
            </a:pPr>
            <a:r>
              <a:rPr lang="en-GB" sz="2400" dirty="0"/>
              <a:t>You can view these slides:</a:t>
            </a:r>
          </a:p>
          <a:p>
            <a:pPr lvl="0"/>
            <a:r>
              <a:rPr lang="en-GB" sz="2400" dirty="0"/>
              <a:t>as a slide-show for any animations and to follow links</a:t>
            </a:r>
          </a:p>
          <a:p>
            <a:pPr lvl="0"/>
            <a:r>
              <a:rPr lang="en-GB" sz="2400" dirty="0"/>
              <a:t>in ‘normal’ view if you want to add call-outs or extra slides to make notes, paste images, answer questions.</a:t>
            </a:r>
          </a:p>
          <a:p>
            <a:endParaRPr lang="en-GB" sz="2400" b="1" dirty="0">
              <a:solidFill>
                <a:srgbClr val="FF0000"/>
              </a:solidFill>
            </a:endParaRPr>
          </a:p>
          <a:p>
            <a:endParaRPr lang="en-GB" sz="2400" dirty="0"/>
          </a:p>
        </p:txBody>
      </p:sp>
    </p:spTree>
    <p:extLst>
      <p:ext uri="{BB962C8B-B14F-4D97-AF65-F5344CB8AC3E}">
        <p14:creationId xmlns:p14="http://schemas.microsoft.com/office/powerpoint/2010/main" val="27874277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FA40088-D523-4E50-9CBB-3804C33FB609}"/>
              </a:ext>
            </a:extLst>
          </p:cNvPr>
          <p:cNvSpPr txBox="1"/>
          <p:nvPr/>
        </p:nvSpPr>
        <p:spPr>
          <a:xfrm>
            <a:off x="6250020" y="2780928"/>
            <a:ext cx="2736303" cy="2862322"/>
          </a:xfrm>
          <a:prstGeom prst="rect">
            <a:avLst/>
          </a:prstGeom>
          <a:solidFill>
            <a:schemeClr val="accent2">
              <a:lumMod val="40000"/>
              <a:lumOff val="60000"/>
            </a:schemeClr>
          </a:solidFill>
          <a:ln>
            <a:solidFill>
              <a:srgbClr val="0070C0"/>
            </a:solidFill>
          </a:ln>
        </p:spPr>
        <p:txBody>
          <a:bodyPr wrap="square" rtlCol="0">
            <a:spAutoFit/>
          </a:bodyPr>
          <a:lstStyle/>
          <a:p>
            <a:pPr>
              <a:spcBef>
                <a:spcPts val="300"/>
              </a:spcBef>
              <a:buClr>
                <a:schemeClr val="accent3"/>
              </a:buClr>
            </a:pPr>
            <a:r>
              <a:rPr lang="en-GB" b="1" dirty="0">
                <a:solidFill>
                  <a:srgbClr val="26377C"/>
                </a:solidFill>
                <a:latin typeface="Lato" panose="020F0502020204030203" pitchFamily="34" charset="0"/>
                <a:ea typeface="Lato" panose="020F0502020204030203" pitchFamily="34" charset="0"/>
                <a:cs typeface="Lato" panose="020F0502020204030203" pitchFamily="34" charset="0"/>
              </a:rPr>
              <a:t>Activities</a:t>
            </a:r>
          </a:p>
          <a:p>
            <a:pPr marL="285750" indent="-285750">
              <a:buFont typeface="Arial" panose="020B0604020202020204" pitchFamily="34" charset="0"/>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Make a blank copy of the diagram. </a:t>
            </a:r>
            <a:endParaRPr lang="en-GB" dirty="0">
              <a:solidFill>
                <a:srgbClr val="002060"/>
              </a:solidFill>
              <a:latin typeface="Lato" panose="020F0502020204030203" pitchFamily="34" charset="0"/>
              <a:ea typeface="Lato" panose="020F0502020204030203" pitchFamily="34" charset="0"/>
              <a:cs typeface="Lato" panose="020F0502020204030203" pitchFamily="34" charset="0"/>
            </a:endParaRPr>
          </a:p>
          <a:p>
            <a:pPr marL="285750" indent="-285750">
              <a:buFont typeface="Arial" panose="020B0604020202020204" pitchFamily="34" charset="0"/>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Identify which are </a:t>
            </a:r>
            <a:r>
              <a:rPr lang="en-GB" b="1" dirty="0">
                <a:solidFill>
                  <a:srgbClr val="26377C"/>
                </a:solidFill>
                <a:latin typeface="Lato" panose="020F0502020204030203" pitchFamily="34" charset="0"/>
                <a:ea typeface="Lato" panose="020F0502020204030203" pitchFamily="34" charset="0"/>
                <a:cs typeface="Lato" panose="020F0502020204030203" pitchFamily="34" charset="0"/>
                <a:hlinkClick r:id="rId3" action="ppaction://hlinksldjump">
                  <a:extLst>
                    <a:ext uri="{A12FA001-AC4F-418D-AE19-62706E023703}">
                      <ahyp:hlinkClr xmlns:ahyp="http://schemas.microsoft.com/office/drawing/2018/hyperlinkcolor" val="tx"/>
                    </a:ext>
                  </a:extLst>
                </a:hlinkClick>
              </a:rPr>
              <a:t>stores</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 and which transfers (flows between stores).</a:t>
            </a:r>
          </a:p>
          <a:p>
            <a:pPr marL="285750" indent="-285750">
              <a:buFont typeface="Arial" panose="020B0604020202020204" pitchFamily="34" charset="0"/>
              <a:buChar char="•"/>
            </a:pPr>
            <a:r>
              <a:rPr lang="en-GB" dirty="0">
                <a:solidFill>
                  <a:srgbClr val="26377C"/>
                </a:solidFill>
                <a:latin typeface="Lato" panose="020F0502020204030203" pitchFamily="34" charset="0"/>
                <a:ea typeface="Lato" panose="020F0502020204030203" pitchFamily="34" charset="0"/>
                <a:cs typeface="Lato" panose="020F0502020204030203" pitchFamily="34" charset="0"/>
              </a:rPr>
              <a:t>Which of the stores shown is the </a:t>
            </a:r>
            <a:r>
              <a:rPr lang="en-GB" b="1" dirty="0">
                <a:solidFill>
                  <a:srgbClr val="26377C"/>
                </a:solidFill>
                <a:latin typeface="Lato" panose="020F0502020204030203" pitchFamily="34" charset="0"/>
                <a:ea typeface="Lato" panose="020F0502020204030203" pitchFamily="34" charset="0"/>
                <a:cs typeface="Lato" panose="020F0502020204030203" pitchFamily="34" charset="0"/>
                <a:hlinkClick r:id="rId3" action="ppaction://hlinksldjump">
                  <a:extLst>
                    <a:ext uri="{A12FA001-AC4F-418D-AE19-62706E023703}">
                      <ahyp:hlinkClr xmlns:ahyp="http://schemas.microsoft.com/office/drawing/2018/hyperlinkcolor" val="tx"/>
                    </a:ext>
                  </a:extLst>
                </a:hlinkClick>
              </a:rPr>
              <a:t>pedosphere</a:t>
            </a:r>
            <a:r>
              <a:rPr lang="en-GB" dirty="0">
                <a:solidFill>
                  <a:srgbClr val="26377C"/>
                </a:solidFill>
                <a:latin typeface="Lato" panose="020F0502020204030203" pitchFamily="34" charset="0"/>
                <a:ea typeface="Lato" panose="020F0502020204030203" pitchFamily="34" charset="0"/>
                <a:cs typeface="Lato" panose="020F0502020204030203" pitchFamily="34" charset="0"/>
              </a:rPr>
              <a:t>?</a:t>
            </a:r>
          </a:p>
        </p:txBody>
      </p:sp>
      <p:sp>
        <p:nvSpPr>
          <p:cNvPr id="7" name="Title 1">
            <a:extLst>
              <a:ext uri="{FF2B5EF4-FFF2-40B4-BE49-F238E27FC236}">
                <a16:creationId xmlns:a16="http://schemas.microsoft.com/office/drawing/2014/main" id="{94F2545D-FAC4-43C7-8EA6-25E1800EA180}"/>
              </a:ext>
            </a:extLst>
          </p:cNvPr>
          <p:cNvSpPr>
            <a:spLocks noGrp="1"/>
          </p:cNvSpPr>
          <p:nvPr>
            <p:ph type="title"/>
          </p:nvPr>
        </p:nvSpPr>
        <p:spPr>
          <a:xfrm>
            <a:off x="42646" y="207027"/>
            <a:ext cx="8734803" cy="1176448"/>
          </a:xfrm>
        </p:spPr>
        <p:txBody>
          <a:bodyPr>
            <a:normAutofit/>
          </a:bodyPr>
          <a:lstStyle/>
          <a:p>
            <a:r>
              <a:rPr lang="en-GB" b="1" dirty="0">
                <a:latin typeface="Lato"/>
              </a:rPr>
              <a:t>The carbon cycle</a:t>
            </a:r>
          </a:p>
        </p:txBody>
      </p:sp>
      <p:pic>
        <p:nvPicPr>
          <p:cNvPr id="6" name="Picture 5" descr="Diagram&#10;&#10;Description automatically generated with medium confidence">
            <a:extLst>
              <a:ext uri="{FF2B5EF4-FFF2-40B4-BE49-F238E27FC236}">
                <a16:creationId xmlns:a16="http://schemas.microsoft.com/office/drawing/2014/main" id="{8BFCCEA6-09C0-7A4D-8011-4DE9CA1C3B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600" y="1199742"/>
            <a:ext cx="6156969" cy="4905740"/>
          </a:xfrm>
          <a:prstGeom prst="rect">
            <a:avLst/>
          </a:prstGeom>
        </p:spPr>
      </p:pic>
      <p:sp>
        <p:nvSpPr>
          <p:cNvPr id="10" name="TextBox 9">
            <a:extLst>
              <a:ext uri="{FF2B5EF4-FFF2-40B4-BE49-F238E27FC236}">
                <a16:creationId xmlns:a16="http://schemas.microsoft.com/office/drawing/2014/main" id="{E2D38966-0C37-5947-B467-0FA3251BEFC1}"/>
              </a:ext>
            </a:extLst>
          </p:cNvPr>
          <p:cNvSpPr txBox="1"/>
          <p:nvPr/>
        </p:nvSpPr>
        <p:spPr>
          <a:xfrm>
            <a:off x="6235427" y="1199742"/>
            <a:ext cx="2736303" cy="1477328"/>
          </a:xfrm>
          <a:prstGeom prst="rect">
            <a:avLst/>
          </a:prstGeom>
          <a:noFill/>
          <a:ln w="28575">
            <a:solidFill>
              <a:srgbClr val="92D050"/>
            </a:solidFill>
          </a:ln>
        </p:spPr>
        <p:txBody>
          <a:bodyPr wrap="square" rtlCol="0">
            <a:spAutoFit/>
          </a:bodyPr>
          <a:lstStyle/>
          <a:p>
            <a:r>
              <a:rPr lang="en-GB" b="1" dirty="0">
                <a:latin typeface="Lato"/>
              </a:rPr>
              <a:t>Resource</a:t>
            </a:r>
          </a:p>
          <a:p>
            <a:r>
              <a:rPr lang="en-GB" dirty="0">
                <a:latin typeface="Lato"/>
              </a:rPr>
              <a:t>You can find a GEO unit </a:t>
            </a:r>
            <a:r>
              <a:rPr lang="en-GB" dirty="0">
                <a:latin typeface="Lato"/>
                <a:hlinkClick r:id="rId5"/>
              </a:rPr>
              <a:t>here</a:t>
            </a:r>
            <a:r>
              <a:rPr lang="en-GB" dirty="0">
                <a:latin typeface="Lato"/>
              </a:rPr>
              <a:t> that explores the carbon cycle and the different stores. </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7928-C406-43D0-AF68-41D3B7A07222}"/>
              </a:ext>
            </a:extLst>
          </p:cNvPr>
          <p:cNvSpPr>
            <a:spLocks noGrp="1"/>
          </p:cNvSpPr>
          <p:nvPr>
            <p:ph type="title"/>
          </p:nvPr>
        </p:nvSpPr>
        <p:spPr>
          <a:xfrm>
            <a:off x="251520" y="476672"/>
            <a:ext cx="8373616" cy="850776"/>
          </a:xfrm>
        </p:spPr>
        <p:txBody>
          <a:bodyPr>
            <a:normAutofit/>
          </a:bodyPr>
          <a:lstStyle/>
          <a:p>
            <a:r>
              <a:rPr lang="en-GB" sz="3600" b="1" dirty="0">
                <a:latin typeface="Lato"/>
              </a:rPr>
              <a:t>Peatlands</a:t>
            </a:r>
          </a:p>
        </p:txBody>
      </p:sp>
      <p:pic>
        <p:nvPicPr>
          <p:cNvPr id="9" name="Content Placeholder 8" descr="Graphical user interface, application, map&#10;&#10;Description automatically generated">
            <a:hlinkClick r:id="rId3"/>
            <a:extLst>
              <a:ext uri="{FF2B5EF4-FFF2-40B4-BE49-F238E27FC236}">
                <a16:creationId xmlns:a16="http://schemas.microsoft.com/office/drawing/2014/main" id="{8192B5A6-95E7-8948-9F5D-20CAF9084A4B}"/>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3867494" y="1196751"/>
            <a:ext cx="4757642" cy="2811333"/>
          </a:xfrm>
          <a:prstGeom prst="rect">
            <a:avLst/>
          </a:prstGeom>
          <a:ln>
            <a:noFill/>
          </a:ln>
          <a:effectLst>
            <a:outerShdw blurRad="292100" dist="139700" dir="2700000" algn="tl" rotWithShape="0">
              <a:srgbClr val="333333">
                <a:alpha val="65000"/>
              </a:srgbClr>
            </a:outerShdw>
          </a:effectLst>
        </p:spPr>
      </p:pic>
      <p:sp>
        <p:nvSpPr>
          <p:cNvPr id="10" name="Content Placeholder 6">
            <a:extLst>
              <a:ext uri="{FF2B5EF4-FFF2-40B4-BE49-F238E27FC236}">
                <a16:creationId xmlns:a16="http://schemas.microsoft.com/office/drawing/2014/main" id="{821D127F-CD91-894A-8B1E-69C123830EDA}"/>
              </a:ext>
            </a:extLst>
          </p:cNvPr>
          <p:cNvSpPr txBox="1">
            <a:spLocks/>
          </p:cNvSpPr>
          <p:nvPr/>
        </p:nvSpPr>
        <p:spPr>
          <a:xfrm>
            <a:off x="3867494" y="4221088"/>
            <a:ext cx="3994840" cy="2346796"/>
          </a:xfrm>
          <a:prstGeom prst="rect">
            <a:avLst/>
          </a:prstGeom>
          <a:solidFill>
            <a:schemeClr val="accent2">
              <a:lumMod val="40000"/>
              <a:lumOff val="60000"/>
            </a:schemeClr>
          </a:solidFill>
          <a:ln>
            <a:solidFill>
              <a:srgbClr val="0070C0"/>
            </a:solidFill>
          </a:ln>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800" b="1" dirty="0">
                <a:solidFill>
                  <a:srgbClr val="26377C"/>
                </a:solidFill>
                <a:latin typeface="Lato"/>
              </a:rPr>
              <a:t>Activity</a:t>
            </a:r>
          </a:p>
          <a:p>
            <a:pPr marL="0" indent="0">
              <a:buFont typeface="Georgia"/>
              <a:buNone/>
            </a:pPr>
            <a:r>
              <a:rPr lang="en-GB" sz="1800" dirty="0">
                <a:solidFill>
                  <a:srgbClr val="26377C"/>
                </a:solidFill>
                <a:latin typeface="Lato"/>
              </a:rPr>
              <a:t>Click on the image to launch a map of the global distribution of peatlands.</a:t>
            </a:r>
            <a:endParaRPr kumimoji="0" lang="en-GB" sz="1800" b="0" i="0" u="none" strike="noStrike" kern="1200" cap="none" spc="0" normalizeH="0" baseline="0" noProof="0" dirty="0">
              <a:ln>
                <a:noFill/>
              </a:ln>
              <a:solidFill>
                <a:srgbClr val="26377C"/>
              </a:solidFill>
              <a:effectLst/>
              <a:uLnTx/>
              <a:uFillTx/>
              <a:latin typeface="Lato" panose="020F0502020204030203" pitchFamily="34" charset="0"/>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Describe the distribution of peatlands.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What classification of peatland types does this distribution suggest to you?</a:t>
            </a:r>
          </a:p>
        </p:txBody>
      </p:sp>
      <p:sp>
        <p:nvSpPr>
          <p:cNvPr id="11" name="TextBox 10">
            <a:extLst>
              <a:ext uri="{FF2B5EF4-FFF2-40B4-BE49-F238E27FC236}">
                <a16:creationId xmlns:a16="http://schemas.microsoft.com/office/drawing/2014/main" id="{83F72A39-CBA6-2846-A6FD-A4203D1B291C}"/>
              </a:ext>
            </a:extLst>
          </p:cNvPr>
          <p:cNvSpPr txBox="1"/>
          <p:nvPr/>
        </p:nvSpPr>
        <p:spPr>
          <a:xfrm>
            <a:off x="275056" y="1196751"/>
            <a:ext cx="3592438" cy="5324535"/>
          </a:xfrm>
          <a:prstGeom prst="rect">
            <a:avLst/>
          </a:prstGeom>
          <a:noFill/>
        </p:spPr>
        <p:txBody>
          <a:bodyPr wrap="square" rtlCol="0">
            <a:spAutoFit/>
          </a:bodyPr>
          <a:lstStyle/>
          <a:p>
            <a:r>
              <a:rPr lang="en-GB" sz="2000" dirty="0">
                <a:solidFill>
                  <a:srgbClr val="26377C"/>
                </a:solidFill>
                <a:latin typeface="Lato"/>
              </a:rPr>
              <a:t>Peatland is an important global store of carbon – the world’s peat deposits contain about 650 </a:t>
            </a:r>
            <a:r>
              <a:rPr lang="en-GB" sz="2000" b="1" dirty="0" err="1">
                <a:latin typeface="Lato"/>
                <a:hlinkClick r:id="rId5" action="ppaction://hlinksldjump"/>
              </a:rPr>
              <a:t>GtC</a:t>
            </a:r>
            <a:r>
              <a:rPr lang="en-GB" sz="2000" b="1" dirty="0">
                <a:latin typeface="Lato"/>
              </a:rPr>
              <a:t> </a:t>
            </a:r>
            <a:r>
              <a:rPr lang="en-GB" sz="2000" dirty="0">
                <a:solidFill>
                  <a:srgbClr val="26377C"/>
                </a:solidFill>
                <a:latin typeface="Lato"/>
              </a:rPr>
              <a:t>of carbon. </a:t>
            </a:r>
          </a:p>
          <a:p>
            <a:endParaRPr lang="en-GB" sz="2000" dirty="0">
              <a:solidFill>
                <a:srgbClr val="26377C"/>
              </a:solidFill>
              <a:latin typeface="Lato"/>
            </a:endParaRPr>
          </a:p>
          <a:p>
            <a:r>
              <a:rPr lang="en-GB" sz="2000" dirty="0">
                <a:solidFill>
                  <a:srgbClr val="26377C"/>
                </a:solidFill>
                <a:latin typeface="Lato"/>
              </a:rPr>
              <a:t>Although they take up only around 3% of the Earth’s land surface, peatlands contain twice as much carbon as all the world’s forests.</a:t>
            </a:r>
          </a:p>
          <a:p>
            <a:endParaRPr lang="en-GB" sz="2000" dirty="0">
              <a:solidFill>
                <a:srgbClr val="26377C"/>
              </a:solidFill>
              <a:latin typeface="Lato"/>
            </a:endParaRPr>
          </a:p>
          <a:p>
            <a:r>
              <a:rPr lang="en-GB" sz="2000" dirty="0">
                <a:solidFill>
                  <a:srgbClr val="26377C"/>
                </a:solidFill>
                <a:latin typeface="Lato"/>
              </a:rPr>
              <a:t>In fact, there may be more peatland to be discovered – large peat areas were only recently identified in Congo and in South America.</a:t>
            </a:r>
          </a:p>
          <a:p>
            <a:endParaRPr lang="en-GB" sz="2000" dirty="0">
              <a:latin typeface="Lato"/>
            </a:endParaRPr>
          </a:p>
        </p:txBody>
      </p:sp>
    </p:spTree>
    <p:extLst>
      <p:ext uri="{BB962C8B-B14F-4D97-AF65-F5344CB8AC3E}">
        <p14:creationId xmlns:p14="http://schemas.microsoft.com/office/powerpoint/2010/main" val="951326999"/>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7928-C406-43D0-AF68-41D3B7A07222}"/>
              </a:ext>
            </a:extLst>
          </p:cNvPr>
          <p:cNvSpPr>
            <a:spLocks noGrp="1"/>
          </p:cNvSpPr>
          <p:nvPr>
            <p:ph type="title"/>
          </p:nvPr>
        </p:nvSpPr>
        <p:spPr>
          <a:xfrm>
            <a:off x="179512" y="476672"/>
            <a:ext cx="8373616" cy="850776"/>
          </a:xfrm>
        </p:spPr>
        <p:txBody>
          <a:bodyPr>
            <a:normAutofit/>
          </a:bodyPr>
          <a:lstStyle/>
          <a:p>
            <a:r>
              <a:rPr lang="en-GB" sz="3600" b="1" dirty="0">
                <a:latin typeface="Lato"/>
              </a:rPr>
              <a:t>Peatlands as a carbon sink</a:t>
            </a:r>
          </a:p>
        </p:txBody>
      </p:sp>
      <p:sp>
        <p:nvSpPr>
          <p:cNvPr id="11" name="TextBox 10">
            <a:extLst>
              <a:ext uri="{FF2B5EF4-FFF2-40B4-BE49-F238E27FC236}">
                <a16:creationId xmlns:a16="http://schemas.microsoft.com/office/drawing/2014/main" id="{83F72A39-CBA6-2846-A6FD-A4203D1B291C}"/>
              </a:ext>
            </a:extLst>
          </p:cNvPr>
          <p:cNvSpPr txBox="1"/>
          <p:nvPr/>
        </p:nvSpPr>
        <p:spPr>
          <a:xfrm>
            <a:off x="179512" y="1240792"/>
            <a:ext cx="4896544" cy="5324535"/>
          </a:xfrm>
          <a:prstGeom prst="rect">
            <a:avLst/>
          </a:prstGeom>
          <a:noFill/>
        </p:spPr>
        <p:txBody>
          <a:bodyPr wrap="square" rtlCol="0">
            <a:spAutoFit/>
          </a:bodyPr>
          <a:lstStyle/>
          <a:p>
            <a:r>
              <a:rPr lang="en-GB" sz="2000" dirty="0">
                <a:solidFill>
                  <a:srgbClr val="26377C"/>
                </a:solidFill>
                <a:latin typeface="Lato"/>
              </a:rPr>
              <a:t>Peatland vegetation absorbs carbon dioxide from the atmosphere through photosynthesis. When the vegetation dies and is incorporated into the peat, some of this carbon avoids </a:t>
            </a:r>
            <a:r>
              <a:rPr lang="en-GB" sz="2000" b="1" dirty="0">
                <a:latin typeface="Lato"/>
                <a:hlinkClick r:id="rId3" action="ppaction://hlinksldjump"/>
              </a:rPr>
              <a:t>aerobic</a:t>
            </a:r>
            <a:r>
              <a:rPr lang="en-GB" sz="2000" b="1" dirty="0">
                <a:latin typeface="Lato"/>
              </a:rPr>
              <a:t> </a:t>
            </a:r>
            <a:r>
              <a:rPr lang="en-GB" sz="2000" dirty="0">
                <a:solidFill>
                  <a:srgbClr val="26377C"/>
                </a:solidFill>
                <a:latin typeface="Lato"/>
              </a:rPr>
              <a:t>decomposition (due to the</a:t>
            </a:r>
            <a:r>
              <a:rPr lang="en-GB" sz="2000" dirty="0">
                <a:latin typeface="Lato"/>
              </a:rPr>
              <a:t> </a:t>
            </a:r>
            <a:r>
              <a:rPr lang="en-GB" sz="2000" b="1" dirty="0">
                <a:latin typeface="Lato"/>
                <a:hlinkClick r:id="rId3" action="ppaction://hlinksldjump"/>
              </a:rPr>
              <a:t>anaerobic</a:t>
            </a:r>
            <a:r>
              <a:rPr lang="en-GB" sz="2000" b="1" dirty="0">
                <a:latin typeface="Lato"/>
              </a:rPr>
              <a:t> </a:t>
            </a:r>
            <a:r>
              <a:rPr lang="en-GB" sz="2000" dirty="0">
                <a:solidFill>
                  <a:srgbClr val="26377C"/>
                </a:solidFill>
                <a:latin typeface="Lato"/>
              </a:rPr>
              <a:t>waterlogged conditions) and is stored for millennia. Most peat carbon has accumulated over the last 8–10,000 years.</a:t>
            </a:r>
          </a:p>
          <a:p>
            <a:endParaRPr lang="en-GB" sz="2000" dirty="0">
              <a:solidFill>
                <a:srgbClr val="26377C"/>
              </a:solidFill>
              <a:latin typeface="Lato"/>
            </a:endParaRPr>
          </a:p>
          <a:p>
            <a:r>
              <a:rPr lang="en-GB" sz="2000" dirty="0">
                <a:solidFill>
                  <a:srgbClr val="26377C"/>
                </a:solidFill>
                <a:latin typeface="Lato"/>
              </a:rPr>
              <a:t>There is a small amount of anaerobic decomposition of the dead plant material, peatland vegetation releases CO</a:t>
            </a:r>
            <a:r>
              <a:rPr lang="en-GB" sz="2000" baseline="-25000" dirty="0">
                <a:solidFill>
                  <a:srgbClr val="26377C"/>
                </a:solidFill>
                <a:latin typeface="Lato"/>
              </a:rPr>
              <a:t>2</a:t>
            </a:r>
            <a:r>
              <a:rPr lang="en-GB" sz="2000" dirty="0">
                <a:solidFill>
                  <a:srgbClr val="26377C"/>
                </a:solidFill>
                <a:latin typeface="Lato"/>
              </a:rPr>
              <a:t> from respiration, and some carbon is lost through leaching, but compared with the amount of carbon stored, intact peatlands have been a major carbon sink.</a:t>
            </a:r>
          </a:p>
        </p:txBody>
      </p:sp>
      <p:grpSp>
        <p:nvGrpSpPr>
          <p:cNvPr id="8" name="Group 7">
            <a:extLst>
              <a:ext uri="{FF2B5EF4-FFF2-40B4-BE49-F238E27FC236}">
                <a16:creationId xmlns:a16="http://schemas.microsoft.com/office/drawing/2014/main" id="{56F3F07E-1F3F-FB4D-B2D3-523014930670}"/>
              </a:ext>
            </a:extLst>
          </p:cNvPr>
          <p:cNvGrpSpPr/>
          <p:nvPr/>
        </p:nvGrpSpPr>
        <p:grpSpPr>
          <a:xfrm>
            <a:off x="5084390" y="1453082"/>
            <a:ext cx="4059610" cy="2930404"/>
            <a:chOff x="5488309" y="1124744"/>
            <a:chExt cx="3312368" cy="2377367"/>
          </a:xfrm>
        </p:grpSpPr>
        <p:pic>
          <p:nvPicPr>
            <p:cNvPr id="6" name="Picture 5" descr="Graphical user interface, text, application, Word&#10;&#10;Description automatically generated">
              <a:extLst>
                <a:ext uri="{FF2B5EF4-FFF2-40B4-BE49-F238E27FC236}">
                  <a16:creationId xmlns:a16="http://schemas.microsoft.com/office/drawing/2014/main" id="{746FC0F3-DCC6-2745-881F-1F5C202ECE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88309" y="1124744"/>
              <a:ext cx="3312368" cy="2232248"/>
            </a:xfrm>
            <a:prstGeom prst="rect">
              <a:avLst/>
            </a:prstGeom>
          </p:spPr>
        </p:pic>
        <p:sp>
          <p:nvSpPr>
            <p:cNvPr id="7" name="TextBox 6">
              <a:extLst>
                <a:ext uri="{FF2B5EF4-FFF2-40B4-BE49-F238E27FC236}">
                  <a16:creationId xmlns:a16="http://schemas.microsoft.com/office/drawing/2014/main" id="{CB7B6F0B-A103-D748-B30B-4F6EE3AFE029}"/>
                </a:ext>
              </a:extLst>
            </p:cNvPr>
            <p:cNvSpPr txBox="1"/>
            <p:nvPr/>
          </p:nvSpPr>
          <p:spPr>
            <a:xfrm>
              <a:off x="7636775" y="2349983"/>
              <a:ext cx="1061129" cy="11521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US" dirty="0"/>
            </a:p>
          </p:txBody>
        </p:sp>
      </p:grpSp>
      <p:sp>
        <p:nvSpPr>
          <p:cNvPr id="10" name="Content Placeholder 6">
            <a:extLst>
              <a:ext uri="{FF2B5EF4-FFF2-40B4-BE49-F238E27FC236}">
                <a16:creationId xmlns:a16="http://schemas.microsoft.com/office/drawing/2014/main" id="{821D127F-CD91-894A-8B1E-69C123830EDA}"/>
              </a:ext>
            </a:extLst>
          </p:cNvPr>
          <p:cNvSpPr txBox="1">
            <a:spLocks/>
          </p:cNvSpPr>
          <p:nvPr/>
        </p:nvSpPr>
        <p:spPr>
          <a:xfrm>
            <a:off x="5292080" y="4180640"/>
            <a:ext cx="2942223" cy="1792798"/>
          </a:xfrm>
          <a:prstGeom prst="rect">
            <a:avLst/>
          </a:prstGeom>
          <a:solidFill>
            <a:schemeClr val="accent2">
              <a:lumMod val="40000"/>
              <a:lumOff val="60000"/>
            </a:schemeClr>
          </a:solidFill>
          <a:ln>
            <a:solidFill>
              <a:srgbClr val="0070C0"/>
            </a:solidFill>
          </a:ln>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800" b="1" dirty="0">
                <a:solidFill>
                  <a:srgbClr val="26377C"/>
                </a:solidFill>
                <a:latin typeface="Lato"/>
              </a:rPr>
              <a:t>Activity</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GB" sz="1800" dirty="0">
                <a:solidFill>
                  <a:srgbClr val="26377C"/>
                </a:solidFill>
                <a:latin typeface="Lato"/>
              </a:rPr>
              <a:t>Explain the process of carbon </a:t>
            </a:r>
            <a:r>
              <a:rPr lang="en-GB" sz="1800" b="1" dirty="0">
                <a:solidFill>
                  <a:srgbClr val="26377C"/>
                </a:solidFill>
                <a:latin typeface="Lato"/>
                <a:hlinkClick r:id="rId3" action="ppaction://hlinksldjump">
                  <a:extLst>
                    <a:ext uri="{A12FA001-AC4F-418D-AE19-62706E023703}">
                      <ahyp:hlinkClr xmlns:ahyp="http://schemas.microsoft.com/office/drawing/2018/hyperlinkcolor" val="tx"/>
                    </a:ext>
                  </a:extLst>
                </a:hlinkClick>
              </a:rPr>
              <a:t>sequestration</a:t>
            </a:r>
            <a:r>
              <a:rPr lang="en-GB" sz="1800" dirty="0">
                <a:solidFill>
                  <a:srgbClr val="26377C"/>
                </a:solidFill>
                <a:latin typeface="Lato"/>
              </a:rPr>
              <a:t> in peatlands.</a:t>
            </a:r>
          </a:p>
          <a:p>
            <a:pPr marL="342900" marR="0" lvl="0" indent="-342900" algn="l" defTabSz="914400" rtl="0" eaLnBrk="1" fontAlgn="auto" latinLnBrk="0" hangingPunct="1">
              <a:lnSpc>
                <a:spcPct val="100000"/>
              </a:lnSpc>
              <a:spcBef>
                <a:spcPts val="0"/>
              </a:spcBef>
              <a:spcAft>
                <a:spcPts val="0"/>
              </a:spcAft>
              <a:buClrTx/>
              <a:buSzTx/>
              <a:buFont typeface="+mj-lt"/>
              <a:buAutoNum type="alphaLcParenR"/>
              <a:tabLst/>
              <a:defRPr/>
            </a:pPr>
            <a:r>
              <a:rPr lang="en-GB" sz="1800" dirty="0">
                <a:solidFill>
                  <a:srgbClr val="26377C"/>
                </a:solidFill>
                <a:latin typeface="Lato"/>
              </a:rPr>
              <a:t>Explain why peatlands act as a carbon</a:t>
            </a:r>
            <a:r>
              <a:rPr lang="en-GB" sz="1800" b="1" dirty="0">
                <a:solidFill>
                  <a:srgbClr val="26377C"/>
                </a:solidFill>
                <a:latin typeface="Lato"/>
              </a:rPr>
              <a:t> </a:t>
            </a:r>
            <a:r>
              <a:rPr lang="en-GB" sz="1800" b="1" dirty="0">
                <a:solidFill>
                  <a:srgbClr val="26377C"/>
                </a:solidFill>
                <a:latin typeface="Lato"/>
                <a:hlinkClick r:id="rId3" action="ppaction://hlinksldjump">
                  <a:extLst>
                    <a:ext uri="{A12FA001-AC4F-418D-AE19-62706E023703}">
                      <ahyp:hlinkClr xmlns:ahyp="http://schemas.microsoft.com/office/drawing/2018/hyperlinkcolor" val="tx"/>
                    </a:ext>
                  </a:extLst>
                </a:hlinkClick>
              </a:rPr>
              <a:t>sink</a:t>
            </a:r>
            <a:r>
              <a:rPr lang="en-GB" sz="1800" dirty="0">
                <a:solidFill>
                  <a:srgbClr val="26377C"/>
                </a:solidFill>
                <a:latin typeface="Lato"/>
              </a:rPr>
              <a:t>.</a:t>
            </a:r>
          </a:p>
        </p:txBody>
      </p:sp>
    </p:spTree>
    <p:extLst>
      <p:ext uri="{BB962C8B-B14F-4D97-AF65-F5344CB8AC3E}">
        <p14:creationId xmlns:p14="http://schemas.microsoft.com/office/powerpoint/2010/main" val="617901231"/>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7928-C406-43D0-AF68-41D3B7A07222}"/>
              </a:ext>
            </a:extLst>
          </p:cNvPr>
          <p:cNvSpPr>
            <a:spLocks noGrp="1"/>
          </p:cNvSpPr>
          <p:nvPr>
            <p:ph type="title"/>
          </p:nvPr>
        </p:nvSpPr>
        <p:spPr>
          <a:xfrm>
            <a:off x="107504" y="404664"/>
            <a:ext cx="8373616" cy="850776"/>
          </a:xfrm>
        </p:spPr>
        <p:txBody>
          <a:bodyPr>
            <a:normAutofit/>
          </a:bodyPr>
          <a:lstStyle/>
          <a:p>
            <a:r>
              <a:rPr lang="en-GB" sz="3600" b="1" dirty="0">
                <a:latin typeface="Lato"/>
              </a:rPr>
              <a:t>Peatland and permafrost</a:t>
            </a:r>
          </a:p>
        </p:txBody>
      </p:sp>
      <p:sp>
        <p:nvSpPr>
          <p:cNvPr id="8" name="TextBox 7">
            <a:extLst>
              <a:ext uri="{FF2B5EF4-FFF2-40B4-BE49-F238E27FC236}">
                <a16:creationId xmlns:a16="http://schemas.microsoft.com/office/drawing/2014/main" id="{FB7D05D5-B63A-2A48-A82A-7432C4ABB6E1}"/>
              </a:ext>
            </a:extLst>
          </p:cNvPr>
          <p:cNvSpPr txBox="1"/>
          <p:nvPr/>
        </p:nvSpPr>
        <p:spPr>
          <a:xfrm>
            <a:off x="135748" y="1124744"/>
            <a:ext cx="4148220" cy="5632311"/>
          </a:xfrm>
          <a:prstGeom prst="rect">
            <a:avLst/>
          </a:prstGeom>
          <a:noFill/>
        </p:spPr>
        <p:txBody>
          <a:bodyPr wrap="square" rtlCol="0">
            <a:spAutoFit/>
          </a:bodyPr>
          <a:lstStyle/>
          <a:p>
            <a:r>
              <a:rPr lang="en-GB" sz="2000" dirty="0">
                <a:solidFill>
                  <a:srgbClr val="26377C"/>
                </a:solidFill>
                <a:latin typeface="Lato"/>
              </a:rPr>
              <a:t>Permafrost (permanently frozen ground) covers 24% of the land surface in the northern</a:t>
            </a:r>
            <a:br>
              <a:rPr lang="en-GB" sz="2000" dirty="0">
                <a:solidFill>
                  <a:srgbClr val="26377C"/>
                </a:solidFill>
                <a:latin typeface="Lato"/>
              </a:rPr>
            </a:br>
            <a:r>
              <a:rPr lang="en-GB" sz="2000" dirty="0">
                <a:solidFill>
                  <a:srgbClr val="26377C"/>
                </a:solidFill>
                <a:latin typeface="Lato"/>
              </a:rPr>
              <a:t>hemisphere: most of it peatland,</a:t>
            </a:r>
          </a:p>
          <a:p>
            <a:endParaRPr lang="en-GB" sz="2000" dirty="0">
              <a:solidFill>
                <a:srgbClr val="26377C"/>
              </a:solidFill>
              <a:latin typeface="Lato"/>
            </a:endParaRPr>
          </a:p>
          <a:p>
            <a:r>
              <a:rPr lang="en-GB" sz="2000" dirty="0">
                <a:solidFill>
                  <a:srgbClr val="26377C"/>
                </a:solidFill>
                <a:latin typeface="Lato"/>
              </a:rPr>
              <a:t>It is estimated that the northern hemisphere’s permafrost and peatlands hold four times more carbon than humans have emitted since the industrial revolution.</a:t>
            </a:r>
          </a:p>
          <a:p>
            <a:endParaRPr lang="en-GB" sz="2000" dirty="0">
              <a:solidFill>
                <a:srgbClr val="26377C"/>
              </a:solidFill>
              <a:latin typeface="Lato"/>
            </a:endParaRPr>
          </a:p>
          <a:p>
            <a:r>
              <a:rPr lang="en-GB" sz="2000" dirty="0">
                <a:solidFill>
                  <a:srgbClr val="26377C"/>
                </a:solidFill>
                <a:latin typeface="Lato"/>
              </a:rPr>
              <a:t>Climate warming in the Arctic is melting the permafrost: 70 years earlier than scientists predicted. </a:t>
            </a:r>
            <a:br>
              <a:rPr lang="en-GB" sz="2000" dirty="0">
                <a:solidFill>
                  <a:srgbClr val="26377C"/>
                </a:solidFill>
                <a:latin typeface="Lato"/>
              </a:rPr>
            </a:br>
            <a:r>
              <a:rPr lang="en-GB" sz="2000" dirty="0">
                <a:solidFill>
                  <a:srgbClr val="26377C"/>
                </a:solidFill>
                <a:latin typeface="Lato"/>
              </a:rPr>
              <a:t>As the peatland thaws, there is </a:t>
            </a:r>
            <a:br>
              <a:rPr lang="en-GB" sz="2000" dirty="0">
                <a:solidFill>
                  <a:srgbClr val="26377C"/>
                </a:solidFill>
                <a:latin typeface="Lato"/>
              </a:rPr>
            </a:br>
            <a:r>
              <a:rPr lang="en-GB" sz="2000" dirty="0">
                <a:solidFill>
                  <a:srgbClr val="26377C"/>
                </a:solidFill>
                <a:latin typeface="Lato"/>
              </a:rPr>
              <a:t>the potential for huge amounts </a:t>
            </a:r>
            <a:br>
              <a:rPr lang="en-GB" sz="2000" dirty="0">
                <a:solidFill>
                  <a:srgbClr val="26377C"/>
                </a:solidFill>
                <a:latin typeface="Lato"/>
              </a:rPr>
            </a:br>
            <a:r>
              <a:rPr lang="en-GB" sz="2000" dirty="0">
                <a:solidFill>
                  <a:srgbClr val="26377C"/>
                </a:solidFill>
                <a:latin typeface="Lato"/>
              </a:rPr>
              <a:t>of carbon to be released into the atmosphere. </a:t>
            </a:r>
          </a:p>
        </p:txBody>
      </p:sp>
      <p:pic>
        <p:nvPicPr>
          <p:cNvPr id="6" name="Picture 5" descr="A screenshot of a computer&#10;&#10;Description automatically generated with medium confidence">
            <a:hlinkClick r:id="rId3"/>
            <a:extLst>
              <a:ext uri="{FF2B5EF4-FFF2-40B4-BE49-F238E27FC236}">
                <a16:creationId xmlns:a16="http://schemas.microsoft.com/office/drawing/2014/main" id="{1A3054CE-58C0-6949-9FFC-E678A8305F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82186" y="1289603"/>
            <a:ext cx="4621313" cy="2736304"/>
          </a:xfrm>
          <a:prstGeom prst="rect">
            <a:avLst/>
          </a:prstGeom>
        </p:spPr>
      </p:pic>
      <p:sp>
        <p:nvSpPr>
          <p:cNvPr id="12" name="Content Placeholder 6">
            <a:extLst>
              <a:ext uri="{FF2B5EF4-FFF2-40B4-BE49-F238E27FC236}">
                <a16:creationId xmlns:a16="http://schemas.microsoft.com/office/drawing/2014/main" id="{7ABC8E75-356C-FF4E-B4C0-1696C4335358}"/>
              </a:ext>
            </a:extLst>
          </p:cNvPr>
          <p:cNvSpPr txBox="1">
            <a:spLocks/>
          </p:cNvSpPr>
          <p:nvPr/>
        </p:nvSpPr>
        <p:spPr>
          <a:xfrm>
            <a:off x="4348285" y="4145012"/>
            <a:ext cx="4555214" cy="2308324"/>
          </a:xfrm>
          <a:prstGeom prst="rect">
            <a:avLst/>
          </a:prstGeom>
          <a:solidFill>
            <a:schemeClr val="accent2">
              <a:lumMod val="40000"/>
              <a:lumOff val="60000"/>
            </a:schemeClr>
          </a:solidFill>
          <a:ln>
            <a:solidFill>
              <a:srgbClr val="0070C0"/>
            </a:solidFill>
          </a:ln>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800" b="1" dirty="0">
                <a:solidFill>
                  <a:srgbClr val="26377C"/>
                </a:solidFill>
                <a:latin typeface="Lato"/>
              </a:rPr>
              <a:t>Activities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Watch </a:t>
            </a:r>
            <a:r>
              <a:rPr lang="en-GB" sz="1800" dirty="0">
                <a:solidFill>
                  <a:srgbClr val="26377C"/>
                </a:solidFill>
                <a:latin typeface="Lato"/>
                <a:hlinkClick r:id="rId3">
                  <a:extLst>
                    <a:ext uri="{A12FA001-AC4F-418D-AE19-62706E023703}">
                      <ahyp:hlinkClr xmlns:ahyp="http://schemas.microsoft.com/office/drawing/2018/hyperlinkcolor" val="tx"/>
                    </a:ext>
                  </a:extLst>
                </a:hlinkClick>
              </a:rPr>
              <a:t>this video. </a:t>
            </a:r>
            <a:r>
              <a:rPr lang="en-GB" sz="1800" dirty="0">
                <a:solidFill>
                  <a:srgbClr val="26377C"/>
                </a:solidFill>
                <a:latin typeface="Lato"/>
              </a:rPr>
              <a:t>Use it and the text here to explain how </a:t>
            </a:r>
            <a:r>
              <a:rPr lang="en-GB" sz="1800" dirty="0" err="1">
                <a:solidFill>
                  <a:srgbClr val="26377C"/>
                </a:solidFill>
                <a:latin typeface="Lato"/>
              </a:rPr>
              <a:t>thermokarst</a:t>
            </a:r>
            <a:r>
              <a:rPr lang="en-GB" sz="1800" dirty="0">
                <a:solidFill>
                  <a:srgbClr val="26377C"/>
                </a:solidFill>
                <a:latin typeface="Lato"/>
              </a:rPr>
              <a:t> lakes and the release of methane (a potent greenhouse gas) could upset predictions about the rate of climate change.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Draw a diagram of a </a:t>
            </a:r>
            <a:r>
              <a:rPr lang="en-GB" sz="1800" dirty="0" err="1">
                <a:solidFill>
                  <a:srgbClr val="26377C"/>
                </a:solidFill>
                <a:latin typeface="Lato"/>
              </a:rPr>
              <a:t>thermokarst</a:t>
            </a:r>
            <a:r>
              <a:rPr lang="en-GB" sz="1800" dirty="0">
                <a:solidFill>
                  <a:srgbClr val="26377C"/>
                </a:solidFill>
                <a:latin typeface="Lato"/>
              </a:rPr>
              <a:t> lake as part of your explanation.</a:t>
            </a:r>
          </a:p>
        </p:txBody>
      </p:sp>
    </p:spTree>
    <p:extLst>
      <p:ext uri="{BB962C8B-B14F-4D97-AF65-F5344CB8AC3E}">
        <p14:creationId xmlns:p14="http://schemas.microsoft.com/office/powerpoint/2010/main" val="304437750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29424"/>
            <a:ext cx="8229600" cy="865644"/>
          </a:xfrm>
        </p:spPr>
        <p:txBody>
          <a:bodyPr>
            <a:normAutofit/>
          </a:bodyPr>
          <a:lstStyle/>
          <a:p>
            <a:r>
              <a:rPr lang="en-GB" sz="3200" b="1" dirty="0">
                <a:latin typeface="Lato"/>
              </a:rPr>
              <a:t>Peatland degradation</a:t>
            </a:r>
          </a:p>
        </p:txBody>
      </p:sp>
      <p:sp>
        <p:nvSpPr>
          <p:cNvPr id="5" name="TextBox 4">
            <a:extLst>
              <a:ext uri="{FF2B5EF4-FFF2-40B4-BE49-F238E27FC236}">
                <a16:creationId xmlns:a16="http://schemas.microsoft.com/office/drawing/2014/main" id="{413E48DD-ABE2-7841-A29D-538EE6CCDB8B}"/>
              </a:ext>
            </a:extLst>
          </p:cNvPr>
          <p:cNvSpPr txBox="1"/>
          <p:nvPr/>
        </p:nvSpPr>
        <p:spPr>
          <a:xfrm>
            <a:off x="251520" y="1163696"/>
            <a:ext cx="5112568" cy="5324535"/>
          </a:xfrm>
          <a:prstGeom prst="rect">
            <a:avLst/>
          </a:prstGeom>
          <a:noFill/>
        </p:spPr>
        <p:txBody>
          <a:bodyPr wrap="square" rtlCol="0">
            <a:spAutoFit/>
          </a:bodyPr>
          <a:lstStyle/>
          <a:p>
            <a:r>
              <a:rPr lang="en-GB" sz="2000" dirty="0">
                <a:latin typeface="Lato"/>
              </a:rPr>
              <a:t>When peatlands are drained, oxygen can get to the dead vegetation, allowing microbes to decompose it. There is a rapid loss of stored carbon to the atmosphere, mainly in the form of CO</a:t>
            </a:r>
            <a:r>
              <a:rPr lang="en-GB" sz="2000" baseline="-25000" dirty="0">
                <a:latin typeface="Lato"/>
              </a:rPr>
              <a:t>2</a:t>
            </a:r>
            <a:r>
              <a:rPr lang="en-GB" sz="2000" dirty="0">
                <a:latin typeface="Lato"/>
              </a:rPr>
              <a:t>. When this happens, the degraded (damaged) peatland ecosystem changes from a net carbon sink to a net carbon source.</a:t>
            </a:r>
          </a:p>
          <a:p>
            <a:endParaRPr lang="en-GB" sz="2000" dirty="0">
              <a:latin typeface="Lato"/>
            </a:endParaRPr>
          </a:p>
          <a:p>
            <a:r>
              <a:rPr lang="en-GB" sz="2000" dirty="0">
                <a:latin typeface="Lato"/>
              </a:rPr>
              <a:t>Degraded peatlands are also drier and become vulnerable to fires. Often, fires burn underground which can make them impossible to put out. Peatland fires release massive amounts of carbon dioxide into the atmosphere: for example, peatland fires in Indonesia in 2015 added 16 million tonnes of CO</a:t>
            </a:r>
            <a:r>
              <a:rPr lang="en-GB" sz="2000" baseline="-25000" dirty="0">
                <a:latin typeface="Lato"/>
              </a:rPr>
              <a:t>2</a:t>
            </a:r>
            <a:r>
              <a:rPr lang="en-GB" sz="2000" dirty="0">
                <a:latin typeface="Lato"/>
              </a:rPr>
              <a:t> to the atmosphere </a:t>
            </a:r>
            <a:r>
              <a:rPr lang="en-GB" sz="2000" i="1" dirty="0">
                <a:latin typeface="Lato"/>
              </a:rPr>
              <a:t>a day</a:t>
            </a:r>
            <a:r>
              <a:rPr lang="en-GB" sz="2000" dirty="0">
                <a:latin typeface="Lato"/>
              </a:rPr>
              <a:t>. </a:t>
            </a:r>
          </a:p>
        </p:txBody>
      </p:sp>
      <p:pic>
        <p:nvPicPr>
          <p:cNvPr id="6" name="Picture 5" descr="Graphical user interface, text, application, website&#10;&#10;Description automatically generated">
            <a:hlinkClick r:id="rId3"/>
            <a:extLst>
              <a:ext uri="{FF2B5EF4-FFF2-40B4-BE49-F238E27FC236}">
                <a16:creationId xmlns:a16="http://schemas.microsoft.com/office/drawing/2014/main" id="{C6F0433D-9DA7-8E46-9C19-3037673AD7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78869" y="1496224"/>
            <a:ext cx="3413611" cy="1947644"/>
          </a:xfrm>
          <a:prstGeom prst="rect">
            <a:avLst/>
          </a:prstGeom>
        </p:spPr>
      </p:pic>
      <p:sp>
        <p:nvSpPr>
          <p:cNvPr id="8" name="Content Placeholder 6">
            <a:extLst>
              <a:ext uri="{FF2B5EF4-FFF2-40B4-BE49-F238E27FC236}">
                <a16:creationId xmlns:a16="http://schemas.microsoft.com/office/drawing/2014/main" id="{8DDEB097-8824-4244-9D4C-08A86156162F}"/>
              </a:ext>
            </a:extLst>
          </p:cNvPr>
          <p:cNvSpPr txBox="1">
            <a:spLocks/>
          </p:cNvSpPr>
          <p:nvPr/>
        </p:nvSpPr>
        <p:spPr>
          <a:xfrm>
            <a:off x="5478868" y="3645024"/>
            <a:ext cx="3413611" cy="1792798"/>
          </a:xfrm>
          <a:prstGeom prst="rect">
            <a:avLst/>
          </a:prstGeom>
          <a:solidFill>
            <a:schemeClr val="accent2">
              <a:lumMod val="40000"/>
              <a:lumOff val="60000"/>
            </a:schemeClr>
          </a:solidFill>
          <a:ln>
            <a:solidFill>
              <a:srgbClr val="0070C0"/>
            </a:solidFill>
          </a:ln>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800" b="1" dirty="0">
                <a:solidFill>
                  <a:srgbClr val="26377C"/>
                </a:solidFill>
                <a:latin typeface="Lato"/>
              </a:rPr>
              <a:t>Activity</a:t>
            </a:r>
          </a:p>
          <a:p>
            <a:pPr marL="0" indent="0">
              <a:buFont typeface="Georgia"/>
              <a:buNone/>
            </a:pPr>
            <a:r>
              <a:rPr lang="en-GB" sz="1800" dirty="0">
                <a:solidFill>
                  <a:srgbClr val="26377C"/>
                </a:solidFill>
                <a:latin typeface="Lato"/>
              </a:rPr>
              <a:t>Watch </a:t>
            </a:r>
            <a:r>
              <a:rPr lang="en-GB" sz="1800" dirty="0">
                <a:solidFill>
                  <a:srgbClr val="26377C"/>
                </a:solidFill>
                <a:latin typeface="Lato"/>
                <a:hlinkClick r:id="rId3">
                  <a:extLst>
                    <a:ext uri="{A12FA001-AC4F-418D-AE19-62706E023703}">
                      <ahyp:hlinkClr xmlns:ahyp="http://schemas.microsoft.com/office/drawing/2018/hyperlinkcolor" val="tx"/>
                    </a:ext>
                  </a:extLst>
                </a:hlinkClick>
              </a:rPr>
              <a:t>this video </a:t>
            </a:r>
            <a:r>
              <a:rPr lang="en-GB" sz="1800" dirty="0">
                <a:solidFill>
                  <a:srgbClr val="26377C"/>
                </a:solidFill>
                <a:latin typeface="Lato"/>
              </a:rPr>
              <a:t>and use it and the text opposite to explain in your own words how peatland can change from a carbon sink to a carbon source. </a:t>
            </a:r>
          </a:p>
        </p:txBody>
      </p:sp>
    </p:spTree>
    <p:extLst>
      <p:ext uri="{BB962C8B-B14F-4D97-AF65-F5344CB8AC3E}">
        <p14:creationId xmlns:p14="http://schemas.microsoft.com/office/powerpoint/2010/main" val="9568333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24136"/>
            <a:ext cx="8229600" cy="1008112"/>
          </a:xfrm>
        </p:spPr>
        <p:txBody>
          <a:bodyPr>
            <a:normAutofit/>
          </a:bodyPr>
          <a:lstStyle/>
          <a:p>
            <a:r>
              <a:rPr lang="en-GB" sz="3200" b="1" dirty="0">
                <a:latin typeface="Lato"/>
              </a:rPr>
              <a:t>The Mega Rice Project, Indonesia</a:t>
            </a:r>
          </a:p>
        </p:txBody>
      </p:sp>
      <p:sp>
        <p:nvSpPr>
          <p:cNvPr id="5" name="TextBox 4">
            <a:extLst>
              <a:ext uri="{FF2B5EF4-FFF2-40B4-BE49-F238E27FC236}">
                <a16:creationId xmlns:a16="http://schemas.microsoft.com/office/drawing/2014/main" id="{413E48DD-ABE2-7841-A29D-538EE6CCDB8B}"/>
              </a:ext>
            </a:extLst>
          </p:cNvPr>
          <p:cNvSpPr txBox="1"/>
          <p:nvPr/>
        </p:nvSpPr>
        <p:spPr>
          <a:xfrm>
            <a:off x="251521" y="1196752"/>
            <a:ext cx="4464495" cy="5355312"/>
          </a:xfrm>
          <a:prstGeom prst="rect">
            <a:avLst/>
          </a:prstGeom>
          <a:noFill/>
        </p:spPr>
        <p:txBody>
          <a:bodyPr wrap="square" rtlCol="0">
            <a:spAutoFit/>
          </a:bodyPr>
          <a:lstStyle/>
          <a:p>
            <a:r>
              <a:rPr lang="en-GB" dirty="0">
                <a:solidFill>
                  <a:srgbClr val="26377C"/>
                </a:solidFill>
                <a:latin typeface="Lato"/>
              </a:rPr>
              <a:t>The Mega Rice Project (MRP) aimed to convert 15,000km</a:t>
            </a:r>
            <a:r>
              <a:rPr lang="en-GB" baseline="30000" dirty="0">
                <a:solidFill>
                  <a:srgbClr val="26377C"/>
                </a:solidFill>
                <a:latin typeface="Lato"/>
              </a:rPr>
              <a:t>2</a:t>
            </a:r>
            <a:r>
              <a:rPr lang="en-GB" dirty="0">
                <a:solidFill>
                  <a:srgbClr val="26377C"/>
                </a:solidFill>
                <a:latin typeface="Lato"/>
              </a:rPr>
              <a:t> of deep peatland in</a:t>
            </a:r>
          </a:p>
          <a:p>
            <a:r>
              <a:rPr lang="en-GB" dirty="0">
                <a:solidFill>
                  <a:srgbClr val="26377C"/>
                </a:solidFill>
                <a:latin typeface="Lato"/>
              </a:rPr>
              <a:t>Central Kalimantan, Indonesia, into rice paddy fields. 6000km of canals were dug to drain the peatland, but the project was abandoned because the soils were too acidic for rice.</a:t>
            </a:r>
          </a:p>
          <a:p>
            <a:endParaRPr lang="en-GB" dirty="0">
              <a:solidFill>
                <a:srgbClr val="26377C"/>
              </a:solidFill>
              <a:latin typeface="Lato"/>
            </a:endParaRPr>
          </a:p>
          <a:p>
            <a:r>
              <a:rPr lang="en-GB" dirty="0">
                <a:solidFill>
                  <a:srgbClr val="26377C"/>
                </a:solidFill>
                <a:latin typeface="Lato"/>
              </a:rPr>
              <a:t>However, during the dry season, the drained peatland became very dry and now fires happen almost every year – burning the peat and remaining forest areas.</a:t>
            </a:r>
          </a:p>
          <a:p>
            <a:endParaRPr lang="en-GB" dirty="0">
              <a:solidFill>
                <a:srgbClr val="26377C"/>
              </a:solidFill>
              <a:latin typeface="Lato"/>
            </a:endParaRPr>
          </a:p>
          <a:p>
            <a:r>
              <a:rPr lang="en-GB" dirty="0">
                <a:solidFill>
                  <a:srgbClr val="26377C"/>
                </a:solidFill>
                <a:latin typeface="Lato"/>
              </a:rPr>
              <a:t>Attempts have been made to restore the peatlands by damming the drainage channels – canal blocking. But local people have breached the dams so they can keep using the canals for transport.</a:t>
            </a:r>
          </a:p>
        </p:txBody>
      </p:sp>
      <p:sp>
        <p:nvSpPr>
          <p:cNvPr id="8" name="Content Placeholder 6">
            <a:extLst>
              <a:ext uri="{FF2B5EF4-FFF2-40B4-BE49-F238E27FC236}">
                <a16:creationId xmlns:a16="http://schemas.microsoft.com/office/drawing/2014/main" id="{8DDEB097-8824-4244-9D4C-08A86156162F}"/>
              </a:ext>
            </a:extLst>
          </p:cNvPr>
          <p:cNvSpPr txBox="1">
            <a:spLocks/>
          </p:cNvSpPr>
          <p:nvPr/>
        </p:nvSpPr>
        <p:spPr>
          <a:xfrm>
            <a:off x="4788024" y="4077157"/>
            <a:ext cx="3947577" cy="2069797"/>
          </a:xfrm>
          <a:prstGeom prst="rect">
            <a:avLst/>
          </a:prstGeom>
          <a:solidFill>
            <a:schemeClr val="accent2">
              <a:lumMod val="40000"/>
              <a:lumOff val="60000"/>
            </a:schemeClr>
          </a:solidFill>
          <a:ln>
            <a:solidFill>
              <a:srgbClr val="0070C0"/>
            </a:solidFill>
          </a:ln>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800" b="1" dirty="0">
                <a:solidFill>
                  <a:srgbClr val="26377C"/>
                </a:solidFill>
                <a:latin typeface="Lato"/>
              </a:rPr>
              <a:t>Activity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Watch </a:t>
            </a:r>
            <a:r>
              <a:rPr lang="en-GB" sz="1800" dirty="0">
                <a:solidFill>
                  <a:srgbClr val="26377C"/>
                </a:solidFill>
                <a:latin typeface="Lato"/>
                <a:hlinkClick r:id="rId3">
                  <a:extLst>
                    <a:ext uri="{A12FA001-AC4F-418D-AE19-62706E023703}">
                      <ahyp:hlinkClr xmlns:ahyp="http://schemas.microsoft.com/office/drawing/2018/hyperlinkcolor" val="tx"/>
                    </a:ext>
                  </a:extLst>
                </a:hlinkClick>
              </a:rPr>
              <a:t>this video</a:t>
            </a:r>
            <a:r>
              <a:rPr lang="en-GB" sz="1800" dirty="0">
                <a:solidFill>
                  <a:srgbClr val="26377C"/>
                </a:solidFill>
                <a:latin typeface="Lato"/>
              </a:rPr>
              <a:t> in which a researcher presents her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Describe how she has done her research and her conclusions.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What data challenges has she faced reaching her conclusions? </a:t>
            </a:r>
          </a:p>
        </p:txBody>
      </p:sp>
      <p:pic>
        <p:nvPicPr>
          <p:cNvPr id="4" name="Picture 3" descr="Graphical user interface, application, website&#10;&#10;Description automatically generated">
            <a:extLst>
              <a:ext uri="{FF2B5EF4-FFF2-40B4-BE49-F238E27FC236}">
                <a16:creationId xmlns:a16="http://schemas.microsoft.com/office/drawing/2014/main" id="{6E2A9AE4-72BE-0A46-BB3C-CC5FE49378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425"/>
          <a:stretch/>
        </p:blipFill>
        <p:spPr>
          <a:xfrm>
            <a:off x="4788023" y="1268760"/>
            <a:ext cx="3960000" cy="2624813"/>
          </a:xfrm>
          <a:prstGeom prst="rect">
            <a:avLst/>
          </a:prstGeom>
        </p:spPr>
      </p:pic>
    </p:spTree>
    <p:extLst>
      <p:ext uri="{BB962C8B-B14F-4D97-AF65-F5344CB8AC3E}">
        <p14:creationId xmlns:p14="http://schemas.microsoft.com/office/powerpoint/2010/main" val="253699100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7928-C406-43D0-AF68-41D3B7A07222}"/>
              </a:ext>
            </a:extLst>
          </p:cNvPr>
          <p:cNvSpPr>
            <a:spLocks noGrp="1"/>
          </p:cNvSpPr>
          <p:nvPr>
            <p:ph type="title"/>
          </p:nvPr>
        </p:nvSpPr>
        <p:spPr>
          <a:xfrm>
            <a:off x="97160" y="417984"/>
            <a:ext cx="8373616" cy="850776"/>
          </a:xfrm>
        </p:spPr>
        <p:txBody>
          <a:bodyPr>
            <a:normAutofit/>
          </a:bodyPr>
          <a:lstStyle/>
          <a:p>
            <a:r>
              <a:rPr lang="en-GB" sz="3600" b="1" dirty="0">
                <a:latin typeface="Lato"/>
              </a:rPr>
              <a:t>Restoring degraded peatland</a:t>
            </a:r>
          </a:p>
        </p:txBody>
      </p:sp>
      <p:sp>
        <p:nvSpPr>
          <p:cNvPr id="8" name="TextBox 7">
            <a:extLst>
              <a:ext uri="{FF2B5EF4-FFF2-40B4-BE49-F238E27FC236}">
                <a16:creationId xmlns:a16="http://schemas.microsoft.com/office/drawing/2014/main" id="{FB7D05D5-B63A-2A48-A82A-7432C4ABB6E1}"/>
              </a:ext>
            </a:extLst>
          </p:cNvPr>
          <p:cNvSpPr txBox="1"/>
          <p:nvPr/>
        </p:nvSpPr>
        <p:spPr>
          <a:xfrm>
            <a:off x="125404" y="1138064"/>
            <a:ext cx="4057600" cy="5324535"/>
          </a:xfrm>
          <a:prstGeom prst="rect">
            <a:avLst/>
          </a:prstGeom>
          <a:noFill/>
        </p:spPr>
        <p:txBody>
          <a:bodyPr wrap="square" rtlCol="0">
            <a:spAutoFit/>
          </a:bodyPr>
          <a:lstStyle/>
          <a:p>
            <a:r>
              <a:rPr lang="en-GB" sz="2000" dirty="0">
                <a:solidFill>
                  <a:srgbClr val="26377C"/>
                </a:solidFill>
                <a:latin typeface="Lato"/>
              </a:rPr>
              <a:t>Degraded peatland is peatland that has been drained or otherwise damaged but not completely converted into other land use.</a:t>
            </a:r>
          </a:p>
          <a:p>
            <a:endParaRPr lang="en-GB" sz="2000" dirty="0">
              <a:solidFill>
                <a:srgbClr val="26377C"/>
              </a:solidFill>
              <a:latin typeface="Lato"/>
            </a:endParaRPr>
          </a:p>
          <a:p>
            <a:r>
              <a:rPr lang="en-GB" sz="2000" dirty="0">
                <a:solidFill>
                  <a:srgbClr val="26377C"/>
                </a:solidFill>
                <a:latin typeface="Lato"/>
              </a:rPr>
              <a:t>The main way of restoring degraded peatlands is re-wetting, like the canal blocking of Kalimantan.</a:t>
            </a:r>
          </a:p>
          <a:p>
            <a:endParaRPr lang="en-GB" sz="2000" dirty="0">
              <a:solidFill>
                <a:srgbClr val="26377C"/>
              </a:solidFill>
              <a:latin typeface="Lato"/>
            </a:endParaRPr>
          </a:p>
          <a:p>
            <a:r>
              <a:rPr lang="en-GB" sz="2000" dirty="0">
                <a:solidFill>
                  <a:srgbClr val="26377C"/>
                </a:solidFill>
                <a:latin typeface="Lato"/>
              </a:rPr>
              <a:t>46 million hectares of peatland are degraded currently around the world, and acting as a carbon source. Restoring this area would stop 394 million tonnes of carbon emissions.</a:t>
            </a:r>
          </a:p>
        </p:txBody>
      </p:sp>
      <p:sp>
        <p:nvSpPr>
          <p:cNvPr id="12" name="Content Placeholder 6">
            <a:extLst>
              <a:ext uri="{FF2B5EF4-FFF2-40B4-BE49-F238E27FC236}">
                <a16:creationId xmlns:a16="http://schemas.microsoft.com/office/drawing/2014/main" id="{7ABC8E75-356C-FF4E-B4C0-1696C4335358}"/>
              </a:ext>
            </a:extLst>
          </p:cNvPr>
          <p:cNvSpPr txBox="1">
            <a:spLocks/>
          </p:cNvSpPr>
          <p:nvPr/>
        </p:nvSpPr>
        <p:spPr>
          <a:xfrm>
            <a:off x="4283968" y="3933056"/>
            <a:ext cx="3979429" cy="2108269"/>
          </a:xfrm>
          <a:prstGeom prst="rect">
            <a:avLst/>
          </a:prstGeom>
          <a:solidFill>
            <a:schemeClr val="accent2">
              <a:lumMod val="40000"/>
              <a:lumOff val="60000"/>
            </a:schemeClr>
          </a:solidFill>
          <a:ln>
            <a:solidFill>
              <a:srgbClr val="0070C0"/>
            </a:solidFill>
          </a:ln>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rgbClr val="243D91"/>
                </a:solidFill>
                <a:latin typeface="Tahoma" pitchFamily="34" charset="0"/>
                <a:ea typeface="Tahoma" pitchFamily="34" charset="0"/>
                <a:cs typeface="Tahoma" pitchFamily="34" charset="0"/>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Tahoma" pitchFamily="34" charset="0"/>
                <a:ea typeface="Tahoma" pitchFamily="34" charset="0"/>
                <a:cs typeface="Tahoma" pitchFamily="34" charset="0"/>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Tahoma" pitchFamily="34" charset="0"/>
                <a:ea typeface="Tahoma" pitchFamily="34" charset="0"/>
                <a:cs typeface="Tahoma" pitchFamily="34" charset="0"/>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Tahoma" pitchFamily="34" charset="0"/>
                <a:ea typeface="Tahoma" pitchFamily="34" charset="0"/>
                <a:cs typeface="Tahoma" pitchFamily="34" charset="0"/>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Tahoma" pitchFamily="34" charset="0"/>
                <a:ea typeface="Tahoma" pitchFamily="34" charset="0"/>
                <a:cs typeface="Tahoma"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Font typeface="Georgia"/>
              <a:buNone/>
            </a:pPr>
            <a:r>
              <a:rPr lang="en-GB" sz="1800" b="1" dirty="0">
                <a:solidFill>
                  <a:srgbClr val="26377C"/>
                </a:solidFill>
                <a:latin typeface="Lato"/>
              </a:rPr>
              <a:t>Activity</a:t>
            </a:r>
          </a:p>
          <a:p>
            <a:pPr marL="0" indent="0">
              <a:buFont typeface="Georgia"/>
              <a:buNone/>
            </a:pPr>
            <a:r>
              <a:rPr lang="en-GB" sz="1800" dirty="0">
                <a:solidFill>
                  <a:srgbClr val="26377C"/>
                </a:solidFill>
                <a:latin typeface="Lato"/>
              </a:rPr>
              <a:t>Watch </a:t>
            </a:r>
            <a:r>
              <a:rPr lang="en-GB" sz="1800" dirty="0">
                <a:solidFill>
                  <a:srgbClr val="26377C"/>
                </a:solidFill>
                <a:latin typeface="Lato"/>
                <a:hlinkClick r:id="rId3">
                  <a:extLst>
                    <a:ext uri="{A12FA001-AC4F-418D-AE19-62706E023703}">
                      <ahyp:hlinkClr xmlns:ahyp="http://schemas.microsoft.com/office/drawing/2018/hyperlinkcolor" val="tx"/>
                    </a:ext>
                  </a:extLst>
                </a:hlinkClick>
              </a:rPr>
              <a:t>this video</a:t>
            </a:r>
            <a:r>
              <a:rPr lang="en-GB" sz="1800" dirty="0">
                <a:solidFill>
                  <a:srgbClr val="26377C"/>
                </a:solidFill>
                <a:latin typeface="Lato"/>
              </a:rPr>
              <a:t> about restoring peatland and make notes 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methods of peatland restoration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solidFill>
                  <a:srgbClr val="26377C"/>
                </a:solidFill>
                <a:latin typeface="Lato"/>
              </a:rPr>
              <a:t>challenges of peatland restoration.</a:t>
            </a:r>
          </a:p>
          <a:p>
            <a:pPr marL="0" indent="0">
              <a:buFont typeface="Georgia"/>
              <a:buNone/>
            </a:pPr>
            <a:r>
              <a:rPr lang="en-GB" sz="1800" dirty="0">
                <a:solidFill>
                  <a:srgbClr val="26377C"/>
                </a:solidFill>
                <a:latin typeface="Lato"/>
              </a:rPr>
              <a:t>Can you divide the methods into hard engineering and soft engineering?</a:t>
            </a:r>
          </a:p>
        </p:txBody>
      </p:sp>
      <p:pic>
        <p:nvPicPr>
          <p:cNvPr id="13" name="Picture 12" descr="Graphical user interface, website&#10;&#10;Description automatically generated">
            <a:hlinkClick r:id="rId3"/>
            <a:extLst>
              <a:ext uri="{FF2B5EF4-FFF2-40B4-BE49-F238E27FC236}">
                <a16:creationId xmlns:a16="http://schemas.microsoft.com/office/drawing/2014/main" id="{32E4C632-2E05-A749-A89E-4D332A7E0E2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4410"/>
          <a:stretch/>
        </p:blipFill>
        <p:spPr>
          <a:xfrm>
            <a:off x="4283968" y="1268760"/>
            <a:ext cx="3979429" cy="2495702"/>
          </a:xfrm>
          <a:prstGeom prst="rect">
            <a:avLst/>
          </a:prstGeom>
        </p:spPr>
      </p:pic>
    </p:spTree>
    <p:extLst>
      <p:ext uri="{BB962C8B-B14F-4D97-AF65-F5344CB8AC3E}">
        <p14:creationId xmlns:p14="http://schemas.microsoft.com/office/powerpoint/2010/main" val="2787184952"/>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A presentation template">
  <a:themeElements>
    <a:clrScheme name="Custom 1">
      <a:dk1>
        <a:srgbClr val="352B84"/>
      </a:dk1>
      <a:lt1>
        <a:sysClr val="window" lastClr="FFFFFF"/>
      </a:lt1>
      <a:dk2>
        <a:srgbClr val="1F3D91"/>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607</TotalTime>
  <Words>1408</Words>
  <Application>Microsoft Office PowerPoint</Application>
  <PresentationFormat>On-screen Show (4:3)</PresentationFormat>
  <Paragraphs>127</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Lato</vt:lpstr>
      <vt:lpstr>Wingdings 2</vt:lpstr>
      <vt:lpstr>GA presentation template</vt:lpstr>
      <vt:lpstr>PowerPoint Presentation</vt:lpstr>
      <vt:lpstr>Getting started</vt:lpstr>
      <vt:lpstr>The carbon cycle</vt:lpstr>
      <vt:lpstr>Peatlands</vt:lpstr>
      <vt:lpstr>Peatlands as a carbon sink</vt:lpstr>
      <vt:lpstr>Peatland and permafrost</vt:lpstr>
      <vt:lpstr>Peatland degradation</vt:lpstr>
      <vt:lpstr>The Mega Rice Project, Indonesia</vt:lpstr>
      <vt:lpstr>Restoring degraded peatland</vt:lpstr>
      <vt:lpstr>Taking it further</vt:lpstr>
      <vt:lpstr>Links</vt:lpstr>
      <vt:lpstr>Glossary</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rmcateer</dc:creator>
  <cp:lastModifiedBy>Elaine Anderson</cp:lastModifiedBy>
  <cp:revision>62</cp:revision>
  <dcterms:created xsi:type="dcterms:W3CDTF">2014-10-30T10:42:22Z</dcterms:created>
  <dcterms:modified xsi:type="dcterms:W3CDTF">2021-03-30T13:11:13Z</dcterms:modified>
</cp:coreProperties>
</file>