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9"/>
  </p:notesMasterIdLst>
  <p:sldIdLst>
    <p:sldId id="442" r:id="rId2"/>
    <p:sldId id="443" r:id="rId3"/>
    <p:sldId id="444" r:id="rId4"/>
    <p:sldId id="445" r:id="rId5"/>
    <p:sldId id="433" r:id="rId6"/>
    <p:sldId id="446" r:id="rId7"/>
    <p:sldId id="435" r:id="rId8"/>
    <p:sldId id="436" r:id="rId9"/>
    <p:sldId id="447" r:id="rId10"/>
    <p:sldId id="438" r:id="rId11"/>
    <p:sldId id="439" r:id="rId12"/>
    <p:sldId id="454" r:id="rId13"/>
    <p:sldId id="440" r:id="rId14"/>
    <p:sldId id="451" r:id="rId15"/>
    <p:sldId id="452" r:id="rId16"/>
    <p:sldId id="449" r:id="rId17"/>
    <p:sldId id="45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377C"/>
    <a:srgbClr val="243D91"/>
    <a:srgbClr val="99FFCC"/>
    <a:srgbClr val="B4CE44"/>
    <a:srgbClr val="E9511D"/>
    <a:srgbClr val="1F3D91"/>
    <a:srgbClr val="002060"/>
    <a:srgbClr val="BFCAEF"/>
    <a:srgbClr val="88F6FC"/>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840" autoAdjust="0"/>
  </p:normalViewPr>
  <p:slideViewPr>
    <p:cSldViewPr>
      <p:cViewPr varScale="1">
        <p:scale>
          <a:sx n="101" d="100"/>
          <a:sy n="101" d="100"/>
        </p:scale>
        <p:origin x="294"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944747-CDB7-4F98-827F-A214E0B4E219}" type="datetimeFigureOut">
              <a:rPr lang="en-GB" smtClean="0"/>
              <a:pPr/>
              <a:t>11/02/2021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99001A-258F-4C21-BFC1-1432480F8C34}"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Graphic © Field Studies Council</a:t>
            </a:r>
          </a:p>
        </p:txBody>
      </p:sp>
      <p:sp>
        <p:nvSpPr>
          <p:cNvPr id="4" name="Slide Number Placeholder 3"/>
          <p:cNvSpPr>
            <a:spLocks noGrp="1"/>
          </p:cNvSpPr>
          <p:nvPr>
            <p:ph type="sldNum" sz="quarter" idx="10"/>
          </p:nvPr>
        </p:nvSpPr>
        <p:spPr/>
        <p:txBody>
          <a:bodyPr/>
          <a:lstStyle/>
          <a:p>
            <a:fld id="{DDFDF31E-03DE-40B1-B638-1ED3F34D9D2A}" type="slidenum">
              <a:rPr lang="en-GB" smtClean="0"/>
              <a:pPr/>
              <a:t>4</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4399001A-258F-4C21-BFC1-1432480F8C34}" type="slidenum">
              <a:rPr lang="en-GB" smtClean="0"/>
              <a:pPr/>
              <a:t>14</a:t>
            </a:fld>
            <a:endParaRPr lang="en-GB"/>
          </a:p>
        </p:txBody>
      </p:sp>
    </p:spTree>
    <p:extLst>
      <p:ext uri="{BB962C8B-B14F-4D97-AF65-F5344CB8AC3E}">
        <p14:creationId xmlns:p14="http://schemas.microsoft.com/office/powerpoint/2010/main" val="5868351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Adapted by Rebecca Kitchen from a graphic © Field Studies Council</a:t>
            </a:r>
          </a:p>
        </p:txBody>
      </p:sp>
      <p:sp>
        <p:nvSpPr>
          <p:cNvPr id="4" name="Slide Number Placeholder 3"/>
          <p:cNvSpPr>
            <a:spLocks noGrp="1"/>
          </p:cNvSpPr>
          <p:nvPr>
            <p:ph type="sldNum" sz="quarter" idx="10"/>
          </p:nvPr>
        </p:nvSpPr>
        <p:spPr/>
        <p:txBody>
          <a:bodyPr/>
          <a:lstStyle/>
          <a:p>
            <a:fld id="{DDFDF31E-03DE-40B1-B638-1ED3F34D9D2A}" type="slidenum">
              <a:rPr lang="en-GB" smtClean="0"/>
              <a:pPr/>
              <a:t>16</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rgbClr val="B4CE44"/>
        </a:solidFill>
        <a:effectLst/>
      </p:bgPr>
    </p:bg>
    <p:spTree>
      <p:nvGrpSpPr>
        <p:cNvPr id="1" name=""/>
        <p:cNvGrpSpPr/>
        <p:nvPr/>
      </p:nvGrpSpPr>
      <p:grpSpPr>
        <a:xfrm>
          <a:off x="0" y="0"/>
          <a:ext cx="0" cy="0"/>
          <a:chOff x="0" y="0"/>
          <a:chExt cx="0" cy="0"/>
        </a:xfrm>
      </p:grpSpPr>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hasCustomPrompt="1"/>
          </p:nvPr>
        </p:nvSpPr>
        <p:spPr>
          <a:xfrm>
            <a:off x="43841" y="5120407"/>
            <a:ext cx="9051434" cy="648072"/>
          </a:xfrm>
        </p:spPr>
        <p:txBody>
          <a:bodyPr>
            <a:normAutofit/>
          </a:bodyPr>
          <a:lstStyle>
            <a:lvl1pPr marL="64008" indent="0" algn="l">
              <a:buNone/>
              <a:defRPr sz="3600">
                <a:solidFill>
                  <a:schemeClr val="bg1"/>
                </a:solidFill>
                <a:latin typeface="Lato" panose="020F0502020204030203" pitchFamily="34" charset="0"/>
                <a:ea typeface="Lato" panose="020F0502020204030203" pitchFamily="34" charset="0"/>
                <a:cs typeface="Lato" panose="020F0502020204030203"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pPr algn="ctr"/>
            <a:r>
              <a:rPr lang="en-GB" b="1" dirty="0">
                <a:solidFill>
                  <a:srgbClr val="243D91"/>
                </a:solidFill>
              </a:rPr>
              <a:t>A level template</a:t>
            </a:r>
          </a:p>
        </p:txBody>
      </p:sp>
      <p:grpSp>
        <p:nvGrpSpPr>
          <p:cNvPr id="12" name="Group 11">
            <a:extLst>
              <a:ext uri="{FF2B5EF4-FFF2-40B4-BE49-F238E27FC236}">
                <a16:creationId xmlns:a16="http://schemas.microsoft.com/office/drawing/2014/main" id="{59026D13-955C-4B63-B064-DDB1A12AAF2B}"/>
              </a:ext>
            </a:extLst>
          </p:cNvPr>
          <p:cNvGrpSpPr/>
          <p:nvPr userDrawn="1"/>
        </p:nvGrpSpPr>
        <p:grpSpPr>
          <a:xfrm>
            <a:off x="4355976" y="0"/>
            <a:ext cx="4788024" cy="4881278"/>
            <a:chOff x="4355976" y="0"/>
            <a:chExt cx="4788024" cy="4881278"/>
          </a:xfrm>
        </p:grpSpPr>
        <p:pic>
          <p:nvPicPr>
            <p:cNvPr id="3" name="Picture 2">
              <a:extLst>
                <a:ext uri="{FF2B5EF4-FFF2-40B4-BE49-F238E27FC236}">
                  <a16:creationId xmlns:a16="http://schemas.microsoft.com/office/drawing/2014/main" id="{6D3D5553-3939-42F7-AF43-1B66B33E171E}"/>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39116"/>
            <a:stretch/>
          </p:blipFill>
          <p:spPr>
            <a:xfrm>
              <a:off x="4716016" y="0"/>
              <a:ext cx="4427984" cy="4881278"/>
            </a:xfrm>
            <a:prstGeom prst="rect">
              <a:avLst/>
            </a:prstGeom>
          </p:spPr>
        </p:pic>
        <p:sp>
          <p:nvSpPr>
            <p:cNvPr id="5" name="Rectangle 4">
              <a:extLst>
                <a:ext uri="{FF2B5EF4-FFF2-40B4-BE49-F238E27FC236}">
                  <a16:creationId xmlns:a16="http://schemas.microsoft.com/office/drawing/2014/main" id="{BB8E2CF8-24CF-4A9E-B40C-3DED3A1F5681}"/>
                </a:ext>
              </a:extLst>
            </p:cNvPr>
            <p:cNvSpPr/>
            <p:nvPr userDrawn="1"/>
          </p:nvSpPr>
          <p:spPr>
            <a:xfrm>
              <a:off x="4355976" y="3068960"/>
              <a:ext cx="648072" cy="1475592"/>
            </a:xfrm>
            <a:prstGeom prst="rect">
              <a:avLst/>
            </a:prstGeom>
            <a:solidFill>
              <a:srgbClr val="B4CE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pic>
        <p:nvPicPr>
          <p:cNvPr id="14" name="Picture 13">
            <a:extLst>
              <a:ext uri="{FF2B5EF4-FFF2-40B4-BE49-F238E27FC236}">
                <a16:creationId xmlns:a16="http://schemas.microsoft.com/office/drawing/2014/main" id="{36055A28-5286-4F5A-8E4E-5FB7D864C04C}"/>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l="2137" t="62183" r="55500"/>
          <a:stretch/>
        </p:blipFill>
        <p:spPr>
          <a:xfrm>
            <a:off x="73403" y="3174272"/>
            <a:ext cx="3096344" cy="1846573"/>
          </a:xfrm>
          <a:prstGeom prst="rect">
            <a:avLst/>
          </a:prstGeom>
        </p:spPr>
      </p:pic>
    </p:spTree>
    <p:extLst>
      <p:ext uri="{BB962C8B-B14F-4D97-AF65-F5344CB8AC3E}">
        <p14:creationId xmlns:p14="http://schemas.microsoft.com/office/powerpoint/2010/main" val="672912163"/>
      </p:ext>
    </p:extLst>
  </p:cSld>
  <p:clrMapOvr>
    <a:masterClrMapping/>
  </p:clrMapOvr>
  <p:transition spd="slow"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1066800"/>
          </a:xfrm>
        </p:spPr>
        <p:txBody>
          <a:bodyPr>
            <a:normAutofit/>
          </a:bodyPr>
          <a:lstStyle>
            <a:lvl1pPr>
              <a:defRPr sz="3600" b="1">
                <a:solidFill>
                  <a:srgbClr val="26377C"/>
                </a:solidFill>
                <a:latin typeface="Lato" panose="020F0502020204030203" pitchFamily="34" charset="0"/>
                <a:ea typeface="Lato" panose="020F0502020204030203" pitchFamily="34" charset="0"/>
                <a:cs typeface="Lato" panose="020F0502020204030203" pitchFamily="34" charset="0"/>
              </a:defRPr>
            </a:lvl1pPr>
          </a:lstStyle>
          <a:p>
            <a:r>
              <a:rPr kumimoji="0" lang="en-US" dirty="0"/>
              <a:t>Click to edit Master title style</a:t>
            </a:r>
          </a:p>
        </p:txBody>
      </p:sp>
      <p:sp>
        <p:nvSpPr>
          <p:cNvPr id="3" name="Content Placeholder 2"/>
          <p:cNvSpPr>
            <a:spLocks noGrp="1"/>
          </p:cNvSpPr>
          <p:nvPr>
            <p:ph idx="1"/>
          </p:nvPr>
        </p:nvSpPr>
        <p:spPr>
          <a:xfrm>
            <a:off x="457200" y="1844824"/>
            <a:ext cx="8219256" cy="4729712"/>
          </a:xfrm>
        </p:spPr>
        <p:txBody>
          <a:bodyPr/>
          <a:lstStyle>
            <a:lvl1pPr>
              <a:defRPr>
                <a:solidFill>
                  <a:srgbClr val="26377C"/>
                </a:solidFill>
                <a:latin typeface="Lato" panose="020F0502020204030203" pitchFamily="34" charset="0"/>
                <a:ea typeface="Lato" panose="020F0502020204030203" pitchFamily="34" charset="0"/>
                <a:cs typeface="Lato" panose="020F0502020204030203" pitchFamily="34" charset="0"/>
              </a:defRPr>
            </a:lvl1pPr>
            <a:lvl2pPr>
              <a:defRPr>
                <a:latin typeface="Lato" panose="020F0502020204030203" pitchFamily="34" charset="0"/>
                <a:ea typeface="Lato" panose="020F0502020204030203" pitchFamily="34" charset="0"/>
                <a:cs typeface="Lato" panose="020F0502020204030203" pitchFamily="34" charset="0"/>
              </a:defRPr>
            </a:lvl2pPr>
            <a:lvl3pPr>
              <a:defRPr>
                <a:latin typeface="Lato" panose="020F0502020204030203" pitchFamily="34" charset="0"/>
                <a:ea typeface="Lato" panose="020F0502020204030203" pitchFamily="34" charset="0"/>
                <a:cs typeface="Lato" panose="020F0502020204030203" pitchFamily="34" charset="0"/>
              </a:defRPr>
            </a:lvl3pPr>
            <a:lvl4pPr>
              <a:defRPr>
                <a:latin typeface="Lato" panose="020F0502020204030203" pitchFamily="34" charset="0"/>
                <a:ea typeface="Lato" panose="020F0502020204030203" pitchFamily="34" charset="0"/>
                <a:cs typeface="Lato" panose="020F0502020204030203" pitchFamily="34" charset="0"/>
              </a:defRPr>
            </a:lvl4pPr>
            <a:lvl5pPr>
              <a:defRPr>
                <a:latin typeface="Lato" panose="020F0502020204030203" pitchFamily="34" charset="0"/>
                <a:ea typeface="Lato" panose="020F0502020204030203" pitchFamily="34" charset="0"/>
                <a:cs typeface="Lato" panose="020F0502020204030203" pitchFamily="34" charset="0"/>
              </a:defRPr>
            </a:lvl5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4" name="TextBox 3">
            <a:extLst>
              <a:ext uri="{FF2B5EF4-FFF2-40B4-BE49-F238E27FC236}">
                <a16:creationId xmlns:a16="http://schemas.microsoft.com/office/drawing/2014/main" id="{7726366F-2D8B-470B-AAB3-86DD10C6F178}"/>
              </a:ext>
            </a:extLst>
          </p:cNvPr>
          <p:cNvSpPr txBox="1"/>
          <p:nvPr userDrawn="1"/>
        </p:nvSpPr>
        <p:spPr>
          <a:xfrm flipH="1">
            <a:off x="0" y="6597352"/>
            <a:ext cx="2627784" cy="276999"/>
          </a:xfrm>
          <a:prstGeom prst="rect">
            <a:avLst/>
          </a:prstGeom>
          <a:noFill/>
        </p:spPr>
        <p:txBody>
          <a:bodyPr wrap="square" rtlCol="0">
            <a:spAutoFit/>
          </a:bodyPr>
          <a:lstStyle/>
          <a:p>
            <a:r>
              <a:rPr lang="en-GB" sz="1200" dirty="0">
                <a:solidFill>
                  <a:srgbClr val="26377C"/>
                </a:solidFill>
              </a:rPr>
              <a:t>© Geographical Association, 2020</a:t>
            </a:r>
          </a:p>
        </p:txBody>
      </p:sp>
    </p:spTree>
    <p:extLst>
      <p:ext uri="{BB962C8B-B14F-4D97-AF65-F5344CB8AC3E}">
        <p14:creationId xmlns:p14="http://schemas.microsoft.com/office/powerpoint/2010/main" val="2039999302"/>
      </p:ext>
    </p:extLst>
  </p:cSld>
  <p:clrMapOvr>
    <a:masterClrMapping/>
  </p:clrMapOvr>
  <p:transition spd="slow" advClick="0"/>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b="1">
                <a:solidFill>
                  <a:srgbClr val="26377C"/>
                </a:solidFill>
                <a:latin typeface="Lato" panose="020F0502020204030203" pitchFamily="34" charset="0"/>
                <a:ea typeface="Lato" panose="020F0502020204030203" pitchFamily="34" charset="0"/>
                <a:cs typeface="Lato" panose="020F0502020204030203" pitchFamily="34" charset="0"/>
              </a:defRPr>
            </a:lvl1p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Lato" panose="020F0502020204030203" pitchFamily="34" charset="0"/>
                <a:ea typeface="Lato" panose="020F0502020204030203" pitchFamily="34" charset="0"/>
                <a:cs typeface="Lato" panose="020F0502020204030203"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
        <p:nvSpPr>
          <p:cNvPr id="4" name="Date Placeholder 3"/>
          <p:cNvSpPr>
            <a:spLocks noGrp="1"/>
          </p:cNvSpPr>
          <p:nvPr>
            <p:ph type="dt" sz="half" idx="10"/>
          </p:nvPr>
        </p:nvSpPr>
        <p:spPr/>
        <p:txBody>
          <a:bodyPr/>
          <a:lstStyle/>
          <a:p>
            <a:fld id="{1714337E-A7D0-4213-A95F-88F0680C7011}" type="datetimeFigureOut">
              <a:rPr lang="en-GB" smtClean="0"/>
              <a:pPr/>
              <a:t>11/02/2021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06A62CD-E6A4-48B0-8740-9FCE98EC987B}" type="slidenum">
              <a:rPr lang="en-GB" smtClean="0"/>
              <a:pPr/>
              <a:t>‹#›</a:t>
            </a:fld>
            <a:endParaRPr lang="en-GB"/>
          </a:p>
        </p:txBody>
      </p:sp>
      <p:sp>
        <p:nvSpPr>
          <p:cNvPr id="7" name="TextBox 6">
            <a:extLst>
              <a:ext uri="{FF2B5EF4-FFF2-40B4-BE49-F238E27FC236}">
                <a16:creationId xmlns:a16="http://schemas.microsoft.com/office/drawing/2014/main" id="{4F196BE2-F979-47EB-A57A-7282608F8FF7}"/>
              </a:ext>
            </a:extLst>
          </p:cNvPr>
          <p:cNvSpPr txBox="1"/>
          <p:nvPr userDrawn="1"/>
        </p:nvSpPr>
        <p:spPr>
          <a:xfrm flipH="1">
            <a:off x="0" y="6597352"/>
            <a:ext cx="2627784" cy="276999"/>
          </a:xfrm>
          <a:prstGeom prst="rect">
            <a:avLst/>
          </a:prstGeom>
          <a:noFill/>
        </p:spPr>
        <p:txBody>
          <a:bodyPr wrap="square" rtlCol="0">
            <a:spAutoFit/>
          </a:bodyPr>
          <a:lstStyle/>
          <a:p>
            <a:r>
              <a:rPr lang="en-GB" sz="1200" dirty="0">
                <a:solidFill>
                  <a:srgbClr val="26377C"/>
                </a:solidFill>
              </a:rPr>
              <a:t>© Geographical Association, 2020</a:t>
            </a:r>
          </a:p>
        </p:txBody>
      </p:sp>
    </p:spTree>
    <p:extLst>
      <p:ext uri="{BB962C8B-B14F-4D97-AF65-F5344CB8AC3E}">
        <p14:creationId xmlns:p14="http://schemas.microsoft.com/office/powerpoint/2010/main" val="2543989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b="1">
                <a:solidFill>
                  <a:srgbClr val="26377C"/>
                </a:solidFill>
                <a:latin typeface="Lato" panose="020F0502020204030203" pitchFamily="34" charset="0"/>
                <a:ea typeface="Lato" panose="020F0502020204030203" pitchFamily="34" charset="0"/>
                <a:cs typeface="Lato" panose="020F0502020204030203" pitchFamily="34" charset="0"/>
              </a:defRPr>
            </a:lvl1pPr>
          </a:lstStyle>
          <a:p>
            <a:r>
              <a:rPr lang="en-US" dirty="0"/>
              <a:t>Click to edit Master title style</a:t>
            </a:r>
            <a:endParaRPr lang="en-GB"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solidFill>
                  <a:srgbClr val="26377C"/>
                </a:solidFill>
                <a:latin typeface="Lato" panose="020F0502020204030203" pitchFamily="34" charset="0"/>
                <a:ea typeface="Lato" panose="020F0502020204030203" pitchFamily="34" charset="0"/>
                <a:cs typeface="Lato" panose="020F050202020403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solidFill>
                  <a:srgbClr val="26377C"/>
                </a:solidFill>
                <a:latin typeface="Lato" panose="020F0502020204030203" pitchFamily="34" charset="0"/>
                <a:ea typeface="Lato" panose="020F0502020204030203" pitchFamily="34" charset="0"/>
                <a:cs typeface="Lato" panose="020F0502020204030203" pitchFamily="34" charset="0"/>
              </a:defRPr>
            </a:lvl1pPr>
            <a:lvl2pPr>
              <a:defRPr sz="2000">
                <a:latin typeface="Lato" panose="020F0502020204030203" pitchFamily="34" charset="0"/>
                <a:ea typeface="Lato" panose="020F0502020204030203" pitchFamily="34" charset="0"/>
                <a:cs typeface="Lato" panose="020F0502020204030203" pitchFamily="34" charset="0"/>
              </a:defRPr>
            </a:lvl2pPr>
            <a:lvl3pPr>
              <a:defRPr sz="1800">
                <a:latin typeface="Lato" panose="020F0502020204030203" pitchFamily="34" charset="0"/>
                <a:ea typeface="Lato" panose="020F0502020204030203" pitchFamily="34" charset="0"/>
                <a:cs typeface="Lato" panose="020F0502020204030203" pitchFamily="34" charset="0"/>
              </a:defRPr>
            </a:lvl3pPr>
            <a:lvl4pPr>
              <a:defRPr sz="1600">
                <a:latin typeface="Lato" panose="020F0502020204030203" pitchFamily="34" charset="0"/>
                <a:ea typeface="Lato" panose="020F0502020204030203" pitchFamily="34" charset="0"/>
                <a:cs typeface="Lato" panose="020F0502020204030203" pitchFamily="34" charset="0"/>
              </a:defRPr>
            </a:lvl4pPr>
            <a:lvl5pPr>
              <a:defRPr sz="1600">
                <a:latin typeface="Lato" panose="020F0502020204030203" pitchFamily="34" charset="0"/>
                <a:ea typeface="Lato" panose="020F0502020204030203" pitchFamily="34" charset="0"/>
                <a:cs typeface="Lato" panose="020F0502020204030203"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solidFill>
                  <a:srgbClr val="26377C"/>
                </a:solidFill>
                <a:latin typeface="Lato" panose="020F0502020204030203" pitchFamily="34" charset="0"/>
                <a:ea typeface="Lato" panose="020F0502020204030203" pitchFamily="34" charset="0"/>
                <a:cs typeface="Lato" panose="020F0502020204030203"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solidFill>
                  <a:srgbClr val="26377C"/>
                </a:solidFill>
                <a:latin typeface="Lato" panose="020F0502020204030203" pitchFamily="34" charset="0"/>
                <a:ea typeface="Lato" panose="020F0502020204030203" pitchFamily="34" charset="0"/>
                <a:cs typeface="Lato" panose="020F0502020204030203" pitchFamily="34" charset="0"/>
              </a:defRPr>
            </a:lvl1pPr>
            <a:lvl2pPr>
              <a:defRPr sz="2000">
                <a:latin typeface="Lato" panose="020F0502020204030203" pitchFamily="34" charset="0"/>
                <a:ea typeface="Lato" panose="020F0502020204030203" pitchFamily="34" charset="0"/>
                <a:cs typeface="Lato" panose="020F0502020204030203" pitchFamily="34" charset="0"/>
              </a:defRPr>
            </a:lvl2pPr>
            <a:lvl3pPr>
              <a:defRPr sz="1800">
                <a:latin typeface="Lato" panose="020F0502020204030203" pitchFamily="34" charset="0"/>
                <a:ea typeface="Lato" panose="020F0502020204030203" pitchFamily="34" charset="0"/>
                <a:cs typeface="Lato" panose="020F0502020204030203" pitchFamily="34" charset="0"/>
              </a:defRPr>
            </a:lvl3pPr>
            <a:lvl4pPr>
              <a:defRPr sz="1600">
                <a:latin typeface="Lato" panose="020F0502020204030203" pitchFamily="34" charset="0"/>
                <a:ea typeface="Lato" panose="020F0502020204030203" pitchFamily="34" charset="0"/>
                <a:cs typeface="Lato" panose="020F0502020204030203" pitchFamily="34" charset="0"/>
              </a:defRPr>
            </a:lvl4pPr>
            <a:lvl5pPr>
              <a:defRPr sz="1600">
                <a:latin typeface="Lato" panose="020F0502020204030203" pitchFamily="34" charset="0"/>
                <a:ea typeface="Lato" panose="020F0502020204030203" pitchFamily="34" charset="0"/>
                <a:cs typeface="Lato" panose="020F0502020204030203" pitchFamily="34" charset="0"/>
              </a:defRPr>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Date Placeholder 6"/>
          <p:cNvSpPr>
            <a:spLocks noGrp="1"/>
          </p:cNvSpPr>
          <p:nvPr>
            <p:ph type="dt" sz="half" idx="10"/>
          </p:nvPr>
        </p:nvSpPr>
        <p:spPr/>
        <p:txBody>
          <a:bodyPr/>
          <a:lstStyle/>
          <a:p>
            <a:fld id="{1714337E-A7D0-4213-A95F-88F0680C7011}" type="datetimeFigureOut">
              <a:rPr lang="en-GB" smtClean="0"/>
              <a:pPr/>
              <a:t>11/02/2021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06A62CD-E6A4-48B0-8740-9FCE98EC987B}" type="slidenum">
              <a:rPr lang="en-GB" smtClean="0"/>
              <a:pPr/>
              <a:t>‹#›</a:t>
            </a:fld>
            <a:endParaRPr lang="en-GB"/>
          </a:p>
        </p:txBody>
      </p:sp>
      <p:sp>
        <p:nvSpPr>
          <p:cNvPr id="10" name="TextBox 9">
            <a:extLst>
              <a:ext uri="{FF2B5EF4-FFF2-40B4-BE49-F238E27FC236}">
                <a16:creationId xmlns:a16="http://schemas.microsoft.com/office/drawing/2014/main" id="{AA4263B0-049F-4F99-B5AE-A623A5C0977E}"/>
              </a:ext>
            </a:extLst>
          </p:cNvPr>
          <p:cNvSpPr txBox="1"/>
          <p:nvPr userDrawn="1"/>
        </p:nvSpPr>
        <p:spPr>
          <a:xfrm flipH="1">
            <a:off x="0" y="6597352"/>
            <a:ext cx="2627784" cy="276999"/>
          </a:xfrm>
          <a:prstGeom prst="rect">
            <a:avLst/>
          </a:prstGeom>
          <a:noFill/>
        </p:spPr>
        <p:txBody>
          <a:bodyPr wrap="square" rtlCol="0">
            <a:spAutoFit/>
          </a:bodyPr>
          <a:lstStyle/>
          <a:p>
            <a:r>
              <a:rPr lang="en-GB" sz="1200" dirty="0"/>
              <a:t>© Geographical Association, 2020</a:t>
            </a:r>
          </a:p>
        </p:txBody>
      </p:sp>
    </p:spTree>
    <p:extLst>
      <p:ext uri="{BB962C8B-B14F-4D97-AF65-F5344CB8AC3E}">
        <p14:creationId xmlns:p14="http://schemas.microsoft.com/office/powerpoint/2010/main" val="1030337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1066800"/>
          </a:xfrm>
        </p:spPr>
        <p:txBody>
          <a:bodyPr/>
          <a:lstStyle/>
          <a:p>
            <a:r>
              <a:rPr kumimoji="0" lang="en-US" dirty="0"/>
              <a:t>Click to edit Master title style</a:t>
            </a:r>
          </a:p>
        </p:txBody>
      </p:sp>
      <p:sp>
        <p:nvSpPr>
          <p:cNvPr id="3" name="Content Placeholder 2"/>
          <p:cNvSpPr>
            <a:spLocks noGrp="1"/>
          </p:cNvSpPr>
          <p:nvPr>
            <p:ph idx="1"/>
          </p:nvPr>
        </p:nvSpPr>
        <p:spPr>
          <a:xfrm>
            <a:off x="457200" y="1844824"/>
            <a:ext cx="8219256" cy="4729712"/>
          </a:xfrm>
        </p:spPr>
        <p:txBody>
          <a:bodyPr/>
          <a:lstStyle>
            <a:lvl1pPr>
              <a:defRPr>
                <a:solidFill>
                  <a:srgbClr val="243D91"/>
                </a:solidFill>
              </a:defRPr>
            </a:lvl1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4" name="TextBox 3">
            <a:extLst>
              <a:ext uri="{FF2B5EF4-FFF2-40B4-BE49-F238E27FC236}">
                <a16:creationId xmlns:a16="http://schemas.microsoft.com/office/drawing/2014/main" id="{B8864BFF-BB7A-45A4-9F2B-1D798AD0ED21}"/>
              </a:ext>
            </a:extLst>
          </p:cNvPr>
          <p:cNvSpPr txBox="1"/>
          <p:nvPr userDrawn="1"/>
        </p:nvSpPr>
        <p:spPr>
          <a:xfrm flipH="1">
            <a:off x="0" y="6597352"/>
            <a:ext cx="2627784" cy="276999"/>
          </a:xfrm>
          <a:prstGeom prst="rect">
            <a:avLst/>
          </a:prstGeom>
          <a:noFill/>
        </p:spPr>
        <p:txBody>
          <a:bodyPr wrap="square" rtlCol="0">
            <a:spAutoFit/>
          </a:bodyPr>
          <a:lstStyle/>
          <a:p>
            <a:r>
              <a:rPr lang="en-GB" sz="1200" dirty="0"/>
              <a:t>© Geographical Association, 2020</a:t>
            </a:r>
          </a:p>
        </p:txBody>
      </p:sp>
    </p:spTree>
  </p:cSld>
  <p:clrMapOvr>
    <a:masterClrMapping/>
  </p:clrMapOvr>
  <p:transition spd="slow" advClick="0"/>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1066800"/>
          </a:xfrm>
        </p:spPr>
        <p:txBody>
          <a:bodyPr/>
          <a:lstStyle/>
          <a:p>
            <a:r>
              <a:rPr kumimoji="0" lang="en-US"/>
              <a:t>Click to edit Master title style</a:t>
            </a:r>
          </a:p>
        </p:txBody>
      </p:sp>
      <p:sp>
        <p:nvSpPr>
          <p:cNvPr id="3" name="Content Placeholder 2"/>
          <p:cNvSpPr>
            <a:spLocks noGrp="1"/>
          </p:cNvSpPr>
          <p:nvPr>
            <p:ph idx="1"/>
          </p:nvPr>
        </p:nvSpPr>
        <p:spPr>
          <a:xfrm>
            <a:off x="457200" y="1844824"/>
            <a:ext cx="8219256" cy="4729712"/>
          </a:xfrm>
        </p:spPr>
        <p:txBody>
          <a:bodyPr/>
          <a:lstStyle>
            <a:lvl1pPr>
              <a:defRPr>
                <a:solidFill>
                  <a:srgbClr val="243D91"/>
                </a:solidFill>
              </a:defRPr>
            </a:lvl1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4" name="TextBox 3">
            <a:extLst>
              <a:ext uri="{FF2B5EF4-FFF2-40B4-BE49-F238E27FC236}">
                <a16:creationId xmlns:a16="http://schemas.microsoft.com/office/drawing/2014/main" id="{5A1D1518-1115-4DC8-A672-28848E8BE7E5}"/>
              </a:ext>
            </a:extLst>
          </p:cNvPr>
          <p:cNvSpPr txBox="1"/>
          <p:nvPr userDrawn="1"/>
        </p:nvSpPr>
        <p:spPr>
          <a:xfrm flipH="1">
            <a:off x="0" y="6597352"/>
            <a:ext cx="2627784" cy="276999"/>
          </a:xfrm>
          <a:prstGeom prst="rect">
            <a:avLst/>
          </a:prstGeom>
          <a:noFill/>
        </p:spPr>
        <p:txBody>
          <a:bodyPr wrap="square" rtlCol="0">
            <a:spAutoFit/>
          </a:bodyPr>
          <a:lstStyle/>
          <a:p>
            <a:r>
              <a:rPr lang="en-GB" sz="1200" dirty="0"/>
              <a:t>© Geographical Association, 2020</a:t>
            </a:r>
          </a:p>
        </p:txBody>
      </p:sp>
    </p:spTree>
  </p:cSld>
  <p:clrMapOvr>
    <a:masterClrMapping/>
  </p:clrMapOvr>
  <p:transition spd="slow" advClick="0"/>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147248" cy="1162050"/>
          </a:xfrm>
        </p:spPr>
        <p:txBody>
          <a:bodyPr anchor="b">
            <a:noAutofit/>
          </a:bodyPr>
          <a:lstStyle>
            <a:lvl1pPr algn="l">
              <a:defRPr sz="4000" b="1"/>
            </a:lvl1pPr>
          </a:lstStyle>
          <a:p>
            <a:r>
              <a:rPr lang="en-US" dirty="0"/>
              <a:t>Click to edit Master title style</a:t>
            </a:r>
            <a:endParaRPr lang="en-GB" dirty="0"/>
          </a:p>
        </p:txBody>
      </p:sp>
      <p:sp>
        <p:nvSpPr>
          <p:cNvPr id="3" name="Content Placeholder 2"/>
          <p:cNvSpPr>
            <a:spLocks noGrp="1"/>
          </p:cNvSpPr>
          <p:nvPr>
            <p:ph idx="1" hasCustomPrompt="1"/>
          </p:nvPr>
        </p:nvSpPr>
        <p:spPr>
          <a:xfrm>
            <a:off x="6444208" y="1628800"/>
            <a:ext cx="2242592" cy="44973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l</a:t>
            </a:r>
            <a:endParaRPr lang="en-GB" dirty="0"/>
          </a:p>
        </p:txBody>
      </p:sp>
      <p:sp>
        <p:nvSpPr>
          <p:cNvPr id="4" name="Text Placeholder 3"/>
          <p:cNvSpPr>
            <a:spLocks noGrp="1"/>
          </p:cNvSpPr>
          <p:nvPr>
            <p:ph type="body" sz="half" idx="2"/>
          </p:nvPr>
        </p:nvSpPr>
        <p:spPr>
          <a:xfrm>
            <a:off x="457200" y="1556792"/>
            <a:ext cx="5915000" cy="4569371"/>
          </a:xfrm>
        </p:spPr>
        <p:txBody>
          <a:bodyPr>
            <a:normAutofit/>
          </a:bodyPr>
          <a:lstStyle>
            <a:lvl1pPr marL="0" indent="0">
              <a:buNone/>
              <a:defRPr sz="2800">
                <a:latin typeface="Tahoma" pitchFamily="34" charset="0"/>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1714337E-A7D0-4213-A95F-88F0680C7011}" type="datetimeFigureOut">
              <a:rPr lang="en-GB" smtClean="0"/>
              <a:pPr/>
              <a:t>11/02/2021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06A62CD-E6A4-48B0-8740-9FCE98EC987B}" type="slidenum">
              <a:rPr lang="en-GB" smtClean="0"/>
              <a:pPr/>
              <a:t>‹#›</a:t>
            </a:fld>
            <a:endParaRPr lang="en-GB"/>
          </a:p>
        </p:txBody>
      </p:sp>
    </p:spTree>
    <p:extLst>
      <p:ext uri="{BB962C8B-B14F-4D97-AF65-F5344CB8AC3E}">
        <p14:creationId xmlns:p14="http://schemas.microsoft.com/office/powerpoint/2010/main" val="14445703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rgbClr val="B4CE44">
              <a:alpha val="5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rgbClr val="26377C"/>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262094"/>
            <a:ext cx="9144001" cy="91441"/>
          </a:xfrm>
          <a:prstGeom prst="rect">
            <a:avLst/>
          </a:prstGeom>
          <a:solidFill>
            <a:srgbClr val="B4CE44"/>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14064"/>
            <a:ext cx="3733819" cy="91087"/>
          </a:xfrm>
          <a:prstGeom prst="rect">
            <a:avLst/>
          </a:prstGeom>
          <a:solidFill>
            <a:srgbClr val="B4CE44"/>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rgbClr val="B4CE44">
              <a:alpha val="5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67544" y="692696"/>
            <a:ext cx="8229600" cy="1066800"/>
          </a:xfrm>
          <a:prstGeom prst="rect">
            <a:avLst/>
          </a:prstGeom>
        </p:spPr>
        <p:txBody>
          <a:bodyPr vert="horz" anchor="ctr">
            <a:normAutofit/>
          </a:bodyPr>
          <a:lstStyle/>
          <a:p>
            <a:r>
              <a:rPr kumimoji="0" lang="en-US" dirty="0"/>
              <a:t>Click to edit Master title style</a:t>
            </a:r>
          </a:p>
        </p:txBody>
      </p:sp>
      <p:sp>
        <p:nvSpPr>
          <p:cNvPr id="13" name="Text Placeholder 12"/>
          <p:cNvSpPr>
            <a:spLocks noGrp="1"/>
          </p:cNvSpPr>
          <p:nvPr>
            <p:ph type="body" idx="1"/>
          </p:nvPr>
        </p:nvSpPr>
        <p:spPr>
          <a:xfrm>
            <a:off x="457200" y="1844824"/>
            <a:ext cx="8229600" cy="4729712"/>
          </a:xfrm>
          <a:prstGeom prst="rect">
            <a:avLst/>
          </a:prstGeom>
        </p:spPr>
        <p:txBody>
          <a:bodyPr vert="horz">
            <a:normAutofit/>
          </a:bodyPr>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pic>
        <p:nvPicPr>
          <p:cNvPr id="19" name="Picture 18">
            <a:extLst>
              <a:ext uri="{FF2B5EF4-FFF2-40B4-BE49-F238E27FC236}">
                <a16:creationId xmlns:a16="http://schemas.microsoft.com/office/drawing/2014/main" id="{27885E90-E9B9-4E6D-895B-6DF564988853}"/>
              </a:ext>
            </a:extLst>
          </p:cNvPr>
          <p:cNvPicPr>
            <a:picLocks noChangeAspect="1"/>
          </p:cNvPicPr>
          <p:nvPr userDrawn="1"/>
        </p:nvPicPr>
        <p:blipFill>
          <a:blip r:embed="rId9" cstate="print">
            <a:extLst>
              <a:ext uri="{28A0092B-C50C-407E-A947-70E740481C1C}">
                <a14:useLocalDpi xmlns:a14="http://schemas.microsoft.com/office/drawing/2010/main" val="0"/>
              </a:ext>
            </a:extLst>
          </a:blip>
          <a:stretch>
            <a:fillRect/>
          </a:stretch>
        </p:blipFill>
        <p:spPr>
          <a:xfrm rot="16200000">
            <a:off x="7910462" y="5630211"/>
            <a:ext cx="1230167" cy="1260000"/>
          </a:xfrm>
          <a:prstGeom prst="rect">
            <a:avLst/>
          </a:prstGeom>
        </p:spPr>
      </p:pic>
    </p:spTree>
  </p:cSld>
  <p:clrMap bg1="lt1" tx1="dk1" bg2="lt2" tx2="dk2" accent1="accent1" accent2="accent2" accent3="accent3" accent4="accent4" accent5="accent5" accent6="accent6" hlink="hlink" folHlink="folHlink"/>
  <p:sldLayoutIdLst>
    <p:sldLayoutId id="2147483774" r:id="rId1"/>
    <p:sldLayoutId id="2147483775" r:id="rId2"/>
    <p:sldLayoutId id="2147483777" r:id="rId3"/>
    <p:sldLayoutId id="2147483778" r:id="rId4"/>
    <p:sldLayoutId id="2147483770" r:id="rId5"/>
    <p:sldLayoutId id="2147483771" r:id="rId6"/>
    <p:sldLayoutId id="2147483779" r:id="rId7"/>
  </p:sldLayoutIdLst>
  <p:transition spd="slow" advClick="0"/>
  <p:txStyles>
    <p:titleStyle>
      <a:lvl1pPr algn="l" rtl="0" eaLnBrk="1" latinLnBrk="0" hangingPunct="1">
        <a:spcBef>
          <a:spcPct val="0"/>
        </a:spcBef>
        <a:buNone/>
        <a:defRPr kumimoji="0" sz="4000" kern="1200">
          <a:solidFill>
            <a:srgbClr val="26377C"/>
          </a:solidFill>
          <a:latin typeface="Lato" panose="020F0502020204030203" pitchFamily="34" charset="0"/>
          <a:ea typeface="Lato" panose="020F0502020204030203" pitchFamily="34" charset="0"/>
          <a:cs typeface="Lato" panose="020F0502020204030203" pitchFamily="34" charset="0"/>
        </a:defRPr>
      </a:lvl1pPr>
    </p:titleStyle>
    <p:bodyStyle>
      <a:lvl1pPr marL="365760" indent="-256032" algn="l" rtl="0" eaLnBrk="1" latinLnBrk="0" hangingPunct="1">
        <a:spcBef>
          <a:spcPts val="300"/>
        </a:spcBef>
        <a:buClr>
          <a:schemeClr val="accent3"/>
        </a:buClr>
        <a:buFont typeface="Georgia"/>
        <a:buChar char="•"/>
        <a:defRPr kumimoji="0" sz="2800" kern="1200">
          <a:solidFill>
            <a:srgbClr val="26377C"/>
          </a:solidFill>
          <a:latin typeface="Lato" panose="020F0502020204030203" pitchFamily="34" charset="0"/>
          <a:ea typeface="Lato" panose="020F0502020204030203" pitchFamily="34" charset="0"/>
          <a:cs typeface="Lato" panose="020F0502020204030203" pitchFamily="34" charset="0"/>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Lato" panose="020F0502020204030203" pitchFamily="34" charset="0"/>
          <a:ea typeface="Lato" panose="020F0502020204030203" pitchFamily="34" charset="0"/>
          <a:cs typeface="Lato" panose="020F0502020204030203" pitchFamily="34" charset="0"/>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Lato" panose="020F0502020204030203" pitchFamily="34" charset="0"/>
          <a:ea typeface="Lato" panose="020F0502020204030203" pitchFamily="34" charset="0"/>
          <a:cs typeface="Lato" panose="020F0502020204030203" pitchFamily="34" charset="0"/>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Lato" panose="020F0502020204030203" pitchFamily="34" charset="0"/>
          <a:ea typeface="Lato" panose="020F0502020204030203" pitchFamily="34" charset="0"/>
          <a:cs typeface="Lato" panose="020F0502020204030203" pitchFamily="34" charset="0"/>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Lato" panose="020F0502020204030203" pitchFamily="34" charset="0"/>
          <a:ea typeface="Lato" panose="020F0502020204030203" pitchFamily="34" charset="0"/>
          <a:cs typeface="Lato" panose="020F0502020204030203" pitchFamily="34" charset="0"/>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geography.org.uk/Making-better-sense-of-information"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geography.org.uk/write/MediaUploads/teaching%20resources/GEO/GA_GEO_Research_diary.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timeforgeography.co.uk/videos_list/human-geography-research/what-ethical-considerations-do-i-need-make/?utm_source=Site+users&amp;utm_campaign=4dee6be16a-EMAIL_CAMPAIGN_2017_05_09_COPY_01&amp;utm_medium=email&amp;utm_term=0_5af4d56354-4dee6be16a-153932241"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geography.org.uk/write/MediaUploads/teaching%20resources/GEO/GA_GEO_TG_article_adapted.pdf" TargetMode="External"/><Relationship Id="rId2" Type="http://schemas.openxmlformats.org/officeDocument/2006/relationships/hyperlink" Target="https://www.geography.org.uk/write/MediaUploads/teaching%20resources/GEO/GA_GEO_NEA_checklist.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s://geographyeducationonline.org/a-level/human-geography/planning-the-independent-investigation-on-changing-places" TargetMode="External"/><Relationship Id="rId13" Type="http://schemas.openxmlformats.org/officeDocument/2006/relationships/hyperlink" Target="https://www.eduqas.co.uk/media/ln4locyz/eduqas-a-level-geography-spec-from-2016-e-24-01-2020.pdf" TargetMode="External"/><Relationship Id="rId18" Type="http://schemas.openxmlformats.org/officeDocument/2006/relationships/hyperlink" Target="https://www.ocr.org.uk/Images/223012-specification-accredited-a-level-gce-geography-h481.pdf" TargetMode="External"/><Relationship Id="rId3" Type="http://schemas.openxmlformats.org/officeDocument/2006/relationships/hyperlink" Target="https://www.geography.org.uk/write/MediaUploads/Support%20and%20guidance/A-level-NEA-Guide-to-titles-and-proposal-forms.pdf" TargetMode="External"/><Relationship Id="rId7" Type="http://schemas.openxmlformats.org/officeDocument/2006/relationships/hyperlink" Target="https://www.geography.org.uk/Sheffield-2018-session-downloads" TargetMode="External"/><Relationship Id="rId12" Type="http://schemas.openxmlformats.org/officeDocument/2006/relationships/hyperlink" Target="https://filestore.aqa.org.uk/resources/geography/AQA-70373-NEA-ESI.PDF" TargetMode="External"/><Relationship Id="rId17" Type="http://schemas.openxmlformats.org/officeDocument/2006/relationships/hyperlink" Target="https://qualifications.pearson.com/content/dam/pdf/A%20Level/Geography/2016/teaching-and-learning-materials/math-for-geographers-guide.pdf" TargetMode="External"/><Relationship Id="rId2" Type="http://schemas.openxmlformats.org/officeDocument/2006/relationships/notesSlide" Target="../notesSlides/notesSlide2.xml"/><Relationship Id="rId16" Type="http://schemas.openxmlformats.org/officeDocument/2006/relationships/hyperlink" Target="https://qualifications.pearson.com/en/qualifications/edexcel-a-levels/geography-2016.coursematerials.html" TargetMode="External"/><Relationship Id="rId1" Type="http://schemas.openxmlformats.org/officeDocument/2006/relationships/slideLayout" Target="../slideLayouts/slideLayout4.xml"/><Relationship Id="rId6" Type="http://schemas.openxmlformats.org/officeDocument/2006/relationships/hyperlink" Target="https://www.geography.org.uk/Journal-Issue/59bd7945-2984-4f97-90e1-f3ebc39f98c0" TargetMode="External"/><Relationship Id="rId11" Type="http://schemas.openxmlformats.org/officeDocument/2006/relationships/hyperlink" Target="https://www.aqa.org.uk/subjects/geography/as-and-a-level/geography-7037/assessment-resources" TargetMode="External"/><Relationship Id="rId5" Type="http://schemas.openxmlformats.org/officeDocument/2006/relationships/hyperlink" Target="https://www.geography.org.uk/Shop/Fieldwork-at-A-level-your-guide-to-the-independent-investigation" TargetMode="External"/><Relationship Id="rId15" Type="http://schemas.openxmlformats.org/officeDocument/2006/relationships/hyperlink" Target="https://resources.eduqas.co.uk/Pages/ResourceSingle.aspx?rIid=1293" TargetMode="External"/><Relationship Id="rId10" Type="http://schemas.openxmlformats.org/officeDocument/2006/relationships/hyperlink" Target="https://filestore.aqa.org.uk/resources/geography/specifications/AQA-7037-SP-2016.PDF" TargetMode="External"/><Relationship Id="rId19" Type="http://schemas.openxmlformats.org/officeDocument/2006/relationships/hyperlink" Target="https://www.ocr.org.uk/qualifications/as-a-level-gce/geography-h081-h481-from-2016/assessment/" TargetMode="External"/><Relationship Id="rId4" Type="http://schemas.openxmlformats.org/officeDocument/2006/relationships/hyperlink" Target="https://www.geography.org.uk/write/MediaUploads/Support%20and%20guidance/Geographical_investigations_split_to_A4.01.pdf" TargetMode="External"/><Relationship Id="rId9" Type="http://schemas.openxmlformats.org/officeDocument/2006/relationships/slide" Target="slide15.xml"/><Relationship Id="rId14" Type="http://schemas.openxmlformats.org/officeDocument/2006/relationships/hyperlink" Target="https://resources.eduqas.co.uk/Pages/ResourceSingle.aspx?rIid=980"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naturalengland-defra.opendata.arcgis.com/" TargetMode="External"/><Relationship Id="rId3" Type="http://schemas.openxmlformats.org/officeDocument/2006/relationships/hyperlink" Target="https://esriukeducation.maps.arcgis.com/apps/Cascade/index.html?appid=150ef85ac6d642e3aa025a805f3815cf" TargetMode="External"/><Relationship Id="rId7" Type="http://schemas.openxmlformats.org/officeDocument/2006/relationships/hyperlink" Target="https://geoportal.statistics.gov.uk/" TargetMode="External"/><Relationship Id="rId2" Type="http://schemas.openxmlformats.org/officeDocument/2006/relationships/hyperlink" Target="https://esriukeducation.maps.arcgis.com/apps/Cascade/index.html?appid=40de01dad0344ead98d1a306e5240d95" TargetMode="External"/><Relationship Id="rId1" Type="http://schemas.openxmlformats.org/officeDocument/2006/relationships/slideLayout" Target="../slideLayouts/slideLayout4.xml"/><Relationship Id="rId6" Type="http://schemas.openxmlformats.org/officeDocument/2006/relationships/hyperlink" Target="https://www.arcgis.com/home/item.html?id=6416a6f3d61a44c0bd9cfd6ba5a42c57" TargetMode="External"/><Relationship Id="rId5" Type="http://schemas.openxmlformats.org/officeDocument/2006/relationships/hyperlink" Target="https://esriukeducation.maps.arcgis.com/apps/Cascade/index.html?appid=3c54545d406c41dfa895e2c105a1384a" TargetMode="External"/><Relationship Id="rId10" Type="http://schemas.openxmlformats.org/officeDocument/2006/relationships/hyperlink" Target="https://schools.esriuk.com/teaching-resources/" TargetMode="External"/><Relationship Id="rId4" Type="http://schemas.openxmlformats.org/officeDocument/2006/relationships/hyperlink" Target="https://esriukeducation.maps.arcgis.com/apps/Cascade/index.html?appid=b7293ca547f349799c08d68089df3676" TargetMode="External"/><Relationship Id="rId9" Type="http://schemas.openxmlformats.org/officeDocument/2006/relationships/hyperlink" Target="file:///E:\Users\Documents\GA\GAGeo\Content\Using%20crime%20data%20from%20www.police.uk"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slide" Target="slide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https://www.geography.org.uk/write/MediaUploads/teaching%20resources/GEO/GA_GEO_NEA__Action_Plan.doc" TargetMode="Externa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hyperlink" Target="https://www.geography.org.uk/Critical-thinking-in-the-classro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geography.org.uk/write/MediaUploads/teaching%20resources/GEO/GA_GEO_Question_generator.doc" TargetMode="External"/><Relationship Id="rId2" Type="http://schemas.openxmlformats.org/officeDocument/2006/relationships/hyperlink" Target="https://www.geography.org.uk/write/MediaUploads/teaching%20resources/GEO/GA_GEO_Aims,_questions_and_hypotheses.docx" TargetMode="External"/><Relationship Id="rId1" Type="http://schemas.openxmlformats.org/officeDocument/2006/relationships/slideLayout" Target="../slideLayouts/slideLayout2.xml"/><Relationship Id="rId4" Type="http://schemas.openxmlformats.org/officeDocument/2006/relationships/hyperlink" Target="https://timeforgeography.co.uk/videos_list/human-geography-research/research-question/"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geographyeducationonline.org/a-level/geographical-skills-and-enquiry/the-a-level-independent-investigation-literature-review" TargetMode="External"/><Relationship Id="rId2" Type="http://schemas.openxmlformats.org/officeDocument/2006/relationships/hyperlink" Target="https://www.geography.org.uk/write/MediaUploads/teaching%20resources/GEO/GA_GEOLiterature_log_book.doc"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www.geography.org.uk/write/MediaUploads/teaching%20resources/GEO/GA_GEO_Secondary_data_log_book.doc" TargetMode="External"/><Relationship Id="rId2" Type="http://schemas.openxmlformats.org/officeDocument/2006/relationships/hyperlink" Target="https://www.geography.org.uk/write/MediaUploads/teaching%20resources/GEO/GA_GEO_Methodology_card_sort.pdf" TargetMode="External"/><Relationship Id="rId1" Type="http://schemas.openxmlformats.org/officeDocument/2006/relationships/slideLayout" Target="../slideLayouts/slideLayout2.xml"/><Relationship Id="rId4" Type="http://schemas.openxmlformats.org/officeDocument/2006/relationships/hyperlink" Target="https://timeforgeography.co.uk/videos_list/human-geography-research/how-do-you-choose-methods-research/" TargetMode="External"/></Relationships>
</file>

<file path=ppt/slides/_rels/slide9.xml.rels><?xml version="1.0" encoding="UTF-8" standalone="yes"?>
<Relationships xmlns="http://schemas.openxmlformats.org/package/2006/relationships"><Relationship Id="rId3" Type="http://schemas.openxmlformats.org/officeDocument/2006/relationships/slide" Target="slide15.xml"/><Relationship Id="rId2" Type="http://schemas.openxmlformats.org/officeDocument/2006/relationships/hyperlink" Target="https://www.geography.org.uk/write/MediaUploads/teaching%20resources/GEO/GA_GEO_Data_presentation_card_sort.pdf" TargetMode="Externa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hyperlink" Target="https://schools.esriuk.com/teaching-resource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4941168"/>
            <a:ext cx="9144000" cy="1392560"/>
          </a:xfrm>
        </p:spPr>
        <p:txBody>
          <a:bodyPr>
            <a:normAutofit/>
          </a:bodyPr>
          <a:lstStyle/>
          <a:p>
            <a:pPr algn="ctr"/>
            <a:r>
              <a:rPr lang="en-GB" sz="4000" b="1" dirty="0"/>
              <a:t>A toolkit for the A level independent investigation</a:t>
            </a:r>
            <a:endParaRPr lang="en-GB" sz="4000" b="1" dirty="0">
              <a:solidFill>
                <a:srgbClr val="243D91"/>
              </a:solidFill>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2282636258"/>
      </p:ext>
    </p:extLst>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86811"/>
            <a:ext cx="8229600" cy="1066800"/>
          </a:xfrm>
        </p:spPr>
        <p:txBody>
          <a:bodyPr>
            <a:normAutofit/>
          </a:bodyPr>
          <a:lstStyle/>
          <a:p>
            <a:r>
              <a:rPr lang="en-GB" sz="3600" b="1" dirty="0">
                <a:solidFill>
                  <a:srgbClr val="26377C"/>
                </a:solidFill>
              </a:rPr>
              <a:t>Data analysis</a:t>
            </a:r>
          </a:p>
        </p:txBody>
      </p:sp>
      <p:sp>
        <p:nvSpPr>
          <p:cNvPr id="3" name="Content Placeholder 2"/>
          <p:cNvSpPr>
            <a:spLocks noGrp="1"/>
          </p:cNvSpPr>
          <p:nvPr>
            <p:ph idx="1"/>
          </p:nvPr>
        </p:nvSpPr>
        <p:spPr>
          <a:xfrm>
            <a:off x="457200" y="1600200"/>
            <a:ext cx="7931224" cy="4525963"/>
          </a:xfrm>
        </p:spPr>
        <p:txBody>
          <a:bodyPr>
            <a:noAutofit/>
          </a:bodyPr>
          <a:lstStyle/>
          <a:p>
            <a:r>
              <a:rPr lang="en-GB" sz="2400" dirty="0">
                <a:solidFill>
                  <a:srgbClr val="26377C"/>
                </a:solidFill>
              </a:rPr>
              <a:t>Here you’re looking at your findings, thinking about them and how to show what they tell you about your enquiry question.</a:t>
            </a:r>
          </a:p>
          <a:p>
            <a:pPr marL="109728" indent="0">
              <a:buNone/>
            </a:pPr>
            <a:r>
              <a:rPr lang="en-GB" sz="2400" dirty="0">
                <a:solidFill>
                  <a:srgbClr val="26377C"/>
                </a:solidFill>
              </a:rPr>
              <a:t> </a:t>
            </a:r>
          </a:p>
          <a:p>
            <a:r>
              <a:rPr lang="en-GB" sz="2400" dirty="0">
                <a:solidFill>
                  <a:srgbClr val="26377C"/>
                </a:solidFill>
              </a:rPr>
              <a:t>You’ll need to write about this: structuring your writing will help show your thinking clearly. </a:t>
            </a:r>
            <a:r>
              <a:rPr lang="en-GB" sz="2400" b="1" dirty="0">
                <a:solidFill>
                  <a:srgbClr val="26377C"/>
                </a:solidFill>
                <a:hlinkClick r:id="rId2"/>
              </a:rPr>
              <a:t>Double bubble and Argument frames</a:t>
            </a:r>
            <a:r>
              <a:rPr lang="en-GB" sz="2400" dirty="0">
                <a:solidFill>
                  <a:srgbClr val="26377C"/>
                </a:solidFill>
              </a:rPr>
              <a:t> are two ways that may help.</a:t>
            </a:r>
          </a:p>
          <a:p>
            <a:endParaRPr lang="en-GB" sz="2400" dirty="0">
              <a:solidFill>
                <a:srgbClr val="26377C"/>
              </a:solidFill>
            </a:endParaRPr>
          </a:p>
          <a:p>
            <a:r>
              <a:rPr lang="en-GB" sz="2400" dirty="0">
                <a:solidFill>
                  <a:srgbClr val="26377C"/>
                </a:solidFill>
              </a:rPr>
              <a:t>Check the mark scheme in the specification to see what level you are working at and how you can improve – you could work with a partner on this.</a:t>
            </a:r>
          </a:p>
          <a:p>
            <a:endParaRPr lang="en-GB" sz="2400" dirty="0">
              <a:solidFill>
                <a:srgbClr val="26377C"/>
              </a:solidFill>
            </a:endParaRPr>
          </a:p>
        </p:txBody>
      </p:sp>
    </p:spTree>
    <p:extLst>
      <p:ext uri="{BB962C8B-B14F-4D97-AF65-F5344CB8AC3E}">
        <p14:creationId xmlns:p14="http://schemas.microsoft.com/office/powerpoint/2010/main" val="3136432070"/>
      </p:ext>
    </p:extLst>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637" y="533400"/>
            <a:ext cx="8229600" cy="1066800"/>
          </a:xfrm>
        </p:spPr>
        <p:txBody>
          <a:bodyPr>
            <a:normAutofit/>
          </a:bodyPr>
          <a:lstStyle/>
          <a:p>
            <a:r>
              <a:rPr lang="en-GB" sz="4000" b="1" dirty="0">
                <a:solidFill>
                  <a:srgbClr val="26377C"/>
                </a:solidFill>
              </a:rPr>
              <a:t>Conclusion and evaluation</a:t>
            </a:r>
          </a:p>
        </p:txBody>
      </p:sp>
      <p:sp>
        <p:nvSpPr>
          <p:cNvPr id="3" name="Content Placeholder 2"/>
          <p:cNvSpPr>
            <a:spLocks noGrp="1"/>
          </p:cNvSpPr>
          <p:nvPr>
            <p:ph idx="1"/>
          </p:nvPr>
        </p:nvSpPr>
        <p:spPr>
          <a:xfrm>
            <a:off x="252637" y="1399456"/>
            <a:ext cx="6237510" cy="4925144"/>
          </a:xfrm>
        </p:spPr>
        <p:txBody>
          <a:bodyPr>
            <a:noAutofit/>
          </a:bodyPr>
          <a:lstStyle/>
          <a:p>
            <a:pPr>
              <a:lnSpc>
                <a:spcPct val="108000"/>
              </a:lnSpc>
              <a:spcBef>
                <a:spcPts val="0"/>
              </a:spcBef>
            </a:pPr>
            <a:r>
              <a:rPr lang="en-GB" sz="2100" dirty="0">
                <a:solidFill>
                  <a:srgbClr val="26377C"/>
                </a:solidFill>
              </a:rPr>
              <a:t>Your conclusion needs to be:</a:t>
            </a:r>
          </a:p>
          <a:p>
            <a:pPr lvl="1">
              <a:lnSpc>
                <a:spcPct val="108000"/>
              </a:lnSpc>
              <a:spcBef>
                <a:spcPts val="0"/>
              </a:spcBef>
              <a:buClr>
                <a:schemeClr val="accent3"/>
              </a:buClr>
              <a:buFont typeface="Arial" panose="020B0604020202020204" pitchFamily="34" charset="0"/>
              <a:buChar char="•"/>
            </a:pPr>
            <a:r>
              <a:rPr lang="en-GB" sz="2100" dirty="0">
                <a:solidFill>
                  <a:srgbClr val="26377C"/>
                </a:solidFill>
              </a:rPr>
              <a:t>linked to your key question or hypothesis </a:t>
            </a:r>
          </a:p>
          <a:p>
            <a:pPr lvl="1">
              <a:lnSpc>
                <a:spcPct val="108000"/>
              </a:lnSpc>
              <a:spcBef>
                <a:spcPts val="0"/>
              </a:spcBef>
              <a:buClr>
                <a:schemeClr val="accent3"/>
              </a:buClr>
              <a:buFont typeface="Arial" panose="020B0604020202020204" pitchFamily="34" charset="0"/>
              <a:buChar char="•"/>
            </a:pPr>
            <a:r>
              <a:rPr lang="en-GB" sz="2100" dirty="0">
                <a:solidFill>
                  <a:srgbClr val="26377C"/>
                </a:solidFill>
              </a:rPr>
              <a:t>clear and concise.</a:t>
            </a:r>
          </a:p>
          <a:p>
            <a:pPr marL="411480" lvl="1" indent="0">
              <a:spcBef>
                <a:spcPts val="0"/>
              </a:spcBef>
              <a:buNone/>
            </a:pPr>
            <a:r>
              <a:rPr lang="en-GB" sz="2100" dirty="0">
                <a:solidFill>
                  <a:srgbClr val="26377C"/>
                </a:solidFill>
              </a:rPr>
              <a:t> </a:t>
            </a:r>
          </a:p>
          <a:p>
            <a:pPr>
              <a:lnSpc>
                <a:spcPct val="108000"/>
              </a:lnSpc>
              <a:spcBef>
                <a:spcPts val="0"/>
              </a:spcBef>
            </a:pPr>
            <a:r>
              <a:rPr lang="en-GB" sz="2100" dirty="0">
                <a:solidFill>
                  <a:srgbClr val="26377C"/>
                </a:solidFill>
              </a:rPr>
              <a:t>Evaluation is about: </a:t>
            </a:r>
          </a:p>
          <a:p>
            <a:pPr lvl="1">
              <a:lnSpc>
                <a:spcPct val="108000"/>
              </a:lnSpc>
              <a:spcBef>
                <a:spcPts val="0"/>
              </a:spcBef>
              <a:buClr>
                <a:schemeClr val="accent3"/>
              </a:buClr>
              <a:buFont typeface="Arial" panose="020B0604020202020204" pitchFamily="34" charset="0"/>
              <a:buChar char="•"/>
            </a:pPr>
            <a:r>
              <a:rPr lang="en-GB" sz="2100" dirty="0">
                <a:solidFill>
                  <a:srgbClr val="26377C"/>
                </a:solidFill>
              </a:rPr>
              <a:t>the whole investigation, not just methods and data</a:t>
            </a:r>
          </a:p>
          <a:p>
            <a:pPr lvl="1">
              <a:lnSpc>
                <a:spcPct val="108000"/>
              </a:lnSpc>
              <a:spcBef>
                <a:spcPts val="0"/>
              </a:spcBef>
              <a:buClr>
                <a:schemeClr val="accent3"/>
              </a:buClr>
              <a:buFont typeface="Arial" panose="020B0604020202020204" pitchFamily="34" charset="0"/>
              <a:buChar char="•"/>
            </a:pPr>
            <a:r>
              <a:rPr lang="en-GB" sz="2100" dirty="0">
                <a:solidFill>
                  <a:srgbClr val="26377C"/>
                </a:solidFill>
              </a:rPr>
              <a:t>the validity, reliability, limitations and ethics of your enquiry: check you’re sure about the differences between these.</a:t>
            </a:r>
          </a:p>
          <a:p>
            <a:pPr lvl="1">
              <a:spcBef>
                <a:spcPts val="0"/>
              </a:spcBef>
            </a:pPr>
            <a:endParaRPr lang="en-GB" sz="2100" dirty="0">
              <a:solidFill>
                <a:srgbClr val="26377C"/>
              </a:solidFill>
            </a:endParaRPr>
          </a:p>
          <a:p>
            <a:pPr>
              <a:lnSpc>
                <a:spcPct val="108000"/>
              </a:lnSpc>
              <a:spcBef>
                <a:spcPts val="0"/>
              </a:spcBef>
            </a:pPr>
            <a:r>
              <a:rPr lang="en-GB" sz="2100" dirty="0">
                <a:solidFill>
                  <a:srgbClr val="26377C"/>
                </a:solidFill>
              </a:rPr>
              <a:t>Retrofitting this thinking is tricky. It is better to think of these from the start: keeping a </a:t>
            </a:r>
            <a:r>
              <a:rPr lang="en-GB" sz="2100" b="1" dirty="0">
                <a:solidFill>
                  <a:srgbClr val="26377C"/>
                </a:solidFill>
                <a:hlinkClick r:id="rId2"/>
              </a:rPr>
              <a:t>research diary</a:t>
            </a:r>
            <a:r>
              <a:rPr lang="en-GB" sz="2100" dirty="0">
                <a:solidFill>
                  <a:srgbClr val="26377C"/>
                </a:solidFill>
              </a:rPr>
              <a:t> helps you to evaluate as you go along.</a:t>
            </a:r>
          </a:p>
        </p:txBody>
      </p:sp>
      <p:sp>
        <p:nvSpPr>
          <p:cNvPr id="4" name="TextBox 3"/>
          <p:cNvSpPr txBox="1"/>
          <p:nvPr/>
        </p:nvSpPr>
        <p:spPr>
          <a:xfrm>
            <a:off x="6720142" y="1399456"/>
            <a:ext cx="2160000" cy="3360856"/>
          </a:xfrm>
          <a:prstGeom prst="rect">
            <a:avLst/>
          </a:prstGeom>
          <a:solidFill>
            <a:schemeClr val="accent2">
              <a:lumMod val="40000"/>
              <a:lumOff val="60000"/>
            </a:schemeClr>
          </a:solidFill>
          <a:ln>
            <a:noFill/>
          </a:ln>
        </p:spPr>
        <p:txBody>
          <a:bodyPr wrap="square" rtlCol="0">
            <a:spAutoFit/>
          </a:bodyPr>
          <a:lstStyle/>
          <a:p>
            <a:pPr>
              <a:lnSpc>
                <a:spcPct val="108000"/>
              </a:lnSpc>
            </a:pPr>
            <a:r>
              <a:rPr lang="en-GB" b="1" dirty="0">
                <a:solidFill>
                  <a:srgbClr val="26377C"/>
                </a:solidFill>
                <a:latin typeface="Lato" panose="020F0502020204030203" pitchFamily="34" charset="0"/>
                <a:ea typeface="Lato" panose="020F0502020204030203" pitchFamily="34" charset="0"/>
                <a:cs typeface="Lato" panose="020F0502020204030203" pitchFamily="34" charset="0"/>
              </a:rPr>
              <a:t>Activity</a:t>
            </a:r>
          </a:p>
          <a:p>
            <a:pPr>
              <a:lnSpc>
                <a:spcPct val="108000"/>
              </a:lnSpc>
            </a:pPr>
            <a:r>
              <a:rPr lang="en-GB" dirty="0">
                <a:solidFill>
                  <a:srgbClr val="26377C"/>
                </a:solidFill>
                <a:latin typeface="Lato" panose="020F0502020204030203" pitchFamily="34" charset="0"/>
                <a:ea typeface="Lato" panose="020F0502020204030203" pitchFamily="34" charset="0"/>
                <a:cs typeface="Lato" panose="020F0502020204030203" pitchFamily="34" charset="0"/>
              </a:rPr>
              <a:t>Try the 5-4-3-2-1 approach. </a:t>
            </a:r>
          </a:p>
          <a:p>
            <a:pPr marL="285750" indent="-285750">
              <a:lnSpc>
                <a:spcPct val="108000"/>
              </a:lnSpc>
              <a:buClr>
                <a:schemeClr val="accent3"/>
              </a:buClr>
              <a:buFont typeface="Arial" panose="020B0604020202020204" pitchFamily="34" charset="0"/>
              <a:buChar char="•"/>
            </a:pPr>
            <a:r>
              <a:rPr lang="en-GB" dirty="0">
                <a:solidFill>
                  <a:srgbClr val="26377C"/>
                </a:solidFill>
                <a:latin typeface="Lato" panose="020F0502020204030203" pitchFamily="34" charset="0"/>
                <a:ea typeface="Lato" panose="020F0502020204030203" pitchFamily="34" charset="0"/>
                <a:cs typeface="Lato" panose="020F0502020204030203" pitchFamily="34" charset="0"/>
              </a:rPr>
              <a:t>Start with five sentences, then boil them down in stages to one.</a:t>
            </a:r>
          </a:p>
          <a:p>
            <a:pPr marL="285750" indent="-285750">
              <a:lnSpc>
                <a:spcPct val="108000"/>
              </a:lnSpc>
              <a:buClr>
                <a:schemeClr val="accent3"/>
              </a:buClr>
              <a:buFont typeface="Arial" panose="020B0604020202020204" pitchFamily="34" charset="0"/>
              <a:buChar char="•"/>
            </a:pPr>
            <a:r>
              <a:rPr lang="en-GB" dirty="0">
                <a:solidFill>
                  <a:srgbClr val="26377C"/>
                </a:solidFill>
                <a:latin typeface="Lato" panose="020F0502020204030203" pitchFamily="34" charset="0"/>
                <a:ea typeface="Lato" panose="020F0502020204030203" pitchFamily="34" charset="0"/>
                <a:cs typeface="Lato" panose="020F0502020204030203" pitchFamily="34" charset="0"/>
              </a:rPr>
              <a:t>You now have a key finding to hang the whole conclusion on.</a:t>
            </a:r>
          </a:p>
        </p:txBody>
      </p:sp>
    </p:spTree>
    <p:extLst>
      <p:ext uri="{BB962C8B-B14F-4D97-AF65-F5344CB8AC3E}">
        <p14:creationId xmlns:p14="http://schemas.microsoft.com/office/powerpoint/2010/main" val="372785144"/>
      </p:ext>
    </p:extLst>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936104"/>
          </a:xfrm>
        </p:spPr>
        <p:txBody>
          <a:bodyPr/>
          <a:lstStyle/>
          <a:p>
            <a:r>
              <a:rPr lang="en-GB" dirty="0"/>
              <a:t>Research ethics</a:t>
            </a:r>
          </a:p>
        </p:txBody>
      </p:sp>
      <p:sp>
        <p:nvSpPr>
          <p:cNvPr id="3" name="Content Placeholder 2"/>
          <p:cNvSpPr>
            <a:spLocks noGrp="1"/>
          </p:cNvSpPr>
          <p:nvPr>
            <p:ph idx="1"/>
          </p:nvPr>
        </p:nvSpPr>
        <p:spPr>
          <a:xfrm>
            <a:off x="453802" y="1391043"/>
            <a:ext cx="6480720" cy="4945736"/>
          </a:xfrm>
        </p:spPr>
        <p:txBody>
          <a:bodyPr>
            <a:noAutofit/>
          </a:bodyPr>
          <a:lstStyle/>
          <a:p>
            <a:pPr marL="111600" indent="0">
              <a:lnSpc>
                <a:spcPct val="108000"/>
              </a:lnSpc>
              <a:buNone/>
            </a:pPr>
            <a:r>
              <a:rPr lang="en-GB" sz="2000" dirty="0">
                <a:solidFill>
                  <a:srgbClr val="243D91"/>
                </a:solidFill>
              </a:rPr>
              <a:t>Like other aspects of your investigation, it’s important you consider and plan the ethics of your research from the start. Researching ethically is about respecting the people involved in your investigation, including:</a:t>
            </a:r>
          </a:p>
          <a:p>
            <a:pPr>
              <a:lnSpc>
                <a:spcPct val="108000"/>
              </a:lnSpc>
            </a:pPr>
            <a:r>
              <a:rPr lang="en-GB" sz="2000" dirty="0">
                <a:solidFill>
                  <a:srgbClr val="243D91"/>
                </a:solidFill>
              </a:rPr>
              <a:t>thinking about people’s dignity, especially vulnerable people</a:t>
            </a:r>
          </a:p>
          <a:p>
            <a:pPr>
              <a:lnSpc>
                <a:spcPct val="108000"/>
              </a:lnSpc>
            </a:pPr>
            <a:r>
              <a:rPr lang="en-GB" sz="2000" dirty="0">
                <a:solidFill>
                  <a:srgbClr val="243D91"/>
                </a:solidFill>
              </a:rPr>
              <a:t>your health and security. </a:t>
            </a:r>
          </a:p>
          <a:p>
            <a:pPr marL="111600" indent="0">
              <a:lnSpc>
                <a:spcPct val="108000"/>
              </a:lnSpc>
              <a:buNone/>
            </a:pPr>
            <a:r>
              <a:rPr lang="en-GB" sz="2000" dirty="0">
                <a:solidFill>
                  <a:srgbClr val="243D91"/>
                </a:solidFill>
              </a:rPr>
              <a:t>Research ethics includes thinking about:</a:t>
            </a:r>
          </a:p>
          <a:p>
            <a:pPr>
              <a:lnSpc>
                <a:spcPct val="108000"/>
              </a:lnSpc>
            </a:pPr>
            <a:r>
              <a:rPr lang="en-GB" sz="2000" dirty="0">
                <a:solidFill>
                  <a:srgbClr val="243D91"/>
                </a:solidFill>
              </a:rPr>
              <a:t>doing good, for example: are your questions worth asking?</a:t>
            </a:r>
          </a:p>
          <a:p>
            <a:pPr>
              <a:lnSpc>
                <a:spcPct val="108000"/>
              </a:lnSpc>
            </a:pPr>
            <a:r>
              <a:rPr lang="en-GB" sz="2000" dirty="0">
                <a:solidFill>
                  <a:srgbClr val="243D91"/>
                </a:solidFill>
              </a:rPr>
              <a:t>not doing harm, for example: how are you representing people and communities?</a:t>
            </a:r>
          </a:p>
          <a:p>
            <a:pPr>
              <a:lnSpc>
                <a:spcPct val="108000"/>
              </a:lnSpc>
            </a:pPr>
            <a:r>
              <a:rPr lang="en-GB" sz="2000" dirty="0">
                <a:solidFill>
                  <a:srgbClr val="243D91"/>
                </a:solidFill>
              </a:rPr>
              <a:t>confidentiality, especially regarding data</a:t>
            </a:r>
          </a:p>
          <a:p>
            <a:pPr>
              <a:lnSpc>
                <a:spcPct val="108000"/>
              </a:lnSpc>
            </a:pPr>
            <a:r>
              <a:rPr lang="en-GB" sz="2000" dirty="0">
                <a:solidFill>
                  <a:srgbClr val="243D91"/>
                </a:solidFill>
              </a:rPr>
              <a:t>your integrity as a researcher, such as respect for evidence.</a:t>
            </a:r>
          </a:p>
          <a:p>
            <a:pPr>
              <a:lnSpc>
                <a:spcPct val="108000"/>
              </a:lnSpc>
            </a:pPr>
            <a:endParaRPr lang="en-GB" sz="2000" dirty="0">
              <a:solidFill>
                <a:srgbClr val="243D91"/>
              </a:solidFill>
            </a:endParaRPr>
          </a:p>
          <a:p>
            <a:pPr>
              <a:lnSpc>
                <a:spcPct val="108000"/>
              </a:lnSpc>
              <a:buNone/>
            </a:pPr>
            <a:endParaRPr lang="en-GB" sz="2000" dirty="0">
              <a:solidFill>
                <a:srgbClr val="243D91"/>
              </a:solidFill>
            </a:endParaRPr>
          </a:p>
        </p:txBody>
      </p:sp>
      <p:sp>
        <p:nvSpPr>
          <p:cNvPr id="4" name="TextBox 3"/>
          <p:cNvSpPr txBox="1"/>
          <p:nvPr/>
        </p:nvSpPr>
        <p:spPr>
          <a:xfrm>
            <a:off x="7020272" y="1391043"/>
            <a:ext cx="1872208" cy="1864934"/>
          </a:xfrm>
          <a:prstGeom prst="rect">
            <a:avLst/>
          </a:prstGeom>
          <a:noFill/>
          <a:ln w="19050">
            <a:solidFill>
              <a:srgbClr val="00B050"/>
            </a:solidFill>
          </a:ln>
        </p:spPr>
        <p:txBody>
          <a:bodyPr wrap="square" rtlCol="0">
            <a:spAutoFit/>
          </a:bodyPr>
          <a:lstStyle/>
          <a:p>
            <a:pPr>
              <a:lnSpc>
                <a:spcPct val="108000"/>
              </a:lnSpc>
            </a:pPr>
            <a:r>
              <a:rPr lang="en-GB" b="1" dirty="0">
                <a:solidFill>
                  <a:srgbClr val="243D91"/>
                </a:solidFill>
                <a:latin typeface="Lato" panose="020F0502020204030203" pitchFamily="34" charset="0"/>
                <a:ea typeface="Lato" panose="020F0502020204030203" pitchFamily="34" charset="0"/>
                <a:cs typeface="Lato" panose="020F0502020204030203" pitchFamily="34" charset="0"/>
              </a:rPr>
              <a:t>Resource</a:t>
            </a:r>
          </a:p>
          <a:p>
            <a:pPr>
              <a:lnSpc>
                <a:spcPct val="108000"/>
              </a:lnSpc>
            </a:pPr>
            <a:r>
              <a:rPr lang="en-GB" dirty="0">
                <a:solidFill>
                  <a:srgbClr val="243D91"/>
                </a:solidFill>
                <a:latin typeface="Lato"/>
              </a:rPr>
              <a:t>This </a:t>
            </a:r>
            <a:r>
              <a:rPr lang="en-GB" dirty="0">
                <a:latin typeface="Lato"/>
                <a:hlinkClick r:id="rId2"/>
              </a:rPr>
              <a:t>Time for Geography video</a:t>
            </a:r>
            <a:r>
              <a:rPr lang="en-GB" dirty="0">
                <a:latin typeface="Lato"/>
              </a:rPr>
              <a:t> </a:t>
            </a:r>
            <a:r>
              <a:rPr lang="en-GB" dirty="0">
                <a:solidFill>
                  <a:srgbClr val="26377C"/>
                </a:solidFill>
                <a:latin typeface="Lato"/>
              </a:rPr>
              <a:t>explores research ethics in more detail.</a:t>
            </a:r>
          </a:p>
        </p:txBody>
      </p:sp>
    </p:spTree>
  </p:cSld>
  <p:clrMapOvr>
    <a:masterClrMapping/>
  </p:clrMapOvr>
  <p:transition spd="slow" advClick="0"/>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1711" y="559346"/>
            <a:ext cx="8229600" cy="1066800"/>
          </a:xfrm>
        </p:spPr>
        <p:txBody>
          <a:bodyPr>
            <a:normAutofit/>
          </a:bodyPr>
          <a:lstStyle/>
          <a:p>
            <a:r>
              <a:rPr lang="en-GB" sz="3600" b="1" dirty="0">
                <a:solidFill>
                  <a:srgbClr val="26377C"/>
                </a:solidFill>
              </a:rPr>
              <a:t>Before you finish...</a:t>
            </a:r>
          </a:p>
        </p:txBody>
      </p:sp>
      <p:sp>
        <p:nvSpPr>
          <p:cNvPr id="3" name="Content Placeholder 2"/>
          <p:cNvSpPr>
            <a:spLocks noGrp="1"/>
          </p:cNvSpPr>
          <p:nvPr>
            <p:ph idx="1"/>
          </p:nvPr>
        </p:nvSpPr>
        <p:spPr>
          <a:xfrm>
            <a:off x="457200" y="1600200"/>
            <a:ext cx="6779096" cy="4925144"/>
          </a:xfrm>
        </p:spPr>
        <p:txBody>
          <a:bodyPr>
            <a:normAutofit/>
          </a:bodyPr>
          <a:lstStyle/>
          <a:p>
            <a:pPr>
              <a:lnSpc>
                <a:spcPct val="108000"/>
              </a:lnSpc>
              <a:spcBef>
                <a:spcPts val="0"/>
              </a:spcBef>
            </a:pPr>
            <a:r>
              <a:rPr lang="en-GB" sz="2400" dirty="0">
                <a:solidFill>
                  <a:srgbClr val="26377C"/>
                </a:solidFill>
              </a:rPr>
              <a:t>Just to focus your thinking, you might share and present your findings to your class: e.g. on one ppt slide, in a one-page document, in a one-minute talk. </a:t>
            </a:r>
          </a:p>
          <a:p>
            <a:pPr marL="109728" indent="0">
              <a:lnSpc>
                <a:spcPct val="108000"/>
              </a:lnSpc>
              <a:spcBef>
                <a:spcPts val="0"/>
              </a:spcBef>
              <a:buNone/>
            </a:pPr>
            <a:endParaRPr lang="en-GB" sz="2400" dirty="0">
              <a:solidFill>
                <a:srgbClr val="26377C"/>
              </a:solidFill>
            </a:endParaRPr>
          </a:p>
          <a:p>
            <a:pPr>
              <a:lnSpc>
                <a:spcPct val="108000"/>
              </a:lnSpc>
              <a:spcBef>
                <a:spcPts val="0"/>
              </a:spcBef>
            </a:pPr>
            <a:r>
              <a:rPr lang="en-GB" sz="2400" dirty="0">
                <a:solidFill>
                  <a:srgbClr val="26377C"/>
                </a:solidFill>
              </a:rPr>
              <a:t>Do a final check: try this </a:t>
            </a:r>
            <a:r>
              <a:rPr lang="en-GB" sz="2400" b="1" dirty="0">
                <a:solidFill>
                  <a:srgbClr val="26377C"/>
                </a:solidFill>
                <a:hlinkClick r:id="rId2"/>
              </a:rPr>
              <a:t>checklist</a:t>
            </a:r>
            <a:r>
              <a:rPr lang="en-GB" sz="2400" dirty="0">
                <a:solidFill>
                  <a:srgbClr val="26377C"/>
                </a:solidFill>
              </a:rPr>
              <a:t> and perhaps check your work with a critical friend.</a:t>
            </a:r>
          </a:p>
          <a:p>
            <a:pPr>
              <a:lnSpc>
                <a:spcPct val="108000"/>
              </a:lnSpc>
              <a:spcBef>
                <a:spcPts val="0"/>
              </a:spcBef>
            </a:pPr>
            <a:endParaRPr lang="en-GB" sz="2400" dirty="0">
              <a:solidFill>
                <a:srgbClr val="26377C"/>
              </a:solidFill>
            </a:endParaRPr>
          </a:p>
          <a:p>
            <a:pPr>
              <a:lnSpc>
                <a:spcPct val="108000"/>
              </a:lnSpc>
              <a:spcBef>
                <a:spcPts val="0"/>
              </a:spcBef>
            </a:pPr>
            <a:r>
              <a:rPr lang="en-GB" sz="2400" dirty="0">
                <a:solidFill>
                  <a:srgbClr val="26377C"/>
                </a:solidFill>
              </a:rPr>
              <a:t>You can download an adapted version of the </a:t>
            </a:r>
            <a:r>
              <a:rPr lang="en-GB" sz="2400" b="1" dirty="0">
                <a:solidFill>
                  <a:srgbClr val="26377C"/>
                </a:solidFill>
                <a:hlinkClick r:id="rId3"/>
              </a:rPr>
              <a:t>article</a:t>
            </a:r>
            <a:r>
              <a:rPr lang="en-GB" sz="2400" dirty="0">
                <a:solidFill>
                  <a:srgbClr val="26377C"/>
                </a:solidFill>
              </a:rPr>
              <a:t> on which this presentation is based.</a:t>
            </a:r>
          </a:p>
          <a:p>
            <a:pPr>
              <a:lnSpc>
                <a:spcPct val="108000"/>
              </a:lnSpc>
              <a:spcBef>
                <a:spcPts val="0"/>
              </a:spcBef>
            </a:pPr>
            <a:endParaRPr lang="en-GB" sz="2400" dirty="0">
              <a:solidFill>
                <a:srgbClr val="26377C"/>
              </a:solidFill>
            </a:endParaRPr>
          </a:p>
        </p:txBody>
      </p:sp>
      <p:sp>
        <p:nvSpPr>
          <p:cNvPr id="5" name="TextBox 4">
            <a:extLst>
              <a:ext uri="{FF2B5EF4-FFF2-40B4-BE49-F238E27FC236}">
                <a16:creationId xmlns:a16="http://schemas.microsoft.com/office/drawing/2014/main" id="{4FAB92BE-952E-465D-A632-4A3D04969199}"/>
              </a:ext>
            </a:extLst>
          </p:cNvPr>
          <p:cNvSpPr txBox="1"/>
          <p:nvPr/>
        </p:nvSpPr>
        <p:spPr>
          <a:xfrm flipH="1">
            <a:off x="0" y="6597352"/>
            <a:ext cx="2627784" cy="276999"/>
          </a:xfrm>
          <a:prstGeom prst="rect">
            <a:avLst/>
          </a:prstGeom>
          <a:noFill/>
        </p:spPr>
        <p:txBody>
          <a:bodyPr wrap="square" rtlCol="0">
            <a:spAutoFit/>
          </a:bodyPr>
          <a:lstStyle/>
          <a:p>
            <a:r>
              <a:rPr lang="en-GB" sz="1200" dirty="0"/>
              <a:t>© Geographical Association, 2020</a:t>
            </a:r>
          </a:p>
        </p:txBody>
      </p:sp>
    </p:spTree>
    <p:extLst>
      <p:ext uri="{BB962C8B-B14F-4D97-AF65-F5344CB8AC3E}">
        <p14:creationId xmlns:p14="http://schemas.microsoft.com/office/powerpoint/2010/main" val="4159860781"/>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920" y="548680"/>
            <a:ext cx="8229600" cy="823635"/>
          </a:xfrm>
        </p:spPr>
        <p:txBody>
          <a:bodyPr>
            <a:normAutofit/>
          </a:bodyPr>
          <a:lstStyle/>
          <a:p>
            <a:r>
              <a:rPr lang="en-GB" b="1" dirty="0">
                <a:solidFill>
                  <a:srgbClr val="26377C"/>
                </a:solidFill>
              </a:rPr>
              <a:t>Links</a:t>
            </a:r>
            <a:endParaRPr lang="en-GB" sz="4000" b="1" dirty="0">
              <a:solidFill>
                <a:srgbClr val="FF0000"/>
              </a:solidFill>
            </a:endParaRPr>
          </a:p>
        </p:txBody>
      </p:sp>
      <p:sp>
        <p:nvSpPr>
          <p:cNvPr id="5" name="Text Placeholder 4"/>
          <p:cNvSpPr>
            <a:spLocks noGrp="1"/>
          </p:cNvSpPr>
          <p:nvPr>
            <p:ph type="body" idx="1"/>
          </p:nvPr>
        </p:nvSpPr>
        <p:spPr>
          <a:xfrm>
            <a:off x="521093" y="1176445"/>
            <a:ext cx="4040188" cy="560706"/>
          </a:xfrm>
        </p:spPr>
        <p:txBody>
          <a:bodyPr>
            <a:normAutofit/>
          </a:bodyPr>
          <a:lstStyle/>
          <a:p>
            <a:pPr>
              <a:lnSpc>
                <a:spcPct val="128000"/>
              </a:lnSpc>
            </a:pPr>
            <a:r>
              <a:rPr lang="en-GB" b="0" dirty="0">
                <a:solidFill>
                  <a:srgbClr val="26377C"/>
                </a:solidFill>
              </a:rPr>
              <a:t>From the awarding bodies</a:t>
            </a:r>
          </a:p>
        </p:txBody>
      </p:sp>
      <p:sp>
        <p:nvSpPr>
          <p:cNvPr id="6" name="Text Placeholder 5"/>
          <p:cNvSpPr>
            <a:spLocks noGrp="1"/>
          </p:cNvSpPr>
          <p:nvPr>
            <p:ph type="body" sz="quarter" idx="3"/>
          </p:nvPr>
        </p:nvSpPr>
        <p:spPr>
          <a:xfrm>
            <a:off x="5102225" y="1097389"/>
            <a:ext cx="4041775" cy="639762"/>
          </a:xfrm>
        </p:spPr>
        <p:txBody>
          <a:bodyPr>
            <a:normAutofit/>
          </a:bodyPr>
          <a:lstStyle/>
          <a:p>
            <a:r>
              <a:rPr lang="en-GB" b="0" dirty="0"/>
              <a:t>Find out more</a:t>
            </a:r>
            <a:endParaRPr lang="en-GB" b="0" dirty="0">
              <a:solidFill>
                <a:srgbClr val="26377C"/>
              </a:solidFill>
            </a:endParaRPr>
          </a:p>
        </p:txBody>
      </p:sp>
      <p:sp>
        <p:nvSpPr>
          <p:cNvPr id="4" name="Content Placeholder 3"/>
          <p:cNvSpPr>
            <a:spLocks noGrp="1"/>
          </p:cNvSpPr>
          <p:nvPr>
            <p:ph sz="quarter" idx="4"/>
          </p:nvPr>
        </p:nvSpPr>
        <p:spPr>
          <a:xfrm>
            <a:off x="4932040" y="1737151"/>
            <a:ext cx="3908833" cy="4313188"/>
          </a:xfrm>
        </p:spPr>
        <p:txBody>
          <a:bodyPr>
            <a:noAutofit/>
          </a:bodyPr>
          <a:lstStyle/>
          <a:p>
            <a:pPr>
              <a:lnSpc>
                <a:spcPct val="108000"/>
              </a:lnSpc>
            </a:pPr>
            <a:r>
              <a:rPr lang="en-GB" sz="1800" dirty="0"/>
              <a:t>GA </a:t>
            </a:r>
            <a:r>
              <a:rPr lang="en-GB" sz="1800" dirty="0">
                <a:hlinkClick r:id="rId3"/>
              </a:rPr>
              <a:t>Student guide to the NEA </a:t>
            </a:r>
            <a:endParaRPr lang="en-GB" sz="1800" dirty="0"/>
          </a:p>
          <a:p>
            <a:pPr>
              <a:lnSpc>
                <a:spcPct val="108000"/>
              </a:lnSpc>
            </a:pPr>
            <a:r>
              <a:rPr lang="en-GB" sz="1800" dirty="0">
                <a:solidFill>
                  <a:srgbClr val="26377C"/>
                </a:solidFill>
                <a:hlinkClick r:id="rId4"/>
              </a:rPr>
              <a:t>FSC guide to geographical investigations</a:t>
            </a:r>
            <a:endParaRPr lang="en-GB" sz="1800" dirty="0">
              <a:solidFill>
                <a:srgbClr val="26377C"/>
              </a:solidFill>
            </a:endParaRPr>
          </a:p>
          <a:p>
            <a:pPr>
              <a:lnSpc>
                <a:spcPct val="108000"/>
              </a:lnSpc>
            </a:pPr>
            <a:r>
              <a:rPr lang="en-GB" sz="1800" dirty="0">
                <a:solidFill>
                  <a:srgbClr val="26377C"/>
                </a:solidFill>
              </a:rPr>
              <a:t>GA shop: </a:t>
            </a:r>
            <a:r>
              <a:rPr lang="en-GB" sz="1800" dirty="0">
                <a:solidFill>
                  <a:srgbClr val="26377C"/>
                </a:solidFill>
                <a:hlinkClick r:id="rId5"/>
              </a:rPr>
              <a:t>Fieldwork at A level: your guide to the independent investigation </a:t>
            </a:r>
            <a:endParaRPr lang="en-GB" sz="1800" dirty="0">
              <a:solidFill>
                <a:srgbClr val="26377C"/>
              </a:solidFill>
            </a:endParaRPr>
          </a:p>
          <a:p>
            <a:pPr>
              <a:lnSpc>
                <a:spcPct val="108000"/>
              </a:lnSpc>
            </a:pPr>
            <a:r>
              <a:rPr lang="en-GB" sz="1800" dirty="0">
                <a:solidFill>
                  <a:srgbClr val="26377C"/>
                </a:solidFill>
              </a:rPr>
              <a:t>GA article </a:t>
            </a:r>
            <a:r>
              <a:rPr lang="en-GB" sz="1800" dirty="0">
                <a:solidFill>
                  <a:srgbClr val="26377C"/>
                </a:solidFill>
                <a:hlinkClick r:id="rId6"/>
              </a:rPr>
              <a:t>feedback from the examiners </a:t>
            </a:r>
            <a:endParaRPr lang="en-GB" sz="1800" dirty="0">
              <a:solidFill>
                <a:srgbClr val="26377C"/>
              </a:solidFill>
            </a:endParaRPr>
          </a:p>
          <a:p>
            <a:pPr>
              <a:lnSpc>
                <a:spcPct val="108000"/>
              </a:lnSpc>
            </a:pPr>
            <a:r>
              <a:rPr lang="en-GB" sz="1800" dirty="0">
                <a:solidFill>
                  <a:srgbClr val="26377C"/>
                </a:solidFill>
                <a:hlinkClick r:id="rId7"/>
              </a:rPr>
              <a:t>GA conference 2018</a:t>
            </a:r>
            <a:r>
              <a:rPr lang="en-GB" sz="1800" dirty="0">
                <a:solidFill>
                  <a:srgbClr val="26377C"/>
                </a:solidFill>
              </a:rPr>
              <a:t>: look for sessions 10 and 22</a:t>
            </a:r>
          </a:p>
          <a:p>
            <a:pPr>
              <a:lnSpc>
                <a:spcPct val="108000"/>
              </a:lnSpc>
            </a:pPr>
            <a:r>
              <a:rPr lang="en-GB" sz="1800" dirty="0"/>
              <a:t>Support from GEO: </a:t>
            </a:r>
            <a:r>
              <a:rPr lang="en-GB" sz="1800" dirty="0">
                <a:hlinkClick r:id="rId8"/>
              </a:rPr>
              <a:t>Planning the independent investigation on Changing Places</a:t>
            </a:r>
            <a:endParaRPr lang="en-GB" sz="1800" dirty="0"/>
          </a:p>
          <a:p>
            <a:pPr>
              <a:lnSpc>
                <a:spcPct val="108000"/>
              </a:lnSpc>
            </a:pPr>
            <a:r>
              <a:rPr lang="en-GB" sz="1800" dirty="0">
                <a:hlinkClick r:id="rId9" action="ppaction://hlinksldjump"/>
              </a:rPr>
              <a:t>Next slide</a:t>
            </a:r>
            <a:r>
              <a:rPr lang="en-GB" sz="1800" dirty="0"/>
              <a:t>: support from ESRI</a:t>
            </a:r>
            <a:endParaRPr lang="en-GB" sz="1800" dirty="0">
              <a:solidFill>
                <a:srgbClr val="26377C"/>
              </a:solidFill>
            </a:endParaRPr>
          </a:p>
        </p:txBody>
      </p:sp>
      <p:graphicFrame>
        <p:nvGraphicFramePr>
          <p:cNvPr id="8" name="Table 5">
            <a:extLst>
              <a:ext uri="{FF2B5EF4-FFF2-40B4-BE49-F238E27FC236}">
                <a16:creationId xmlns:a16="http://schemas.microsoft.com/office/drawing/2014/main" id="{F3ABD1B4-978D-4FDC-9F7D-6AFC9F8D216A}"/>
              </a:ext>
            </a:extLst>
          </p:cNvPr>
          <p:cNvGraphicFramePr>
            <a:graphicFrameLocks noGrp="1"/>
          </p:cNvGraphicFramePr>
          <p:nvPr>
            <p:extLst>
              <p:ext uri="{D42A27DB-BD31-4B8C-83A1-F6EECF244321}">
                <p14:modId xmlns:p14="http://schemas.microsoft.com/office/powerpoint/2010/main" val="2805045312"/>
              </p:ext>
            </p:extLst>
          </p:nvPr>
        </p:nvGraphicFramePr>
        <p:xfrm>
          <a:off x="521093" y="1757699"/>
          <a:ext cx="4194923" cy="4272092"/>
        </p:xfrm>
        <a:graphic>
          <a:graphicData uri="http://schemas.openxmlformats.org/drawingml/2006/table">
            <a:tbl>
              <a:tblPr firstRow="1" bandRow="1">
                <a:tableStyleId>{5C22544A-7EE6-4342-B048-85BDC9FD1C3A}</a:tableStyleId>
              </a:tblPr>
              <a:tblGrid>
                <a:gridCol w="992498">
                  <a:extLst>
                    <a:ext uri="{9D8B030D-6E8A-4147-A177-3AD203B41FA5}">
                      <a16:colId xmlns:a16="http://schemas.microsoft.com/office/drawing/2014/main" val="2503130490"/>
                    </a:ext>
                  </a:extLst>
                </a:gridCol>
                <a:gridCol w="3202425">
                  <a:extLst>
                    <a:ext uri="{9D8B030D-6E8A-4147-A177-3AD203B41FA5}">
                      <a16:colId xmlns:a16="http://schemas.microsoft.com/office/drawing/2014/main" val="4064085073"/>
                    </a:ext>
                  </a:extLst>
                </a:gridCol>
              </a:tblGrid>
              <a:tr h="370840">
                <a:tc>
                  <a:txBody>
                    <a:bodyPr/>
                    <a:lstStyle/>
                    <a:p>
                      <a:endParaRPr lang="en-GB" dirty="0">
                        <a:latin typeface="Lato" panose="020F0502020204030203" pitchFamily="34" charset="0"/>
                        <a:ea typeface="Lato" panose="020F0502020204030203" pitchFamily="34" charset="0"/>
                        <a:cs typeface="Lato" panose="020F0502020204030203" pitchFamily="34" charset="0"/>
                      </a:endParaRPr>
                    </a:p>
                  </a:txBody>
                  <a:tcPr/>
                </a:tc>
                <a:tc>
                  <a:txBody>
                    <a:bodyPr/>
                    <a:lstStyle/>
                    <a:p>
                      <a:r>
                        <a:rPr lang="en-GB" dirty="0">
                          <a:latin typeface="Lato" panose="020F0502020204030203" pitchFamily="34" charset="0"/>
                          <a:ea typeface="Lato" panose="020F0502020204030203" pitchFamily="34" charset="0"/>
                          <a:cs typeface="Lato" panose="020F0502020204030203" pitchFamily="34" charset="0"/>
                        </a:rPr>
                        <a:t>Topic</a:t>
                      </a:r>
                    </a:p>
                  </a:txBody>
                  <a:tcPr/>
                </a:tc>
                <a:extLst>
                  <a:ext uri="{0D108BD9-81ED-4DB2-BD59-A6C34878D82A}">
                    <a16:rowId xmlns:a16="http://schemas.microsoft.com/office/drawing/2014/main" val="2613151681"/>
                  </a:ext>
                </a:extLst>
              </a:tr>
              <a:tr h="370840">
                <a:tc>
                  <a:txBody>
                    <a:bodyPr/>
                    <a:lstStyle/>
                    <a:p>
                      <a:pPr>
                        <a:lnSpc>
                          <a:spcPct val="108000"/>
                        </a:lnSpc>
                      </a:pPr>
                      <a:r>
                        <a:rPr lang="en-GB" dirty="0">
                          <a:solidFill>
                            <a:srgbClr val="26377C"/>
                          </a:solidFill>
                          <a:latin typeface="Lato" panose="020F0502020204030203" pitchFamily="34" charset="0"/>
                          <a:ea typeface="Lato" panose="020F0502020204030203" pitchFamily="34" charset="0"/>
                          <a:cs typeface="Lato" panose="020F0502020204030203" pitchFamily="34" charset="0"/>
                        </a:rPr>
                        <a:t>AQA</a:t>
                      </a:r>
                    </a:p>
                  </a:txBody>
                  <a:tcPr/>
                </a:tc>
                <a:tc>
                  <a:txBody>
                    <a:bodyPr/>
                    <a:lstStyle/>
                    <a:p>
                      <a:pPr>
                        <a:lnSpc>
                          <a:spcPct val="108000"/>
                        </a:lnSpc>
                      </a:pPr>
                      <a:r>
                        <a:rPr lang="en-GB" sz="1800" dirty="0">
                          <a:latin typeface="Lato" panose="020F0502020204030203" pitchFamily="34" charset="0"/>
                          <a:ea typeface="Lato" panose="020F0502020204030203" pitchFamily="34" charset="0"/>
                          <a:cs typeface="Lato" panose="020F0502020204030203" pitchFamily="34" charset="0"/>
                          <a:hlinkClick r:id="rId10"/>
                        </a:rPr>
                        <a:t>Specification</a:t>
                      </a:r>
                      <a:r>
                        <a:rPr lang="en-GB" sz="1800" dirty="0">
                          <a:solidFill>
                            <a:srgbClr val="26377C"/>
                          </a:solidFill>
                          <a:latin typeface="Lato" panose="020F0502020204030203" pitchFamily="34" charset="0"/>
                          <a:ea typeface="Lato" panose="020F0502020204030203" pitchFamily="34" charset="0"/>
                          <a:cs typeface="Lato" panose="020F0502020204030203" pitchFamily="34" charset="0"/>
                        </a:rPr>
                        <a:t>,</a:t>
                      </a:r>
                      <a:r>
                        <a:rPr lang="en-GB" sz="1800" dirty="0">
                          <a:latin typeface="Lato" panose="020F0502020204030203" pitchFamily="34" charset="0"/>
                          <a:ea typeface="Lato" panose="020F0502020204030203" pitchFamily="34" charset="0"/>
                          <a:cs typeface="Lato" panose="020F0502020204030203" pitchFamily="34" charset="0"/>
                        </a:rPr>
                        <a:t> </a:t>
                      </a:r>
                      <a:r>
                        <a:rPr lang="en-GB" sz="1800" dirty="0">
                          <a:latin typeface="Lato" panose="020F0502020204030203" pitchFamily="34" charset="0"/>
                          <a:ea typeface="Lato" panose="020F0502020204030203" pitchFamily="34" charset="0"/>
                          <a:cs typeface="Lato" panose="020F0502020204030203" pitchFamily="34" charset="0"/>
                          <a:hlinkClick r:id="rId11"/>
                        </a:rPr>
                        <a:t>support</a:t>
                      </a:r>
                      <a:r>
                        <a:rPr lang="en-GB" sz="1800" dirty="0">
                          <a:latin typeface="Lato" panose="020F0502020204030203" pitchFamily="34" charset="0"/>
                          <a:ea typeface="Lato" panose="020F0502020204030203" pitchFamily="34" charset="0"/>
                          <a:cs typeface="Lato" panose="020F0502020204030203" pitchFamily="34" charset="0"/>
                        </a:rPr>
                        <a:t> </a:t>
                      </a:r>
                      <a:r>
                        <a:rPr lang="en-GB" sz="1800" dirty="0">
                          <a:solidFill>
                            <a:srgbClr val="26377C"/>
                          </a:solidFill>
                          <a:latin typeface="Lato" panose="020F0502020204030203" pitchFamily="34" charset="0"/>
                          <a:ea typeface="Lato" panose="020F0502020204030203" pitchFamily="34" charset="0"/>
                          <a:cs typeface="Lato" panose="020F0502020204030203" pitchFamily="34" charset="0"/>
                        </a:rPr>
                        <a:t>and </a:t>
                      </a:r>
                      <a:r>
                        <a:rPr lang="en-GB" sz="1800" dirty="0">
                          <a:latin typeface="Lato" panose="020F0502020204030203" pitchFamily="34" charset="0"/>
                          <a:ea typeface="Lato" panose="020F0502020204030203" pitchFamily="34" charset="0"/>
                          <a:cs typeface="Lato" panose="020F0502020204030203" pitchFamily="34" charset="0"/>
                          <a:hlinkClick r:id="rId12"/>
                        </a:rPr>
                        <a:t>example NEA </a:t>
                      </a:r>
                      <a:endParaRPr lang="en-GB" dirty="0">
                        <a:latin typeface="Lato" panose="020F0502020204030203" pitchFamily="34" charset="0"/>
                        <a:ea typeface="Lato" panose="020F0502020204030203" pitchFamily="34" charset="0"/>
                        <a:cs typeface="Lato" panose="020F0502020204030203" pitchFamily="34" charset="0"/>
                      </a:endParaRPr>
                    </a:p>
                  </a:txBody>
                  <a:tcPr/>
                </a:tc>
                <a:extLst>
                  <a:ext uri="{0D108BD9-81ED-4DB2-BD59-A6C34878D82A}">
                    <a16:rowId xmlns:a16="http://schemas.microsoft.com/office/drawing/2014/main" val="1575133167"/>
                  </a:ext>
                </a:extLst>
              </a:tr>
              <a:tr h="370840">
                <a:tc>
                  <a:txBody>
                    <a:bodyPr/>
                    <a:lstStyle/>
                    <a:p>
                      <a:pPr>
                        <a:lnSpc>
                          <a:spcPct val="108000"/>
                        </a:lnSpc>
                      </a:pPr>
                      <a:r>
                        <a:rPr lang="en-GB" sz="1800" dirty="0" err="1">
                          <a:solidFill>
                            <a:srgbClr val="26377C"/>
                          </a:solidFill>
                          <a:latin typeface="Lato" panose="020F0502020204030203" pitchFamily="34" charset="0"/>
                          <a:ea typeface="Lato" panose="020F0502020204030203" pitchFamily="34" charset="0"/>
                          <a:cs typeface="Lato" panose="020F0502020204030203" pitchFamily="34" charset="0"/>
                        </a:rPr>
                        <a:t>Eduqas</a:t>
                      </a:r>
                      <a:endParaRPr lang="en-GB" dirty="0">
                        <a:solidFill>
                          <a:srgbClr val="26377C"/>
                        </a:solidFill>
                        <a:latin typeface="Lato" panose="020F0502020204030203" pitchFamily="34" charset="0"/>
                        <a:ea typeface="Lato" panose="020F0502020204030203" pitchFamily="34" charset="0"/>
                        <a:cs typeface="Lato" panose="020F0502020204030203" pitchFamily="34" charset="0"/>
                      </a:endParaRPr>
                    </a:p>
                  </a:txBody>
                  <a:tcPr/>
                </a:tc>
                <a:tc>
                  <a:txBody>
                    <a:bodyPr/>
                    <a:lstStyle/>
                    <a:p>
                      <a:pPr>
                        <a:lnSpc>
                          <a:spcPct val="108000"/>
                        </a:lnSpc>
                      </a:pPr>
                      <a:r>
                        <a:rPr lang="en-GB" sz="1800" dirty="0">
                          <a:latin typeface="Lato" panose="020F0502020204030203" pitchFamily="34" charset="0"/>
                          <a:ea typeface="Lato" panose="020F0502020204030203" pitchFamily="34" charset="0"/>
                          <a:cs typeface="Lato" panose="020F0502020204030203" pitchFamily="34" charset="0"/>
                          <a:hlinkClick r:id="rId13"/>
                        </a:rPr>
                        <a:t>Specification</a:t>
                      </a:r>
                      <a:r>
                        <a:rPr lang="en-GB" sz="1800" dirty="0">
                          <a:solidFill>
                            <a:srgbClr val="26377C"/>
                          </a:solidFill>
                          <a:latin typeface="Lato" panose="020F0502020204030203" pitchFamily="34" charset="0"/>
                          <a:ea typeface="Lato" panose="020F0502020204030203" pitchFamily="34" charset="0"/>
                          <a:cs typeface="Lato" panose="020F0502020204030203" pitchFamily="34" charset="0"/>
                        </a:rPr>
                        <a:t>,</a:t>
                      </a:r>
                      <a:r>
                        <a:rPr lang="en-GB" sz="1800" dirty="0">
                          <a:latin typeface="Lato" panose="020F0502020204030203" pitchFamily="34" charset="0"/>
                          <a:ea typeface="Lato" panose="020F0502020204030203" pitchFamily="34" charset="0"/>
                          <a:cs typeface="Lato" panose="020F0502020204030203" pitchFamily="34" charset="0"/>
                        </a:rPr>
                        <a:t> </a:t>
                      </a:r>
                      <a:r>
                        <a:rPr lang="en-GB" sz="1800" dirty="0">
                          <a:latin typeface="Lato" panose="020F0502020204030203" pitchFamily="34" charset="0"/>
                          <a:ea typeface="Lato" panose="020F0502020204030203" pitchFamily="34" charset="0"/>
                          <a:cs typeface="Lato" panose="020F0502020204030203" pitchFamily="34" charset="0"/>
                          <a:hlinkClick r:id="rId14"/>
                        </a:rPr>
                        <a:t>investigating and research</a:t>
                      </a:r>
                      <a:r>
                        <a:rPr lang="en-GB" sz="1800" dirty="0">
                          <a:latin typeface="Lato" panose="020F0502020204030203" pitchFamily="34" charset="0"/>
                          <a:ea typeface="Lato" panose="020F0502020204030203" pitchFamily="34" charset="0"/>
                          <a:cs typeface="Lato" panose="020F0502020204030203" pitchFamily="34" charset="0"/>
                        </a:rPr>
                        <a:t> </a:t>
                      </a:r>
                      <a:r>
                        <a:rPr lang="en-GB" sz="1800" dirty="0">
                          <a:solidFill>
                            <a:srgbClr val="26377C"/>
                          </a:solidFill>
                          <a:latin typeface="Lato" panose="020F0502020204030203" pitchFamily="34" charset="0"/>
                          <a:ea typeface="Lato" panose="020F0502020204030203" pitchFamily="34" charset="0"/>
                          <a:cs typeface="Lato" panose="020F0502020204030203" pitchFamily="34" charset="0"/>
                        </a:rPr>
                        <a:t>and</a:t>
                      </a:r>
                      <a:r>
                        <a:rPr lang="en-GB" sz="1800" dirty="0">
                          <a:latin typeface="Lato" panose="020F0502020204030203" pitchFamily="34" charset="0"/>
                          <a:ea typeface="Lato" panose="020F0502020204030203" pitchFamily="34" charset="0"/>
                          <a:cs typeface="Lato" panose="020F0502020204030203" pitchFamily="34" charset="0"/>
                        </a:rPr>
                        <a:t> </a:t>
                      </a:r>
                      <a:r>
                        <a:rPr lang="en-GB" sz="1800" dirty="0">
                          <a:latin typeface="Lato" panose="020F0502020204030203" pitchFamily="34" charset="0"/>
                          <a:ea typeface="Lato" panose="020F0502020204030203" pitchFamily="34" charset="0"/>
                          <a:cs typeface="Lato" panose="020F0502020204030203" pitchFamily="34" charset="0"/>
                          <a:hlinkClick r:id="rId15"/>
                        </a:rPr>
                        <a:t>data analysis skills </a:t>
                      </a:r>
                      <a:endParaRPr lang="en-GB" dirty="0">
                        <a:latin typeface="Lato" panose="020F0502020204030203" pitchFamily="34" charset="0"/>
                        <a:ea typeface="Lato" panose="020F0502020204030203" pitchFamily="34" charset="0"/>
                        <a:cs typeface="Lato" panose="020F0502020204030203" pitchFamily="34" charset="0"/>
                      </a:endParaRPr>
                    </a:p>
                  </a:txBody>
                  <a:tcPr/>
                </a:tc>
                <a:extLst>
                  <a:ext uri="{0D108BD9-81ED-4DB2-BD59-A6C34878D82A}">
                    <a16:rowId xmlns:a16="http://schemas.microsoft.com/office/drawing/2014/main" val="858777105"/>
                  </a:ext>
                </a:extLst>
              </a:tr>
              <a:tr h="370840">
                <a:tc>
                  <a:txBody>
                    <a:bodyPr/>
                    <a:lstStyle/>
                    <a:p>
                      <a:pPr>
                        <a:lnSpc>
                          <a:spcPct val="108000"/>
                        </a:lnSpc>
                      </a:pPr>
                      <a:r>
                        <a:rPr lang="en-GB" sz="1800" dirty="0">
                          <a:solidFill>
                            <a:srgbClr val="26377C"/>
                          </a:solidFill>
                          <a:latin typeface="Lato" panose="020F0502020204030203" pitchFamily="34" charset="0"/>
                          <a:ea typeface="Lato" panose="020F0502020204030203" pitchFamily="34" charset="0"/>
                          <a:cs typeface="Lato" panose="020F0502020204030203" pitchFamily="34" charset="0"/>
                        </a:rPr>
                        <a:t>Edexcel</a:t>
                      </a:r>
                      <a:endParaRPr lang="en-GB" dirty="0">
                        <a:solidFill>
                          <a:srgbClr val="26377C"/>
                        </a:solidFill>
                        <a:latin typeface="Lato" panose="020F0502020204030203" pitchFamily="34" charset="0"/>
                        <a:ea typeface="Lato" panose="020F0502020204030203" pitchFamily="34" charset="0"/>
                        <a:cs typeface="Lato" panose="020F0502020204030203" pitchFamily="34" charset="0"/>
                      </a:endParaRPr>
                    </a:p>
                  </a:txBody>
                  <a:tcPr/>
                </a:tc>
                <a:tc>
                  <a:txBody>
                    <a:bodyPr/>
                    <a:lstStyle/>
                    <a:p>
                      <a:pPr marL="0" marR="0" lvl="0" indent="0" algn="l" defTabSz="914400" rtl="0" eaLnBrk="1" fontAlgn="auto" latinLnBrk="0" hangingPunct="1">
                        <a:lnSpc>
                          <a:spcPct val="108000"/>
                        </a:lnSpc>
                        <a:spcBef>
                          <a:spcPts val="0"/>
                        </a:spcBef>
                        <a:spcAft>
                          <a:spcPts val="0"/>
                        </a:spcAft>
                        <a:buClrTx/>
                        <a:buSzTx/>
                        <a:buFontTx/>
                        <a:buNone/>
                        <a:tabLst/>
                        <a:defRPr/>
                      </a:pPr>
                      <a:r>
                        <a:rPr lang="en-GB" sz="1800" dirty="0">
                          <a:latin typeface="Lato" panose="020F0502020204030203" pitchFamily="34" charset="0"/>
                          <a:ea typeface="Lato" panose="020F0502020204030203" pitchFamily="34" charset="0"/>
                          <a:cs typeface="Lato" panose="020F0502020204030203" pitchFamily="34" charset="0"/>
                          <a:hlinkClick r:id="rId16"/>
                        </a:rPr>
                        <a:t>Specification</a:t>
                      </a:r>
                      <a:r>
                        <a:rPr lang="en-GB" sz="1800" dirty="0">
                          <a:solidFill>
                            <a:srgbClr val="26377C"/>
                          </a:solidFill>
                          <a:latin typeface="Lato" panose="020F0502020204030203" pitchFamily="34" charset="0"/>
                          <a:ea typeface="Lato" panose="020F0502020204030203" pitchFamily="34" charset="0"/>
                          <a:cs typeface="Lato" panose="020F0502020204030203" pitchFamily="34" charset="0"/>
                        </a:rPr>
                        <a:t>,</a:t>
                      </a:r>
                      <a:r>
                        <a:rPr lang="en-GB" sz="1800" dirty="0">
                          <a:latin typeface="Lato" panose="020F0502020204030203" pitchFamily="34" charset="0"/>
                          <a:ea typeface="Lato" panose="020F0502020204030203" pitchFamily="34" charset="0"/>
                          <a:cs typeface="Lato" panose="020F0502020204030203" pitchFamily="34" charset="0"/>
                        </a:rPr>
                        <a:t> </a:t>
                      </a:r>
                      <a:r>
                        <a:rPr lang="en-GB" sz="1800" dirty="0">
                          <a:latin typeface="Lato" panose="020F0502020204030203" pitchFamily="34" charset="0"/>
                          <a:ea typeface="Lato" panose="020F0502020204030203" pitchFamily="34" charset="0"/>
                          <a:cs typeface="Lato" panose="020F0502020204030203" pitchFamily="34" charset="0"/>
                          <a:hlinkClick r:id="rId16"/>
                        </a:rPr>
                        <a:t>exemplars </a:t>
                      </a:r>
                      <a:r>
                        <a:rPr lang="en-GB" sz="1800" dirty="0">
                          <a:solidFill>
                            <a:srgbClr val="26377C"/>
                          </a:solidFill>
                          <a:latin typeface="Lato" panose="020F0502020204030203" pitchFamily="34" charset="0"/>
                          <a:ea typeface="Lato" panose="020F0502020204030203" pitchFamily="34" charset="0"/>
                          <a:cs typeface="Lato" panose="020F0502020204030203" pitchFamily="34" charset="0"/>
                        </a:rPr>
                        <a:t>and</a:t>
                      </a:r>
                      <a:r>
                        <a:rPr lang="en-GB" sz="1800" dirty="0">
                          <a:latin typeface="Lato" panose="020F0502020204030203" pitchFamily="34" charset="0"/>
                          <a:ea typeface="Lato" panose="020F0502020204030203" pitchFamily="34" charset="0"/>
                          <a:cs typeface="Lato" panose="020F0502020204030203" pitchFamily="34" charset="0"/>
                        </a:rPr>
                        <a:t> </a:t>
                      </a:r>
                      <a:r>
                        <a:rPr lang="en-GB" sz="1800" dirty="0">
                          <a:latin typeface="Lato" panose="020F0502020204030203" pitchFamily="34" charset="0"/>
                          <a:ea typeface="Lato" panose="020F0502020204030203" pitchFamily="34" charset="0"/>
                          <a:cs typeface="Lato" panose="020F0502020204030203" pitchFamily="34" charset="0"/>
                          <a:hlinkClick r:id="rId17"/>
                        </a:rPr>
                        <a:t>maths support </a:t>
                      </a:r>
                      <a:endParaRPr lang="en-GB" dirty="0">
                        <a:latin typeface="Lato" panose="020F0502020204030203" pitchFamily="34" charset="0"/>
                        <a:ea typeface="Lato" panose="020F0502020204030203" pitchFamily="34" charset="0"/>
                        <a:cs typeface="Lato" panose="020F0502020204030203" pitchFamily="34" charset="0"/>
                      </a:endParaRPr>
                    </a:p>
                  </a:txBody>
                  <a:tcPr/>
                </a:tc>
                <a:extLst>
                  <a:ext uri="{0D108BD9-81ED-4DB2-BD59-A6C34878D82A}">
                    <a16:rowId xmlns:a16="http://schemas.microsoft.com/office/drawing/2014/main" val="3794591464"/>
                  </a:ext>
                </a:extLst>
              </a:tr>
              <a:tr h="370840">
                <a:tc>
                  <a:txBody>
                    <a:bodyPr/>
                    <a:lstStyle/>
                    <a:p>
                      <a:pPr>
                        <a:lnSpc>
                          <a:spcPct val="108000"/>
                        </a:lnSpc>
                      </a:pPr>
                      <a:r>
                        <a:rPr lang="en-GB" dirty="0">
                          <a:solidFill>
                            <a:srgbClr val="26377C"/>
                          </a:solidFill>
                          <a:latin typeface="Lato" panose="020F0502020204030203" pitchFamily="34" charset="0"/>
                          <a:ea typeface="Lato" panose="020F0502020204030203" pitchFamily="34" charset="0"/>
                          <a:cs typeface="Lato" panose="020F0502020204030203" pitchFamily="34" charset="0"/>
                        </a:rPr>
                        <a:t>OCR</a:t>
                      </a:r>
                    </a:p>
                  </a:txBody>
                  <a:tcPr/>
                </a:tc>
                <a:tc>
                  <a:txBody>
                    <a:bodyPr/>
                    <a:lstStyle/>
                    <a:p>
                      <a:pPr>
                        <a:lnSpc>
                          <a:spcPct val="108000"/>
                        </a:lnSpc>
                      </a:pPr>
                      <a:r>
                        <a:rPr lang="en-GB" sz="1800" dirty="0">
                          <a:latin typeface="Lato" panose="020F0502020204030203" pitchFamily="34" charset="0"/>
                          <a:ea typeface="Lato" panose="020F0502020204030203" pitchFamily="34" charset="0"/>
                          <a:cs typeface="Lato" panose="020F0502020204030203" pitchFamily="34" charset="0"/>
                          <a:hlinkClick r:id="rId18"/>
                        </a:rPr>
                        <a:t>Specification</a:t>
                      </a:r>
                      <a:r>
                        <a:rPr lang="en-GB" sz="1800" dirty="0">
                          <a:latin typeface="Lato" panose="020F0502020204030203" pitchFamily="34" charset="0"/>
                          <a:ea typeface="Lato" panose="020F0502020204030203" pitchFamily="34" charset="0"/>
                          <a:cs typeface="Lato" panose="020F0502020204030203" pitchFamily="34" charset="0"/>
                        </a:rPr>
                        <a:t> </a:t>
                      </a:r>
                      <a:r>
                        <a:rPr lang="en-GB" sz="1800" dirty="0">
                          <a:solidFill>
                            <a:srgbClr val="26377C"/>
                          </a:solidFill>
                          <a:latin typeface="Lato" panose="020F0502020204030203" pitchFamily="34" charset="0"/>
                          <a:ea typeface="Lato" panose="020F0502020204030203" pitchFamily="34" charset="0"/>
                          <a:cs typeface="Lato" panose="020F0502020204030203" pitchFamily="34" charset="0"/>
                        </a:rPr>
                        <a:t>and</a:t>
                      </a:r>
                      <a:r>
                        <a:rPr lang="en-GB" sz="1800" dirty="0">
                          <a:latin typeface="Lato" panose="020F0502020204030203" pitchFamily="34" charset="0"/>
                          <a:ea typeface="Lato" panose="020F0502020204030203" pitchFamily="34" charset="0"/>
                          <a:cs typeface="Lato" panose="020F0502020204030203" pitchFamily="34" charset="0"/>
                        </a:rPr>
                        <a:t> </a:t>
                      </a:r>
                      <a:r>
                        <a:rPr lang="en-GB" sz="1800" dirty="0">
                          <a:latin typeface="Lato" panose="020F0502020204030203" pitchFamily="34" charset="0"/>
                          <a:ea typeface="Lato" panose="020F0502020204030203" pitchFamily="34" charset="0"/>
                          <a:cs typeface="Lato" panose="020F0502020204030203" pitchFamily="34" charset="0"/>
                          <a:hlinkClick r:id="rId19"/>
                        </a:rPr>
                        <a:t>NEA support</a:t>
                      </a:r>
                      <a:endParaRPr lang="en-GB" dirty="0">
                        <a:latin typeface="Lato" panose="020F0502020204030203" pitchFamily="34" charset="0"/>
                        <a:ea typeface="Lato" panose="020F0502020204030203" pitchFamily="34" charset="0"/>
                        <a:cs typeface="Lato" panose="020F0502020204030203" pitchFamily="34" charset="0"/>
                      </a:endParaRPr>
                    </a:p>
                  </a:txBody>
                  <a:tcPr/>
                </a:tc>
                <a:extLst>
                  <a:ext uri="{0D108BD9-81ED-4DB2-BD59-A6C34878D82A}">
                    <a16:rowId xmlns:a16="http://schemas.microsoft.com/office/drawing/2014/main" val="3253535117"/>
                  </a:ext>
                </a:extLst>
              </a:tr>
              <a:tr h="370840">
                <a:tc>
                  <a:txBody>
                    <a:bodyPr/>
                    <a:lstStyle/>
                    <a:p>
                      <a:pPr>
                        <a:lnSpc>
                          <a:spcPct val="108000"/>
                        </a:lnSpc>
                      </a:pPr>
                      <a:r>
                        <a:rPr lang="en-GB" dirty="0">
                          <a:solidFill>
                            <a:srgbClr val="26377C"/>
                          </a:solidFill>
                          <a:latin typeface="Lato" panose="020F0502020204030203" pitchFamily="34" charset="0"/>
                          <a:ea typeface="Lato" panose="020F0502020204030203" pitchFamily="34" charset="0"/>
                          <a:cs typeface="Lato" panose="020F0502020204030203" pitchFamily="34" charset="0"/>
                        </a:rPr>
                        <a:t>WJEC</a:t>
                      </a:r>
                    </a:p>
                  </a:txBody>
                  <a:tcPr/>
                </a:tc>
                <a:tc>
                  <a:txBody>
                    <a:bodyPr/>
                    <a:lstStyle/>
                    <a:p>
                      <a:pPr>
                        <a:lnSpc>
                          <a:spcPct val="108000"/>
                        </a:lnSpc>
                      </a:pPr>
                      <a:r>
                        <a:rPr lang="en-GB" dirty="0">
                          <a:latin typeface="Lato" panose="020F0502020204030203" pitchFamily="34" charset="0"/>
                          <a:ea typeface="Lato" panose="020F0502020204030203" pitchFamily="34" charset="0"/>
                          <a:cs typeface="Lato" panose="020F0502020204030203" pitchFamily="34" charset="0"/>
                          <a:hlinkClick r:id="" action="ppaction://noaction"/>
                        </a:rPr>
                        <a:t>Specification</a:t>
                      </a:r>
                      <a:r>
                        <a:rPr lang="en-GB" dirty="0">
                          <a:solidFill>
                            <a:srgbClr val="26377C"/>
                          </a:solidFill>
                          <a:latin typeface="Lato" panose="020F0502020204030203" pitchFamily="34" charset="0"/>
                          <a:ea typeface="Lato" panose="020F0502020204030203" pitchFamily="34" charset="0"/>
                          <a:cs typeface="Lato" panose="020F0502020204030203" pitchFamily="34" charset="0"/>
                        </a:rPr>
                        <a:t>,</a:t>
                      </a:r>
                      <a:r>
                        <a:rPr lang="en-GB" dirty="0">
                          <a:latin typeface="Lato" panose="020F0502020204030203" pitchFamily="34" charset="0"/>
                          <a:ea typeface="Lato" panose="020F0502020204030203" pitchFamily="34" charset="0"/>
                          <a:cs typeface="Lato" panose="020F0502020204030203" pitchFamily="34" charset="0"/>
                        </a:rPr>
                        <a:t> </a:t>
                      </a:r>
                      <a:r>
                        <a:rPr lang="en-GB" dirty="0">
                          <a:latin typeface="Lato" panose="020F0502020204030203" pitchFamily="34" charset="0"/>
                          <a:ea typeface="Lato" panose="020F0502020204030203" pitchFamily="34" charset="0"/>
                          <a:cs typeface="Lato" panose="020F0502020204030203" pitchFamily="34" charset="0"/>
                          <a:hlinkClick r:id="" action="ppaction://noaction"/>
                        </a:rPr>
                        <a:t>investigating and research skills</a:t>
                      </a:r>
                      <a:r>
                        <a:rPr lang="en-GB" dirty="0">
                          <a:latin typeface="Lato" panose="020F0502020204030203" pitchFamily="34" charset="0"/>
                          <a:ea typeface="Lato" panose="020F0502020204030203" pitchFamily="34" charset="0"/>
                          <a:cs typeface="Lato" panose="020F0502020204030203" pitchFamily="34" charset="0"/>
                        </a:rPr>
                        <a:t> </a:t>
                      </a:r>
                      <a:r>
                        <a:rPr lang="en-GB" dirty="0">
                          <a:solidFill>
                            <a:srgbClr val="26377C"/>
                          </a:solidFill>
                          <a:latin typeface="Lato" panose="020F0502020204030203" pitchFamily="34" charset="0"/>
                          <a:ea typeface="Lato" panose="020F0502020204030203" pitchFamily="34" charset="0"/>
                          <a:cs typeface="Lato" panose="020F0502020204030203" pitchFamily="34" charset="0"/>
                        </a:rPr>
                        <a:t>and</a:t>
                      </a:r>
                      <a:r>
                        <a:rPr lang="en-GB" dirty="0">
                          <a:latin typeface="Lato" panose="020F0502020204030203" pitchFamily="34" charset="0"/>
                          <a:ea typeface="Lato" panose="020F0502020204030203" pitchFamily="34" charset="0"/>
                          <a:cs typeface="Lato" panose="020F0502020204030203" pitchFamily="34" charset="0"/>
                        </a:rPr>
                        <a:t> </a:t>
                      </a:r>
                      <a:r>
                        <a:rPr lang="en-GB" dirty="0">
                          <a:latin typeface="Lato" panose="020F0502020204030203" pitchFamily="34" charset="0"/>
                          <a:ea typeface="Lato" panose="020F0502020204030203" pitchFamily="34" charset="0"/>
                          <a:cs typeface="Lato" panose="020F0502020204030203" pitchFamily="34" charset="0"/>
                          <a:hlinkClick r:id="" action="ppaction://noaction"/>
                        </a:rPr>
                        <a:t>data analysis skills</a:t>
                      </a:r>
                      <a:endParaRPr lang="en-GB" dirty="0">
                        <a:latin typeface="Lato" panose="020F0502020204030203" pitchFamily="34" charset="0"/>
                        <a:ea typeface="Lato" panose="020F0502020204030203" pitchFamily="34" charset="0"/>
                        <a:cs typeface="Lato" panose="020F0502020204030203" pitchFamily="34" charset="0"/>
                      </a:endParaRPr>
                    </a:p>
                  </a:txBody>
                  <a:tcPr/>
                </a:tc>
                <a:extLst>
                  <a:ext uri="{0D108BD9-81ED-4DB2-BD59-A6C34878D82A}">
                    <a16:rowId xmlns:a16="http://schemas.microsoft.com/office/drawing/2014/main" val="1187925325"/>
                  </a:ext>
                </a:extLst>
              </a:tr>
            </a:tbl>
          </a:graphicData>
        </a:graphic>
      </p:graphicFrame>
    </p:spTree>
    <p:extLst>
      <p:ext uri="{BB962C8B-B14F-4D97-AF65-F5344CB8AC3E}">
        <p14:creationId xmlns:p14="http://schemas.microsoft.com/office/powerpoint/2010/main" val="1762130902"/>
      </p:ext>
    </p:extLst>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normAutofit/>
          </a:bodyPr>
          <a:lstStyle/>
          <a:p>
            <a:r>
              <a:rPr lang="en-GB" sz="3600" b="1" dirty="0"/>
              <a:t>Support from ESRI </a:t>
            </a:r>
          </a:p>
        </p:txBody>
      </p:sp>
      <p:sp>
        <p:nvSpPr>
          <p:cNvPr id="9" name="Text Placeholder 8"/>
          <p:cNvSpPr>
            <a:spLocks noGrp="1"/>
          </p:cNvSpPr>
          <p:nvPr>
            <p:ph type="body" idx="1"/>
          </p:nvPr>
        </p:nvSpPr>
        <p:spPr>
          <a:xfrm>
            <a:off x="539552" y="2636912"/>
            <a:ext cx="4040188" cy="639762"/>
          </a:xfrm>
        </p:spPr>
        <p:txBody>
          <a:bodyPr>
            <a:noAutofit/>
          </a:bodyPr>
          <a:lstStyle/>
          <a:p>
            <a:r>
              <a:rPr lang="en-GB" sz="2000" dirty="0"/>
              <a:t>Support for the independent investigation</a:t>
            </a:r>
          </a:p>
        </p:txBody>
      </p:sp>
      <p:sp>
        <p:nvSpPr>
          <p:cNvPr id="8" name="Content Placeholder 7"/>
          <p:cNvSpPr>
            <a:spLocks noGrp="1"/>
          </p:cNvSpPr>
          <p:nvPr>
            <p:ph sz="half" idx="2"/>
          </p:nvPr>
        </p:nvSpPr>
        <p:spPr>
          <a:xfrm>
            <a:off x="542156" y="3271520"/>
            <a:ext cx="4040188" cy="2677759"/>
          </a:xfrm>
        </p:spPr>
        <p:txBody>
          <a:bodyPr>
            <a:normAutofit fontScale="85000" lnSpcReduction="20000"/>
          </a:bodyPr>
          <a:lstStyle/>
          <a:p>
            <a:pPr>
              <a:lnSpc>
                <a:spcPct val="128000"/>
              </a:lnSpc>
            </a:pPr>
            <a:r>
              <a:rPr lang="en-GB" u="sng" dirty="0">
                <a:hlinkClick r:id="rId2"/>
              </a:rPr>
              <a:t>GIS and the NEA</a:t>
            </a:r>
            <a:endParaRPr lang="en-GB" dirty="0"/>
          </a:p>
          <a:p>
            <a:pPr>
              <a:lnSpc>
                <a:spcPct val="128000"/>
              </a:lnSpc>
            </a:pPr>
            <a:r>
              <a:rPr lang="en-GB" u="sng" dirty="0">
                <a:hlinkClick r:id="rId3"/>
              </a:rPr>
              <a:t>Demographic Data I: Enriching Maps with </a:t>
            </a:r>
            <a:r>
              <a:rPr lang="en-GB" u="sng" dirty="0" err="1">
                <a:hlinkClick r:id="rId3"/>
              </a:rPr>
              <a:t>ArcGIS</a:t>
            </a:r>
            <a:r>
              <a:rPr lang="en-GB" u="sng" dirty="0">
                <a:hlinkClick r:id="rId3"/>
              </a:rPr>
              <a:t> Online Data</a:t>
            </a:r>
            <a:endParaRPr lang="en-GB" dirty="0"/>
          </a:p>
          <a:p>
            <a:pPr>
              <a:lnSpc>
                <a:spcPct val="128000"/>
              </a:lnSpc>
            </a:pPr>
            <a:r>
              <a:rPr lang="en-GB" u="sng" dirty="0">
                <a:hlinkClick r:id="rId4"/>
              </a:rPr>
              <a:t>Demographic Data II: Adding data to </a:t>
            </a:r>
            <a:r>
              <a:rPr lang="en-GB" u="sng" dirty="0" err="1">
                <a:hlinkClick r:id="rId4"/>
              </a:rPr>
              <a:t>ArcGIS</a:t>
            </a:r>
            <a:r>
              <a:rPr lang="en-GB" u="sng" dirty="0">
                <a:hlinkClick r:id="rId4"/>
              </a:rPr>
              <a:t> Online</a:t>
            </a:r>
            <a:endParaRPr lang="en-GB" dirty="0"/>
          </a:p>
          <a:p>
            <a:pPr>
              <a:lnSpc>
                <a:spcPct val="128000"/>
              </a:lnSpc>
            </a:pPr>
            <a:r>
              <a:rPr lang="en-GB" u="sng" dirty="0">
                <a:hlinkClick r:id="rId5"/>
              </a:rPr>
              <a:t>Taming Open Data – source of online data</a:t>
            </a:r>
            <a:endParaRPr lang="en-GB" sz="2000" dirty="0"/>
          </a:p>
          <a:p>
            <a:pPr>
              <a:lnSpc>
                <a:spcPct val="108000"/>
              </a:lnSpc>
            </a:pPr>
            <a:endParaRPr lang="en-GB" sz="2000" dirty="0"/>
          </a:p>
        </p:txBody>
      </p:sp>
      <p:sp>
        <p:nvSpPr>
          <p:cNvPr id="10" name="Text Placeholder 9"/>
          <p:cNvSpPr>
            <a:spLocks noGrp="1"/>
          </p:cNvSpPr>
          <p:nvPr>
            <p:ph type="body" sz="quarter" idx="3"/>
          </p:nvPr>
        </p:nvSpPr>
        <p:spPr>
          <a:xfrm>
            <a:off x="4658345" y="2481087"/>
            <a:ext cx="3825751" cy="469178"/>
          </a:xfrm>
        </p:spPr>
        <p:txBody>
          <a:bodyPr>
            <a:normAutofit/>
          </a:bodyPr>
          <a:lstStyle/>
          <a:p>
            <a:r>
              <a:rPr lang="en-GB" sz="2000" dirty="0"/>
              <a:t>Data sources</a:t>
            </a:r>
          </a:p>
        </p:txBody>
      </p:sp>
      <p:sp>
        <p:nvSpPr>
          <p:cNvPr id="11" name="Content Placeholder 10"/>
          <p:cNvSpPr>
            <a:spLocks noGrp="1"/>
          </p:cNvSpPr>
          <p:nvPr>
            <p:ph sz="quarter" idx="4"/>
          </p:nvPr>
        </p:nvSpPr>
        <p:spPr>
          <a:xfrm>
            <a:off x="4658345" y="3242589"/>
            <a:ext cx="3997052" cy="2922715"/>
          </a:xfrm>
        </p:spPr>
        <p:txBody>
          <a:bodyPr>
            <a:normAutofit fontScale="85000" lnSpcReduction="20000"/>
          </a:bodyPr>
          <a:lstStyle/>
          <a:p>
            <a:pPr>
              <a:lnSpc>
                <a:spcPct val="128000"/>
              </a:lnSpc>
            </a:pPr>
            <a:r>
              <a:rPr lang="en-GB" sz="2200" dirty="0"/>
              <a:t>Ordnance Survey </a:t>
            </a:r>
            <a:r>
              <a:rPr lang="en-GB" sz="2200" u="sng" dirty="0">
                <a:hlinkClick r:id="rId6"/>
              </a:rPr>
              <a:t>Open Rivers data</a:t>
            </a:r>
            <a:endParaRPr lang="en-GB" sz="2200" dirty="0"/>
          </a:p>
          <a:p>
            <a:pPr>
              <a:lnSpc>
                <a:spcPct val="128000"/>
              </a:lnSpc>
            </a:pPr>
            <a:r>
              <a:rPr lang="en-GB" sz="2200" dirty="0"/>
              <a:t>Open geography portal from the </a:t>
            </a:r>
            <a:r>
              <a:rPr lang="en-GB" sz="2200" u="sng" dirty="0">
                <a:hlinkClick r:id="rId7"/>
              </a:rPr>
              <a:t>Office of National Statistics</a:t>
            </a:r>
            <a:r>
              <a:rPr lang="en-GB" sz="2200" dirty="0"/>
              <a:t> </a:t>
            </a:r>
          </a:p>
          <a:p>
            <a:pPr>
              <a:lnSpc>
                <a:spcPct val="128000"/>
              </a:lnSpc>
            </a:pPr>
            <a:r>
              <a:rPr lang="en-GB" sz="2200" dirty="0"/>
              <a:t>Natural England </a:t>
            </a:r>
            <a:r>
              <a:rPr lang="en-GB" sz="2200" u="sng" dirty="0">
                <a:hlinkClick r:id="rId8"/>
              </a:rPr>
              <a:t>Open Data </a:t>
            </a:r>
            <a:r>
              <a:rPr lang="en-GB" sz="2200" u="sng" dirty="0" err="1">
                <a:hlinkClick r:id="rId8"/>
              </a:rPr>
              <a:t>GeoPortal</a:t>
            </a:r>
            <a:endParaRPr lang="en-GB" sz="2200" dirty="0"/>
          </a:p>
          <a:p>
            <a:pPr>
              <a:lnSpc>
                <a:spcPct val="128000"/>
              </a:lnSpc>
            </a:pPr>
            <a:r>
              <a:rPr lang="en-GB" sz="2200" dirty="0"/>
              <a:t>Using crime data </a:t>
            </a:r>
            <a:r>
              <a:rPr lang="en-GB" sz="2200" u="sng" dirty="0">
                <a:hlinkClick r:id="rId9"/>
              </a:rPr>
              <a:t>from www.police.uk</a:t>
            </a:r>
            <a:endParaRPr lang="en-GB" sz="2200" dirty="0"/>
          </a:p>
          <a:p>
            <a:pPr>
              <a:lnSpc>
                <a:spcPct val="118000"/>
              </a:lnSpc>
            </a:pPr>
            <a:endParaRPr lang="en-GB" sz="2000" dirty="0"/>
          </a:p>
        </p:txBody>
      </p:sp>
      <p:sp>
        <p:nvSpPr>
          <p:cNvPr id="14" name="TextBox 13"/>
          <p:cNvSpPr txBox="1"/>
          <p:nvPr/>
        </p:nvSpPr>
        <p:spPr>
          <a:xfrm>
            <a:off x="539552" y="1700808"/>
            <a:ext cx="7992888" cy="707886"/>
          </a:xfrm>
          <a:prstGeom prst="rect">
            <a:avLst/>
          </a:prstGeom>
          <a:noFill/>
        </p:spPr>
        <p:txBody>
          <a:bodyPr wrap="square" rtlCol="0">
            <a:spAutoFit/>
          </a:bodyPr>
          <a:lstStyle/>
          <a:p>
            <a:r>
              <a:rPr lang="en-GB" sz="2000" dirty="0">
                <a:latin typeface="Lato"/>
                <a:hlinkClick r:id="rId10"/>
              </a:rPr>
              <a:t>Esri</a:t>
            </a:r>
            <a:r>
              <a:rPr lang="en-GB" sz="2000" dirty="0">
                <a:latin typeface="Lato"/>
              </a:rPr>
              <a:t> </a:t>
            </a:r>
            <a:r>
              <a:rPr lang="en-GB" sz="2000" dirty="0">
                <a:solidFill>
                  <a:srgbClr val="26377C"/>
                </a:solidFill>
                <a:latin typeface="Lato"/>
              </a:rPr>
              <a:t>offers some great support for using GIS in your independent investigation, and mapping data from some public sources:</a:t>
            </a:r>
          </a:p>
        </p:txBody>
      </p:sp>
      <p:sp>
        <p:nvSpPr>
          <p:cNvPr id="12" name="Action Button: Back or Previous 4">
            <a:hlinkClick r:id="" action="ppaction://hlinkshowjump?jump=lastslideviewed" highlightClick="1"/>
            <a:extLst>
              <a:ext uri="{FF2B5EF4-FFF2-40B4-BE49-F238E27FC236}">
                <a16:creationId xmlns:a16="http://schemas.microsoft.com/office/drawing/2014/main" id="{44529617-5EE0-46A2-B2AD-BB7AC7F48803}"/>
              </a:ext>
            </a:extLst>
          </p:cNvPr>
          <p:cNvSpPr/>
          <p:nvPr/>
        </p:nvSpPr>
        <p:spPr>
          <a:xfrm>
            <a:off x="8100392" y="764704"/>
            <a:ext cx="576064" cy="576064"/>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advClick="0"/>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6333" y="548680"/>
            <a:ext cx="8147248" cy="571359"/>
          </a:xfrm>
        </p:spPr>
        <p:txBody>
          <a:bodyPr>
            <a:normAutofit fontScale="90000"/>
          </a:bodyPr>
          <a:lstStyle/>
          <a:p>
            <a:r>
              <a:rPr lang="en-GB" sz="3600" b="1" dirty="0"/>
              <a:t>More on geographical enquiry</a:t>
            </a:r>
          </a:p>
        </p:txBody>
      </p:sp>
      <p:pic>
        <p:nvPicPr>
          <p:cNvPr id="10" name="Content Placeholder 9" descr="image006.png"/>
          <p:cNvPicPr>
            <a:picLocks noGrp="1" noChangeAspect="1"/>
          </p:cNvPicPr>
          <p:nvPr>
            <p:ph idx="1"/>
          </p:nvPr>
        </p:nvPicPr>
        <p:blipFill rotWithShape="1">
          <a:blip r:embed="rId3" cstate="print"/>
          <a:srcRect t="2739" b="1370"/>
          <a:stretch/>
        </p:blipFill>
        <p:spPr>
          <a:xfrm>
            <a:off x="163089" y="1120039"/>
            <a:ext cx="6690090" cy="5445224"/>
          </a:xfrm>
        </p:spPr>
      </p:pic>
      <p:sp>
        <p:nvSpPr>
          <p:cNvPr id="4" name="Text Placeholder 3"/>
          <p:cNvSpPr>
            <a:spLocks noGrp="1"/>
          </p:cNvSpPr>
          <p:nvPr>
            <p:ph type="body" sz="half" idx="2"/>
          </p:nvPr>
        </p:nvSpPr>
        <p:spPr>
          <a:xfrm>
            <a:off x="6853179" y="1628800"/>
            <a:ext cx="2026568" cy="4569371"/>
          </a:xfrm>
        </p:spPr>
        <p:txBody>
          <a:bodyPr>
            <a:normAutofit/>
          </a:bodyPr>
          <a:lstStyle/>
          <a:p>
            <a:r>
              <a:rPr lang="en-GB" sz="2400" b="0" dirty="0">
                <a:solidFill>
                  <a:srgbClr val="26377C"/>
                </a:solidFill>
                <a:latin typeface="Lato" panose="020F0502020204030203" pitchFamily="34" charset="0"/>
                <a:ea typeface="Lato" panose="020F0502020204030203" pitchFamily="34" charset="0"/>
                <a:cs typeface="Lato" panose="020F0502020204030203" pitchFamily="34" charset="0"/>
              </a:rPr>
              <a:t>Here’s a summary of the enquiry process: thinking about evaluation concerns many of its stages.</a:t>
            </a:r>
          </a:p>
        </p:txBody>
      </p:sp>
      <p:sp>
        <p:nvSpPr>
          <p:cNvPr id="8" name="Action Button: Back or Previous 7">
            <a:hlinkClick r:id="rId4" action="ppaction://hlinksldjump" highlightClick="1"/>
          </p:cNvPr>
          <p:cNvSpPr/>
          <p:nvPr/>
        </p:nvSpPr>
        <p:spPr>
          <a:xfrm>
            <a:off x="6956230" y="5519775"/>
            <a:ext cx="936104" cy="795225"/>
          </a:xfrm>
          <a:prstGeom prst="actionButtonBackPrevio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a:extLst>
              <a:ext uri="{FF2B5EF4-FFF2-40B4-BE49-F238E27FC236}">
                <a16:creationId xmlns:a16="http://schemas.microsoft.com/office/drawing/2014/main" id="{5BC54A1A-974A-4E66-9CBA-BD8F14EC2ECA}"/>
              </a:ext>
            </a:extLst>
          </p:cNvPr>
          <p:cNvSpPr txBox="1"/>
          <p:nvPr/>
        </p:nvSpPr>
        <p:spPr>
          <a:xfrm flipH="1">
            <a:off x="0" y="6597352"/>
            <a:ext cx="2627784" cy="276999"/>
          </a:xfrm>
          <a:prstGeom prst="rect">
            <a:avLst/>
          </a:prstGeom>
          <a:noFill/>
        </p:spPr>
        <p:txBody>
          <a:bodyPr wrap="square" rtlCol="0">
            <a:spAutoFit/>
          </a:bodyPr>
          <a:lstStyle/>
          <a:p>
            <a:r>
              <a:rPr lang="en-GB" sz="1200" dirty="0"/>
              <a:t>© Geographical Association, 2020</a:t>
            </a:r>
          </a:p>
        </p:txBody>
      </p:sp>
    </p:spTree>
    <p:extLst>
      <p:ext uri="{BB962C8B-B14F-4D97-AF65-F5344CB8AC3E}">
        <p14:creationId xmlns:p14="http://schemas.microsoft.com/office/powerpoint/2010/main" val="3917501640"/>
      </p:ext>
    </p:extLst>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52797-5DD7-4E33-A163-0E5B93187626}"/>
              </a:ext>
            </a:extLst>
          </p:cNvPr>
          <p:cNvSpPr>
            <a:spLocks noGrp="1"/>
          </p:cNvSpPr>
          <p:nvPr>
            <p:ph type="title"/>
          </p:nvPr>
        </p:nvSpPr>
        <p:spPr>
          <a:xfrm>
            <a:off x="457200" y="476672"/>
            <a:ext cx="8229600" cy="1066800"/>
          </a:xfrm>
        </p:spPr>
        <p:txBody>
          <a:bodyPr/>
          <a:lstStyle/>
          <a:p>
            <a:r>
              <a:rPr lang="en-GB" dirty="0">
                <a:solidFill>
                  <a:srgbClr val="26377C"/>
                </a:solidFill>
              </a:rPr>
              <a:t>Acknowledgements</a:t>
            </a:r>
          </a:p>
        </p:txBody>
      </p:sp>
      <p:sp>
        <p:nvSpPr>
          <p:cNvPr id="3" name="Content Placeholder 2">
            <a:extLst>
              <a:ext uri="{FF2B5EF4-FFF2-40B4-BE49-F238E27FC236}">
                <a16:creationId xmlns:a16="http://schemas.microsoft.com/office/drawing/2014/main" id="{99CFE4DF-8D8F-4532-84F9-5CF2D06E30CF}"/>
              </a:ext>
            </a:extLst>
          </p:cNvPr>
          <p:cNvSpPr>
            <a:spLocks noGrp="1"/>
          </p:cNvSpPr>
          <p:nvPr>
            <p:ph idx="1"/>
          </p:nvPr>
        </p:nvSpPr>
        <p:spPr>
          <a:xfrm>
            <a:off x="457200" y="1543472"/>
            <a:ext cx="8229600" cy="4729712"/>
          </a:xfrm>
        </p:spPr>
        <p:txBody>
          <a:bodyPr>
            <a:normAutofit/>
          </a:bodyPr>
          <a:lstStyle/>
          <a:p>
            <a:pPr marL="0" indent="0">
              <a:lnSpc>
                <a:spcPct val="108000"/>
              </a:lnSpc>
              <a:buNone/>
            </a:pPr>
            <a:r>
              <a:rPr lang="en-GB" sz="2000" dirty="0"/>
              <a:t>This presentation has been written by John Hopkin, formerly Head of Accreditation for the GA and is an adaptation of Rebecca Kitchen’s article ‘Developing an A level independent investigation toolkit’, </a:t>
            </a:r>
            <a:r>
              <a:rPr lang="en-GB" sz="2000" i="1" dirty="0"/>
              <a:t>Teaching Geography</a:t>
            </a:r>
            <a:r>
              <a:rPr lang="en-GB" sz="2000" dirty="0"/>
              <a:t>, Autumn 2017, pp. 90-92.  </a:t>
            </a:r>
          </a:p>
          <a:p>
            <a:pPr marL="0" indent="0">
              <a:lnSpc>
                <a:spcPct val="108000"/>
              </a:lnSpc>
              <a:buNone/>
            </a:pPr>
            <a:endParaRPr lang="en-GB" sz="2000" dirty="0"/>
          </a:p>
          <a:p>
            <a:pPr marL="0" indent="0">
              <a:lnSpc>
                <a:spcPct val="108000"/>
              </a:lnSpc>
              <a:buNone/>
            </a:pPr>
            <a:r>
              <a:rPr lang="en-GB" sz="2000" b="1" dirty="0"/>
              <a:t>Figures</a:t>
            </a:r>
          </a:p>
          <a:p>
            <a:pPr marL="342900" indent="-342900">
              <a:lnSpc>
                <a:spcPct val="108000"/>
              </a:lnSpc>
            </a:pPr>
            <a:r>
              <a:rPr lang="en-GB" sz="2000" b="1" dirty="0"/>
              <a:t>Slides 4 and 16</a:t>
            </a:r>
            <a:r>
              <a:rPr lang="en-GB" sz="2000" dirty="0"/>
              <a:t>: Diagrams © Field Studies Council</a:t>
            </a:r>
          </a:p>
        </p:txBody>
      </p:sp>
    </p:spTree>
    <p:extLst>
      <p:ext uri="{BB962C8B-B14F-4D97-AF65-F5344CB8AC3E}">
        <p14:creationId xmlns:p14="http://schemas.microsoft.com/office/powerpoint/2010/main" val="1833370852"/>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43013A-A0F5-477F-B3B4-21A2C2F8C5C8}"/>
              </a:ext>
            </a:extLst>
          </p:cNvPr>
          <p:cNvSpPr>
            <a:spLocks noGrp="1"/>
          </p:cNvSpPr>
          <p:nvPr>
            <p:ph type="title"/>
          </p:nvPr>
        </p:nvSpPr>
        <p:spPr/>
        <p:txBody>
          <a:bodyPr>
            <a:normAutofit/>
          </a:bodyPr>
          <a:lstStyle/>
          <a:p>
            <a:r>
              <a:rPr lang="en-GB" dirty="0">
                <a:solidFill>
                  <a:srgbClr val="26377C"/>
                </a:solidFill>
              </a:rPr>
              <a:t>Getting started</a:t>
            </a:r>
          </a:p>
        </p:txBody>
      </p:sp>
      <p:sp>
        <p:nvSpPr>
          <p:cNvPr id="3" name="Content Placeholder 2">
            <a:extLst>
              <a:ext uri="{FF2B5EF4-FFF2-40B4-BE49-F238E27FC236}">
                <a16:creationId xmlns:a16="http://schemas.microsoft.com/office/drawing/2014/main" id="{FC8DDB97-4EB7-4FDA-A049-48DEA45A5DC7}"/>
              </a:ext>
            </a:extLst>
          </p:cNvPr>
          <p:cNvSpPr>
            <a:spLocks noGrp="1"/>
          </p:cNvSpPr>
          <p:nvPr>
            <p:ph idx="1"/>
          </p:nvPr>
        </p:nvSpPr>
        <p:spPr/>
        <p:txBody>
          <a:bodyPr>
            <a:normAutofit/>
          </a:bodyPr>
          <a:lstStyle/>
          <a:p>
            <a:pPr marL="109728" indent="0">
              <a:buNone/>
            </a:pPr>
            <a:r>
              <a:rPr lang="en-GB" sz="2400" dirty="0">
                <a:solidFill>
                  <a:srgbClr val="26377C"/>
                </a:solidFill>
              </a:rPr>
              <a:t>You’ll need a notepad on which to make notes as you go along, or you could make notes, paste images, etc. on your device.</a:t>
            </a:r>
          </a:p>
          <a:p>
            <a:pPr marL="109728" indent="0">
              <a:buNone/>
            </a:pPr>
            <a:endParaRPr lang="en-GB" sz="2400" dirty="0">
              <a:solidFill>
                <a:srgbClr val="26377C"/>
              </a:solidFill>
            </a:endParaRPr>
          </a:p>
          <a:p>
            <a:pPr marL="109728" indent="0">
              <a:buNone/>
            </a:pPr>
            <a:r>
              <a:rPr lang="en-GB" sz="2400" dirty="0">
                <a:solidFill>
                  <a:srgbClr val="26377C"/>
                </a:solidFill>
              </a:rPr>
              <a:t>You can view these slides:</a:t>
            </a:r>
          </a:p>
          <a:p>
            <a:pPr lvl="0"/>
            <a:r>
              <a:rPr lang="en-GB" sz="2400" dirty="0">
                <a:solidFill>
                  <a:srgbClr val="26377C"/>
                </a:solidFill>
              </a:rPr>
              <a:t>as a slide-show for any animations and to follow links</a:t>
            </a:r>
          </a:p>
          <a:p>
            <a:pPr lvl="0"/>
            <a:r>
              <a:rPr lang="en-GB" sz="2400" dirty="0">
                <a:solidFill>
                  <a:srgbClr val="26377C"/>
                </a:solidFill>
              </a:rPr>
              <a:t>in ‘normal’ view if you want to add call-outs or extra slides to make notes, paste images, answer questions.</a:t>
            </a:r>
          </a:p>
          <a:p>
            <a:endParaRPr lang="en-GB" sz="2400" b="1" dirty="0">
              <a:solidFill>
                <a:srgbClr val="26377C"/>
              </a:solidFill>
            </a:endParaRPr>
          </a:p>
          <a:p>
            <a:endParaRPr lang="en-GB" sz="2400" dirty="0">
              <a:solidFill>
                <a:srgbClr val="26377C"/>
              </a:solidFill>
            </a:endParaRPr>
          </a:p>
        </p:txBody>
      </p:sp>
    </p:spTree>
    <p:extLst>
      <p:ext uri="{BB962C8B-B14F-4D97-AF65-F5344CB8AC3E}">
        <p14:creationId xmlns:p14="http://schemas.microsoft.com/office/powerpoint/2010/main" val="1882988607"/>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20688"/>
            <a:ext cx="7772400" cy="952367"/>
          </a:xfrm>
        </p:spPr>
        <p:txBody>
          <a:bodyPr>
            <a:normAutofit/>
          </a:bodyPr>
          <a:lstStyle/>
          <a:p>
            <a:r>
              <a:rPr lang="en-GB" sz="3600" b="1" dirty="0"/>
              <a:t>The independent investigation</a:t>
            </a:r>
          </a:p>
        </p:txBody>
      </p:sp>
      <p:sp>
        <p:nvSpPr>
          <p:cNvPr id="3" name="Subtitle 2"/>
          <p:cNvSpPr>
            <a:spLocks noGrp="1"/>
          </p:cNvSpPr>
          <p:nvPr>
            <p:ph type="subTitle" idx="1"/>
          </p:nvPr>
        </p:nvSpPr>
        <p:spPr>
          <a:xfrm>
            <a:off x="685800" y="1700808"/>
            <a:ext cx="7414592" cy="3196819"/>
          </a:xfrm>
        </p:spPr>
        <p:txBody>
          <a:bodyPr>
            <a:normAutofit/>
          </a:bodyPr>
          <a:lstStyle/>
          <a:p>
            <a:pPr algn="l">
              <a:lnSpc>
                <a:spcPct val="108000"/>
              </a:lnSpc>
            </a:pPr>
            <a:r>
              <a:rPr lang="en-GB" sz="2400" dirty="0">
                <a:solidFill>
                  <a:srgbClr val="26377C"/>
                </a:solidFill>
              </a:rPr>
              <a:t>The independent investigation features in all </a:t>
            </a:r>
            <a:br>
              <a:rPr lang="en-GB" sz="2400" dirty="0">
                <a:solidFill>
                  <a:srgbClr val="26377C"/>
                </a:solidFill>
              </a:rPr>
            </a:br>
            <a:r>
              <a:rPr lang="en-GB" sz="2400" dirty="0">
                <a:solidFill>
                  <a:srgbClr val="26377C"/>
                </a:solidFill>
              </a:rPr>
              <a:t>A level geography specifications. It is sometimes called the non-exam assessment (NEA).</a:t>
            </a:r>
          </a:p>
          <a:p>
            <a:pPr algn="l">
              <a:lnSpc>
                <a:spcPct val="108000"/>
              </a:lnSpc>
            </a:pPr>
            <a:endParaRPr lang="en-GB" sz="2400" dirty="0">
              <a:solidFill>
                <a:srgbClr val="26377C"/>
              </a:solidFill>
            </a:endParaRPr>
          </a:p>
          <a:p>
            <a:pPr algn="l">
              <a:lnSpc>
                <a:spcPct val="108000"/>
              </a:lnSpc>
            </a:pPr>
            <a:r>
              <a:rPr lang="en-GB" sz="2400" dirty="0">
                <a:solidFill>
                  <a:srgbClr val="26377C"/>
                </a:solidFill>
              </a:rPr>
              <a:t>This resource uses a toolkit to take you through the basics of how to tackle different stages in the investigation. </a:t>
            </a:r>
          </a:p>
          <a:p>
            <a:pPr algn="l">
              <a:lnSpc>
                <a:spcPct val="108000"/>
              </a:lnSpc>
            </a:pPr>
            <a:endParaRPr lang="en-GB" sz="2400" dirty="0">
              <a:solidFill>
                <a:srgbClr val="26377C"/>
              </a:solidFill>
            </a:endParaRPr>
          </a:p>
        </p:txBody>
      </p:sp>
    </p:spTree>
    <p:extLst>
      <p:ext uri="{BB962C8B-B14F-4D97-AF65-F5344CB8AC3E}">
        <p14:creationId xmlns:p14="http://schemas.microsoft.com/office/powerpoint/2010/main" val="2710387063"/>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Users\Desktop\GAGeo\Independent investigation\image002.png">
            <a:hlinkClick r:id="rId3" action="ppaction://hlinksldjump"/>
          </p:cNvPr>
          <p:cNvPicPr>
            <a:picLocks noChangeAspect="1" noChangeArrowheads="1"/>
          </p:cNvPicPr>
          <p:nvPr/>
        </p:nvPicPr>
        <p:blipFill>
          <a:blip r:embed="rId4" cstate="print"/>
          <a:srcRect/>
          <a:stretch>
            <a:fillRect/>
          </a:stretch>
        </p:blipFill>
        <p:spPr bwMode="auto">
          <a:xfrm>
            <a:off x="5004048" y="1772816"/>
            <a:ext cx="3988980" cy="3852059"/>
          </a:xfrm>
          <a:prstGeom prst="rect">
            <a:avLst/>
          </a:prstGeom>
          <a:noFill/>
        </p:spPr>
      </p:pic>
      <p:sp>
        <p:nvSpPr>
          <p:cNvPr id="2" name="Title 1"/>
          <p:cNvSpPr>
            <a:spLocks noGrp="1"/>
          </p:cNvSpPr>
          <p:nvPr>
            <p:ph type="title"/>
          </p:nvPr>
        </p:nvSpPr>
        <p:spPr>
          <a:xfrm>
            <a:off x="475396" y="536590"/>
            <a:ext cx="8229600" cy="907504"/>
          </a:xfrm>
        </p:spPr>
        <p:txBody>
          <a:bodyPr>
            <a:normAutofit/>
          </a:bodyPr>
          <a:lstStyle/>
          <a:p>
            <a:pPr algn="l"/>
            <a:r>
              <a:rPr lang="en-GB" sz="3600" b="1" dirty="0"/>
              <a:t>What you need to know</a:t>
            </a:r>
          </a:p>
        </p:txBody>
      </p:sp>
      <p:sp>
        <p:nvSpPr>
          <p:cNvPr id="3" name="Content Placeholder 2"/>
          <p:cNvSpPr>
            <a:spLocks noGrp="1"/>
          </p:cNvSpPr>
          <p:nvPr>
            <p:ph idx="1"/>
          </p:nvPr>
        </p:nvSpPr>
        <p:spPr>
          <a:xfrm>
            <a:off x="447593" y="1543541"/>
            <a:ext cx="5132519" cy="4777869"/>
          </a:xfrm>
        </p:spPr>
        <p:txBody>
          <a:bodyPr>
            <a:normAutofit fontScale="85000" lnSpcReduction="10000"/>
          </a:bodyPr>
          <a:lstStyle/>
          <a:p>
            <a:pPr>
              <a:lnSpc>
                <a:spcPct val="118000"/>
              </a:lnSpc>
            </a:pPr>
            <a:r>
              <a:rPr lang="en-GB" sz="2400" dirty="0"/>
              <a:t>A clear structure is vital. The stages in geographical enquiry will be familiar from GCSE – from the introduction, planning and enquiry questions,</a:t>
            </a:r>
            <a:br>
              <a:rPr lang="en-GB" sz="2400" dirty="0"/>
            </a:br>
            <a:r>
              <a:rPr lang="en-GB" sz="2400" dirty="0"/>
              <a:t>through to conclusions and evaluation.</a:t>
            </a:r>
            <a:br>
              <a:rPr lang="en-GB" sz="2400" dirty="0"/>
            </a:br>
            <a:endParaRPr lang="en-GB" sz="2400" dirty="0"/>
          </a:p>
          <a:p>
            <a:pPr>
              <a:lnSpc>
                <a:spcPct val="118000"/>
              </a:lnSpc>
            </a:pPr>
            <a:r>
              <a:rPr lang="en-GB" sz="2400" dirty="0"/>
              <a:t>At A level there is a new</a:t>
            </a:r>
            <a:br>
              <a:rPr lang="en-GB" sz="2400" dirty="0"/>
            </a:br>
            <a:r>
              <a:rPr lang="en-GB" sz="2400" dirty="0"/>
              <a:t>requirement – a literature review.</a:t>
            </a:r>
            <a:br>
              <a:rPr lang="en-GB" sz="2400" dirty="0"/>
            </a:br>
            <a:endParaRPr lang="en-GB" sz="2400" dirty="0"/>
          </a:p>
          <a:p>
            <a:pPr>
              <a:lnSpc>
                <a:spcPct val="118000"/>
              </a:lnSpc>
            </a:pPr>
            <a:r>
              <a:rPr lang="en-GB" sz="2400" dirty="0"/>
              <a:t>You have a deadline to meet, so being well-organised will help you do this. You might find this </a:t>
            </a:r>
            <a:r>
              <a:rPr lang="en-GB" sz="2400" b="1" dirty="0">
                <a:solidFill>
                  <a:srgbClr val="1F3D91"/>
                </a:solidFill>
                <a:hlinkClick r:id="rId5"/>
              </a:rPr>
              <a:t>action plan</a:t>
            </a:r>
            <a:r>
              <a:rPr lang="en-GB" sz="2400" b="1" dirty="0">
                <a:hlinkClick r:id="rId5"/>
              </a:rPr>
              <a:t> </a:t>
            </a:r>
            <a:r>
              <a:rPr lang="en-GB" sz="2400" dirty="0"/>
              <a:t>will help you to set your own targets and dates.</a:t>
            </a:r>
          </a:p>
          <a:p>
            <a:pPr>
              <a:lnSpc>
                <a:spcPct val="118000"/>
              </a:lnSpc>
            </a:pPr>
            <a:endParaRPr lang="en-GB" sz="2400" dirty="0">
              <a:solidFill>
                <a:srgbClr val="002060"/>
              </a:solidFill>
            </a:endParaRPr>
          </a:p>
        </p:txBody>
      </p:sp>
    </p:spTree>
    <p:extLst>
      <p:ext uri="{BB962C8B-B14F-4D97-AF65-F5344CB8AC3E}">
        <p14:creationId xmlns:p14="http://schemas.microsoft.com/office/powerpoint/2010/main" val="603898172"/>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51138"/>
            <a:ext cx="8229600" cy="1066800"/>
          </a:xfrm>
        </p:spPr>
        <p:txBody>
          <a:bodyPr>
            <a:normAutofit/>
          </a:bodyPr>
          <a:lstStyle/>
          <a:p>
            <a:r>
              <a:rPr lang="en-GB" sz="3600" b="1" dirty="0"/>
              <a:t>Getting started</a:t>
            </a:r>
          </a:p>
        </p:txBody>
      </p:sp>
      <p:sp>
        <p:nvSpPr>
          <p:cNvPr id="3" name="Content Placeholder 2"/>
          <p:cNvSpPr>
            <a:spLocks noGrp="1"/>
          </p:cNvSpPr>
          <p:nvPr>
            <p:ph idx="1"/>
          </p:nvPr>
        </p:nvSpPr>
        <p:spPr>
          <a:xfrm>
            <a:off x="457200" y="1600200"/>
            <a:ext cx="7571184" cy="4997152"/>
          </a:xfrm>
        </p:spPr>
        <p:txBody>
          <a:bodyPr>
            <a:normAutofit lnSpcReduction="10000"/>
          </a:bodyPr>
          <a:lstStyle/>
          <a:p>
            <a:pPr>
              <a:lnSpc>
                <a:spcPct val="108000"/>
              </a:lnSpc>
            </a:pPr>
            <a:r>
              <a:rPr lang="en-GB" sz="2400" dirty="0"/>
              <a:t>Your investigation </a:t>
            </a:r>
            <a:r>
              <a:rPr lang="en-GB" sz="2400" i="1" dirty="0"/>
              <a:t>must</a:t>
            </a:r>
            <a:r>
              <a:rPr lang="en-GB" sz="2400" dirty="0"/>
              <a:t> relate to a topic in the geography specification you are studying. </a:t>
            </a:r>
          </a:p>
          <a:p>
            <a:pPr>
              <a:lnSpc>
                <a:spcPct val="108000"/>
              </a:lnSpc>
            </a:pPr>
            <a:r>
              <a:rPr lang="en-GB" sz="2400" dirty="0"/>
              <a:t>Another key point – this is an </a:t>
            </a:r>
            <a:r>
              <a:rPr lang="en-GB" sz="2400" b="1" dirty="0"/>
              <a:t>independent</a:t>
            </a:r>
            <a:r>
              <a:rPr lang="en-GB" sz="2400" dirty="0"/>
              <a:t> investigation, not an individual one.</a:t>
            </a:r>
            <a:endParaRPr lang="en-GB" sz="2400" b="1" dirty="0"/>
          </a:p>
          <a:p>
            <a:pPr marL="109728" indent="0">
              <a:lnSpc>
                <a:spcPct val="108000"/>
              </a:lnSpc>
              <a:buNone/>
            </a:pPr>
            <a:endParaRPr lang="en-GB" sz="2400" b="1" dirty="0"/>
          </a:p>
          <a:p>
            <a:pPr marL="109728" indent="0">
              <a:lnSpc>
                <a:spcPct val="108000"/>
              </a:lnSpc>
              <a:buNone/>
            </a:pPr>
            <a:r>
              <a:rPr lang="en-GB" sz="2400" b="1" dirty="0"/>
              <a:t>Independent </a:t>
            </a:r>
            <a:r>
              <a:rPr lang="en-GB" sz="2400" dirty="0"/>
              <a:t>means:</a:t>
            </a:r>
          </a:p>
          <a:p>
            <a:pPr>
              <a:lnSpc>
                <a:spcPct val="108000"/>
              </a:lnSpc>
            </a:pPr>
            <a:r>
              <a:rPr lang="en-GB" sz="2400" dirty="0"/>
              <a:t>You must carry out your enquiry without relying on teachers and other students.</a:t>
            </a:r>
          </a:p>
          <a:p>
            <a:pPr>
              <a:lnSpc>
                <a:spcPct val="108000"/>
              </a:lnSpc>
            </a:pPr>
            <a:r>
              <a:rPr lang="en-GB" sz="2400" dirty="0"/>
              <a:t>You do not need to work in isolation, or have a unique title for your investigation.</a:t>
            </a:r>
          </a:p>
          <a:p>
            <a:pPr>
              <a:lnSpc>
                <a:spcPct val="108000"/>
              </a:lnSpc>
            </a:pPr>
            <a:r>
              <a:rPr lang="en-GB" sz="2400" dirty="0"/>
              <a:t>You can draw on advice (e.g. from teachers) to become an independent and </a:t>
            </a:r>
            <a:r>
              <a:rPr lang="en-GB" sz="2400" b="1" dirty="0">
                <a:hlinkClick r:id="rId2"/>
              </a:rPr>
              <a:t>critical thinker. </a:t>
            </a:r>
            <a:endParaRPr lang="en-GB" sz="2400" b="1" dirty="0"/>
          </a:p>
        </p:txBody>
      </p:sp>
    </p:spTree>
    <p:extLst>
      <p:ext uri="{BB962C8B-B14F-4D97-AF65-F5344CB8AC3E}">
        <p14:creationId xmlns:p14="http://schemas.microsoft.com/office/powerpoint/2010/main" val="1594530460"/>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76672"/>
            <a:ext cx="8229600" cy="1066800"/>
          </a:xfrm>
        </p:spPr>
        <p:txBody>
          <a:bodyPr>
            <a:normAutofit/>
          </a:bodyPr>
          <a:lstStyle/>
          <a:p>
            <a:r>
              <a:rPr lang="en-GB" sz="3600" b="1" dirty="0"/>
              <a:t>Introduction</a:t>
            </a:r>
            <a:r>
              <a:rPr lang="en-GB" sz="3600" b="1" dirty="0">
                <a:solidFill>
                  <a:srgbClr val="243D91"/>
                </a:solidFill>
              </a:rPr>
              <a:t> and planning 1</a:t>
            </a:r>
          </a:p>
        </p:txBody>
      </p:sp>
      <p:sp>
        <p:nvSpPr>
          <p:cNvPr id="3" name="Content Placeholder 2"/>
          <p:cNvSpPr>
            <a:spLocks noGrp="1"/>
          </p:cNvSpPr>
          <p:nvPr>
            <p:ph idx="1"/>
          </p:nvPr>
        </p:nvSpPr>
        <p:spPr>
          <a:xfrm>
            <a:off x="262741" y="1509420"/>
            <a:ext cx="5677411" cy="4871908"/>
          </a:xfrm>
        </p:spPr>
        <p:txBody>
          <a:bodyPr>
            <a:normAutofit/>
          </a:bodyPr>
          <a:lstStyle/>
          <a:p>
            <a:pPr marL="109728" indent="0">
              <a:lnSpc>
                <a:spcPct val="108000"/>
              </a:lnSpc>
              <a:spcBef>
                <a:spcPts val="0"/>
              </a:spcBef>
              <a:buNone/>
            </a:pPr>
            <a:r>
              <a:rPr lang="en-GB" sz="2000" dirty="0"/>
              <a:t>Your most important task is to devise a </a:t>
            </a:r>
            <a:r>
              <a:rPr lang="en-GB" sz="2000" b="1" dirty="0">
                <a:hlinkClick r:id="rId2"/>
              </a:rPr>
              <a:t>central question or hypothesis</a:t>
            </a:r>
            <a:r>
              <a:rPr lang="en-GB" sz="2000" b="1" dirty="0"/>
              <a:t> </a:t>
            </a:r>
            <a:r>
              <a:rPr lang="en-GB" sz="2000" dirty="0"/>
              <a:t>to guide your investigation. </a:t>
            </a:r>
          </a:p>
          <a:p>
            <a:pPr>
              <a:lnSpc>
                <a:spcPct val="108000"/>
              </a:lnSpc>
              <a:spcBef>
                <a:spcPts val="0"/>
              </a:spcBef>
            </a:pPr>
            <a:r>
              <a:rPr lang="en-GB" sz="2000" dirty="0"/>
              <a:t>Poor questions lead to poor investigations:</a:t>
            </a:r>
          </a:p>
          <a:p>
            <a:pPr marL="354013" lvl="1" indent="0">
              <a:lnSpc>
                <a:spcPct val="108000"/>
              </a:lnSpc>
              <a:spcBef>
                <a:spcPts val="0"/>
              </a:spcBef>
              <a:buNone/>
            </a:pPr>
            <a:r>
              <a:rPr lang="en-GB" sz="2000" i="1" dirty="0">
                <a:solidFill>
                  <a:schemeClr val="accent6"/>
                </a:solidFill>
              </a:rPr>
              <a:t>What is a groyne?  </a:t>
            </a:r>
            <a:br>
              <a:rPr lang="en-GB" sz="2000" i="1" dirty="0"/>
            </a:br>
            <a:r>
              <a:rPr lang="en-GB" sz="2000" dirty="0">
                <a:solidFill>
                  <a:srgbClr val="26377C"/>
                </a:solidFill>
              </a:rPr>
              <a:t>This is not a good question at A level – think about why not.</a:t>
            </a:r>
          </a:p>
          <a:p>
            <a:pPr>
              <a:lnSpc>
                <a:spcPct val="108000"/>
              </a:lnSpc>
              <a:spcBef>
                <a:spcPts val="0"/>
              </a:spcBef>
            </a:pPr>
            <a:r>
              <a:rPr lang="en-GB" sz="2000" dirty="0"/>
              <a:t>A good question is one which is focused:</a:t>
            </a:r>
            <a:endParaRPr lang="en-GB" sz="2000" i="1" dirty="0"/>
          </a:p>
          <a:p>
            <a:pPr marL="354013" lvl="1" indent="0">
              <a:lnSpc>
                <a:spcPct val="108000"/>
              </a:lnSpc>
              <a:spcBef>
                <a:spcPts val="0"/>
              </a:spcBef>
              <a:buNone/>
            </a:pPr>
            <a:r>
              <a:rPr lang="en-GB" sz="2000" i="1" dirty="0">
                <a:solidFill>
                  <a:schemeClr val="accent6"/>
                </a:solidFill>
              </a:rPr>
              <a:t>To what extent does the character of the Mumbles change with increasing distance away from Oyster Wharf? </a:t>
            </a:r>
            <a:br>
              <a:rPr lang="en-GB" sz="2000" i="1" dirty="0"/>
            </a:br>
            <a:r>
              <a:rPr lang="en-GB" sz="2000" dirty="0">
                <a:solidFill>
                  <a:srgbClr val="26377C"/>
                </a:solidFill>
              </a:rPr>
              <a:t>This is better – think about why.</a:t>
            </a:r>
            <a:endParaRPr lang="en-GB" sz="2000" i="1" dirty="0">
              <a:solidFill>
                <a:srgbClr val="26377C"/>
              </a:solidFill>
            </a:endParaRPr>
          </a:p>
          <a:p>
            <a:pPr marL="109538" indent="0">
              <a:lnSpc>
                <a:spcPct val="108000"/>
              </a:lnSpc>
              <a:spcBef>
                <a:spcPts val="0"/>
              </a:spcBef>
              <a:buNone/>
            </a:pPr>
            <a:r>
              <a:rPr lang="en-GB" sz="2000" dirty="0"/>
              <a:t>This </a:t>
            </a:r>
            <a:r>
              <a:rPr lang="en-GB" sz="2000" b="1" dirty="0">
                <a:solidFill>
                  <a:srgbClr val="1F3D91"/>
                </a:solidFill>
                <a:hlinkClick r:id="rId3"/>
              </a:rPr>
              <a:t>question generator</a:t>
            </a:r>
            <a:r>
              <a:rPr lang="en-GB" sz="2000" b="1" dirty="0">
                <a:solidFill>
                  <a:srgbClr val="00B0F0"/>
                </a:solidFill>
              </a:rPr>
              <a:t> </a:t>
            </a:r>
            <a:r>
              <a:rPr lang="en-GB" sz="2000" dirty="0"/>
              <a:t>is one way to help you think of better questions.</a:t>
            </a:r>
          </a:p>
        </p:txBody>
      </p:sp>
      <p:sp>
        <p:nvSpPr>
          <p:cNvPr id="6" name="TextBox 5"/>
          <p:cNvSpPr txBox="1"/>
          <p:nvPr/>
        </p:nvSpPr>
        <p:spPr>
          <a:xfrm>
            <a:off x="5940152" y="2924944"/>
            <a:ext cx="2952328" cy="3061672"/>
          </a:xfrm>
          <a:prstGeom prst="rect">
            <a:avLst/>
          </a:prstGeom>
          <a:solidFill>
            <a:schemeClr val="accent2">
              <a:lumMod val="40000"/>
              <a:lumOff val="60000"/>
            </a:schemeClr>
          </a:solidFill>
          <a:ln>
            <a:noFill/>
          </a:ln>
        </p:spPr>
        <p:txBody>
          <a:bodyPr wrap="square" rtlCol="0">
            <a:spAutoFit/>
          </a:bodyPr>
          <a:lstStyle/>
          <a:p>
            <a:pPr>
              <a:lnSpc>
                <a:spcPct val="108000"/>
              </a:lnSpc>
            </a:pPr>
            <a:r>
              <a:rPr lang="en-GB" b="1" dirty="0">
                <a:solidFill>
                  <a:srgbClr val="26377C"/>
                </a:solidFill>
                <a:latin typeface="Lato" panose="020F0502020204030203" pitchFamily="34" charset="0"/>
                <a:ea typeface="Lato" panose="020F0502020204030203" pitchFamily="34" charset="0"/>
                <a:cs typeface="Lato" panose="020F0502020204030203" pitchFamily="34" charset="0"/>
              </a:rPr>
              <a:t>Activity</a:t>
            </a:r>
          </a:p>
          <a:p>
            <a:pPr marL="285750" indent="-285750">
              <a:lnSpc>
                <a:spcPct val="108000"/>
              </a:lnSpc>
              <a:buFont typeface="Arial" panose="020B0604020202020204" pitchFamily="34" charset="0"/>
              <a:buChar char="•"/>
            </a:pPr>
            <a:r>
              <a:rPr lang="en-GB" dirty="0">
                <a:solidFill>
                  <a:srgbClr val="26377C"/>
                </a:solidFill>
                <a:latin typeface="Lato" panose="020F0502020204030203" pitchFamily="34" charset="0"/>
                <a:ea typeface="Lato" panose="020F0502020204030203" pitchFamily="34" charset="0"/>
                <a:cs typeface="Lato" panose="020F0502020204030203" pitchFamily="34" charset="0"/>
              </a:rPr>
              <a:t>Look out of your window. </a:t>
            </a:r>
          </a:p>
          <a:p>
            <a:pPr marL="285750" indent="-285750">
              <a:lnSpc>
                <a:spcPct val="108000"/>
              </a:lnSpc>
              <a:buFont typeface="Arial" panose="020B0604020202020204" pitchFamily="34" charset="0"/>
              <a:buChar char="•"/>
            </a:pPr>
            <a:r>
              <a:rPr lang="en-GB" dirty="0">
                <a:solidFill>
                  <a:srgbClr val="26377C"/>
                </a:solidFill>
                <a:latin typeface="Lato" panose="020F0502020204030203" pitchFamily="34" charset="0"/>
                <a:ea typeface="Lato" panose="020F0502020204030203" pitchFamily="34" charset="0"/>
                <a:cs typeface="Lato" panose="020F0502020204030203" pitchFamily="34" charset="0"/>
              </a:rPr>
              <a:t>Fill in each cell in the generator with a question.</a:t>
            </a:r>
          </a:p>
          <a:p>
            <a:pPr marL="285750" indent="-285750">
              <a:lnSpc>
                <a:spcPct val="108000"/>
              </a:lnSpc>
              <a:buFont typeface="Arial" panose="020B0604020202020204" pitchFamily="34" charset="0"/>
              <a:buChar char="•"/>
            </a:pPr>
            <a:r>
              <a:rPr lang="en-GB" dirty="0">
                <a:solidFill>
                  <a:srgbClr val="26377C"/>
                </a:solidFill>
                <a:latin typeface="Lato" panose="020F0502020204030203" pitchFamily="34" charset="0"/>
                <a:ea typeface="Lato" panose="020F0502020204030203" pitchFamily="34" charset="0"/>
                <a:cs typeface="Lato" panose="020F0502020204030203" pitchFamily="34" charset="0"/>
              </a:rPr>
              <a:t>Which question has the most scope for an independent investigation, and why?</a:t>
            </a:r>
          </a:p>
        </p:txBody>
      </p:sp>
      <p:sp>
        <p:nvSpPr>
          <p:cNvPr id="5" name="TextBox 4"/>
          <p:cNvSpPr txBox="1"/>
          <p:nvPr/>
        </p:nvSpPr>
        <p:spPr>
          <a:xfrm>
            <a:off x="5940152" y="1628800"/>
            <a:ext cx="2952328" cy="1266565"/>
          </a:xfrm>
          <a:prstGeom prst="rect">
            <a:avLst/>
          </a:prstGeom>
          <a:noFill/>
          <a:ln w="19050">
            <a:solidFill>
              <a:srgbClr val="00B050"/>
            </a:solidFill>
          </a:ln>
        </p:spPr>
        <p:txBody>
          <a:bodyPr wrap="square" rtlCol="0">
            <a:spAutoFit/>
          </a:bodyPr>
          <a:lstStyle/>
          <a:p>
            <a:pPr>
              <a:lnSpc>
                <a:spcPct val="108000"/>
              </a:lnSpc>
            </a:pPr>
            <a:r>
              <a:rPr lang="en-GB" b="1" dirty="0">
                <a:solidFill>
                  <a:srgbClr val="243D91"/>
                </a:solidFill>
                <a:latin typeface="Lato" panose="020F0502020204030203" pitchFamily="34" charset="0"/>
                <a:ea typeface="Lato" panose="020F0502020204030203" pitchFamily="34" charset="0"/>
                <a:cs typeface="Lato" panose="020F0502020204030203" pitchFamily="34" charset="0"/>
              </a:rPr>
              <a:t>Resource</a:t>
            </a:r>
          </a:p>
          <a:p>
            <a:pPr>
              <a:lnSpc>
                <a:spcPct val="108000"/>
              </a:lnSpc>
            </a:pPr>
            <a:r>
              <a:rPr lang="en-GB" dirty="0">
                <a:solidFill>
                  <a:srgbClr val="243D91"/>
                </a:solidFill>
                <a:latin typeface="Lato"/>
              </a:rPr>
              <a:t>This </a:t>
            </a:r>
            <a:r>
              <a:rPr lang="en-GB" dirty="0">
                <a:latin typeface="Lato"/>
                <a:hlinkClick r:id="rId4"/>
              </a:rPr>
              <a:t>Time for Geography video</a:t>
            </a:r>
            <a:r>
              <a:rPr lang="en-GB" dirty="0">
                <a:latin typeface="Lato"/>
              </a:rPr>
              <a:t> </a:t>
            </a:r>
            <a:r>
              <a:rPr lang="en-GB" dirty="0">
                <a:solidFill>
                  <a:srgbClr val="243D91"/>
                </a:solidFill>
                <a:latin typeface="Lato"/>
              </a:rPr>
              <a:t>explores asking research questions.</a:t>
            </a:r>
          </a:p>
        </p:txBody>
      </p:sp>
    </p:spTree>
    <p:extLst>
      <p:ext uri="{BB962C8B-B14F-4D97-AF65-F5344CB8AC3E}">
        <p14:creationId xmlns:p14="http://schemas.microsoft.com/office/powerpoint/2010/main" val="3206504194"/>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48680"/>
            <a:ext cx="8229600" cy="1066800"/>
          </a:xfrm>
        </p:spPr>
        <p:txBody>
          <a:bodyPr>
            <a:normAutofit/>
          </a:bodyPr>
          <a:lstStyle/>
          <a:p>
            <a:r>
              <a:rPr lang="en-GB" sz="3600" b="1" dirty="0"/>
              <a:t>Introduction</a:t>
            </a:r>
            <a:r>
              <a:rPr lang="en-GB" sz="4000" b="1" dirty="0"/>
              <a:t> and planning 2</a:t>
            </a:r>
            <a:endParaRPr lang="en-GB" sz="4000" dirty="0"/>
          </a:p>
        </p:txBody>
      </p:sp>
      <p:sp>
        <p:nvSpPr>
          <p:cNvPr id="3" name="Content Placeholder 2"/>
          <p:cNvSpPr>
            <a:spLocks noGrp="1"/>
          </p:cNvSpPr>
          <p:nvPr>
            <p:ph idx="1"/>
          </p:nvPr>
        </p:nvSpPr>
        <p:spPr>
          <a:xfrm>
            <a:off x="451082" y="1615480"/>
            <a:ext cx="6065134" cy="4693840"/>
          </a:xfrm>
        </p:spPr>
        <p:txBody>
          <a:bodyPr>
            <a:normAutofit fontScale="92500" lnSpcReduction="10000"/>
          </a:bodyPr>
          <a:lstStyle/>
          <a:p>
            <a:pPr>
              <a:lnSpc>
                <a:spcPct val="108000"/>
              </a:lnSpc>
              <a:spcBef>
                <a:spcPts val="0"/>
              </a:spcBef>
            </a:pPr>
            <a:r>
              <a:rPr lang="en-GB" sz="2400" dirty="0"/>
              <a:t>Now you need to do some reading around. What have other geographers published that’s relevant to your investigation? What processes and key ideas do they help you understand?</a:t>
            </a:r>
          </a:p>
          <a:p>
            <a:pPr>
              <a:lnSpc>
                <a:spcPct val="108000"/>
              </a:lnSpc>
              <a:spcBef>
                <a:spcPts val="0"/>
              </a:spcBef>
            </a:pPr>
            <a:endParaRPr lang="en-GB" sz="2400" dirty="0"/>
          </a:p>
          <a:p>
            <a:pPr>
              <a:lnSpc>
                <a:spcPct val="108000"/>
              </a:lnSpc>
              <a:spcBef>
                <a:spcPts val="0"/>
              </a:spcBef>
            </a:pPr>
            <a:r>
              <a:rPr lang="en-GB" sz="2400" dirty="0"/>
              <a:t>This is your literature review: it sets your investigation in a wider theoretical context.</a:t>
            </a:r>
          </a:p>
          <a:p>
            <a:pPr>
              <a:lnSpc>
                <a:spcPct val="108000"/>
              </a:lnSpc>
              <a:spcBef>
                <a:spcPts val="0"/>
              </a:spcBef>
            </a:pPr>
            <a:endParaRPr lang="en-GB" sz="2400" dirty="0"/>
          </a:p>
          <a:p>
            <a:pPr>
              <a:lnSpc>
                <a:spcPct val="108000"/>
              </a:lnSpc>
              <a:spcBef>
                <a:spcPts val="0"/>
              </a:spcBef>
            </a:pPr>
            <a:r>
              <a:rPr lang="en-GB" sz="2400" dirty="0"/>
              <a:t>You might need to read more later, and it’s easy to lose sight of your readings, so keeping a </a:t>
            </a:r>
            <a:r>
              <a:rPr lang="en-GB" sz="2400" b="1" u="sng" dirty="0">
                <a:solidFill>
                  <a:srgbClr val="1F3D91"/>
                </a:solidFill>
                <a:hlinkClick r:id="rId2"/>
              </a:rPr>
              <a:t>literature log</a:t>
            </a:r>
            <a:r>
              <a:rPr lang="en-GB" sz="2400" b="1" dirty="0">
                <a:solidFill>
                  <a:srgbClr val="1F3D91"/>
                </a:solidFill>
              </a:rPr>
              <a:t> </a:t>
            </a:r>
            <a:r>
              <a:rPr lang="en-GB" sz="2400" dirty="0"/>
              <a:t>is one way to keep focused.</a:t>
            </a:r>
          </a:p>
          <a:p>
            <a:pPr marL="0" indent="0">
              <a:buNone/>
            </a:pPr>
            <a:endParaRPr lang="en-GB" sz="2400" dirty="0"/>
          </a:p>
        </p:txBody>
      </p:sp>
      <p:sp>
        <p:nvSpPr>
          <p:cNvPr id="5" name="TextBox 4"/>
          <p:cNvSpPr txBox="1"/>
          <p:nvPr/>
        </p:nvSpPr>
        <p:spPr>
          <a:xfrm>
            <a:off x="6660232" y="1700808"/>
            <a:ext cx="2160000" cy="1864934"/>
          </a:xfrm>
          <a:prstGeom prst="rect">
            <a:avLst/>
          </a:prstGeom>
          <a:noFill/>
          <a:ln w="19050">
            <a:solidFill>
              <a:srgbClr val="00B050"/>
            </a:solidFill>
          </a:ln>
        </p:spPr>
        <p:txBody>
          <a:bodyPr wrap="square" rtlCol="0">
            <a:spAutoFit/>
          </a:bodyPr>
          <a:lstStyle/>
          <a:p>
            <a:pPr>
              <a:lnSpc>
                <a:spcPct val="108000"/>
              </a:lnSpc>
            </a:pPr>
            <a:r>
              <a:rPr lang="en-GB" b="1" dirty="0">
                <a:solidFill>
                  <a:srgbClr val="26377C"/>
                </a:solidFill>
                <a:latin typeface="Lato" panose="020F0502020204030203" pitchFamily="34" charset="0"/>
                <a:ea typeface="Lato" panose="020F0502020204030203" pitchFamily="34" charset="0"/>
                <a:cs typeface="Lato" panose="020F0502020204030203" pitchFamily="34" charset="0"/>
              </a:rPr>
              <a:t>Resource</a:t>
            </a:r>
          </a:p>
          <a:p>
            <a:pPr>
              <a:lnSpc>
                <a:spcPct val="108000"/>
              </a:lnSpc>
            </a:pPr>
            <a:r>
              <a:rPr lang="en-GB" dirty="0">
                <a:solidFill>
                  <a:srgbClr val="26377C"/>
                </a:solidFill>
                <a:latin typeface="Lato"/>
              </a:rPr>
              <a:t>From Geo:</a:t>
            </a:r>
          </a:p>
          <a:p>
            <a:pPr>
              <a:lnSpc>
                <a:spcPct val="108000"/>
              </a:lnSpc>
            </a:pPr>
            <a:r>
              <a:rPr lang="en-GB" dirty="0">
                <a:latin typeface="Lato"/>
                <a:hlinkClick r:id="rId3"/>
              </a:rPr>
              <a:t>The A level independent investigation literature review </a:t>
            </a:r>
            <a:endParaRPr lang="en-GB" dirty="0">
              <a:latin typeface="Lato"/>
            </a:endParaRPr>
          </a:p>
        </p:txBody>
      </p:sp>
    </p:spTree>
    <p:extLst>
      <p:ext uri="{BB962C8B-B14F-4D97-AF65-F5344CB8AC3E}">
        <p14:creationId xmlns:p14="http://schemas.microsoft.com/office/powerpoint/2010/main" val="2566619414"/>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529679"/>
            <a:ext cx="8229600" cy="1066800"/>
          </a:xfrm>
        </p:spPr>
        <p:txBody>
          <a:bodyPr>
            <a:normAutofit/>
          </a:bodyPr>
          <a:lstStyle/>
          <a:p>
            <a:r>
              <a:rPr lang="en-GB" sz="3600" b="1" dirty="0"/>
              <a:t>Methods and data collection</a:t>
            </a:r>
          </a:p>
        </p:txBody>
      </p:sp>
      <p:sp>
        <p:nvSpPr>
          <p:cNvPr id="3" name="Content Placeholder 2"/>
          <p:cNvSpPr>
            <a:spLocks noGrp="1"/>
          </p:cNvSpPr>
          <p:nvPr>
            <p:ph idx="1"/>
          </p:nvPr>
        </p:nvSpPr>
        <p:spPr>
          <a:xfrm>
            <a:off x="179512" y="1484784"/>
            <a:ext cx="5904656" cy="4968552"/>
          </a:xfrm>
        </p:spPr>
        <p:txBody>
          <a:bodyPr>
            <a:noAutofit/>
          </a:bodyPr>
          <a:lstStyle/>
          <a:p>
            <a:pPr marL="109728" indent="0">
              <a:lnSpc>
                <a:spcPct val="108000"/>
              </a:lnSpc>
              <a:spcBef>
                <a:spcPts val="0"/>
              </a:spcBef>
              <a:buNone/>
            </a:pPr>
            <a:r>
              <a:rPr lang="en-GB" sz="2200" dirty="0"/>
              <a:t>You need to decide which methods to use independently.</a:t>
            </a:r>
          </a:p>
          <a:p>
            <a:pPr>
              <a:lnSpc>
                <a:spcPct val="108000"/>
              </a:lnSpc>
              <a:spcBef>
                <a:spcPts val="0"/>
              </a:spcBef>
            </a:pPr>
            <a:r>
              <a:rPr lang="en-GB" sz="2200" dirty="0"/>
              <a:t>Work out which are the most useful and appropriate methods. Which are essential? How many are realistic? The </a:t>
            </a:r>
            <a:r>
              <a:rPr lang="en-GB" sz="2200" b="1" dirty="0">
                <a:hlinkClick r:id="rId2"/>
              </a:rPr>
              <a:t>methodology card sort</a:t>
            </a:r>
            <a:r>
              <a:rPr lang="en-GB" sz="2200" b="1" dirty="0"/>
              <a:t> </a:t>
            </a:r>
            <a:r>
              <a:rPr lang="en-GB" sz="2200" dirty="0"/>
              <a:t>may help.</a:t>
            </a:r>
          </a:p>
          <a:p>
            <a:pPr>
              <a:lnSpc>
                <a:spcPct val="108000"/>
              </a:lnSpc>
              <a:spcBef>
                <a:spcPts val="0"/>
              </a:spcBef>
            </a:pPr>
            <a:r>
              <a:rPr lang="en-GB" sz="2200" dirty="0"/>
              <a:t>Think through how your methods will work and the evidence they will bring in: creating a mind map might help.</a:t>
            </a:r>
          </a:p>
          <a:p>
            <a:pPr>
              <a:lnSpc>
                <a:spcPct val="108000"/>
              </a:lnSpc>
              <a:spcBef>
                <a:spcPts val="0"/>
              </a:spcBef>
            </a:pPr>
            <a:r>
              <a:rPr lang="en-GB" sz="2200" dirty="0"/>
              <a:t>Collect secondary as well as primary data: a </a:t>
            </a:r>
            <a:r>
              <a:rPr lang="en-GB" sz="2200" b="1" dirty="0">
                <a:solidFill>
                  <a:srgbClr val="1F3D91"/>
                </a:solidFill>
                <a:hlinkClick r:id="rId3"/>
              </a:rPr>
              <a:t>secondary data log</a:t>
            </a:r>
            <a:r>
              <a:rPr lang="en-GB" sz="2200" dirty="0">
                <a:solidFill>
                  <a:srgbClr val="00B0F0"/>
                </a:solidFill>
              </a:rPr>
              <a:t> </a:t>
            </a:r>
            <a:r>
              <a:rPr lang="en-GB" sz="2200" dirty="0"/>
              <a:t>could help you record what you use.</a:t>
            </a:r>
          </a:p>
        </p:txBody>
      </p:sp>
      <p:sp>
        <p:nvSpPr>
          <p:cNvPr id="7" name="TextBox 6"/>
          <p:cNvSpPr txBox="1"/>
          <p:nvPr/>
        </p:nvSpPr>
        <p:spPr>
          <a:xfrm>
            <a:off x="6300192" y="3068960"/>
            <a:ext cx="2592288" cy="2463303"/>
          </a:xfrm>
          <a:prstGeom prst="rect">
            <a:avLst/>
          </a:prstGeom>
          <a:solidFill>
            <a:schemeClr val="accent2">
              <a:lumMod val="40000"/>
              <a:lumOff val="60000"/>
            </a:schemeClr>
          </a:solidFill>
          <a:ln>
            <a:noFill/>
          </a:ln>
        </p:spPr>
        <p:txBody>
          <a:bodyPr wrap="square" rtlCol="0">
            <a:spAutoFit/>
          </a:bodyPr>
          <a:lstStyle/>
          <a:p>
            <a:pPr>
              <a:lnSpc>
                <a:spcPct val="108000"/>
              </a:lnSpc>
            </a:pPr>
            <a:r>
              <a:rPr lang="en-GB" b="1" dirty="0">
                <a:solidFill>
                  <a:srgbClr val="002060"/>
                </a:solidFill>
                <a:latin typeface="Lato" panose="020F0502020204030203" pitchFamily="34" charset="0"/>
                <a:ea typeface="Lato" panose="020F0502020204030203" pitchFamily="34" charset="0"/>
                <a:cs typeface="Lato" panose="020F0502020204030203" pitchFamily="34" charset="0"/>
              </a:rPr>
              <a:t>Activity</a:t>
            </a:r>
          </a:p>
          <a:p>
            <a:pPr marL="285750" indent="-285750">
              <a:lnSpc>
                <a:spcPct val="108000"/>
              </a:lnSpc>
              <a:buFont typeface="Arial" panose="020B0604020202020204" pitchFamily="34" charset="0"/>
              <a:buChar char="•"/>
            </a:pPr>
            <a:r>
              <a:rPr lang="en-GB" dirty="0">
                <a:solidFill>
                  <a:srgbClr val="002060"/>
                </a:solidFill>
                <a:latin typeface="Lato" panose="020F0502020204030203" pitchFamily="34" charset="0"/>
                <a:ea typeface="Lato" panose="020F0502020204030203" pitchFamily="34" charset="0"/>
                <a:cs typeface="Lato" panose="020F0502020204030203" pitchFamily="34" charset="0"/>
              </a:rPr>
              <a:t>Write a list of secondary sources of data which might be useful for your enquiry.</a:t>
            </a:r>
          </a:p>
          <a:p>
            <a:pPr marL="285750" indent="-285750">
              <a:lnSpc>
                <a:spcPct val="108000"/>
              </a:lnSpc>
              <a:buFont typeface="Arial" panose="020B0604020202020204" pitchFamily="34" charset="0"/>
              <a:buChar char="•"/>
            </a:pPr>
            <a:r>
              <a:rPr lang="en-GB" dirty="0">
                <a:solidFill>
                  <a:srgbClr val="002060"/>
                </a:solidFill>
                <a:latin typeface="Lato" panose="020F0502020204030203" pitchFamily="34" charset="0"/>
                <a:ea typeface="Lato" panose="020F0502020204030203" pitchFamily="34" charset="0"/>
                <a:cs typeface="Lato" panose="020F0502020204030203" pitchFamily="34" charset="0"/>
              </a:rPr>
              <a:t>Swap your list with a friend and discuss.</a:t>
            </a:r>
          </a:p>
        </p:txBody>
      </p:sp>
      <p:sp>
        <p:nvSpPr>
          <p:cNvPr id="6" name="TextBox 5"/>
          <p:cNvSpPr txBox="1"/>
          <p:nvPr/>
        </p:nvSpPr>
        <p:spPr>
          <a:xfrm>
            <a:off x="6300192" y="1484784"/>
            <a:ext cx="2592288" cy="1477328"/>
          </a:xfrm>
          <a:prstGeom prst="rect">
            <a:avLst/>
          </a:prstGeom>
          <a:noFill/>
          <a:ln w="19050">
            <a:solidFill>
              <a:srgbClr val="00B050"/>
            </a:solidFill>
          </a:ln>
        </p:spPr>
        <p:txBody>
          <a:bodyPr wrap="square" rtlCol="0">
            <a:spAutoFit/>
          </a:bodyPr>
          <a:lstStyle/>
          <a:p>
            <a:r>
              <a:rPr lang="en-GB" b="1" dirty="0">
                <a:solidFill>
                  <a:srgbClr val="26377C"/>
                </a:solidFill>
                <a:latin typeface="Lato" panose="020F0502020204030203" pitchFamily="34" charset="0"/>
                <a:ea typeface="Lato" panose="020F0502020204030203" pitchFamily="34" charset="0"/>
                <a:cs typeface="Lato" panose="020F0502020204030203" pitchFamily="34" charset="0"/>
              </a:rPr>
              <a:t>Resource</a:t>
            </a:r>
          </a:p>
          <a:p>
            <a:r>
              <a:rPr lang="en-GB" dirty="0">
                <a:solidFill>
                  <a:srgbClr val="26377C"/>
                </a:solidFill>
                <a:latin typeface="Lato"/>
              </a:rPr>
              <a:t>This </a:t>
            </a:r>
            <a:r>
              <a:rPr lang="en-GB" dirty="0">
                <a:latin typeface="Lato"/>
                <a:hlinkClick r:id="rId4"/>
              </a:rPr>
              <a:t>Time for Geography video </a:t>
            </a:r>
            <a:r>
              <a:rPr lang="en-GB" dirty="0">
                <a:solidFill>
                  <a:srgbClr val="26377C"/>
                </a:solidFill>
                <a:latin typeface="Lato"/>
              </a:rPr>
              <a:t>explores research methods.</a:t>
            </a:r>
          </a:p>
        </p:txBody>
      </p:sp>
    </p:spTree>
    <p:extLst>
      <p:ext uri="{BB962C8B-B14F-4D97-AF65-F5344CB8AC3E}">
        <p14:creationId xmlns:p14="http://schemas.microsoft.com/office/powerpoint/2010/main" val="4263376073"/>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5405" y="549004"/>
            <a:ext cx="8229600" cy="1066800"/>
          </a:xfrm>
        </p:spPr>
        <p:txBody>
          <a:bodyPr>
            <a:normAutofit/>
          </a:bodyPr>
          <a:lstStyle/>
          <a:p>
            <a:r>
              <a:rPr lang="en-GB" sz="3600" b="1" dirty="0"/>
              <a:t>Data presentation</a:t>
            </a:r>
          </a:p>
        </p:txBody>
      </p:sp>
      <p:sp>
        <p:nvSpPr>
          <p:cNvPr id="3" name="Content Placeholder 2"/>
          <p:cNvSpPr>
            <a:spLocks noGrp="1"/>
          </p:cNvSpPr>
          <p:nvPr>
            <p:ph idx="1"/>
          </p:nvPr>
        </p:nvSpPr>
        <p:spPr>
          <a:xfrm>
            <a:off x="255405" y="1598066"/>
            <a:ext cx="6116795" cy="4525963"/>
          </a:xfrm>
        </p:spPr>
        <p:txBody>
          <a:bodyPr>
            <a:normAutofit fontScale="92500" lnSpcReduction="20000"/>
          </a:bodyPr>
          <a:lstStyle/>
          <a:p>
            <a:pPr>
              <a:lnSpc>
                <a:spcPct val="118000"/>
              </a:lnSpc>
              <a:spcBef>
                <a:spcPts val="0"/>
              </a:spcBef>
            </a:pPr>
            <a:r>
              <a:rPr lang="en-GB" sz="2400" dirty="0"/>
              <a:t>It is helpful to think of this at the same time as you plan your methods: you can match the method and the presentation style, while thinking of their advantages and disadvantages.</a:t>
            </a:r>
          </a:p>
          <a:p>
            <a:pPr>
              <a:lnSpc>
                <a:spcPct val="118000"/>
              </a:lnSpc>
              <a:spcBef>
                <a:spcPts val="0"/>
              </a:spcBef>
            </a:pPr>
            <a:endParaRPr lang="en-GB" sz="2400" dirty="0"/>
          </a:p>
          <a:p>
            <a:pPr>
              <a:lnSpc>
                <a:spcPct val="118000"/>
              </a:lnSpc>
              <a:spcBef>
                <a:spcPts val="0"/>
              </a:spcBef>
            </a:pPr>
            <a:r>
              <a:rPr lang="en-GB" sz="2400" dirty="0"/>
              <a:t>There are many different possibilities for data presentation: this </a:t>
            </a:r>
            <a:r>
              <a:rPr lang="en-GB" sz="2400" b="1" dirty="0">
                <a:hlinkClick r:id="rId2"/>
              </a:rPr>
              <a:t>card sort</a:t>
            </a:r>
            <a:r>
              <a:rPr lang="en-GB" sz="2400" b="1" dirty="0"/>
              <a:t> </a:t>
            </a:r>
            <a:r>
              <a:rPr lang="en-GB" sz="2400" dirty="0"/>
              <a:t>may help you choose.</a:t>
            </a:r>
          </a:p>
          <a:p>
            <a:pPr>
              <a:lnSpc>
                <a:spcPct val="118000"/>
              </a:lnSpc>
              <a:spcBef>
                <a:spcPts val="0"/>
              </a:spcBef>
            </a:pPr>
            <a:endParaRPr lang="en-GB" sz="2400" dirty="0"/>
          </a:p>
          <a:p>
            <a:pPr>
              <a:lnSpc>
                <a:spcPct val="118000"/>
              </a:lnSpc>
              <a:spcBef>
                <a:spcPts val="0"/>
              </a:spcBef>
            </a:pPr>
            <a:r>
              <a:rPr lang="en-GB" sz="2400" dirty="0"/>
              <a:t>Some methods may seem obvious – but you could discuss your choice with a critical friend to check.</a:t>
            </a:r>
          </a:p>
          <a:p>
            <a:pPr marL="0" indent="0">
              <a:buNone/>
            </a:pPr>
            <a:endParaRPr lang="en-GB" sz="2400" dirty="0"/>
          </a:p>
        </p:txBody>
      </p:sp>
      <p:sp>
        <p:nvSpPr>
          <p:cNvPr id="5" name="TextBox 4"/>
          <p:cNvSpPr txBox="1"/>
          <p:nvPr/>
        </p:nvSpPr>
        <p:spPr>
          <a:xfrm>
            <a:off x="6641400" y="1615804"/>
            <a:ext cx="2160000" cy="2463303"/>
          </a:xfrm>
          <a:prstGeom prst="rect">
            <a:avLst/>
          </a:prstGeom>
          <a:noFill/>
          <a:ln w="19050">
            <a:solidFill>
              <a:srgbClr val="00B050"/>
            </a:solidFill>
          </a:ln>
        </p:spPr>
        <p:txBody>
          <a:bodyPr wrap="square" rtlCol="0">
            <a:spAutoFit/>
          </a:bodyPr>
          <a:lstStyle/>
          <a:p>
            <a:pPr>
              <a:lnSpc>
                <a:spcPct val="108000"/>
              </a:lnSpc>
            </a:pPr>
            <a:r>
              <a:rPr lang="en-GB" b="1" dirty="0">
                <a:solidFill>
                  <a:srgbClr val="26377C"/>
                </a:solidFill>
                <a:latin typeface="Lato" panose="020F0502020204030203" pitchFamily="34" charset="0"/>
                <a:ea typeface="Lato" panose="020F0502020204030203" pitchFamily="34" charset="0"/>
                <a:cs typeface="Lato" panose="020F0502020204030203" pitchFamily="34" charset="0"/>
              </a:rPr>
              <a:t>Resource</a:t>
            </a:r>
          </a:p>
          <a:p>
            <a:pPr>
              <a:lnSpc>
                <a:spcPct val="108000"/>
              </a:lnSpc>
            </a:pPr>
            <a:endParaRPr lang="en-GB" b="1" dirty="0">
              <a:solidFill>
                <a:srgbClr val="26377C"/>
              </a:solidFill>
              <a:latin typeface="Lato" panose="020F0502020204030203" pitchFamily="34" charset="0"/>
              <a:ea typeface="Lato" panose="020F0502020204030203" pitchFamily="34" charset="0"/>
              <a:cs typeface="Lato" panose="020F0502020204030203" pitchFamily="34" charset="0"/>
            </a:endParaRPr>
          </a:p>
          <a:p>
            <a:pPr>
              <a:lnSpc>
                <a:spcPct val="108000"/>
              </a:lnSpc>
            </a:pPr>
            <a:endParaRPr lang="en-GB" dirty="0">
              <a:solidFill>
                <a:srgbClr val="26377C"/>
              </a:solidFill>
              <a:latin typeface="Lato" panose="020F0502020204030203" pitchFamily="34" charset="0"/>
              <a:ea typeface="Lato" panose="020F0502020204030203" pitchFamily="34" charset="0"/>
              <a:cs typeface="Lato" panose="020F0502020204030203" pitchFamily="34" charset="0"/>
            </a:endParaRPr>
          </a:p>
          <a:p>
            <a:pPr>
              <a:lnSpc>
                <a:spcPct val="108000"/>
              </a:lnSpc>
            </a:pPr>
            <a:r>
              <a:rPr lang="en-GB" dirty="0">
                <a:solidFill>
                  <a:srgbClr val="26377C"/>
                </a:solidFill>
                <a:latin typeface="Lato" panose="020F0502020204030203" pitchFamily="34" charset="0"/>
                <a:ea typeface="Lato" panose="020F0502020204030203" pitchFamily="34" charset="0"/>
                <a:cs typeface="Lato" panose="020F0502020204030203" pitchFamily="34" charset="0"/>
              </a:rPr>
              <a:t>has some </a:t>
            </a:r>
            <a:r>
              <a:rPr lang="en-GB" dirty="0">
                <a:latin typeface="Lato" panose="020F0502020204030203" pitchFamily="34" charset="0"/>
                <a:ea typeface="Lato" panose="020F0502020204030203" pitchFamily="34" charset="0"/>
                <a:cs typeface="Lato" panose="020F0502020204030203" pitchFamily="34" charset="0"/>
                <a:hlinkClick r:id="rId3" action="ppaction://hlinksldjump"/>
              </a:rPr>
              <a:t>great resources </a:t>
            </a:r>
            <a:r>
              <a:rPr lang="en-GB" dirty="0">
                <a:solidFill>
                  <a:srgbClr val="26377C"/>
                </a:solidFill>
                <a:latin typeface="Lato" panose="020F0502020204030203" pitchFamily="34" charset="0"/>
                <a:ea typeface="Lato" panose="020F0502020204030203" pitchFamily="34" charset="0"/>
                <a:cs typeface="Lato" panose="020F0502020204030203" pitchFamily="34" charset="0"/>
              </a:rPr>
              <a:t>supporting you in creating your own maps.</a:t>
            </a:r>
          </a:p>
        </p:txBody>
      </p:sp>
      <p:pic>
        <p:nvPicPr>
          <p:cNvPr id="1026" name="Picture 2">
            <a:hlinkClick r:id="rId4"/>
          </p:cNvPr>
          <p:cNvPicPr>
            <a:picLocks noChangeAspect="1" noChangeArrowheads="1"/>
          </p:cNvPicPr>
          <p:nvPr/>
        </p:nvPicPr>
        <p:blipFill>
          <a:blip r:embed="rId5" cstate="print"/>
          <a:srcRect/>
          <a:stretch>
            <a:fillRect/>
          </a:stretch>
        </p:blipFill>
        <p:spPr bwMode="auto">
          <a:xfrm>
            <a:off x="6673547" y="2060848"/>
            <a:ext cx="2047875" cy="361950"/>
          </a:xfrm>
          <a:prstGeom prst="rect">
            <a:avLst/>
          </a:prstGeom>
          <a:noFill/>
          <a:ln w="9525">
            <a:noFill/>
            <a:miter lim="800000"/>
            <a:headEnd/>
            <a:tailEnd/>
          </a:ln>
        </p:spPr>
      </p:pic>
    </p:spTree>
    <p:extLst>
      <p:ext uri="{BB962C8B-B14F-4D97-AF65-F5344CB8AC3E}">
        <p14:creationId xmlns:p14="http://schemas.microsoft.com/office/powerpoint/2010/main" val="2943791473"/>
      </p:ext>
    </p:extLst>
  </p:cSld>
  <p:clrMapOvr>
    <a:masterClrMapping/>
  </p:clrMapOvr>
  <p:transition spd="slow"/>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A presentation template">
  <a:themeElements>
    <a:clrScheme name="Custom 1">
      <a:dk1>
        <a:srgbClr val="352B84"/>
      </a:dk1>
      <a:lt1>
        <a:sysClr val="window" lastClr="FFFFFF"/>
      </a:lt1>
      <a:dk2>
        <a:srgbClr val="1F3D91"/>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1100</TotalTime>
  <Words>1432</Words>
  <Application>Microsoft Office PowerPoint</Application>
  <PresentationFormat>On-screen Show (4:3)</PresentationFormat>
  <Paragraphs>149</Paragraphs>
  <Slides>17</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Calibri</vt:lpstr>
      <vt:lpstr>Georgia</vt:lpstr>
      <vt:lpstr>Lato</vt:lpstr>
      <vt:lpstr>Tahoma</vt:lpstr>
      <vt:lpstr>Wingdings 2</vt:lpstr>
      <vt:lpstr>GA presentation template</vt:lpstr>
      <vt:lpstr>PowerPoint Presentation</vt:lpstr>
      <vt:lpstr>Getting started</vt:lpstr>
      <vt:lpstr>The independent investigation</vt:lpstr>
      <vt:lpstr>What you need to know</vt:lpstr>
      <vt:lpstr>Getting started</vt:lpstr>
      <vt:lpstr>Introduction and planning 1</vt:lpstr>
      <vt:lpstr>Introduction and planning 2</vt:lpstr>
      <vt:lpstr>Methods and data collection</vt:lpstr>
      <vt:lpstr>Data presentation</vt:lpstr>
      <vt:lpstr>Data analysis</vt:lpstr>
      <vt:lpstr>Conclusion and evaluation</vt:lpstr>
      <vt:lpstr>Research ethics</vt:lpstr>
      <vt:lpstr>Before you finish...</vt:lpstr>
      <vt:lpstr>Links</vt:lpstr>
      <vt:lpstr>Support from ESRI </vt:lpstr>
      <vt:lpstr>More on geographical enquiry</vt:lpstr>
      <vt:lpstr>Acknowledgements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rmcateer</dc:creator>
  <cp:lastModifiedBy>Isabel Richardson</cp:lastModifiedBy>
  <cp:revision>78</cp:revision>
  <dcterms:created xsi:type="dcterms:W3CDTF">2014-10-30T10:42:22Z</dcterms:created>
  <dcterms:modified xsi:type="dcterms:W3CDTF">2021-02-11T13:49:33Z</dcterms:modified>
</cp:coreProperties>
</file>