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430" r:id="rId2"/>
    <p:sldId id="429" r:id="rId3"/>
    <p:sldId id="277" r:id="rId4"/>
    <p:sldId id="287" r:id="rId5"/>
    <p:sldId id="260" r:id="rId6"/>
    <p:sldId id="271" r:id="rId7"/>
    <p:sldId id="286" r:id="rId8"/>
    <p:sldId id="273" r:id="rId9"/>
    <p:sldId id="274" r:id="rId10"/>
    <p:sldId id="275" r:id="rId11"/>
    <p:sldId id="276" r:id="rId12"/>
    <p:sldId id="272" r:id="rId13"/>
    <p:sldId id="278" r:id="rId14"/>
    <p:sldId id="279" r:id="rId15"/>
    <p:sldId id="280" r:id="rId16"/>
    <p:sldId id="281" r:id="rId17"/>
    <p:sldId id="282" r:id="rId18"/>
    <p:sldId id="289" r:id="rId19"/>
    <p:sldId id="285" r:id="rId20"/>
    <p:sldId id="288" r:id="rId21"/>
    <p:sldId id="45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1F3D91"/>
    <a:srgbClr val="B4CE44"/>
    <a:srgbClr val="E9511D"/>
    <a:srgbClr val="243D91"/>
    <a:srgbClr val="002060"/>
    <a:srgbClr val="BFCAEF"/>
    <a:srgbClr val="88F6FC"/>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840" autoAdjust="0"/>
  </p:normalViewPr>
  <p:slideViewPr>
    <p:cSldViewPr>
      <p:cViewPr varScale="1">
        <p:scale>
          <a:sx n="98" d="100"/>
          <a:sy n="98" d="100"/>
        </p:scale>
        <p:origin x="2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08/09/2020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ima.nasa.gov/pdf/A3_overview.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Antarctic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sa.gov/mission_pages/icebridge/multimedia/fall11/MarieByrdLand_DSC0872.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Antarctica#/media/File:AmundsenScottSuedpolStation.jp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defenselink.mil/photos/Feb1996/960120-N-1259S-002.jpg" TargetMode="External"/><Relationship Id="rId4" Type="http://schemas.openxmlformats.org/officeDocument/2006/relationships/hyperlink" Target="http://archive.defense.gov/photos/newsphoto.aspx?newsphotoid=10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99001A-258F-4C21-BFC1-1432480F8C34}" type="slidenum">
              <a:rPr lang="en-GB" smtClean="0"/>
              <a:pPr/>
              <a:t>1</a:t>
            </a:fld>
            <a:endParaRPr lang="en-GB"/>
          </a:p>
        </p:txBody>
      </p:sp>
    </p:spTree>
    <p:extLst>
      <p:ext uri="{BB962C8B-B14F-4D97-AF65-F5344CB8AC3E}">
        <p14:creationId xmlns:p14="http://schemas.microsoft.com/office/powerpoint/2010/main" val="385677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21</a:t>
            </a:fld>
            <a:endParaRPr lang="en-GB"/>
          </a:p>
        </p:txBody>
      </p:sp>
    </p:spTree>
    <p:extLst>
      <p:ext uri="{BB962C8B-B14F-4D97-AF65-F5344CB8AC3E}">
        <p14:creationId xmlns:p14="http://schemas.microsoft.com/office/powerpoint/2010/main" val="337864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video: https://www.youtube.com/watch?v=cRl7zfrjkeQ</a:t>
            </a:r>
          </a:p>
        </p:txBody>
      </p:sp>
      <p:sp>
        <p:nvSpPr>
          <p:cNvPr id="4" name="Slide Number Placeholder 3"/>
          <p:cNvSpPr>
            <a:spLocks noGrp="1"/>
          </p:cNvSpPr>
          <p:nvPr>
            <p:ph type="sldNum" sz="quarter" idx="5"/>
          </p:nvPr>
        </p:nvSpPr>
        <p:spPr/>
        <p:txBody>
          <a:bodyPr/>
          <a:lstStyle/>
          <a:p>
            <a:fld id="{4399001A-258F-4C21-BFC1-1432480F8C34}" type="slidenum">
              <a:rPr lang="en-GB" smtClean="0"/>
              <a:pPr/>
              <a:t>4</a:t>
            </a:fld>
            <a:endParaRPr lang="en-GB"/>
          </a:p>
        </p:txBody>
      </p:sp>
    </p:spTree>
    <p:extLst>
      <p:ext uri="{BB962C8B-B14F-4D97-AF65-F5344CB8AC3E}">
        <p14:creationId xmlns:p14="http://schemas.microsoft.com/office/powerpoint/2010/main" val="128058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a:p>
        </p:txBody>
      </p:sp>
    </p:spTree>
    <p:extLst>
      <p:ext uri="{BB962C8B-B14F-4D97-AF65-F5344CB8AC3E}">
        <p14:creationId xmlns:p14="http://schemas.microsoft.com/office/powerpoint/2010/main" val="269837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Map source: NASA Landsat Image Mosaic of Antarctica team (public domain) </a:t>
            </a:r>
            <a:r>
              <a:rPr lang="en-GB" sz="1200" u="sng" kern="1200" dirty="0">
                <a:solidFill>
                  <a:schemeClr val="tx1"/>
                </a:solidFill>
                <a:effectLst/>
                <a:latin typeface="+mn-lt"/>
                <a:ea typeface="+mn-ea"/>
                <a:cs typeface="+mn-cs"/>
                <a:hlinkClick r:id="rId3"/>
              </a:rPr>
              <a:t>http://lima.nasa.gov/pdf/A3_overview.pdf</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4"/>
              </a:rPr>
              <a:t>https://en.wikipedia.org/wiki/Antarctica#/media/File:Antarctica.svg</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8</a:t>
            </a:fld>
            <a:endParaRPr lang="en-GB"/>
          </a:p>
        </p:txBody>
      </p:sp>
    </p:spTree>
    <p:extLst>
      <p:ext uri="{BB962C8B-B14F-4D97-AF65-F5344CB8AC3E}">
        <p14:creationId xmlns:p14="http://schemas.microsoft.com/office/powerpoint/2010/main" val="79887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Glaciers and rock outcrops in Marie Byrd Land as seen from NASA's DC-8 aircraft (Michael </a:t>
            </a:r>
            <a:r>
              <a:rPr lang="en-GB" sz="1200" kern="1200" dirty="0" err="1">
                <a:solidFill>
                  <a:schemeClr val="tx1"/>
                </a:solidFill>
                <a:effectLst/>
                <a:latin typeface="+mn-lt"/>
                <a:ea typeface="+mn-ea"/>
                <a:cs typeface="+mn-cs"/>
              </a:rPr>
              <a:t>Studinger</a:t>
            </a:r>
            <a:r>
              <a:rPr lang="en-GB" sz="1200" kern="1200" dirty="0">
                <a:solidFill>
                  <a:schemeClr val="tx1"/>
                </a:solidFill>
                <a:effectLst/>
                <a:latin typeface="+mn-lt"/>
                <a:ea typeface="+mn-ea"/>
                <a:cs typeface="+mn-cs"/>
              </a:rPr>
              <a:t>, 2011, public domain) </a:t>
            </a:r>
            <a:r>
              <a:rPr lang="en-GB" sz="1200" u="sng" kern="1200" dirty="0">
                <a:solidFill>
                  <a:schemeClr val="tx1"/>
                </a:solidFill>
                <a:effectLst/>
                <a:latin typeface="+mn-lt"/>
                <a:ea typeface="+mn-ea"/>
                <a:cs typeface="+mn-cs"/>
                <a:hlinkClick r:id="rId3"/>
              </a:rPr>
              <a:t>http://www.nasa.gov/mission_pages/icebridge/multimedia/fall11/MarieByrdLand_DSC0872.html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10</a:t>
            </a:fld>
            <a:endParaRPr lang="en-GB"/>
          </a:p>
        </p:txBody>
      </p:sp>
    </p:spTree>
    <p:extLst>
      <p:ext uri="{BB962C8B-B14F-4D97-AF65-F5344CB8AC3E}">
        <p14:creationId xmlns:p14="http://schemas.microsoft.com/office/powerpoint/2010/main" val="503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source: </a:t>
            </a:r>
            <a:r>
              <a:rPr lang="en-GB" dirty="0">
                <a:hlinkClick r:id="rId3"/>
              </a:rPr>
              <a:t>https://en.wikipedia.org/wiki/Antarctica#/media/File:AmundsenScottSuedpolStation.jpg</a:t>
            </a:r>
            <a:endParaRPr lang="en-GB" dirty="0"/>
          </a:p>
          <a:p>
            <a:endParaRPr lang="en-GB" dirty="0"/>
          </a:p>
          <a:p>
            <a:r>
              <a:rPr lang="en-GB" sz="1200" b="0" i="0" kern="1200" dirty="0">
                <a:solidFill>
                  <a:schemeClr val="tx1"/>
                </a:solidFill>
                <a:effectLst/>
                <a:latin typeface="+mn-lt"/>
                <a:ea typeface="+mn-ea"/>
                <a:cs typeface="+mn-cs"/>
              </a:rPr>
              <a:t>DoD photo by Petty Officer 2nd Class John K. Sokolowski, U.S. Navy. - </a:t>
            </a:r>
            <a:r>
              <a:rPr lang="en-GB" sz="1200" b="0" i="0" u="none" strike="noStrike" kern="1200" dirty="0">
                <a:solidFill>
                  <a:schemeClr val="tx1"/>
                </a:solidFill>
                <a:effectLst/>
                <a:latin typeface="+mn-lt"/>
                <a:ea typeface="+mn-ea"/>
                <a:cs typeface="+mn-cs"/>
                <a:hlinkClick r:id="rId4"/>
              </a:rPr>
              <a:t>http://archive.defense.gov/photos/newsphoto.aspx?newsphotoid=104</a:t>
            </a:r>
            <a:r>
              <a:rPr lang="en-GB" sz="1200" b="0" i="0" kern="1200" dirty="0">
                <a:solidFill>
                  <a:schemeClr val="tx1"/>
                </a:solidFill>
                <a:effectLst/>
                <a:latin typeface="+mn-lt"/>
                <a:ea typeface="+mn-ea"/>
                <a:cs typeface="+mn-cs"/>
              </a:rPr>
              <a:t> </a:t>
            </a:r>
          </a:p>
          <a:p>
            <a:r>
              <a:rPr lang="en-GB" sz="1200" b="0" i="0" kern="1200" dirty="0" err="1">
                <a:solidFill>
                  <a:schemeClr val="tx1"/>
                </a:solidFill>
                <a:effectLst/>
                <a:latin typeface="+mn-lt"/>
                <a:ea typeface="+mn-ea"/>
                <a:cs typeface="+mn-cs"/>
              </a:rPr>
              <a:t>src</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5"/>
              </a:rPr>
              <a:t>http://www.defenselink.mil/photos/Feb1996/960120-N-1259S-002.jpg</a:t>
            </a:r>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12</a:t>
            </a:fld>
            <a:endParaRPr lang="en-GB"/>
          </a:p>
        </p:txBody>
      </p:sp>
    </p:spTree>
    <p:extLst>
      <p:ext uri="{BB962C8B-B14F-4D97-AF65-F5344CB8AC3E}">
        <p14:creationId xmlns:p14="http://schemas.microsoft.com/office/powerpoint/2010/main" val="199968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99001A-258F-4C21-BFC1-1432480F8C34}" type="slidenum">
              <a:rPr lang="en-GB" smtClean="0"/>
              <a:pPr/>
              <a:t>17</a:t>
            </a:fld>
            <a:endParaRPr lang="en-GB"/>
          </a:p>
        </p:txBody>
      </p:sp>
    </p:spTree>
    <p:extLst>
      <p:ext uri="{BB962C8B-B14F-4D97-AF65-F5344CB8AC3E}">
        <p14:creationId xmlns:p14="http://schemas.microsoft.com/office/powerpoint/2010/main" val="409050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source: Shutterstock/Vadim </a:t>
            </a:r>
            <a:r>
              <a:rPr lang="en-GB" dirty="0" err="1"/>
              <a:t>Nefedoff</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18</a:t>
            </a:fld>
            <a:endParaRPr lang="en-GB"/>
          </a:p>
        </p:txBody>
      </p:sp>
    </p:spTree>
    <p:extLst>
      <p:ext uri="{BB962C8B-B14F-4D97-AF65-F5344CB8AC3E}">
        <p14:creationId xmlns:p14="http://schemas.microsoft.com/office/powerpoint/2010/main" val="401224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99001A-258F-4C21-BFC1-1432480F8C34}" type="slidenum">
              <a:rPr lang="en-GB" smtClean="0"/>
              <a:pPr/>
              <a:t>19</a:t>
            </a:fld>
            <a:endParaRPr lang="en-GB"/>
          </a:p>
        </p:txBody>
      </p:sp>
    </p:spTree>
    <p:extLst>
      <p:ext uri="{BB962C8B-B14F-4D97-AF65-F5344CB8AC3E}">
        <p14:creationId xmlns:p14="http://schemas.microsoft.com/office/powerpoint/2010/main" val="749756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2020</a:t>
            </a:r>
          </a:p>
        </p:txBody>
      </p:sp>
    </p:spTree>
    <p:extLst>
      <p:ext uri="{BB962C8B-B14F-4D97-AF65-F5344CB8AC3E}">
        <p14:creationId xmlns:p14="http://schemas.microsoft.com/office/powerpoint/2010/main" val="203999930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a:p>
        </p:txBody>
      </p:sp>
      <p:sp>
        <p:nvSpPr>
          <p:cNvPr id="7" name="TextBox 6">
            <a:extLst>
              <a:ext uri="{FF2B5EF4-FFF2-40B4-BE49-F238E27FC236}">
                <a16:creationId xmlns:a16="http://schemas.microsoft.com/office/drawing/2014/main" id="{4F196BE2-F979-47EB-A57A-7282608F8FF7}"/>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254398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08/09/2020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10303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78" r:id="rId4"/>
    <p:sldLayoutId id="2147483770" r:id="rId5"/>
    <p:sldLayoutId id="2147483771" r:id="rId6"/>
  </p:sldLayoutIdLst>
  <p:transition spd="slow" advClick="0"/>
  <p:txStyles>
    <p:title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discoveringantarctica.org.uk/challenges/sustainability/impacts-of-climate-chang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aato.org/" TargetMode="External"/><Relationship Id="rId2" Type="http://schemas.openxmlformats.org/officeDocument/2006/relationships/hyperlink" Target="https://www.discover-the-world.com/destinations/antarctica-holiday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eography.org.uk/write/MediaUploads/teaching%20resources/GEO/GA_TG_Autumn_2016_DODD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hyperlink" Target="https://www.eduqas.co.uk/qualifications/geography-as-a-level/" TargetMode="External"/><Relationship Id="rId3" Type="http://schemas.openxmlformats.org/officeDocument/2006/relationships/hyperlink" Target="https://www.geography.org.uk/write/MediaUploads/teaching%20resources/GEO/Global_systems_and_global_governance_Final.pdf" TargetMode="External"/><Relationship Id="rId7" Type="http://schemas.openxmlformats.org/officeDocument/2006/relationships/hyperlink" Target="https://filestore.aqa.org.uk/resources/geography/specifications/AQA-7037-SP-2016.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climate.nasa.gov/interactives/global-ice-viewer/" TargetMode="External"/><Relationship Id="rId11" Type="http://schemas.openxmlformats.org/officeDocument/2006/relationships/hyperlink" Target="https://www.wjec.co.uk/media/wijlspii/wjec-gce-geography-spec-from-2016-e.pdf" TargetMode="External"/><Relationship Id="rId5" Type="http://schemas.openxmlformats.org/officeDocument/2006/relationships/hyperlink" Target="https://discoveringantarctica.org.uk/" TargetMode="External"/><Relationship Id="rId10" Type="http://schemas.openxmlformats.org/officeDocument/2006/relationships/hyperlink" Target="https://www.ocr.org.uk/Images/223012-specification-accredited-a-level-gce-geography-h481.pdf" TargetMode="External"/><Relationship Id="rId4" Type="http://schemas.openxmlformats.org/officeDocument/2006/relationships/hyperlink" Target="https://www.bas.ac.uk/about/antarctica/" TargetMode="External"/><Relationship Id="rId9" Type="http://schemas.openxmlformats.org/officeDocument/2006/relationships/hyperlink" Target="https://qualifications.pearson.com/en/qualifications/edexcel-a-levels/geography-2016.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Rl7zfrjkeQ" TargetMode="External"/><Relationship Id="rId7" Type="http://schemas.openxmlformats.org/officeDocument/2006/relationships/hyperlink" Target="https://en.wikipedia.org/wiki/Antarctica#/media/File:AmundsenScottSuedpolStation.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asa.gov/mission_pages/icebridge/multimedia/fall11/MarieByrdLand_DSC0872.html" TargetMode="External"/><Relationship Id="rId5" Type="http://schemas.openxmlformats.org/officeDocument/2006/relationships/hyperlink" Target="https://en.wikipedia.org/wiki/Antarctica" TargetMode="External"/><Relationship Id="rId4" Type="http://schemas.openxmlformats.org/officeDocument/2006/relationships/hyperlink" Target="http://lima.nasa.gov/pdf/A3_overview.pdf"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Rl7zfrjkeQ"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bas.ac.uk/media-post/past-evidence-supports-complete-loss-of-arctic-sea-ice-by-2035/"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941168"/>
            <a:ext cx="8748464" cy="1392560"/>
          </a:xfrm>
        </p:spPr>
        <p:txBody>
          <a:bodyPr>
            <a:normAutofit/>
          </a:bodyPr>
          <a:lstStyle/>
          <a:p>
            <a:r>
              <a:rPr lang="en-GB" sz="4000" b="1" dirty="0"/>
              <a:t>The global commons</a:t>
            </a:r>
          </a:p>
          <a:p>
            <a:endParaRPr lang="en-GB" sz="4000" b="1" dirty="0"/>
          </a:p>
        </p:txBody>
      </p:sp>
    </p:spTree>
    <p:extLst>
      <p:ext uri="{BB962C8B-B14F-4D97-AF65-F5344CB8AC3E}">
        <p14:creationId xmlns:p14="http://schemas.microsoft.com/office/powerpoint/2010/main" val="8223411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11257"/>
            <a:ext cx="7772400" cy="952367"/>
          </a:xfrm>
        </p:spPr>
        <p:txBody>
          <a:bodyPr>
            <a:normAutofit/>
          </a:bodyPr>
          <a:lstStyle/>
          <a:p>
            <a:r>
              <a:rPr lang="en-GB" sz="3600" b="1" dirty="0"/>
              <a:t>The geography of Antarctica</a:t>
            </a:r>
          </a:p>
        </p:txBody>
      </p:sp>
      <p:sp>
        <p:nvSpPr>
          <p:cNvPr id="3" name="Subtitle 2"/>
          <p:cNvSpPr>
            <a:spLocks noGrp="1"/>
          </p:cNvSpPr>
          <p:nvPr>
            <p:ph type="subTitle" idx="1"/>
          </p:nvPr>
        </p:nvSpPr>
        <p:spPr>
          <a:xfrm>
            <a:off x="539552" y="1556792"/>
            <a:ext cx="8458200" cy="3196819"/>
          </a:xfrm>
        </p:spPr>
        <p:txBody>
          <a:bodyPr>
            <a:noAutofit/>
          </a:bodyPr>
          <a:lstStyle/>
          <a:p>
            <a:pPr algn="l"/>
            <a:r>
              <a:rPr lang="en-GB" sz="1800" dirty="0">
                <a:solidFill>
                  <a:srgbClr val="26377C"/>
                </a:solidFill>
              </a:rPr>
              <a:t>Glaciers and rock outcrops at Marie Byrd Land viewed from a NASA aircraft </a:t>
            </a:r>
          </a:p>
        </p:txBody>
      </p:sp>
      <p:pic>
        <p:nvPicPr>
          <p:cNvPr id="6" name="Picture 5">
            <a:extLst>
              <a:ext uri="{FF2B5EF4-FFF2-40B4-BE49-F238E27FC236}">
                <a16:creationId xmlns:a16="http://schemas.microsoft.com/office/drawing/2014/main" id="{C70F001F-0B10-7A44-8B0D-82799D987849}"/>
              </a:ext>
            </a:extLst>
          </p:cNvPr>
          <p:cNvPicPr/>
          <p:nvPr/>
        </p:nvPicPr>
        <p:blipFill>
          <a:blip r:embed="rId3" cstate="print"/>
          <a:stretch>
            <a:fillRect/>
          </a:stretch>
        </p:blipFill>
        <p:spPr>
          <a:xfrm>
            <a:off x="1635696" y="2102655"/>
            <a:ext cx="5580112" cy="4093422"/>
          </a:xfrm>
          <a:prstGeom prst="rect">
            <a:avLst/>
          </a:prstGeom>
        </p:spPr>
      </p:pic>
    </p:spTree>
    <p:extLst>
      <p:ext uri="{BB962C8B-B14F-4D97-AF65-F5344CB8AC3E}">
        <p14:creationId xmlns:p14="http://schemas.microsoft.com/office/powerpoint/2010/main" val="12272344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952367"/>
          </a:xfrm>
        </p:spPr>
        <p:txBody>
          <a:bodyPr>
            <a:normAutofit/>
          </a:bodyPr>
          <a:lstStyle/>
          <a:p>
            <a:r>
              <a:rPr lang="en-GB" sz="3600" b="1" dirty="0"/>
              <a:t>The importance of Antarctica</a:t>
            </a:r>
          </a:p>
        </p:txBody>
      </p:sp>
      <p:sp>
        <p:nvSpPr>
          <p:cNvPr id="3" name="Subtitle 2"/>
          <p:cNvSpPr>
            <a:spLocks noGrp="1"/>
          </p:cNvSpPr>
          <p:nvPr>
            <p:ph type="subTitle" idx="1"/>
          </p:nvPr>
        </p:nvSpPr>
        <p:spPr>
          <a:xfrm>
            <a:off x="755576" y="1800095"/>
            <a:ext cx="7344816" cy="3196819"/>
          </a:xfrm>
        </p:spPr>
        <p:txBody>
          <a:bodyPr>
            <a:noAutofit/>
          </a:bodyPr>
          <a:lstStyle/>
          <a:p>
            <a:pPr marL="342900" indent="-342900" algn="l">
              <a:lnSpc>
                <a:spcPct val="108000"/>
              </a:lnSpc>
              <a:buFont typeface="Arial" panose="020B0604020202020204" pitchFamily="34" charset="0"/>
              <a:buChar char="•"/>
            </a:pPr>
            <a:r>
              <a:rPr lang="en-GB" sz="2200" dirty="0">
                <a:solidFill>
                  <a:srgbClr val="26377C"/>
                </a:solidFill>
              </a:rPr>
              <a:t>Due to its harsh climate and remoteness, Antarctica is one of the last remaining pristine places in the world.</a:t>
            </a:r>
          </a:p>
          <a:p>
            <a:pPr marL="342900" indent="-342900" algn="l">
              <a:lnSpc>
                <a:spcPct val="108000"/>
              </a:lnSpc>
              <a:buFont typeface="Arial" panose="020B0604020202020204" pitchFamily="34" charset="0"/>
              <a:buChar char="•"/>
            </a:pPr>
            <a:r>
              <a:rPr lang="en-GB" sz="2200" dirty="0">
                <a:solidFill>
                  <a:srgbClr val="26377C"/>
                </a:solidFill>
              </a:rPr>
              <a:t>With 98% of the surface covered in ice and snow, Antarctica is a zone of net cooling.</a:t>
            </a:r>
          </a:p>
          <a:p>
            <a:pPr marL="342900" indent="-342900" algn="l">
              <a:lnSpc>
                <a:spcPct val="108000"/>
              </a:lnSpc>
              <a:buFont typeface="Arial" panose="020B0604020202020204" pitchFamily="34" charset="0"/>
              <a:buChar char="•"/>
            </a:pPr>
            <a:r>
              <a:rPr lang="en-GB" sz="2200" dirty="0">
                <a:solidFill>
                  <a:srgbClr val="26377C"/>
                </a:solidFill>
              </a:rPr>
              <a:t>If the Antarctica ice store melts, the global sea level could rise by 60 metres.</a:t>
            </a:r>
          </a:p>
          <a:p>
            <a:pPr marL="342900" indent="-342900" algn="l">
              <a:lnSpc>
                <a:spcPct val="108000"/>
              </a:lnSpc>
              <a:buFont typeface="Arial" panose="020B0604020202020204" pitchFamily="34" charset="0"/>
              <a:buChar char="•"/>
            </a:pPr>
            <a:r>
              <a:rPr lang="en-GB" sz="2200" dirty="0">
                <a:solidFill>
                  <a:srgbClr val="26377C"/>
                </a:solidFill>
              </a:rPr>
              <a:t>Marine protected areas covering 30% of the Southern Ocean help conserve species of whales, seals and fish. </a:t>
            </a:r>
          </a:p>
          <a:p>
            <a:pPr marL="342900" indent="-342900" algn="l">
              <a:lnSpc>
                <a:spcPct val="108000"/>
              </a:lnSpc>
              <a:buFont typeface="Arial" panose="020B0604020202020204" pitchFamily="34" charset="0"/>
              <a:buChar char="•"/>
            </a:pPr>
            <a:r>
              <a:rPr lang="en-GB" sz="2200" dirty="0">
                <a:solidFill>
                  <a:srgbClr val="26377C"/>
                </a:solidFill>
              </a:rPr>
              <a:t>Antarctica is associated with exploration by people such as Shackleton and Scott.</a:t>
            </a:r>
          </a:p>
          <a:p>
            <a:pPr algn="l">
              <a:lnSpc>
                <a:spcPct val="108000"/>
              </a:lnSpc>
            </a:pPr>
            <a:endParaRPr lang="en-GB" sz="2200" dirty="0">
              <a:solidFill>
                <a:srgbClr val="26377C"/>
              </a:solidFill>
            </a:endParaRPr>
          </a:p>
          <a:p>
            <a:pPr algn="l">
              <a:lnSpc>
                <a:spcPct val="108000"/>
              </a:lnSpc>
            </a:pPr>
            <a:endParaRPr lang="en-GB" sz="2200" dirty="0">
              <a:solidFill>
                <a:srgbClr val="26377C"/>
              </a:solidFill>
            </a:endParaRPr>
          </a:p>
        </p:txBody>
      </p:sp>
    </p:spTree>
    <p:extLst>
      <p:ext uri="{BB962C8B-B14F-4D97-AF65-F5344CB8AC3E}">
        <p14:creationId xmlns:p14="http://schemas.microsoft.com/office/powerpoint/2010/main" val="210253265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552" y="800709"/>
            <a:ext cx="7772400" cy="952367"/>
          </a:xfrm>
        </p:spPr>
        <p:txBody>
          <a:bodyPr>
            <a:normAutofit/>
          </a:bodyPr>
          <a:lstStyle/>
          <a:p>
            <a:r>
              <a:rPr lang="en-GB" sz="3600" b="1" dirty="0"/>
              <a:t>The importance of Antarctica</a:t>
            </a:r>
          </a:p>
        </p:txBody>
      </p:sp>
      <p:sp>
        <p:nvSpPr>
          <p:cNvPr id="3" name="Subtitle 2"/>
          <p:cNvSpPr>
            <a:spLocks noGrp="1"/>
          </p:cNvSpPr>
          <p:nvPr>
            <p:ph type="subTitle" idx="1"/>
          </p:nvPr>
        </p:nvSpPr>
        <p:spPr>
          <a:xfrm>
            <a:off x="494885" y="1753076"/>
            <a:ext cx="3227744" cy="2289321"/>
          </a:xfrm>
        </p:spPr>
        <p:txBody>
          <a:bodyPr>
            <a:noAutofit/>
          </a:bodyPr>
          <a:lstStyle/>
          <a:p>
            <a:pPr algn="l">
              <a:lnSpc>
                <a:spcPct val="108000"/>
              </a:lnSpc>
            </a:pPr>
            <a:r>
              <a:rPr lang="en-GB" sz="2000" dirty="0">
                <a:solidFill>
                  <a:srgbClr val="26377C"/>
                </a:solidFill>
              </a:rPr>
              <a:t>The flags of nations that have officially adopted the Antarctic Treaty fly at the ceremonial South Pole at Amundsen–Scott Station and represent international cooperation.</a:t>
            </a:r>
            <a:endParaRPr lang="en-GB" dirty="0">
              <a:solidFill>
                <a:srgbClr val="26377C"/>
              </a:solidFill>
            </a:endParaRPr>
          </a:p>
        </p:txBody>
      </p:sp>
      <p:pic>
        <p:nvPicPr>
          <p:cNvPr id="6" name="Picture 5">
            <a:extLst>
              <a:ext uri="{FF2B5EF4-FFF2-40B4-BE49-F238E27FC236}">
                <a16:creationId xmlns:a16="http://schemas.microsoft.com/office/drawing/2014/main" id="{06820D18-8D30-FB45-A5F9-09CFC797190D}"/>
              </a:ext>
            </a:extLst>
          </p:cNvPr>
          <p:cNvPicPr/>
          <p:nvPr/>
        </p:nvPicPr>
        <p:blipFill>
          <a:blip r:embed="rId3" cstate="print"/>
          <a:stretch>
            <a:fillRect/>
          </a:stretch>
        </p:blipFill>
        <p:spPr>
          <a:xfrm>
            <a:off x="3851920" y="1753077"/>
            <a:ext cx="5040560" cy="3980180"/>
          </a:xfrm>
          <a:prstGeom prst="rect">
            <a:avLst/>
          </a:prstGeom>
        </p:spPr>
      </p:pic>
      <p:sp>
        <p:nvSpPr>
          <p:cNvPr id="7" name="TextBox 6">
            <a:extLst>
              <a:ext uri="{FF2B5EF4-FFF2-40B4-BE49-F238E27FC236}">
                <a16:creationId xmlns:a16="http://schemas.microsoft.com/office/drawing/2014/main" id="{922F9EA3-6953-5F48-822D-B01DF1FE839B}"/>
              </a:ext>
            </a:extLst>
          </p:cNvPr>
          <p:cNvSpPr txBox="1"/>
          <p:nvPr/>
        </p:nvSpPr>
        <p:spPr>
          <a:xfrm>
            <a:off x="494885" y="4532928"/>
            <a:ext cx="3082877" cy="1200329"/>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Consider the benefits to a nation of signing the Antarctic Treaty.</a:t>
            </a:r>
            <a:endParaRPr lang="en-US"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533942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1043"/>
            <a:ext cx="7772400" cy="952367"/>
          </a:xfrm>
        </p:spPr>
        <p:txBody>
          <a:bodyPr>
            <a:normAutofit/>
          </a:bodyPr>
          <a:lstStyle/>
          <a:p>
            <a:r>
              <a:rPr lang="en-GB" sz="3600" b="1" dirty="0"/>
              <a:t>Threats to Antarctica</a:t>
            </a:r>
          </a:p>
        </p:txBody>
      </p:sp>
      <p:sp>
        <p:nvSpPr>
          <p:cNvPr id="3" name="Subtitle 2"/>
          <p:cNvSpPr>
            <a:spLocks noGrp="1"/>
          </p:cNvSpPr>
          <p:nvPr>
            <p:ph type="subTitle" idx="1"/>
          </p:nvPr>
        </p:nvSpPr>
        <p:spPr>
          <a:xfrm>
            <a:off x="685800" y="1773410"/>
            <a:ext cx="7772400" cy="2908787"/>
          </a:xfrm>
        </p:spPr>
        <p:txBody>
          <a:bodyPr>
            <a:noAutofit/>
          </a:bodyPr>
          <a:lstStyle/>
          <a:p>
            <a:pPr marL="342900" indent="-342900" algn="l">
              <a:buFont typeface="Arial" panose="020B0604020202020204" pitchFamily="34" charset="0"/>
              <a:buChar char="•"/>
            </a:pPr>
            <a:r>
              <a:rPr lang="en-GB" sz="2200" dirty="0">
                <a:solidFill>
                  <a:srgbClr val="26377C"/>
                </a:solidFill>
              </a:rPr>
              <a:t>Climate change – air temperature has </a:t>
            </a:r>
            <a:r>
              <a:rPr lang="en-GB" sz="2200" dirty="0">
                <a:solidFill>
                  <a:schemeClr val="tx2"/>
                </a:solidFill>
                <a:hlinkClick r:id="rId2"/>
              </a:rPr>
              <a:t>increased by 3°C</a:t>
            </a:r>
            <a:r>
              <a:rPr lang="en-GB" sz="2200" dirty="0">
                <a:solidFill>
                  <a:schemeClr val="tx2"/>
                </a:solidFill>
              </a:rPr>
              <a:t> </a:t>
            </a:r>
            <a:r>
              <a:rPr lang="en-GB" sz="2200" dirty="0">
                <a:solidFill>
                  <a:srgbClr val="26377C"/>
                </a:solidFill>
              </a:rPr>
              <a:t>in the Antarctic Peninsula.</a:t>
            </a:r>
          </a:p>
          <a:p>
            <a:pPr marL="342900" indent="-342900" algn="l">
              <a:buFont typeface="Arial" panose="020B0604020202020204" pitchFamily="34" charset="0"/>
              <a:buChar char="•"/>
            </a:pPr>
            <a:r>
              <a:rPr lang="en-GB" sz="2200" dirty="0">
                <a:solidFill>
                  <a:srgbClr val="26377C"/>
                </a:solidFill>
              </a:rPr>
              <a:t>By 1910, commercial whaling reduced whale populations by half. Although banned in 1986, illegal whaling continues.</a:t>
            </a:r>
          </a:p>
          <a:p>
            <a:pPr marL="342900" indent="-342900" algn="l">
              <a:buFont typeface="Arial" panose="020B0604020202020204" pitchFamily="34" charset="0"/>
              <a:buChar char="•"/>
            </a:pPr>
            <a:r>
              <a:rPr lang="en-GB" sz="2200" dirty="0">
                <a:solidFill>
                  <a:srgbClr val="26377C"/>
                </a:solidFill>
              </a:rPr>
              <a:t>Commercial fishing for toothfish and krill is increasing. The Southern Ocean is estimated to hold 379 million metric tons of krill.</a:t>
            </a:r>
          </a:p>
          <a:p>
            <a:pPr marL="342900" indent="-342900" algn="l">
              <a:buFont typeface="Arial" panose="020B0604020202020204" pitchFamily="34" charset="0"/>
              <a:buChar char="•"/>
            </a:pPr>
            <a:r>
              <a:rPr lang="en-GB" sz="2200" dirty="0">
                <a:solidFill>
                  <a:srgbClr val="26377C"/>
                </a:solidFill>
              </a:rPr>
              <a:t>Scientific research – up to 10,000 scientists work at 59 research bases. </a:t>
            </a:r>
          </a:p>
          <a:p>
            <a:pPr marL="342900" indent="-342900" algn="l">
              <a:buFont typeface="Arial" panose="020B0604020202020204" pitchFamily="34" charset="0"/>
              <a:buChar char="•"/>
            </a:pPr>
            <a:r>
              <a:rPr lang="en-GB" sz="2200" dirty="0">
                <a:solidFill>
                  <a:srgbClr val="26377C"/>
                </a:solidFill>
              </a:rPr>
              <a:t>Most tourists cruise in the Weddell Sea and land on the Antarctic Peninsula.</a:t>
            </a:r>
          </a:p>
          <a:p>
            <a:pPr algn="l"/>
            <a:endParaRPr lang="en-GB" sz="2200" dirty="0"/>
          </a:p>
          <a:p>
            <a:pPr algn="l"/>
            <a:endParaRPr lang="en-GB" sz="2200" dirty="0">
              <a:solidFill>
                <a:srgbClr val="243D91"/>
              </a:solidFill>
            </a:endParaRPr>
          </a:p>
        </p:txBody>
      </p:sp>
    </p:spTree>
    <p:extLst>
      <p:ext uri="{BB962C8B-B14F-4D97-AF65-F5344CB8AC3E}">
        <p14:creationId xmlns:p14="http://schemas.microsoft.com/office/powerpoint/2010/main" val="86407878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6"/>
            <a:ext cx="7772400" cy="952367"/>
          </a:xfrm>
        </p:spPr>
        <p:txBody>
          <a:bodyPr>
            <a:normAutofit/>
          </a:bodyPr>
          <a:lstStyle/>
          <a:p>
            <a:r>
              <a:rPr lang="en-GB" sz="3600" b="1" dirty="0"/>
              <a:t>Manging tourism in Antarctica</a:t>
            </a:r>
          </a:p>
        </p:txBody>
      </p:sp>
      <p:sp>
        <p:nvSpPr>
          <p:cNvPr id="3" name="Subtitle 2"/>
          <p:cNvSpPr>
            <a:spLocks noGrp="1"/>
          </p:cNvSpPr>
          <p:nvPr>
            <p:ph type="subTitle" idx="1"/>
          </p:nvPr>
        </p:nvSpPr>
        <p:spPr>
          <a:xfrm>
            <a:off x="467544" y="1532985"/>
            <a:ext cx="5616624" cy="3456384"/>
          </a:xfrm>
        </p:spPr>
        <p:txBody>
          <a:bodyPr>
            <a:noAutofit/>
          </a:bodyPr>
          <a:lstStyle/>
          <a:p>
            <a:pPr marL="342900" indent="-342900" algn="l">
              <a:lnSpc>
                <a:spcPct val="108000"/>
              </a:lnSpc>
              <a:buFont typeface="Arial" panose="020B0604020202020204" pitchFamily="34" charset="0"/>
              <a:buChar char="•"/>
            </a:pPr>
            <a:r>
              <a:rPr lang="en-GB" sz="2000" dirty="0">
                <a:solidFill>
                  <a:srgbClr val="26377C"/>
                </a:solidFill>
              </a:rPr>
              <a:t>The first tourist cruise to Antarctica occurred in 1966. Since when, the scale of the industry has increased with 56,000 visitors in 2018–2019.</a:t>
            </a:r>
          </a:p>
          <a:p>
            <a:pPr marL="342900" indent="-342900" algn="l">
              <a:lnSpc>
                <a:spcPct val="108000"/>
              </a:lnSpc>
              <a:buFont typeface="Arial" panose="020B0604020202020204" pitchFamily="34" charset="0"/>
              <a:buChar char="•"/>
            </a:pPr>
            <a:r>
              <a:rPr lang="en-GB" sz="2000" dirty="0">
                <a:solidFill>
                  <a:srgbClr val="26377C"/>
                </a:solidFill>
              </a:rPr>
              <a:t>A permit is required for all visitors to Antarctica.</a:t>
            </a:r>
          </a:p>
          <a:p>
            <a:pPr marL="342900" indent="-342900" algn="l">
              <a:lnSpc>
                <a:spcPct val="108000"/>
              </a:lnSpc>
              <a:buFont typeface="Arial" panose="020B0604020202020204" pitchFamily="34" charset="0"/>
              <a:buChar char="•"/>
            </a:pPr>
            <a:r>
              <a:rPr lang="en-GB" sz="2000" dirty="0">
                <a:solidFill>
                  <a:srgbClr val="26377C"/>
                </a:solidFill>
              </a:rPr>
              <a:t>Nearly all visitors arrive by sea from Chile or Argentina, a third arriving from the USA.</a:t>
            </a:r>
          </a:p>
          <a:p>
            <a:pPr marL="342900" indent="-342900" algn="l">
              <a:lnSpc>
                <a:spcPct val="108000"/>
              </a:lnSpc>
              <a:buFont typeface="Arial" panose="020B0604020202020204" pitchFamily="34" charset="0"/>
              <a:buChar char="•"/>
            </a:pPr>
            <a:r>
              <a:rPr lang="en-GB" sz="2000" dirty="0">
                <a:solidFill>
                  <a:srgbClr val="26377C"/>
                </a:solidFill>
              </a:rPr>
              <a:t>Antarctica’s tourist industry is managed by the International Association of Antarctica Tour Operators (IAATO) which has over 100 members.</a:t>
            </a:r>
          </a:p>
          <a:p>
            <a:pPr marL="342900" indent="-342900" algn="l">
              <a:lnSpc>
                <a:spcPct val="108000"/>
              </a:lnSpc>
              <a:buFont typeface="Arial" panose="020B0604020202020204" pitchFamily="34" charset="0"/>
              <a:buChar char="•"/>
            </a:pPr>
            <a:r>
              <a:rPr lang="en-GB" sz="2000" dirty="0">
                <a:solidFill>
                  <a:srgbClr val="26377C"/>
                </a:solidFill>
              </a:rPr>
              <a:t>Cruise ships with more than 500 passengers cannot land tourists while in Antarctic waters.</a:t>
            </a:r>
          </a:p>
          <a:p>
            <a:pPr algn="l">
              <a:lnSpc>
                <a:spcPct val="108000"/>
              </a:lnSpc>
            </a:pPr>
            <a:endParaRPr lang="en-GB" sz="2000" dirty="0">
              <a:solidFill>
                <a:srgbClr val="26377C"/>
              </a:solidFill>
            </a:endParaRPr>
          </a:p>
          <a:p>
            <a:pPr algn="l">
              <a:lnSpc>
                <a:spcPct val="108000"/>
              </a:lnSpc>
            </a:pPr>
            <a:endParaRPr lang="en-GB" sz="2000" dirty="0">
              <a:solidFill>
                <a:srgbClr val="26377C"/>
              </a:solidFill>
            </a:endParaRPr>
          </a:p>
        </p:txBody>
      </p:sp>
      <p:sp>
        <p:nvSpPr>
          <p:cNvPr id="6" name="TextBox 5">
            <a:extLst>
              <a:ext uri="{FF2B5EF4-FFF2-40B4-BE49-F238E27FC236}">
                <a16:creationId xmlns:a16="http://schemas.microsoft.com/office/drawing/2014/main" id="{91B8D73B-EAC8-3041-A90E-29D7C05B3AF2}"/>
              </a:ext>
            </a:extLst>
          </p:cNvPr>
          <p:cNvSpPr txBox="1"/>
          <p:nvPr/>
        </p:nvSpPr>
        <p:spPr>
          <a:xfrm>
            <a:off x="6228184" y="1532985"/>
            <a:ext cx="2736304" cy="1200329"/>
          </a:xfrm>
          <a:prstGeom prst="rect">
            <a:avLst/>
          </a:prstGeom>
          <a:noFill/>
          <a:ln w="19050">
            <a:solidFill>
              <a:schemeClr val="accent2"/>
            </a:solidFill>
          </a:ln>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Resources</a:t>
            </a:r>
          </a:p>
          <a:p>
            <a:r>
              <a:rPr lang="en-GB" dirty="0">
                <a:latin typeface="Lato" panose="020F0502020204030203" pitchFamily="34" charset="0"/>
                <a:ea typeface="Lato" panose="020F0502020204030203" pitchFamily="34" charset="0"/>
                <a:cs typeface="Lato" panose="020F0502020204030203" pitchFamily="34" charset="0"/>
                <a:hlinkClick r:id="rId2"/>
              </a:rPr>
              <a:t>Discover the World</a:t>
            </a:r>
            <a:r>
              <a:rPr lang="en-GB" dirty="0">
                <a:latin typeface="Lato" panose="020F0502020204030203" pitchFamily="34" charset="0"/>
                <a:ea typeface="Lato" panose="020F0502020204030203" pitchFamily="34" charset="0"/>
                <a:cs typeface="Lato" panose="020F0502020204030203" pitchFamily="34" charset="0"/>
              </a:rPr>
              <a:t> Antarctic holidays</a:t>
            </a:r>
          </a:p>
          <a:p>
            <a:r>
              <a:rPr lang="en-GB" dirty="0">
                <a:latin typeface="Lato" panose="020F0502020204030203" pitchFamily="34" charset="0"/>
                <a:ea typeface="Lato" panose="020F0502020204030203" pitchFamily="34" charset="0"/>
                <a:cs typeface="Lato" panose="020F0502020204030203" pitchFamily="34" charset="0"/>
                <a:hlinkClick r:id="rId3"/>
              </a:rPr>
              <a:t>IAATO website</a:t>
            </a: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723DC446-5FF7-6148-A310-886590BADB4F}"/>
              </a:ext>
            </a:extLst>
          </p:cNvPr>
          <p:cNvSpPr txBox="1"/>
          <p:nvPr/>
        </p:nvSpPr>
        <p:spPr>
          <a:xfrm>
            <a:off x="6219506" y="2852936"/>
            <a:ext cx="2736000" cy="2739211"/>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a:t>
            </a: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Explore the holidays available to Antarctica with Discover the World. </a:t>
            </a:r>
          </a:p>
          <a:p>
            <a:endParaRPr lang="en-GB" sz="1400" dirty="0">
              <a:solidFill>
                <a:srgbClr val="002060"/>
              </a:solidFill>
              <a:latin typeface="Lato" panose="020F0502020204030203" pitchFamily="34" charset="0"/>
              <a:ea typeface="Lato" panose="020F0502020204030203" pitchFamily="34" charset="0"/>
              <a:cs typeface="Lato" panose="020F0502020204030203" pitchFamily="34" charset="0"/>
            </a:endParaRP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Describe the impact of tourism on Antarctica.</a:t>
            </a:r>
          </a:p>
          <a:p>
            <a:endParaRPr lang="en-GB" sz="1400" dirty="0">
              <a:solidFill>
                <a:srgbClr val="002060"/>
              </a:solidFill>
              <a:latin typeface="Lato" panose="020F0502020204030203" pitchFamily="34" charset="0"/>
              <a:ea typeface="Lato" panose="020F0502020204030203" pitchFamily="34" charset="0"/>
              <a:cs typeface="Lato" panose="020F0502020204030203" pitchFamily="34" charset="0"/>
            </a:endParaRP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Explain how IAATO manage tourism.</a:t>
            </a:r>
          </a:p>
        </p:txBody>
      </p:sp>
    </p:spTree>
    <p:extLst>
      <p:ext uri="{BB962C8B-B14F-4D97-AF65-F5344CB8AC3E}">
        <p14:creationId xmlns:p14="http://schemas.microsoft.com/office/powerpoint/2010/main" val="53687405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2674"/>
            <a:ext cx="7772400" cy="952367"/>
          </a:xfrm>
        </p:spPr>
        <p:txBody>
          <a:bodyPr>
            <a:normAutofit/>
          </a:bodyPr>
          <a:lstStyle/>
          <a:p>
            <a:r>
              <a:rPr lang="en-GB" sz="3600" b="1" dirty="0"/>
              <a:t>The impact of climate change</a:t>
            </a:r>
          </a:p>
        </p:txBody>
      </p:sp>
      <p:sp>
        <p:nvSpPr>
          <p:cNvPr id="3" name="Subtitle 2"/>
          <p:cNvSpPr>
            <a:spLocks noGrp="1"/>
          </p:cNvSpPr>
          <p:nvPr>
            <p:ph type="subTitle" idx="1"/>
          </p:nvPr>
        </p:nvSpPr>
        <p:spPr>
          <a:xfrm>
            <a:off x="539552" y="1715041"/>
            <a:ext cx="7560840" cy="3196819"/>
          </a:xfrm>
        </p:spPr>
        <p:txBody>
          <a:bodyPr>
            <a:noAutofit/>
          </a:bodyPr>
          <a:lstStyle/>
          <a:p>
            <a:pPr marL="342900" indent="-342900" algn="l">
              <a:lnSpc>
                <a:spcPct val="108000"/>
              </a:lnSpc>
              <a:buFont typeface="Arial" panose="020B0604020202020204" pitchFamily="34" charset="0"/>
              <a:buChar char="•"/>
            </a:pPr>
            <a:r>
              <a:rPr lang="en-GB" sz="2000" dirty="0">
                <a:solidFill>
                  <a:srgbClr val="26377C"/>
                </a:solidFill>
              </a:rPr>
              <a:t>The Antarctic Circumpolar Current is warming more rapidly than the world’s oceans.</a:t>
            </a:r>
          </a:p>
          <a:p>
            <a:pPr marL="342900" indent="-342900" algn="l">
              <a:lnSpc>
                <a:spcPct val="108000"/>
              </a:lnSpc>
              <a:buFont typeface="Arial" panose="020B0604020202020204" pitchFamily="34" charset="0"/>
              <a:buChar char="•"/>
            </a:pPr>
            <a:r>
              <a:rPr lang="en-GB" sz="2000" dirty="0">
                <a:solidFill>
                  <a:srgbClr val="26377C"/>
                </a:solidFill>
              </a:rPr>
              <a:t>In February 2020, the highest continental temperature was recorded at Argentina’s Esperanza research station (18.3°C).</a:t>
            </a:r>
          </a:p>
          <a:p>
            <a:pPr marL="342900" indent="-342900" algn="l">
              <a:lnSpc>
                <a:spcPct val="108000"/>
              </a:lnSpc>
              <a:buFont typeface="Arial" panose="020B0604020202020204" pitchFamily="34" charset="0"/>
              <a:buChar char="•"/>
            </a:pPr>
            <a:r>
              <a:rPr lang="en-GB" sz="2000" dirty="0">
                <a:solidFill>
                  <a:srgbClr val="26377C"/>
                </a:solidFill>
              </a:rPr>
              <a:t>Green algae now covers 1.9 km</a:t>
            </a:r>
            <a:r>
              <a:rPr lang="en-GB" sz="2000" baseline="30000" dirty="0">
                <a:solidFill>
                  <a:srgbClr val="26377C"/>
                </a:solidFill>
              </a:rPr>
              <a:t>2 </a:t>
            </a:r>
            <a:r>
              <a:rPr lang="en-GB" sz="2000" dirty="0">
                <a:solidFill>
                  <a:srgbClr val="26377C"/>
                </a:solidFill>
              </a:rPr>
              <a:t>of snow in Antarctica.</a:t>
            </a:r>
          </a:p>
          <a:p>
            <a:pPr marL="342900" indent="-342900" algn="l">
              <a:lnSpc>
                <a:spcPct val="108000"/>
              </a:lnSpc>
              <a:buFont typeface="Arial" panose="020B0604020202020204" pitchFamily="34" charset="0"/>
              <a:buChar char="•"/>
            </a:pPr>
            <a:r>
              <a:rPr lang="en-GB" sz="2000" dirty="0">
                <a:solidFill>
                  <a:srgbClr val="26377C"/>
                </a:solidFill>
              </a:rPr>
              <a:t>More plants are colonising the landmass as perennial snow and ice melt.</a:t>
            </a:r>
          </a:p>
          <a:p>
            <a:pPr marL="342900" indent="-342900" algn="l">
              <a:lnSpc>
                <a:spcPct val="108000"/>
              </a:lnSpc>
              <a:buFont typeface="Arial" panose="020B0604020202020204" pitchFamily="34" charset="0"/>
              <a:buChar char="•"/>
            </a:pPr>
            <a:r>
              <a:rPr lang="en-GB" sz="2000" dirty="0">
                <a:solidFill>
                  <a:srgbClr val="26377C"/>
                </a:solidFill>
              </a:rPr>
              <a:t>Antarctic krill numbers are falling due to reduced sea ice cover.</a:t>
            </a:r>
          </a:p>
          <a:p>
            <a:pPr marL="342900" indent="-342900" algn="l">
              <a:lnSpc>
                <a:spcPct val="108000"/>
              </a:lnSpc>
              <a:buFont typeface="Arial" panose="020B0604020202020204" pitchFamily="34" charset="0"/>
              <a:buChar char="•"/>
            </a:pPr>
            <a:r>
              <a:rPr lang="en-GB" sz="2000" dirty="0">
                <a:solidFill>
                  <a:srgbClr val="26377C"/>
                </a:solidFill>
              </a:rPr>
              <a:t>Glaciers and ice shelves are retreating. In 2018, B-46, the world’s largest iceberg broke off from Pine Island Glacier – it is three times the size of Manhattan.</a:t>
            </a:r>
          </a:p>
          <a:p>
            <a:pPr algn="l">
              <a:lnSpc>
                <a:spcPct val="108000"/>
              </a:lnSpc>
            </a:pPr>
            <a:endParaRPr lang="en-GB" sz="2000" dirty="0">
              <a:solidFill>
                <a:srgbClr val="26377C"/>
              </a:solidFill>
            </a:endParaRPr>
          </a:p>
        </p:txBody>
      </p:sp>
    </p:spTree>
    <p:extLst>
      <p:ext uri="{BB962C8B-B14F-4D97-AF65-F5344CB8AC3E}">
        <p14:creationId xmlns:p14="http://schemas.microsoft.com/office/powerpoint/2010/main" val="334801570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792" y="776313"/>
            <a:ext cx="7772400" cy="952367"/>
          </a:xfrm>
        </p:spPr>
        <p:txBody>
          <a:bodyPr>
            <a:normAutofit/>
          </a:bodyPr>
          <a:lstStyle/>
          <a:p>
            <a:r>
              <a:rPr lang="en-GB" sz="3600" b="1" dirty="0"/>
              <a:t>The Antarctic Treaty System (ATS)</a:t>
            </a:r>
          </a:p>
        </p:txBody>
      </p:sp>
      <p:sp>
        <p:nvSpPr>
          <p:cNvPr id="3" name="Subtitle 2"/>
          <p:cNvSpPr>
            <a:spLocks noGrp="1"/>
          </p:cNvSpPr>
          <p:nvPr>
            <p:ph type="subTitle" idx="1"/>
          </p:nvPr>
        </p:nvSpPr>
        <p:spPr>
          <a:xfrm>
            <a:off x="612676" y="1728680"/>
            <a:ext cx="7917532" cy="3816424"/>
          </a:xfrm>
        </p:spPr>
        <p:txBody>
          <a:bodyPr>
            <a:noAutofit/>
          </a:bodyPr>
          <a:lstStyle/>
          <a:p>
            <a:pPr marL="342900" indent="-342900" algn="l">
              <a:lnSpc>
                <a:spcPct val="108000"/>
              </a:lnSpc>
              <a:buFont typeface="Arial" panose="020B0604020202020204" pitchFamily="34" charset="0"/>
              <a:buChar char="•"/>
            </a:pPr>
            <a:r>
              <a:rPr lang="en-GB" sz="2000" dirty="0">
                <a:solidFill>
                  <a:srgbClr val="26377C"/>
                </a:solidFill>
              </a:rPr>
              <a:t>12 countries including the UK signed the Antarctic Treaty in 1959.</a:t>
            </a:r>
          </a:p>
          <a:p>
            <a:pPr marL="342900" indent="-342900" algn="l">
              <a:lnSpc>
                <a:spcPct val="108000"/>
              </a:lnSpc>
              <a:buFont typeface="Arial" panose="020B0604020202020204" pitchFamily="34" charset="0"/>
              <a:buChar char="•"/>
            </a:pPr>
            <a:r>
              <a:rPr lang="en-GB" sz="2000" dirty="0">
                <a:solidFill>
                  <a:srgbClr val="26377C"/>
                </a:solidFill>
              </a:rPr>
              <a:t>There are now 54 parties to the agreement.</a:t>
            </a:r>
          </a:p>
          <a:p>
            <a:pPr marL="342900" indent="-342900" algn="l">
              <a:lnSpc>
                <a:spcPct val="108000"/>
              </a:lnSpc>
              <a:buFont typeface="Arial" panose="020B0604020202020204" pitchFamily="34" charset="0"/>
              <a:buChar char="•"/>
            </a:pPr>
            <a:r>
              <a:rPr lang="en-GB" sz="2000" dirty="0">
                <a:solidFill>
                  <a:srgbClr val="26377C"/>
                </a:solidFill>
              </a:rPr>
              <a:t>Management is discussed at an annual consultative meeting; only 29 of the 54 parties have voting rights.</a:t>
            </a:r>
          </a:p>
          <a:p>
            <a:pPr marL="342900" indent="-342900" algn="l">
              <a:lnSpc>
                <a:spcPct val="108000"/>
              </a:lnSpc>
              <a:buFont typeface="Arial" panose="020B0604020202020204" pitchFamily="34" charset="0"/>
              <a:buChar char="•"/>
            </a:pPr>
            <a:r>
              <a:rPr lang="en-GB" sz="2000" dirty="0">
                <a:solidFill>
                  <a:srgbClr val="26377C"/>
                </a:solidFill>
              </a:rPr>
              <a:t>The area protected is all the land and ice shelves south of 60°S.</a:t>
            </a:r>
          </a:p>
          <a:p>
            <a:pPr marL="342900" indent="-342900" algn="l">
              <a:lnSpc>
                <a:spcPct val="108000"/>
              </a:lnSpc>
              <a:buFont typeface="Arial" panose="020B0604020202020204" pitchFamily="34" charset="0"/>
              <a:buChar char="•"/>
            </a:pPr>
            <a:r>
              <a:rPr lang="en-GB" sz="2000" dirty="0">
                <a:solidFill>
                  <a:srgbClr val="26377C"/>
                </a:solidFill>
              </a:rPr>
              <a:t>The treaty protects the continent as an environmental and scientific preserve. It bans military activities, weapons testing and mineral mining.</a:t>
            </a:r>
          </a:p>
          <a:p>
            <a:pPr marL="342900" indent="-342900" algn="l">
              <a:lnSpc>
                <a:spcPct val="108000"/>
              </a:lnSpc>
              <a:buFont typeface="Arial" panose="020B0604020202020204" pitchFamily="34" charset="0"/>
              <a:buChar char="•"/>
            </a:pPr>
            <a:r>
              <a:rPr lang="en-GB" sz="2000" dirty="0">
                <a:solidFill>
                  <a:srgbClr val="26377C"/>
                </a:solidFill>
              </a:rPr>
              <a:t>The Protocol on Environmental Protection to the Antarctic Treaty was signed in 1991. It protects the environment and prevents development.</a:t>
            </a:r>
          </a:p>
          <a:p>
            <a:pPr algn="l">
              <a:lnSpc>
                <a:spcPct val="108000"/>
              </a:lnSpc>
            </a:pPr>
            <a:endParaRPr lang="en-GB" sz="2000" dirty="0">
              <a:solidFill>
                <a:srgbClr val="26377C"/>
              </a:solidFill>
            </a:endParaRPr>
          </a:p>
          <a:p>
            <a:pPr algn="l">
              <a:lnSpc>
                <a:spcPct val="108000"/>
              </a:lnSpc>
            </a:pPr>
            <a:endParaRPr lang="en-GB" dirty="0">
              <a:solidFill>
                <a:srgbClr val="26377C"/>
              </a:solidFill>
            </a:endParaRPr>
          </a:p>
        </p:txBody>
      </p:sp>
    </p:spTree>
    <p:extLst>
      <p:ext uri="{BB962C8B-B14F-4D97-AF65-F5344CB8AC3E}">
        <p14:creationId xmlns:p14="http://schemas.microsoft.com/office/powerpoint/2010/main" val="104890333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6163"/>
            <a:ext cx="7772400" cy="952367"/>
          </a:xfrm>
        </p:spPr>
        <p:txBody>
          <a:bodyPr>
            <a:normAutofit/>
          </a:bodyPr>
          <a:lstStyle/>
          <a:p>
            <a:r>
              <a:rPr lang="en-GB" sz="3600" b="1" dirty="0"/>
              <a:t>The global commons: questions</a:t>
            </a:r>
          </a:p>
        </p:txBody>
      </p:sp>
      <p:sp>
        <p:nvSpPr>
          <p:cNvPr id="3" name="Subtitle 2"/>
          <p:cNvSpPr>
            <a:spLocks noGrp="1"/>
          </p:cNvSpPr>
          <p:nvPr>
            <p:ph type="subTitle" idx="1"/>
          </p:nvPr>
        </p:nvSpPr>
        <p:spPr>
          <a:xfrm>
            <a:off x="539552" y="1772816"/>
            <a:ext cx="7344816" cy="2728475"/>
          </a:xfrm>
        </p:spPr>
        <p:txBody>
          <a:bodyPr>
            <a:noAutofit/>
          </a:bodyPr>
          <a:lstStyle/>
          <a:p>
            <a:pPr marL="342900" indent="-342900" algn="l">
              <a:lnSpc>
                <a:spcPct val="108000"/>
              </a:lnSpc>
              <a:buFont typeface="Arial" panose="020B0604020202020204" pitchFamily="34" charset="0"/>
              <a:buChar char="•"/>
            </a:pPr>
            <a:r>
              <a:rPr lang="en-GB" sz="2200" dirty="0">
                <a:solidFill>
                  <a:srgbClr val="26377C"/>
                </a:solidFill>
              </a:rPr>
              <a:t>What are the four global commons (and what do they have in common)?</a:t>
            </a:r>
          </a:p>
          <a:p>
            <a:pPr marL="342900" indent="-342900" algn="l">
              <a:lnSpc>
                <a:spcPct val="108000"/>
              </a:lnSpc>
              <a:buFont typeface="Arial" panose="020B0604020202020204" pitchFamily="34" charset="0"/>
              <a:buChar char="•"/>
            </a:pPr>
            <a:r>
              <a:rPr lang="en-GB" sz="2200" dirty="0">
                <a:solidFill>
                  <a:srgbClr val="26377C"/>
                </a:solidFill>
              </a:rPr>
              <a:t>Why are the global commons under threat?</a:t>
            </a:r>
          </a:p>
          <a:p>
            <a:pPr marL="342900" indent="-342900" algn="l">
              <a:lnSpc>
                <a:spcPct val="108000"/>
              </a:lnSpc>
              <a:buFont typeface="Arial" panose="020B0604020202020204" pitchFamily="34" charset="0"/>
              <a:buChar char="•"/>
            </a:pPr>
            <a:r>
              <a:rPr lang="en-GB" sz="2200" dirty="0">
                <a:solidFill>
                  <a:srgbClr val="26377C"/>
                </a:solidFill>
              </a:rPr>
              <a:t>How can the global commons be protected?</a:t>
            </a:r>
          </a:p>
          <a:p>
            <a:pPr marL="342900" indent="-342900" algn="l">
              <a:lnSpc>
                <a:spcPct val="108000"/>
              </a:lnSpc>
              <a:buFont typeface="Arial" panose="020B0604020202020204" pitchFamily="34" charset="0"/>
              <a:buChar char="•"/>
            </a:pPr>
            <a:r>
              <a:rPr lang="en-GB" sz="2200" dirty="0">
                <a:solidFill>
                  <a:srgbClr val="26377C"/>
                </a:solidFill>
              </a:rPr>
              <a:t>Why is it important to protect the Ross Sea?</a:t>
            </a:r>
          </a:p>
          <a:p>
            <a:pPr marL="342900" indent="-342900" algn="l">
              <a:lnSpc>
                <a:spcPct val="108000"/>
              </a:lnSpc>
              <a:buFont typeface="Arial" panose="020B0604020202020204" pitchFamily="34" charset="0"/>
              <a:buChar char="•"/>
            </a:pPr>
            <a:r>
              <a:rPr lang="en-GB" sz="2200" dirty="0">
                <a:solidFill>
                  <a:srgbClr val="26377C"/>
                </a:solidFill>
              </a:rPr>
              <a:t>How is climate change impacting on Antarctica?</a:t>
            </a:r>
          </a:p>
          <a:p>
            <a:pPr marL="342900" indent="-342900" algn="l">
              <a:lnSpc>
                <a:spcPct val="108000"/>
              </a:lnSpc>
              <a:buFont typeface="Arial" panose="020B0604020202020204" pitchFamily="34" charset="0"/>
              <a:buChar char="•"/>
            </a:pPr>
            <a:r>
              <a:rPr lang="en-GB" sz="2200" dirty="0">
                <a:solidFill>
                  <a:srgbClr val="26377C"/>
                </a:solidFill>
              </a:rPr>
              <a:t>How will changes to Antarctica and the Southern Ocean, as a result of climate change, impact on the rest of the planet?</a:t>
            </a:r>
          </a:p>
          <a:p>
            <a:pPr marL="342900" indent="-342900" algn="l">
              <a:lnSpc>
                <a:spcPct val="108000"/>
              </a:lnSpc>
              <a:buFont typeface="Arial" panose="020B0604020202020204" pitchFamily="34" charset="0"/>
              <a:buChar char="•"/>
            </a:pPr>
            <a:r>
              <a:rPr lang="en-GB" sz="2200" dirty="0">
                <a:solidFill>
                  <a:srgbClr val="26377C"/>
                </a:solidFill>
              </a:rPr>
              <a:t>To what extent is climate change the greatest threat currently facing the global commons?</a:t>
            </a:r>
          </a:p>
          <a:p>
            <a:pPr marL="342900" indent="-342900" algn="l">
              <a:lnSpc>
                <a:spcPct val="108000"/>
              </a:lnSpc>
              <a:buFont typeface="Arial" panose="020B0604020202020204" pitchFamily="34" charset="0"/>
              <a:buChar char="•"/>
            </a:pPr>
            <a:endParaRPr lang="en-GB" sz="2200" dirty="0">
              <a:solidFill>
                <a:srgbClr val="26377C"/>
              </a:solidFill>
            </a:endParaRPr>
          </a:p>
          <a:p>
            <a:pPr algn="l">
              <a:lnSpc>
                <a:spcPct val="108000"/>
              </a:lnSpc>
            </a:pPr>
            <a:endParaRPr lang="en-GB" sz="2200" dirty="0">
              <a:solidFill>
                <a:srgbClr val="26377C"/>
              </a:solidFill>
            </a:endParaRPr>
          </a:p>
          <a:p>
            <a:pPr algn="l">
              <a:lnSpc>
                <a:spcPct val="108000"/>
              </a:lnSpc>
            </a:pPr>
            <a:endParaRPr lang="en-GB" sz="2200" dirty="0">
              <a:solidFill>
                <a:srgbClr val="26377C"/>
              </a:solidFill>
            </a:endParaRPr>
          </a:p>
        </p:txBody>
      </p:sp>
    </p:spTree>
    <p:extLst>
      <p:ext uri="{BB962C8B-B14F-4D97-AF65-F5344CB8AC3E}">
        <p14:creationId xmlns:p14="http://schemas.microsoft.com/office/powerpoint/2010/main" val="386544068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578"/>
            <a:ext cx="8229600" cy="737518"/>
          </a:xfrm>
        </p:spPr>
        <p:txBody>
          <a:bodyPr/>
          <a:lstStyle/>
          <a:p>
            <a:r>
              <a:rPr lang="en-GB" b="1" dirty="0"/>
              <a:t>Taking it further</a:t>
            </a:r>
          </a:p>
        </p:txBody>
      </p:sp>
      <p:sp>
        <p:nvSpPr>
          <p:cNvPr id="3" name="Text Placeholder 2"/>
          <p:cNvSpPr>
            <a:spLocks noGrp="1"/>
          </p:cNvSpPr>
          <p:nvPr>
            <p:ph type="body" idx="1"/>
          </p:nvPr>
        </p:nvSpPr>
        <p:spPr>
          <a:xfrm>
            <a:off x="539553" y="1772816"/>
            <a:ext cx="4680520" cy="2721980"/>
          </a:xfrm>
        </p:spPr>
        <p:txBody>
          <a:bodyPr>
            <a:noAutofit/>
          </a:bodyPr>
          <a:lstStyle/>
          <a:p>
            <a:pPr>
              <a:lnSpc>
                <a:spcPct val="108000"/>
              </a:lnSpc>
              <a:spcBef>
                <a:spcPts val="0"/>
              </a:spcBef>
              <a:spcAft>
                <a:spcPts val="1000"/>
              </a:spcAft>
            </a:pPr>
            <a:r>
              <a:rPr lang="en-GB" sz="2200" dirty="0"/>
              <a:t>Klaus </a:t>
            </a:r>
            <a:r>
              <a:rPr lang="en-GB" sz="2200" dirty="0" err="1"/>
              <a:t>Dodds</a:t>
            </a:r>
            <a:r>
              <a:rPr lang="en-GB" sz="2200" dirty="0"/>
              <a:t>: </a:t>
            </a:r>
            <a:r>
              <a:rPr lang="en-GB" sz="2200" b="0" dirty="0">
                <a:hlinkClick r:id="rId3"/>
              </a:rPr>
              <a:t>Global governance </a:t>
            </a:r>
            <a:r>
              <a:rPr lang="en-GB" sz="2200" b="0" dirty="0"/>
              <a:t>(Teaching Geography, 41, 3, pp</a:t>
            </a:r>
            <a:br>
              <a:rPr lang="en-GB" sz="2200" b="0" dirty="0"/>
            </a:br>
            <a:r>
              <a:rPr lang="en-GB" sz="2200" b="0" dirty="0"/>
              <a:t>98–102)</a:t>
            </a:r>
          </a:p>
          <a:p>
            <a:pPr>
              <a:lnSpc>
                <a:spcPct val="108000"/>
              </a:lnSpc>
              <a:spcBef>
                <a:spcPts val="0"/>
              </a:spcBef>
            </a:pPr>
            <a:r>
              <a:rPr lang="en-GB" sz="2200" b="0" dirty="0"/>
              <a:t>In this article </a:t>
            </a:r>
            <a:r>
              <a:rPr lang="en-GB" sz="2200" b="0" dirty="0" err="1"/>
              <a:t>Dodds</a:t>
            </a:r>
            <a:r>
              <a:rPr lang="en-GB" sz="2200" b="0" dirty="0"/>
              <a:t> outlines the topic of global governance. In it</a:t>
            </a:r>
            <a:br>
              <a:rPr lang="en-GB" sz="2200" b="0" dirty="0"/>
            </a:br>
            <a:r>
              <a:rPr lang="en-GB" sz="2200" b="0" dirty="0"/>
              <a:t>he discusses the complexities of managing and implementing supranational laws and conventions.</a:t>
            </a:r>
          </a:p>
        </p:txBody>
      </p:sp>
      <p:sp>
        <p:nvSpPr>
          <p:cNvPr id="6" name="Content Placeholder 5"/>
          <p:cNvSpPr>
            <a:spLocks noGrp="1"/>
          </p:cNvSpPr>
          <p:nvPr>
            <p:ph sz="quarter" idx="4"/>
          </p:nvPr>
        </p:nvSpPr>
        <p:spPr>
          <a:xfrm>
            <a:off x="539552" y="4725144"/>
            <a:ext cx="4364158" cy="1705420"/>
          </a:xfrm>
          <a:solidFill>
            <a:srgbClr val="DAE7A3"/>
          </a:solidFill>
          <a:ln w="3175">
            <a:solidFill>
              <a:srgbClr val="B4CE44"/>
            </a:solidFill>
          </a:ln>
        </p:spPr>
        <p:txBody>
          <a:bodyPr>
            <a:normAutofit/>
          </a:bodyPr>
          <a:lstStyle/>
          <a:p>
            <a:pPr marL="0" indent="0">
              <a:lnSpc>
                <a:spcPct val="128000"/>
              </a:lnSpc>
              <a:spcBef>
                <a:spcPts val="600"/>
              </a:spcBef>
              <a:buNone/>
            </a:pPr>
            <a:r>
              <a:rPr lang="en-GB" sz="2000" b="1" dirty="0"/>
              <a:t>Reflect</a:t>
            </a:r>
            <a:endParaRPr lang="en-GB" sz="2000" dirty="0"/>
          </a:p>
          <a:p>
            <a:pPr marL="342900" indent="-342900">
              <a:lnSpc>
                <a:spcPct val="108000"/>
              </a:lnSpc>
            </a:pPr>
            <a:r>
              <a:rPr lang="en-GB" sz="2000" dirty="0"/>
              <a:t>Do you think that Antarctica is a success for global governance or does it show its limits? </a:t>
            </a:r>
          </a:p>
        </p:txBody>
      </p:sp>
      <p:pic>
        <p:nvPicPr>
          <p:cNvPr id="5" name="Picture 4">
            <a:extLst>
              <a:ext uri="{FF2B5EF4-FFF2-40B4-BE49-F238E27FC236}">
                <a16:creationId xmlns:a16="http://schemas.microsoft.com/office/drawing/2014/main" id="{4E530956-6E39-42A4-9F39-671F06A38E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00" r="7364"/>
          <a:stretch/>
        </p:blipFill>
        <p:spPr>
          <a:xfrm>
            <a:off x="5148064" y="1585069"/>
            <a:ext cx="3898776" cy="2909727"/>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a:t>Links</a:t>
            </a:r>
          </a:p>
        </p:txBody>
      </p:sp>
      <p:sp>
        <p:nvSpPr>
          <p:cNvPr id="5" name="Text Placeholder 4"/>
          <p:cNvSpPr>
            <a:spLocks noGrp="1"/>
          </p:cNvSpPr>
          <p:nvPr>
            <p:ph type="body" idx="1"/>
          </p:nvPr>
        </p:nvSpPr>
        <p:spPr>
          <a:xfrm>
            <a:off x="509152" y="1493094"/>
            <a:ext cx="4040188" cy="639762"/>
          </a:xfrm>
        </p:spPr>
        <p:txBody>
          <a:bodyPr>
            <a:normAutofit/>
          </a:bodyPr>
          <a:lstStyle/>
          <a:p>
            <a:r>
              <a:rPr lang="en-GB"/>
              <a:t>From the awarding bodies:</a:t>
            </a:r>
          </a:p>
        </p:txBody>
      </p:sp>
      <p:sp>
        <p:nvSpPr>
          <p:cNvPr id="6" name="Text Placeholder 5"/>
          <p:cNvSpPr>
            <a:spLocks noGrp="1"/>
          </p:cNvSpPr>
          <p:nvPr>
            <p:ph type="body" sz="quarter" idx="3"/>
          </p:nvPr>
        </p:nvSpPr>
        <p:spPr>
          <a:xfrm>
            <a:off x="4711860" y="1493094"/>
            <a:ext cx="4041775" cy="639762"/>
          </a:xfrm>
        </p:spPr>
        <p:txBody>
          <a:bodyPr>
            <a:normAutofit/>
          </a:bodyPr>
          <a:lstStyle/>
          <a:p>
            <a:r>
              <a:rPr lang="en-GB" dirty="0"/>
              <a:t>Find out more:</a:t>
            </a:r>
          </a:p>
        </p:txBody>
      </p:sp>
      <p:sp>
        <p:nvSpPr>
          <p:cNvPr id="4" name="Content Placeholder 3"/>
          <p:cNvSpPr>
            <a:spLocks noGrp="1"/>
          </p:cNvSpPr>
          <p:nvPr>
            <p:ph sz="quarter" idx="4"/>
          </p:nvPr>
        </p:nvSpPr>
        <p:spPr>
          <a:xfrm>
            <a:off x="4645025" y="2420888"/>
            <a:ext cx="3887415" cy="3705275"/>
          </a:xfrm>
        </p:spPr>
        <p:txBody>
          <a:bodyPr>
            <a:noAutofit/>
          </a:bodyPr>
          <a:lstStyle/>
          <a:p>
            <a:r>
              <a:rPr lang="en-GB" sz="2000" dirty="0"/>
              <a:t>GA journal article bundle – </a:t>
            </a:r>
            <a:r>
              <a:rPr lang="en-GB" sz="2000" dirty="0">
                <a:hlinkClick r:id="rId3"/>
              </a:rPr>
              <a:t>Global systems and global governance</a:t>
            </a:r>
            <a:endParaRPr lang="en-GB" sz="2000" dirty="0"/>
          </a:p>
          <a:p>
            <a:r>
              <a:rPr lang="en-GB" sz="2000" dirty="0">
                <a:hlinkClick r:id="rId4"/>
              </a:rPr>
              <a:t>British Antarctic Survey </a:t>
            </a:r>
            <a:r>
              <a:rPr lang="en-GB" sz="2000" dirty="0"/>
              <a:t>– centre for polar science</a:t>
            </a:r>
          </a:p>
          <a:p>
            <a:r>
              <a:rPr lang="en-GB" sz="2000" dirty="0">
                <a:hlinkClick r:id="rId5"/>
              </a:rPr>
              <a:t>Discovering Antarctica </a:t>
            </a:r>
            <a:r>
              <a:rPr lang="en-GB" sz="2000" dirty="0"/>
              <a:t>Education Resources</a:t>
            </a:r>
          </a:p>
          <a:p>
            <a:r>
              <a:rPr lang="en-GB" sz="2000" dirty="0">
                <a:hlinkClick r:id="rId6"/>
              </a:rPr>
              <a:t>NASA interactive ice viewer</a:t>
            </a:r>
            <a:endParaRPr lang="en-GB" sz="2000" dirty="0"/>
          </a:p>
        </p:txBody>
      </p:sp>
      <p:graphicFrame>
        <p:nvGraphicFramePr>
          <p:cNvPr id="8" name="Content Placeholder 7">
            <a:extLst>
              <a:ext uri="{FF2B5EF4-FFF2-40B4-BE49-F238E27FC236}">
                <a16:creationId xmlns:a16="http://schemas.microsoft.com/office/drawing/2014/main" id="{50985181-2F49-314B-B8AA-0A279FA5D9D6}"/>
              </a:ext>
            </a:extLst>
          </p:cNvPr>
          <p:cNvGraphicFramePr>
            <a:graphicFrameLocks/>
          </p:cNvGraphicFramePr>
          <p:nvPr>
            <p:extLst>
              <p:ext uri="{D42A27DB-BD31-4B8C-83A1-F6EECF244321}">
                <p14:modId xmlns:p14="http://schemas.microsoft.com/office/powerpoint/2010/main" val="1591663481"/>
              </p:ext>
            </p:extLst>
          </p:nvPr>
        </p:nvGraphicFramePr>
        <p:xfrm>
          <a:off x="611560" y="2420888"/>
          <a:ext cx="3744416" cy="3789680"/>
        </p:xfrm>
        <a:graphic>
          <a:graphicData uri="http://schemas.openxmlformats.org/drawingml/2006/table">
            <a:tbl>
              <a:tblPr firstRow="1" bandRow="1">
                <a:tableStyleId>{5C22544A-7EE6-4342-B048-85BDC9FD1C3A}</a:tableStyleId>
              </a:tblPr>
              <a:tblGrid>
                <a:gridCol w="975848">
                  <a:extLst>
                    <a:ext uri="{9D8B030D-6E8A-4147-A177-3AD203B41FA5}">
                      <a16:colId xmlns:a16="http://schemas.microsoft.com/office/drawing/2014/main" val="20000"/>
                    </a:ext>
                  </a:extLst>
                </a:gridCol>
                <a:gridCol w="2768568">
                  <a:extLst>
                    <a:ext uri="{9D8B030D-6E8A-4147-A177-3AD203B41FA5}">
                      <a16:colId xmlns:a16="http://schemas.microsoft.com/office/drawing/2014/main" val="20001"/>
                    </a:ext>
                  </a:extLst>
                </a:gridCol>
              </a:tblGrid>
              <a:tr h="370840">
                <a:tc>
                  <a:txBody>
                    <a:bodyPr/>
                    <a:lstStyle/>
                    <a:p>
                      <a:endParaRPr lang="en-GB">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370840">
                <a:tc>
                  <a:txBody>
                    <a:bodyPr/>
                    <a:lstStyle/>
                    <a:p>
                      <a:r>
                        <a:rPr lang="en-GB" sz="1600">
                          <a:latin typeface="Lato" panose="020F0502020204030203" pitchFamily="34" charset="0"/>
                          <a:ea typeface="Lato" panose="020F0502020204030203" pitchFamily="34" charset="0"/>
                          <a:cs typeface="Lato" panose="020F0502020204030203" pitchFamily="34" charset="0"/>
                          <a:hlinkClick r:id="rId7"/>
                        </a:rPr>
                        <a:t>AQA</a:t>
                      </a:r>
                      <a:endParaRPr lang="en-GB" sz="160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a:latin typeface="Lato" panose="020F0502020204030203" pitchFamily="34" charset="0"/>
                          <a:ea typeface="Lato" panose="020F0502020204030203" pitchFamily="34" charset="0"/>
                          <a:cs typeface="Lato" panose="020F0502020204030203" pitchFamily="34" charset="0"/>
                        </a:rPr>
                        <a:t>3.2.1.5.1 Antarctica as a global common</a:t>
                      </a:r>
                    </a:p>
                  </a:txBody>
                  <a:tcPr/>
                </a:tc>
                <a:extLst>
                  <a:ext uri="{0D108BD9-81ED-4DB2-BD59-A6C34878D82A}">
                    <a16:rowId xmlns:a16="http://schemas.microsoft.com/office/drawing/2014/main" val="10001"/>
                  </a:ext>
                </a:extLst>
              </a:tr>
              <a:tr h="370840">
                <a:tc>
                  <a:txBody>
                    <a:bodyPr/>
                    <a:lstStyle/>
                    <a:p>
                      <a:r>
                        <a:rPr lang="en-GB" sz="1600">
                          <a:latin typeface="Lato" panose="020F0502020204030203" pitchFamily="34" charset="0"/>
                          <a:ea typeface="Lato" panose="020F0502020204030203" pitchFamily="34" charset="0"/>
                          <a:cs typeface="Lato" panose="020F0502020204030203" pitchFamily="34" charset="0"/>
                          <a:hlinkClick r:id="rId8"/>
                        </a:rPr>
                        <a:t>Eduqas</a:t>
                      </a:r>
                      <a:endParaRPr lang="en-GB" sz="160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a:latin typeface="Lato" panose="020F0502020204030203" pitchFamily="34" charset="0"/>
                          <a:ea typeface="Lato" panose="020F0502020204030203" pitchFamily="34" charset="0"/>
                          <a:cs typeface="Lato" panose="020F0502020204030203" pitchFamily="34" charset="0"/>
                        </a:rPr>
                        <a:t>2.2.6 - 10: Global Governance of the Earth’s Oceans</a:t>
                      </a:r>
                    </a:p>
                  </a:txBody>
                  <a:tcPr/>
                </a:tc>
                <a:extLst>
                  <a:ext uri="{0D108BD9-81ED-4DB2-BD59-A6C34878D82A}">
                    <a16:rowId xmlns:a16="http://schemas.microsoft.com/office/drawing/2014/main" val="10002"/>
                  </a:ext>
                </a:extLst>
              </a:tr>
              <a:tr h="370840">
                <a:tc>
                  <a:txBody>
                    <a:bodyPr/>
                    <a:lstStyle/>
                    <a:p>
                      <a:r>
                        <a:rPr lang="en-GB" sz="1600">
                          <a:latin typeface="Lato" panose="020F0502020204030203" pitchFamily="34" charset="0"/>
                          <a:ea typeface="Lato" panose="020F0502020204030203" pitchFamily="34" charset="0"/>
                          <a:cs typeface="Lato" panose="020F0502020204030203" pitchFamily="34" charset="0"/>
                          <a:hlinkClick r:id="rId9"/>
                        </a:rPr>
                        <a:t>Edexcel</a:t>
                      </a:r>
                      <a:endParaRPr lang="en-GB" sz="160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a:latin typeface="Lato" panose="020F0502020204030203" pitchFamily="34" charset="0"/>
                          <a:ea typeface="Lato" panose="020F0502020204030203" pitchFamily="34" charset="0"/>
                          <a:cs typeface="Lato" panose="020F0502020204030203" pitchFamily="34" charset="0"/>
                        </a:rPr>
                        <a:t>3: Globalisation (3.5 and 3.6)</a:t>
                      </a:r>
                    </a:p>
                  </a:txBody>
                  <a:tcPr/>
                </a:tc>
                <a:extLst>
                  <a:ext uri="{0D108BD9-81ED-4DB2-BD59-A6C34878D82A}">
                    <a16:rowId xmlns:a16="http://schemas.microsoft.com/office/drawing/2014/main" val="10003"/>
                  </a:ext>
                </a:extLst>
              </a:tr>
              <a:tr h="370840">
                <a:tc>
                  <a:txBody>
                    <a:bodyPr/>
                    <a:lstStyle/>
                    <a:p>
                      <a:r>
                        <a:rPr lang="en-GB" sz="1600">
                          <a:latin typeface="Lato" panose="020F0502020204030203" pitchFamily="34" charset="0"/>
                          <a:ea typeface="Lato" panose="020F0502020204030203" pitchFamily="34" charset="0"/>
                          <a:cs typeface="Lato" panose="020F0502020204030203" pitchFamily="34" charset="0"/>
                          <a:hlinkClick r:id="rId10"/>
                        </a:rPr>
                        <a:t>OCR</a:t>
                      </a:r>
                      <a:endParaRPr lang="en-GB" sz="160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latin typeface="Lato" panose="020F0502020204030203" pitchFamily="34" charset="0"/>
                          <a:ea typeface="Lato" panose="020F0502020204030203" pitchFamily="34" charset="0"/>
                          <a:cs typeface="Lato" panose="020F0502020204030203" pitchFamily="34" charset="0"/>
                        </a:rPr>
                        <a:t>2.c. Governing the oceans poses issues for the management of resources.</a:t>
                      </a:r>
                    </a:p>
                  </a:txBody>
                  <a:tcPr/>
                </a:tc>
                <a:extLst>
                  <a:ext uri="{0D108BD9-81ED-4DB2-BD59-A6C34878D82A}">
                    <a16:rowId xmlns:a16="http://schemas.microsoft.com/office/drawing/2014/main" val="10004"/>
                  </a:ext>
                </a:extLst>
              </a:tr>
              <a:tr h="370840">
                <a:tc>
                  <a:txBody>
                    <a:bodyPr/>
                    <a:lstStyle/>
                    <a:p>
                      <a:r>
                        <a:rPr lang="en-GB" sz="1600" dirty="0">
                          <a:latin typeface="Lato" panose="020F0502020204030203" pitchFamily="34" charset="0"/>
                          <a:ea typeface="Lato" panose="020F0502020204030203" pitchFamily="34" charset="0"/>
                          <a:cs typeface="Lato" panose="020F0502020204030203" pitchFamily="34" charset="0"/>
                          <a:hlinkClick r:id="rId11"/>
                        </a:rPr>
                        <a:t>WJEC</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latin typeface="Lato" panose="020F0502020204030203" pitchFamily="34" charset="0"/>
                          <a:ea typeface="Lato" panose="020F0502020204030203" pitchFamily="34" charset="0"/>
                          <a:cs typeface="Lato" panose="020F0502020204030203" pitchFamily="34" charset="0"/>
                        </a:rPr>
                        <a:t>3.2.6 to 3.2.10: Global Governance of the Earth’s Oceans</a:t>
                      </a:r>
                    </a:p>
                  </a:txBody>
                  <a:tcPr/>
                </a:tc>
                <a:extLst>
                  <a:ext uri="{0D108BD9-81ED-4DB2-BD59-A6C34878D82A}">
                    <a16:rowId xmlns:a16="http://schemas.microsoft.com/office/drawing/2014/main" val="2161387549"/>
                  </a:ext>
                </a:extLst>
              </a:tr>
            </a:tbl>
          </a:graphicData>
        </a:graphic>
      </p:graphicFrame>
    </p:spTree>
    <p:extLst>
      <p:ext uri="{BB962C8B-B14F-4D97-AF65-F5344CB8AC3E}">
        <p14:creationId xmlns:p14="http://schemas.microsoft.com/office/powerpoint/2010/main" val="117888112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buNone/>
            </a:pPr>
            <a:r>
              <a:rPr lang="en-GB" sz="2400" dirty="0"/>
              <a:t>You’ll need a notepad on which to make notes as you go along, or you could make notes, paste images, etc. on your device.</a:t>
            </a:r>
          </a:p>
          <a:p>
            <a:pPr marL="109728" indent="0">
              <a:buNone/>
            </a:pPr>
            <a:endParaRPr lang="en-GB" sz="2400" dirty="0"/>
          </a:p>
          <a:p>
            <a:pPr marL="109728" indent="0">
              <a:buNone/>
            </a:pPr>
            <a:r>
              <a:rPr lang="en-GB" sz="2400" dirty="0"/>
              <a:t>You can view these slides:</a:t>
            </a:r>
          </a:p>
          <a:p>
            <a:pPr lvl="0"/>
            <a:r>
              <a:rPr lang="en-GB" sz="2400"/>
              <a:t>as a slide-show </a:t>
            </a:r>
            <a:r>
              <a:rPr lang="en-GB" sz="2400" dirty="0"/>
              <a:t>for any animations and to follow links</a:t>
            </a:r>
          </a:p>
          <a:p>
            <a:pPr lvl="0"/>
            <a:r>
              <a:rPr lang="en-GB" sz="2400" dirty="0"/>
              <a:t>in ‘normal’ view if you want to add call-outs or extra slides to make notes, paste images, answer questions.</a:t>
            </a:r>
          </a:p>
          <a:p>
            <a:endParaRPr lang="en-GB" sz="2400" b="1" dirty="0">
              <a:solidFill>
                <a:srgbClr val="FF0000"/>
              </a:solidFill>
            </a:endParaRPr>
          </a:p>
          <a:p>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600" b="1" dirty="0"/>
              <a:t>Glossary</a:t>
            </a:r>
          </a:p>
        </p:txBody>
      </p:sp>
      <p:sp>
        <p:nvSpPr>
          <p:cNvPr id="13" name="Action Button: Back or Previous 12">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596336" y="93806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7544" y="1628800"/>
            <a:ext cx="7416824" cy="5632311"/>
          </a:xfrm>
          <a:prstGeom prst="rect">
            <a:avLst/>
          </a:prstGeom>
        </p:spPr>
        <p:txBody>
          <a:bodyPr wrap="square">
            <a:spAutoFit/>
          </a:bodyPr>
          <a:lstStyle/>
          <a:p>
            <a:pPr marL="180000" indent="-180000">
              <a:buFont typeface="Arial" pitchFamily="34" charset="0"/>
              <a:buChar char="•"/>
              <a:defRPr/>
            </a:pPr>
            <a:r>
              <a:rPr lang="en-GB" sz="2400" b="1" dirty="0">
                <a:solidFill>
                  <a:srgbClr val="352B84"/>
                </a:solidFill>
                <a:latin typeface="Lato"/>
                <a:ea typeface="Tahoma" pitchFamily="34" charset="0"/>
                <a:cs typeface="Tahoma" pitchFamily="34" charset="0"/>
              </a:rPr>
              <a:t>Global commons: </a:t>
            </a:r>
            <a:r>
              <a:rPr lang="en-GB" sz="2400" dirty="0">
                <a:solidFill>
                  <a:srgbClr val="352B84"/>
                </a:solidFill>
                <a:latin typeface="Lato"/>
                <a:ea typeface="Tahoma" pitchFamily="34" charset="0"/>
                <a:cs typeface="Tahoma" pitchFamily="34" charset="0"/>
              </a:rPr>
              <a:t>vast global resources or supra-national spaces that can be used by any citizens, states or non-state actors </a:t>
            </a:r>
          </a:p>
          <a:p>
            <a:pPr marL="180000" lvl="0" indent="-180000">
              <a:buFont typeface="Arial" pitchFamily="34" charset="0"/>
              <a:buChar char="•"/>
              <a:defRPr/>
            </a:pPr>
            <a:r>
              <a:rPr lang="en-GB" sz="2400" b="1" dirty="0">
                <a:solidFill>
                  <a:srgbClr val="352B84"/>
                </a:solidFill>
                <a:latin typeface="Lato"/>
                <a:ea typeface="Tahoma" pitchFamily="34" charset="0"/>
                <a:cs typeface="Tahoma" pitchFamily="34" charset="0"/>
              </a:rPr>
              <a:t>Governance: </a:t>
            </a:r>
            <a:r>
              <a:rPr lang="en-GB" sz="2400" dirty="0">
                <a:solidFill>
                  <a:srgbClr val="352B84"/>
                </a:solidFill>
                <a:latin typeface="Lato"/>
                <a:ea typeface="Tahoma" pitchFamily="34" charset="0"/>
                <a:cs typeface="Tahoma" pitchFamily="34" charset="0"/>
              </a:rPr>
              <a:t>the task of governing; the idea often includes notions of good governance, such as interaction with civil society</a:t>
            </a:r>
          </a:p>
          <a:p>
            <a:pPr marL="180000" indent="-180000">
              <a:buFont typeface="Arial" pitchFamily="34" charset="0"/>
              <a:buChar char="•"/>
              <a:defRPr/>
            </a:pPr>
            <a:r>
              <a:rPr lang="en-GB" sz="2400" b="1" dirty="0">
                <a:solidFill>
                  <a:srgbClr val="352B84"/>
                </a:solidFill>
                <a:latin typeface="Lato"/>
                <a:ea typeface="Tahoma" pitchFamily="34" charset="0"/>
                <a:cs typeface="Tahoma" pitchFamily="34" charset="0"/>
              </a:rPr>
              <a:t>Overexploitation:</a:t>
            </a:r>
            <a:r>
              <a:rPr lang="en-GB" sz="2400" dirty="0">
                <a:solidFill>
                  <a:srgbClr val="352B84"/>
                </a:solidFill>
                <a:latin typeface="Lato"/>
                <a:ea typeface="Tahoma" pitchFamily="34" charset="0"/>
                <a:cs typeface="Tahoma" pitchFamily="34" charset="0"/>
              </a:rPr>
              <a:t> the harvesting of a natural resource to the point of diminishing returns, e.g. fish stocks in the North Sea.</a:t>
            </a:r>
          </a:p>
          <a:p>
            <a:pPr marL="180000" lvl="0" indent="-180000">
              <a:buFont typeface="Arial" pitchFamily="34" charset="0"/>
              <a:buChar char="•"/>
              <a:defRPr/>
            </a:pPr>
            <a:r>
              <a:rPr lang="en-GB" sz="2400" b="1" dirty="0">
                <a:solidFill>
                  <a:srgbClr val="352B84"/>
                </a:solidFill>
                <a:latin typeface="Lato"/>
                <a:ea typeface="Tahoma" pitchFamily="34" charset="0"/>
                <a:cs typeface="Tahoma" pitchFamily="34" charset="0"/>
              </a:rPr>
              <a:t>Supranational: </a:t>
            </a:r>
            <a:r>
              <a:rPr lang="en-GB" sz="2400" dirty="0">
                <a:solidFill>
                  <a:srgbClr val="352B84"/>
                </a:solidFill>
                <a:latin typeface="Lato"/>
                <a:ea typeface="Tahoma" pitchFamily="34" charset="0"/>
                <a:cs typeface="Tahoma" pitchFamily="34" charset="0"/>
              </a:rPr>
              <a:t>outside or beyond the power or influence of national governments; often an international grouping</a:t>
            </a:r>
          </a:p>
          <a:p>
            <a:pPr lvl="0">
              <a:defRPr/>
            </a:pPr>
            <a:endParaRPr lang="en-GB" sz="2400" dirty="0">
              <a:latin typeface="Lato"/>
              <a:ea typeface="Tahoma" pitchFamily="34" charset="0"/>
              <a:cs typeface="Tahoma" pitchFamily="34" charset="0"/>
            </a:endParaRPr>
          </a:p>
          <a:p>
            <a:pPr>
              <a:defRPr/>
            </a:pPr>
            <a:endParaRPr lang="en-GB" sz="2400" dirty="0">
              <a:latin typeface="Lato"/>
              <a:ea typeface="Tahoma" pitchFamily="34" charset="0"/>
              <a:cs typeface="Tahoma" pitchFamily="34" charset="0"/>
            </a:endParaRPr>
          </a:p>
          <a:p>
            <a:pPr lvl="0">
              <a:defRPr/>
            </a:pPr>
            <a:endParaRPr lang="en-GB" sz="2400" dirty="0">
              <a:solidFill>
                <a:srgbClr val="1F3D91"/>
              </a:solidFill>
              <a:latin typeface="Lato"/>
              <a:ea typeface="Tahoma" pitchFamily="34" charset="0"/>
              <a:cs typeface="Tahoma"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457200" y="836712"/>
            <a:ext cx="8229600" cy="72008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457200" y="1628800"/>
            <a:ext cx="7067128" cy="4729712"/>
          </a:xfrm>
        </p:spPr>
        <p:txBody>
          <a:bodyPr>
            <a:noAutofit/>
          </a:bodyPr>
          <a:lstStyle/>
          <a:p>
            <a:pPr marL="0" indent="0">
              <a:buNone/>
            </a:pPr>
            <a:r>
              <a:rPr lang="en-GB" sz="1300" dirty="0"/>
              <a:t>This presentation has been written by Dr Emma Rawlings Smith, a former head of secondary geography and now PGCE Geography Tutor at the School of Education, University of Leicester.</a:t>
            </a:r>
          </a:p>
          <a:p>
            <a:pPr marL="0" indent="0">
              <a:buNone/>
            </a:pPr>
            <a:endParaRPr lang="en-GB" sz="1300" dirty="0"/>
          </a:p>
          <a:p>
            <a:pPr marL="0" indent="0">
              <a:buNone/>
            </a:pPr>
            <a:r>
              <a:rPr lang="en-GB" sz="1300" b="1" dirty="0"/>
              <a:t>Figures</a:t>
            </a:r>
          </a:p>
          <a:p>
            <a:pPr marL="285750" indent="-285750"/>
            <a:r>
              <a:rPr lang="en-GB" sz="1300" b="1" kern="1200" dirty="0">
                <a:effectLst/>
              </a:rPr>
              <a:t>Slide 4</a:t>
            </a:r>
            <a:r>
              <a:rPr lang="en-GB" sz="1300" kern="1200" dirty="0">
                <a:solidFill>
                  <a:schemeClr val="tx1"/>
                </a:solidFill>
                <a:effectLst/>
              </a:rPr>
              <a:t>: </a:t>
            </a:r>
            <a:r>
              <a:rPr lang="en-GB" sz="1300" kern="1200" dirty="0">
                <a:solidFill>
                  <a:srgbClr val="352B84"/>
                </a:solidFill>
                <a:effectLst/>
                <a:hlinkClick r:id="rId3"/>
              </a:rPr>
              <a:t>https://www.youtube.com/watch?v=cRl7zfrjkeQ</a:t>
            </a:r>
            <a:endParaRPr lang="en-GB" sz="1300" kern="1200" dirty="0">
              <a:solidFill>
                <a:srgbClr val="352B84"/>
              </a:solidFill>
              <a:effectLst/>
            </a:endParaRPr>
          </a:p>
          <a:p>
            <a:pPr marL="285750" indent="-285750"/>
            <a:r>
              <a:rPr lang="en-GB" sz="1300" b="1" dirty="0">
                <a:solidFill>
                  <a:srgbClr val="1F3D91"/>
                </a:solidFill>
              </a:rPr>
              <a:t>Slide 8</a:t>
            </a:r>
            <a:r>
              <a:rPr lang="en-GB" sz="1300" dirty="0">
                <a:solidFill>
                  <a:srgbClr val="1F3D91"/>
                </a:solidFill>
              </a:rPr>
              <a:t>: </a:t>
            </a:r>
            <a:r>
              <a:rPr lang="en-GB" sz="1400" kern="1200" dirty="0">
                <a:solidFill>
                  <a:schemeClr val="tx1"/>
                </a:solidFill>
                <a:effectLst/>
                <a:latin typeface="+mn-lt"/>
                <a:ea typeface="+mn-ea"/>
                <a:cs typeface="+mn-cs"/>
              </a:rPr>
              <a:t>NASA Landsat Image Mosaic of Antarctica team (public domain) </a:t>
            </a:r>
            <a:r>
              <a:rPr lang="en-GB" sz="1400" u="sng" kern="1200" dirty="0">
                <a:solidFill>
                  <a:schemeClr val="tx1"/>
                </a:solidFill>
                <a:effectLst/>
                <a:latin typeface="+mn-lt"/>
                <a:ea typeface="+mn-ea"/>
                <a:cs typeface="+mn-cs"/>
                <a:hlinkClick r:id="rId4"/>
              </a:rPr>
              <a:t>http://lima.nasa.gov/pdf/A3_overview.pdf</a:t>
            </a:r>
            <a:r>
              <a:rPr lang="en-GB" sz="1400" kern="1200" dirty="0">
                <a:solidFill>
                  <a:schemeClr val="tx1"/>
                </a:solidFill>
                <a:effectLst/>
                <a:latin typeface="+mn-lt"/>
                <a:ea typeface="+mn-ea"/>
                <a:cs typeface="+mn-cs"/>
              </a:rPr>
              <a:t> </a:t>
            </a:r>
            <a:r>
              <a:rPr lang="en-GB" sz="1400" u="sng" kern="1200" dirty="0">
                <a:solidFill>
                  <a:schemeClr val="tx1"/>
                </a:solidFill>
                <a:effectLst/>
                <a:latin typeface="+mn-lt"/>
                <a:ea typeface="+mn-ea"/>
                <a:cs typeface="+mn-cs"/>
                <a:hlinkClick r:id="rId5"/>
              </a:rPr>
              <a:t>https://en.wikipedia.org/wiki/Antarctica#/media/File:Antarctica.svg</a:t>
            </a:r>
            <a:endParaRPr lang="en-GB" sz="1300" dirty="0">
              <a:solidFill>
                <a:schemeClr val="tx1"/>
              </a:solidFill>
            </a:endParaRPr>
          </a:p>
          <a:p>
            <a:pPr marL="285750" indent="-285750"/>
            <a:r>
              <a:rPr lang="en-GB" sz="1300" b="1" dirty="0">
                <a:solidFill>
                  <a:srgbClr val="1F3D91"/>
                </a:solidFill>
              </a:rPr>
              <a:t>Slide 10</a:t>
            </a:r>
            <a:r>
              <a:rPr lang="en-GB" sz="1300" dirty="0">
                <a:solidFill>
                  <a:srgbClr val="1F3D91"/>
                </a:solidFill>
              </a:rPr>
              <a:t>: </a:t>
            </a:r>
            <a:r>
              <a:rPr lang="en-GB" sz="1400" kern="1200" dirty="0">
                <a:solidFill>
                  <a:schemeClr val="tx1"/>
                </a:solidFill>
                <a:effectLst/>
                <a:latin typeface="+mn-lt"/>
                <a:ea typeface="+mn-ea"/>
                <a:cs typeface="+mn-cs"/>
              </a:rPr>
              <a:t>Glaciers and rock outcrops in Marie Byrd Land as seen from NASA's DC-8 aircraft (Michael </a:t>
            </a:r>
            <a:r>
              <a:rPr lang="en-GB" sz="1400" kern="1200" dirty="0" err="1">
                <a:solidFill>
                  <a:schemeClr val="tx1"/>
                </a:solidFill>
                <a:effectLst/>
                <a:latin typeface="+mn-lt"/>
                <a:ea typeface="+mn-ea"/>
                <a:cs typeface="+mn-cs"/>
              </a:rPr>
              <a:t>Studinger</a:t>
            </a:r>
            <a:r>
              <a:rPr lang="en-GB" sz="1400" kern="1200" dirty="0">
                <a:solidFill>
                  <a:schemeClr val="tx1"/>
                </a:solidFill>
                <a:effectLst/>
                <a:latin typeface="+mn-lt"/>
                <a:ea typeface="+mn-ea"/>
                <a:cs typeface="+mn-cs"/>
              </a:rPr>
              <a:t>, 2011, public domain: </a:t>
            </a:r>
            <a:r>
              <a:rPr lang="en-GB" sz="1400" u="sng" kern="1200" dirty="0">
                <a:solidFill>
                  <a:schemeClr val="tx1"/>
                </a:solidFill>
                <a:effectLst/>
                <a:latin typeface="+mn-lt"/>
                <a:ea typeface="+mn-ea"/>
                <a:cs typeface="+mn-cs"/>
                <a:hlinkClick r:id="rId6"/>
              </a:rPr>
              <a:t>http://www.nasa.gov/mission_pages/icebridge/multimedia/fall11/MarieByrdLand_DSC0872.html</a:t>
            </a:r>
            <a:endParaRPr lang="en-GB" sz="1300" dirty="0">
              <a:solidFill>
                <a:srgbClr val="1F3D91"/>
              </a:solidFill>
            </a:endParaRPr>
          </a:p>
          <a:p>
            <a:pPr marL="285750" indent="-285750"/>
            <a:r>
              <a:rPr lang="en-GB" sz="1300" b="1" dirty="0">
                <a:solidFill>
                  <a:srgbClr val="1F3D91"/>
                </a:solidFill>
              </a:rPr>
              <a:t>Slide 12: </a:t>
            </a:r>
            <a:r>
              <a:rPr lang="en-GB" sz="1300" dirty="0">
                <a:solidFill>
                  <a:srgbClr val="1F3D91"/>
                </a:solidFill>
                <a:hlinkClick r:id="rId7"/>
              </a:rPr>
              <a:t>https://en.wikipedia.org/wiki/Antarctica#/media/File:AmundsenScottSuedpolStation.jpg</a:t>
            </a:r>
            <a:r>
              <a:rPr lang="en-GB" sz="1300" dirty="0">
                <a:solidFill>
                  <a:srgbClr val="1F3D91"/>
                </a:solidFill>
              </a:rPr>
              <a:t> </a:t>
            </a:r>
          </a:p>
          <a:p>
            <a:pPr marL="285750" indent="-285750"/>
            <a:r>
              <a:rPr lang="en-GB" sz="1300" b="1" dirty="0">
                <a:solidFill>
                  <a:srgbClr val="1F3D91"/>
                </a:solidFill>
              </a:rPr>
              <a:t>Slide 18: </a:t>
            </a:r>
            <a:r>
              <a:rPr lang="en-GB" sz="1300" dirty="0">
                <a:solidFill>
                  <a:srgbClr val="1F3D91"/>
                </a:solidFill>
              </a:rPr>
              <a:t>shutterstock_556606105_Vadim </a:t>
            </a:r>
            <a:r>
              <a:rPr lang="en-GB" sz="1300" dirty="0" err="1">
                <a:solidFill>
                  <a:srgbClr val="1F3D91"/>
                </a:solidFill>
              </a:rPr>
              <a:t>Nefedoff</a:t>
            </a:r>
            <a:endParaRPr lang="en-GB" sz="1300" dirty="0">
              <a:solidFill>
                <a:srgbClr val="1F3D91"/>
              </a:solidFill>
            </a:endParaRPr>
          </a:p>
          <a:p>
            <a:pPr marL="0" indent="0">
              <a:buNone/>
            </a:pPr>
            <a:endParaRPr lang="en-GB" sz="1300" dirty="0"/>
          </a:p>
        </p:txBody>
      </p:sp>
    </p:spTree>
    <p:extLst>
      <p:ext uri="{BB962C8B-B14F-4D97-AF65-F5344CB8AC3E}">
        <p14:creationId xmlns:p14="http://schemas.microsoft.com/office/powerpoint/2010/main" val="18333708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74003"/>
            <a:ext cx="7772400" cy="952367"/>
          </a:xfrm>
        </p:spPr>
        <p:txBody>
          <a:bodyPr>
            <a:normAutofit/>
          </a:bodyPr>
          <a:lstStyle/>
          <a:p>
            <a:r>
              <a:rPr lang="en-GB" sz="3600" b="1" dirty="0"/>
              <a:t>The global commons</a:t>
            </a:r>
          </a:p>
        </p:txBody>
      </p:sp>
      <p:sp>
        <p:nvSpPr>
          <p:cNvPr id="3" name="Subtitle 2"/>
          <p:cNvSpPr>
            <a:spLocks noGrp="1"/>
          </p:cNvSpPr>
          <p:nvPr>
            <p:ph type="subTitle" idx="1"/>
          </p:nvPr>
        </p:nvSpPr>
        <p:spPr>
          <a:xfrm>
            <a:off x="539552" y="1705499"/>
            <a:ext cx="7198568" cy="3196819"/>
          </a:xfrm>
        </p:spPr>
        <p:txBody>
          <a:bodyPr>
            <a:noAutofit/>
          </a:bodyPr>
          <a:lstStyle/>
          <a:p>
            <a:pPr algn="l">
              <a:spcBef>
                <a:spcPts val="0"/>
              </a:spcBef>
            </a:pPr>
            <a:r>
              <a:rPr lang="en-GB" sz="2000" dirty="0">
                <a:solidFill>
                  <a:srgbClr val="26377C"/>
                </a:solidFill>
              </a:rPr>
              <a:t>The</a:t>
            </a:r>
            <a:r>
              <a:rPr lang="en-GB" sz="2000" dirty="0">
                <a:solidFill>
                  <a:schemeClr val="tx2"/>
                </a:solidFill>
              </a:rPr>
              <a:t> </a:t>
            </a:r>
            <a:r>
              <a:rPr lang="en-GB" sz="2000" dirty="0">
                <a:solidFill>
                  <a:schemeClr val="tx2"/>
                </a:solidFill>
                <a:hlinkClick r:id="rId2" action="ppaction://hlinksldjump"/>
              </a:rPr>
              <a:t>global commons </a:t>
            </a:r>
            <a:r>
              <a:rPr lang="en-GB" sz="2000" dirty="0">
                <a:solidFill>
                  <a:srgbClr val="26377C"/>
                </a:solidFill>
              </a:rPr>
              <a:t>are vast global resources or </a:t>
            </a:r>
            <a:r>
              <a:rPr lang="en-GB" sz="2000" dirty="0">
                <a:solidFill>
                  <a:schemeClr val="tx2"/>
                </a:solidFill>
                <a:hlinkClick r:id="rId2" action="ppaction://hlinksldjump"/>
              </a:rPr>
              <a:t>supra-national</a:t>
            </a:r>
            <a:r>
              <a:rPr lang="en-GB" sz="2000" dirty="0">
                <a:solidFill>
                  <a:schemeClr val="tx2"/>
                </a:solidFill>
              </a:rPr>
              <a:t> </a:t>
            </a:r>
            <a:r>
              <a:rPr lang="en-GB" sz="2000" dirty="0">
                <a:solidFill>
                  <a:srgbClr val="26377C"/>
                </a:solidFill>
              </a:rPr>
              <a:t>spaces and can be used by any citizens, states or non-state actors. They are bigger than any one nation, so no-one can exert sovereignty over them.</a:t>
            </a:r>
          </a:p>
          <a:p>
            <a:pPr algn="l"/>
            <a:r>
              <a:rPr lang="en-GB" sz="2000" dirty="0">
                <a:solidFill>
                  <a:srgbClr val="26377C"/>
                </a:solidFill>
              </a:rPr>
              <a:t> </a:t>
            </a:r>
          </a:p>
          <a:p>
            <a:pPr algn="l"/>
            <a:r>
              <a:rPr lang="en-GB" sz="2000" dirty="0">
                <a:solidFill>
                  <a:srgbClr val="26377C"/>
                </a:solidFill>
              </a:rPr>
              <a:t>The four global commons recognised in international law are:</a:t>
            </a:r>
          </a:p>
          <a:p>
            <a:pPr marL="342900" lvl="0" indent="-342900" algn="l">
              <a:buFont typeface="Arial" panose="020B0604020202020204" pitchFamily="34" charset="0"/>
              <a:buChar char="•"/>
            </a:pPr>
            <a:r>
              <a:rPr lang="en-GB" sz="2000" dirty="0">
                <a:solidFill>
                  <a:srgbClr val="26377C"/>
                </a:solidFill>
              </a:rPr>
              <a:t>the oceans</a:t>
            </a:r>
          </a:p>
          <a:p>
            <a:pPr marL="342900" lvl="0" indent="-342900" algn="l">
              <a:buFont typeface="Arial" panose="020B0604020202020204" pitchFamily="34" charset="0"/>
              <a:buChar char="•"/>
            </a:pPr>
            <a:r>
              <a:rPr lang="en-GB" sz="2000" dirty="0">
                <a:solidFill>
                  <a:srgbClr val="26377C"/>
                </a:solidFill>
              </a:rPr>
              <a:t>the atmosphere</a:t>
            </a:r>
          </a:p>
          <a:p>
            <a:pPr marL="342900" lvl="0" indent="-342900" algn="l">
              <a:buFont typeface="Arial" panose="020B0604020202020204" pitchFamily="34" charset="0"/>
              <a:buChar char="•"/>
            </a:pPr>
            <a:r>
              <a:rPr lang="en-GB" sz="2000" dirty="0">
                <a:solidFill>
                  <a:srgbClr val="26377C"/>
                </a:solidFill>
              </a:rPr>
              <a:t>Antarctica </a:t>
            </a:r>
          </a:p>
          <a:p>
            <a:pPr marL="342900" lvl="0" indent="-342900" algn="l">
              <a:buFont typeface="Arial" panose="020B0604020202020204" pitchFamily="34" charset="0"/>
              <a:buChar char="•"/>
            </a:pPr>
            <a:r>
              <a:rPr lang="en-GB" sz="2000" dirty="0">
                <a:solidFill>
                  <a:srgbClr val="26377C"/>
                </a:solidFill>
              </a:rPr>
              <a:t>space.</a:t>
            </a:r>
          </a:p>
          <a:p>
            <a:pPr algn="l"/>
            <a:r>
              <a:rPr lang="en-GB" sz="1200" dirty="0">
                <a:solidFill>
                  <a:srgbClr val="26377C"/>
                </a:solidFill>
              </a:rPr>
              <a:t> </a:t>
            </a:r>
          </a:p>
          <a:p>
            <a:pPr algn="l">
              <a:spcBef>
                <a:spcPts val="0"/>
              </a:spcBef>
            </a:pPr>
            <a:r>
              <a:rPr lang="en-GB" sz="2000" dirty="0">
                <a:solidFill>
                  <a:srgbClr val="26377C"/>
                </a:solidFill>
              </a:rPr>
              <a:t>The remote nature of our global commons and the value of the resources they contain meant that, until recently, they were not worth exploiting. </a:t>
            </a:r>
          </a:p>
          <a:p>
            <a:pPr algn="l"/>
            <a:endParaRPr lang="en-GB" dirty="0">
              <a:solidFill>
                <a:srgbClr val="243D91"/>
              </a:solidFill>
            </a:endParaRPr>
          </a:p>
        </p:txBody>
      </p:sp>
    </p:spTree>
    <p:extLst>
      <p:ext uri="{BB962C8B-B14F-4D97-AF65-F5344CB8AC3E}">
        <p14:creationId xmlns:p14="http://schemas.microsoft.com/office/powerpoint/2010/main" val="101791799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8481"/>
            <a:ext cx="7772400" cy="952367"/>
          </a:xfrm>
        </p:spPr>
        <p:txBody>
          <a:bodyPr>
            <a:normAutofit/>
          </a:bodyPr>
          <a:lstStyle/>
          <a:p>
            <a:r>
              <a:rPr lang="en-GB" sz="3600" b="1" dirty="0"/>
              <a:t>The global commons</a:t>
            </a:r>
          </a:p>
        </p:txBody>
      </p:sp>
      <p:pic>
        <p:nvPicPr>
          <p:cNvPr id="7" name="Picture 6">
            <a:hlinkClick r:id="rId3"/>
            <a:extLst>
              <a:ext uri="{FF2B5EF4-FFF2-40B4-BE49-F238E27FC236}">
                <a16:creationId xmlns:a16="http://schemas.microsoft.com/office/drawing/2014/main" id="{F8CE878E-8560-B946-8216-C83A2D865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492896"/>
            <a:ext cx="5891048" cy="3389370"/>
          </a:xfrm>
          <a:prstGeom prst="rect">
            <a:avLst/>
          </a:prstGeom>
        </p:spPr>
      </p:pic>
      <p:sp>
        <p:nvSpPr>
          <p:cNvPr id="8" name="TextBox 7">
            <a:extLst>
              <a:ext uri="{FF2B5EF4-FFF2-40B4-BE49-F238E27FC236}">
                <a16:creationId xmlns:a16="http://schemas.microsoft.com/office/drawing/2014/main" id="{73BDE9C2-42C5-3545-8354-DB32F27F68A1}"/>
              </a:ext>
            </a:extLst>
          </p:cNvPr>
          <p:cNvSpPr txBox="1"/>
          <p:nvPr/>
        </p:nvSpPr>
        <p:spPr>
          <a:xfrm>
            <a:off x="6804248" y="2636912"/>
            <a:ext cx="2003608" cy="1477328"/>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Watch the global commons video and note down its key message/s.</a:t>
            </a:r>
          </a:p>
        </p:txBody>
      </p:sp>
    </p:spTree>
    <p:extLst>
      <p:ext uri="{BB962C8B-B14F-4D97-AF65-F5344CB8AC3E}">
        <p14:creationId xmlns:p14="http://schemas.microsoft.com/office/powerpoint/2010/main" val="16163636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52367"/>
          </a:xfrm>
        </p:spPr>
        <p:txBody>
          <a:bodyPr>
            <a:normAutofit/>
          </a:bodyPr>
          <a:lstStyle/>
          <a:p>
            <a:r>
              <a:rPr lang="en-GB" sz="3600" b="1" dirty="0"/>
              <a:t>The global commons</a:t>
            </a:r>
          </a:p>
        </p:txBody>
      </p:sp>
      <p:sp>
        <p:nvSpPr>
          <p:cNvPr id="3" name="Subtitle 2"/>
          <p:cNvSpPr>
            <a:spLocks noGrp="1"/>
          </p:cNvSpPr>
          <p:nvPr>
            <p:ph type="subTitle" idx="1"/>
          </p:nvPr>
        </p:nvSpPr>
        <p:spPr>
          <a:xfrm>
            <a:off x="539552" y="1717071"/>
            <a:ext cx="7992888" cy="4248472"/>
          </a:xfrm>
        </p:spPr>
        <p:txBody>
          <a:bodyPr>
            <a:noAutofit/>
          </a:bodyPr>
          <a:lstStyle/>
          <a:p>
            <a:pPr marL="342900" indent="-342900" algn="l">
              <a:lnSpc>
                <a:spcPct val="108000"/>
              </a:lnSpc>
              <a:buFont typeface="Arial" panose="020B0604020202020204" pitchFamily="34" charset="0"/>
              <a:buChar char="•"/>
            </a:pPr>
            <a:r>
              <a:rPr lang="en-GB" sz="2200" dirty="0">
                <a:solidFill>
                  <a:srgbClr val="26377C"/>
                </a:solidFill>
              </a:rPr>
              <a:t>Our future is dependent on our joint use of the global commons. </a:t>
            </a:r>
          </a:p>
          <a:p>
            <a:pPr marL="342900" indent="-342900" algn="l">
              <a:lnSpc>
                <a:spcPct val="108000"/>
              </a:lnSpc>
              <a:buFont typeface="Arial" panose="020B0604020202020204" pitchFamily="34" charset="0"/>
              <a:buChar char="•"/>
            </a:pPr>
            <a:r>
              <a:rPr lang="en-GB" sz="2200" dirty="0">
                <a:solidFill>
                  <a:srgbClr val="26377C"/>
                </a:solidFill>
              </a:rPr>
              <a:t>As shared use of the global commons can bring tension and conflict, international </a:t>
            </a:r>
            <a:r>
              <a:rPr lang="en-GB" sz="2200" dirty="0">
                <a:solidFill>
                  <a:schemeClr val="tx2"/>
                </a:solidFill>
                <a:hlinkClick r:id="rId2" action="ppaction://hlinksldjump"/>
              </a:rPr>
              <a:t>governance</a:t>
            </a:r>
            <a:r>
              <a:rPr lang="en-GB" sz="2200" dirty="0">
                <a:solidFill>
                  <a:schemeClr val="tx2"/>
                </a:solidFill>
              </a:rPr>
              <a:t> </a:t>
            </a:r>
            <a:r>
              <a:rPr lang="en-GB" sz="2200" dirty="0">
                <a:solidFill>
                  <a:srgbClr val="26377C"/>
                </a:solidFill>
              </a:rPr>
              <a:t>is key to maintaining stability and security. </a:t>
            </a:r>
          </a:p>
          <a:p>
            <a:pPr marL="342900" indent="-342900" algn="l">
              <a:lnSpc>
                <a:spcPct val="108000"/>
              </a:lnSpc>
              <a:buFont typeface="Arial" panose="020B0604020202020204" pitchFamily="34" charset="0"/>
              <a:buChar char="•"/>
            </a:pPr>
            <a:r>
              <a:rPr lang="en-GB" sz="2200" dirty="0">
                <a:solidFill>
                  <a:srgbClr val="26377C"/>
                </a:solidFill>
              </a:rPr>
              <a:t>A key issue for the management of the global commons is pollution. Greenhouse gas emissions pollute the air and ocean, cause temperatures to rise, affect the global climate system and cause sea levels to rise.</a:t>
            </a:r>
          </a:p>
          <a:p>
            <a:pPr marL="342900" indent="-342900" algn="l">
              <a:lnSpc>
                <a:spcPct val="108000"/>
              </a:lnSpc>
              <a:buFont typeface="Arial" panose="020B0604020202020204" pitchFamily="34" charset="0"/>
              <a:buChar char="•"/>
            </a:pPr>
            <a:r>
              <a:rPr lang="en-GB" sz="2200" dirty="0">
                <a:solidFill>
                  <a:srgbClr val="26377C"/>
                </a:solidFill>
              </a:rPr>
              <a:t>Laws are in place to protect and manage the global commons, and are there to stop development or </a:t>
            </a:r>
            <a:r>
              <a:rPr lang="en-GB" sz="2200" dirty="0">
                <a:solidFill>
                  <a:schemeClr val="tx2"/>
                </a:solidFill>
                <a:hlinkClick r:id="rId2" action="ppaction://hlinksldjump"/>
              </a:rPr>
              <a:t>overexploitation</a:t>
            </a:r>
            <a:r>
              <a:rPr lang="en-GB" sz="2200" dirty="0">
                <a:solidFill>
                  <a:schemeClr val="tx2"/>
                </a:solidFill>
              </a:rPr>
              <a:t>.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21043"/>
            <a:ext cx="7772400" cy="952367"/>
          </a:xfrm>
        </p:spPr>
        <p:txBody>
          <a:bodyPr>
            <a:normAutofit/>
          </a:bodyPr>
          <a:lstStyle/>
          <a:p>
            <a:r>
              <a:rPr lang="en-GB" sz="3600" b="1" dirty="0"/>
              <a:t>International law</a:t>
            </a:r>
          </a:p>
        </p:txBody>
      </p:sp>
      <p:sp>
        <p:nvSpPr>
          <p:cNvPr id="3" name="Subtitle 2"/>
          <p:cNvSpPr>
            <a:spLocks noGrp="1"/>
          </p:cNvSpPr>
          <p:nvPr>
            <p:ph type="subTitle" idx="1"/>
          </p:nvPr>
        </p:nvSpPr>
        <p:spPr>
          <a:xfrm>
            <a:off x="539552" y="1727748"/>
            <a:ext cx="7488832" cy="3196819"/>
          </a:xfrm>
        </p:spPr>
        <p:txBody>
          <a:bodyPr>
            <a:noAutofit/>
          </a:bodyPr>
          <a:lstStyle/>
          <a:p>
            <a:pPr algn="l">
              <a:lnSpc>
                <a:spcPct val="108000"/>
              </a:lnSpc>
            </a:pPr>
            <a:r>
              <a:rPr lang="en-GB" sz="2000" dirty="0">
                <a:solidFill>
                  <a:srgbClr val="26377C"/>
                </a:solidFill>
              </a:rPr>
              <a:t>International agreements which protect the global commons include:</a:t>
            </a:r>
          </a:p>
          <a:p>
            <a:pPr marL="342900" indent="-342900" algn="l">
              <a:lnSpc>
                <a:spcPct val="108000"/>
              </a:lnSpc>
              <a:buFont typeface="Arial" panose="020B0604020202020204" pitchFamily="34" charset="0"/>
              <a:buChar char="•"/>
            </a:pPr>
            <a:r>
              <a:rPr lang="en-GB" sz="2000" dirty="0">
                <a:solidFill>
                  <a:srgbClr val="26377C"/>
                </a:solidFill>
              </a:rPr>
              <a:t>United Nations Environment Programme (UNEP)</a:t>
            </a:r>
          </a:p>
          <a:p>
            <a:pPr marL="342900" indent="-342900" algn="l">
              <a:lnSpc>
                <a:spcPct val="108000"/>
              </a:lnSpc>
              <a:buFont typeface="Arial" panose="020B0604020202020204" pitchFamily="34" charset="0"/>
              <a:buChar char="•"/>
            </a:pPr>
            <a:r>
              <a:rPr lang="en-GB" sz="2000" dirty="0">
                <a:solidFill>
                  <a:srgbClr val="26377C"/>
                </a:solidFill>
              </a:rPr>
              <a:t>United Nations Framework Convention on Climate Change (UNFCCC)</a:t>
            </a:r>
          </a:p>
          <a:p>
            <a:pPr marL="342900" indent="-342900" algn="l">
              <a:lnSpc>
                <a:spcPct val="108000"/>
              </a:lnSpc>
              <a:buFont typeface="Arial" panose="020B0604020202020204" pitchFamily="34" charset="0"/>
              <a:buChar char="•"/>
            </a:pPr>
            <a:r>
              <a:rPr lang="en-GB" sz="2000" dirty="0">
                <a:solidFill>
                  <a:srgbClr val="26377C"/>
                </a:solidFill>
              </a:rPr>
              <a:t>Montreal Protocol (limits on ozone depleting substances)</a:t>
            </a:r>
          </a:p>
          <a:p>
            <a:pPr marL="342900" indent="-342900" algn="l">
              <a:lnSpc>
                <a:spcPct val="108000"/>
              </a:lnSpc>
              <a:buFont typeface="Arial" panose="020B0604020202020204" pitchFamily="34" charset="0"/>
              <a:buChar char="•"/>
            </a:pPr>
            <a:r>
              <a:rPr lang="en-GB" sz="2000" dirty="0">
                <a:solidFill>
                  <a:srgbClr val="26377C"/>
                </a:solidFill>
              </a:rPr>
              <a:t>Kyoto Protocol (limits on greenhouse gas emissions)</a:t>
            </a:r>
          </a:p>
          <a:p>
            <a:pPr marL="342900" indent="-342900" algn="l">
              <a:lnSpc>
                <a:spcPct val="108000"/>
              </a:lnSpc>
              <a:buFont typeface="Arial" panose="020B0604020202020204" pitchFamily="34" charset="0"/>
              <a:buChar char="•"/>
            </a:pPr>
            <a:r>
              <a:rPr lang="en-GB" sz="2000" dirty="0">
                <a:solidFill>
                  <a:srgbClr val="26377C"/>
                </a:solidFill>
              </a:rPr>
              <a:t>Antarctic Treaty (1959)</a:t>
            </a:r>
          </a:p>
          <a:p>
            <a:pPr marL="342900" indent="-342900" algn="l">
              <a:lnSpc>
                <a:spcPct val="108000"/>
              </a:lnSpc>
              <a:buFont typeface="Arial" panose="020B0604020202020204" pitchFamily="34" charset="0"/>
              <a:buChar char="•"/>
            </a:pPr>
            <a:r>
              <a:rPr lang="en-GB" sz="2000" dirty="0">
                <a:solidFill>
                  <a:srgbClr val="26377C"/>
                </a:solidFill>
              </a:rPr>
              <a:t>Protocol on Environmental Protection to the Antarctic Treaty (1991)</a:t>
            </a:r>
          </a:p>
          <a:p>
            <a:pPr marL="342900" indent="-342900" algn="l">
              <a:lnSpc>
                <a:spcPct val="108000"/>
              </a:lnSpc>
              <a:buFont typeface="Arial" panose="020B0604020202020204" pitchFamily="34" charset="0"/>
              <a:buChar char="•"/>
            </a:pPr>
            <a:r>
              <a:rPr lang="en-GB" sz="2000" dirty="0">
                <a:solidFill>
                  <a:srgbClr val="26377C"/>
                </a:solidFill>
              </a:rPr>
              <a:t>United Nations Convention on the Law of the Seas (UNCLOS)</a:t>
            </a:r>
          </a:p>
          <a:p>
            <a:pPr marL="342900" indent="-342900" algn="l">
              <a:lnSpc>
                <a:spcPct val="108000"/>
              </a:lnSpc>
              <a:buFont typeface="Arial" panose="020B0604020202020204" pitchFamily="34" charset="0"/>
              <a:buChar char="•"/>
            </a:pPr>
            <a:r>
              <a:rPr lang="en-GB" sz="2000" dirty="0">
                <a:solidFill>
                  <a:srgbClr val="26377C"/>
                </a:solidFill>
              </a:rPr>
              <a:t>International Whaling Commission (IWC) Whaling Moratorium (1982).</a:t>
            </a:r>
          </a:p>
          <a:p>
            <a:pPr algn="l">
              <a:lnSpc>
                <a:spcPct val="108000"/>
              </a:lnSpc>
            </a:pPr>
            <a:endParaRPr lang="en-GB" sz="2000" dirty="0">
              <a:solidFill>
                <a:srgbClr val="26377C"/>
              </a:solidFill>
            </a:endParaRPr>
          </a:p>
          <a:p>
            <a:pPr algn="l">
              <a:lnSpc>
                <a:spcPct val="108000"/>
              </a:lnSpc>
            </a:pPr>
            <a:endParaRPr lang="en-GB" dirty="0">
              <a:solidFill>
                <a:srgbClr val="26377C"/>
              </a:solidFill>
            </a:endParaRPr>
          </a:p>
        </p:txBody>
      </p:sp>
    </p:spTree>
    <p:extLst>
      <p:ext uri="{BB962C8B-B14F-4D97-AF65-F5344CB8AC3E}">
        <p14:creationId xmlns:p14="http://schemas.microsoft.com/office/powerpoint/2010/main" val="29091695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016" y="764704"/>
            <a:ext cx="7772400" cy="952367"/>
          </a:xfrm>
        </p:spPr>
        <p:txBody>
          <a:bodyPr>
            <a:normAutofit/>
          </a:bodyPr>
          <a:lstStyle/>
          <a:p>
            <a:r>
              <a:rPr lang="en-GB" sz="3600" b="1" dirty="0"/>
              <a:t>International law – UNCLOS</a:t>
            </a:r>
          </a:p>
        </p:txBody>
      </p:sp>
      <p:sp>
        <p:nvSpPr>
          <p:cNvPr id="3" name="Subtitle 2"/>
          <p:cNvSpPr>
            <a:spLocks noGrp="1"/>
          </p:cNvSpPr>
          <p:nvPr>
            <p:ph type="subTitle" idx="1"/>
          </p:nvPr>
        </p:nvSpPr>
        <p:spPr>
          <a:xfrm>
            <a:off x="544016" y="1725499"/>
            <a:ext cx="7630616" cy="4176464"/>
          </a:xfrm>
        </p:spPr>
        <p:txBody>
          <a:bodyPr>
            <a:noAutofit/>
          </a:bodyPr>
          <a:lstStyle/>
          <a:p>
            <a:pPr marL="342900" indent="-342900" algn="l">
              <a:lnSpc>
                <a:spcPct val="108000"/>
              </a:lnSpc>
              <a:buFont typeface="Arial" panose="020B0604020202020204" pitchFamily="34" charset="0"/>
              <a:buChar char="•"/>
            </a:pPr>
            <a:r>
              <a:rPr lang="en-GB" sz="2000" dirty="0">
                <a:solidFill>
                  <a:srgbClr val="26377C"/>
                </a:solidFill>
              </a:rPr>
              <a:t>The United Nations Convention on the Law of the Seas (UNCLOS) was adopted and signed in 1982.</a:t>
            </a:r>
          </a:p>
          <a:p>
            <a:pPr marL="342900" indent="-342900" algn="l">
              <a:lnSpc>
                <a:spcPct val="108000"/>
              </a:lnSpc>
              <a:buFont typeface="Arial" panose="020B0604020202020204" pitchFamily="34" charset="0"/>
              <a:buChar char="•"/>
            </a:pPr>
            <a:r>
              <a:rPr lang="en-GB" sz="2000" dirty="0">
                <a:solidFill>
                  <a:srgbClr val="26377C"/>
                </a:solidFill>
              </a:rPr>
              <a:t>It is the legal framework for marine and maritime activities.</a:t>
            </a:r>
          </a:p>
          <a:p>
            <a:pPr marL="342900" indent="-342900" algn="l">
              <a:lnSpc>
                <a:spcPct val="108000"/>
              </a:lnSpc>
              <a:buFont typeface="Arial" panose="020B0604020202020204" pitchFamily="34" charset="0"/>
              <a:buChar char="•"/>
            </a:pPr>
            <a:r>
              <a:rPr lang="en-GB" sz="2000" dirty="0">
                <a:solidFill>
                  <a:srgbClr val="26377C"/>
                </a:solidFill>
              </a:rPr>
              <a:t>Article 56 gives sovereign rights for the exploration, exploitation, conservation and management of natural resources in a country’s exclusive economic zone (up to 200 miles from land).</a:t>
            </a:r>
          </a:p>
          <a:p>
            <a:pPr marL="342900" indent="-342900" algn="l">
              <a:lnSpc>
                <a:spcPct val="108000"/>
              </a:lnSpc>
              <a:buFont typeface="Arial" panose="020B0604020202020204" pitchFamily="34" charset="0"/>
              <a:buChar char="•"/>
            </a:pPr>
            <a:r>
              <a:rPr lang="en-GB" sz="2000" dirty="0">
                <a:solidFill>
                  <a:srgbClr val="26377C"/>
                </a:solidFill>
              </a:rPr>
              <a:t>The Southern Ocean is threatened by illegal, unreported and unregulated (IUU) fishing.</a:t>
            </a:r>
          </a:p>
          <a:p>
            <a:pPr marL="342900" indent="-342900" algn="l">
              <a:lnSpc>
                <a:spcPct val="108000"/>
              </a:lnSpc>
              <a:buFont typeface="Arial" panose="020B0604020202020204" pitchFamily="34" charset="0"/>
              <a:buChar char="•"/>
            </a:pPr>
            <a:r>
              <a:rPr lang="en-GB" sz="2000" dirty="0">
                <a:solidFill>
                  <a:srgbClr val="26377C"/>
                </a:solidFill>
              </a:rPr>
              <a:t>The Ross Sea, home to Emperor and </a:t>
            </a:r>
            <a:r>
              <a:rPr lang="en-GB" sz="2000" dirty="0" err="1">
                <a:solidFill>
                  <a:srgbClr val="26377C"/>
                </a:solidFill>
              </a:rPr>
              <a:t>Adélie</a:t>
            </a:r>
            <a:r>
              <a:rPr lang="en-GB" sz="2000" dirty="0">
                <a:solidFill>
                  <a:srgbClr val="26377C"/>
                </a:solidFill>
              </a:rPr>
              <a:t> penguins, is the world’s last intact marine ecosystem and is now a Marine Protected Area. 28% is protected solely as a research zone.</a:t>
            </a:r>
          </a:p>
          <a:p>
            <a:pPr marL="342900" indent="-342900" algn="l">
              <a:lnSpc>
                <a:spcPct val="108000"/>
              </a:lnSpc>
              <a:buFont typeface="Arial" panose="020B0604020202020204" pitchFamily="34" charset="0"/>
              <a:buChar char="•"/>
            </a:pPr>
            <a:endParaRPr lang="en-GB" sz="2000" dirty="0">
              <a:solidFill>
                <a:srgbClr val="26377C"/>
              </a:solidFill>
            </a:endParaRPr>
          </a:p>
          <a:p>
            <a:pPr algn="l">
              <a:lnSpc>
                <a:spcPct val="108000"/>
              </a:lnSpc>
            </a:pPr>
            <a:endParaRPr lang="en-GB" sz="2000" dirty="0">
              <a:solidFill>
                <a:srgbClr val="26377C"/>
              </a:solidFill>
            </a:endParaRPr>
          </a:p>
          <a:p>
            <a:pPr algn="l">
              <a:lnSpc>
                <a:spcPct val="108000"/>
              </a:lnSpc>
            </a:pPr>
            <a:endParaRPr lang="en-GB" dirty="0">
              <a:solidFill>
                <a:srgbClr val="26377C"/>
              </a:solidFill>
            </a:endParaRPr>
          </a:p>
        </p:txBody>
      </p:sp>
    </p:spTree>
    <p:extLst>
      <p:ext uri="{BB962C8B-B14F-4D97-AF65-F5344CB8AC3E}">
        <p14:creationId xmlns:p14="http://schemas.microsoft.com/office/powerpoint/2010/main" val="385652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59476"/>
            <a:ext cx="7772400" cy="952367"/>
          </a:xfrm>
        </p:spPr>
        <p:txBody>
          <a:bodyPr>
            <a:normAutofit/>
          </a:bodyPr>
          <a:lstStyle/>
          <a:p>
            <a:r>
              <a:rPr lang="en-GB" sz="3600" b="1" dirty="0"/>
              <a:t>The geography of Antarctica</a:t>
            </a:r>
          </a:p>
        </p:txBody>
      </p:sp>
      <p:sp>
        <p:nvSpPr>
          <p:cNvPr id="3" name="Subtitle 2"/>
          <p:cNvSpPr>
            <a:spLocks noGrp="1"/>
          </p:cNvSpPr>
          <p:nvPr>
            <p:ph type="subTitle" idx="1"/>
          </p:nvPr>
        </p:nvSpPr>
        <p:spPr>
          <a:xfrm>
            <a:off x="5292080" y="1844824"/>
            <a:ext cx="3456386" cy="3665657"/>
          </a:xfrm>
        </p:spPr>
        <p:txBody>
          <a:bodyPr>
            <a:noAutofit/>
          </a:bodyPr>
          <a:lstStyle/>
          <a:p>
            <a:pPr algn="l">
              <a:lnSpc>
                <a:spcPct val="108000"/>
              </a:lnSpc>
            </a:pPr>
            <a:r>
              <a:rPr lang="en-GB" sz="2000" b="1" dirty="0">
                <a:solidFill>
                  <a:srgbClr val="26377C"/>
                </a:solidFill>
              </a:rPr>
              <a:t>Oceans </a:t>
            </a:r>
            <a:r>
              <a:rPr lang="en-GB" sz="2000" dirty="0">
                <a:solidFill>
                  <a:srgbClr val="26377C"/>
                </a:solidFill>
              </a:rPr>
              <a:t>and </a:t>
            </a:r>
            <a:r>
              <a:rPr lang="en-GB" sz="2000" b="1" dirty="0">
                <a:solidFill>
                  <a:srgbClr val="26377C"/>
                </a:solidFill>
              </a:rPr>
              <a:t>Antarctica</a:t>
            </a:r>
            <a:r>
              <a:rPr lang="en-GB" sz="2000" dirty="0">
                <a:solidFill>
                  <a:srgbClr val="26377C"/>
                </a:solidFill>
              </a:rPr>
              <a:t> are two of the global commons.</a:t>
            </a:r>
          </a:p>
          <a:p>
            <a:pPr algn="l">
              <a:lnSpc>
                <a:spcPct val="108000"/>
              </a:lnSpc>
            </a:pPr>
            <a:endParaRPr lang="en-GB" sz="2000" dirty="0">
              <a:solidFill>
                <a:srgbClr val="26377C"/>
              </a:solidFill>
            </a:endParaRPr>
          </a:p>
          <a:p>
            <a:pPr algn="l">
              <a:lnSpc>
                <a:spcPct val="108000"/>
              </a:lnSpc>
            </a:pPr>
            <a:r>
              <a:rPr lang="en-GB" sz="2000" dirty="0">
                <a:solidFill>
                  <a:srgbClr val="26377C"/>
                </a:solidFill>
              </a:rPr>
              <a:t>This NASA Landsat image of Antarctica shows the vast size of the Southern Ocean. </a:t>
            </a:r>
          </a:p>
          <a:p>
            <a:pPr algn="l">
              <a:lnSpc>
                <a:spcPct val="108000"/>
              </a:lnSpc>
            </a:pPr>
            <a:endParaRPr lang="en-GB" sz="2000" dirty="0">
              <a:solidFill>
                <a:srgbClr val="26377C"/>
              </a:solidFill>
            </a:endParaRPr>
          </a:p>
          <a:p>
            <a:pPr algn="l">
              <a:lnSpc>
                <a:spcPct val="108000"/>
              </a:lnSpc>
            </a:pPr>
            <a:r>
              <a:rPr lang="en-GB" sz="2000" dirty="0">
                <a:solidFill>
                  <a:srgbClr val="26377C"/>
                </a:solidFill>
              </a:rPr>
              <a:t>The Ross Sea is the world's largest marine protection area at 1.55 million km</a:t>
            </a:r>
            <a:r>
              <a:rPr lang="en-GB" sz="2000" baseline="30000" dirty="0">
                <a:solidFill>
                  <a:srgbClr val="26377C"/>
                </a:solidFill>
              </a:rPr>
              <a:t>2</a:t>
            </a:r>
            <a:r>
              <a:rPr lang="en-GB" sz="2000" dirty="0">
                <a:solidFill>
                  <a:srgbClr val="26377C"/>
                </a:solidFill>
              </a:rPr>
              <a:t>.</a:t>
            </a:r>
          </a:p>
          <a:p>
            <a:pPr algn="l">
              <a:lnSpc>
                <a:spcPct val="108000"/>
              </a:lnSpc>
            </a:pPr>
            <a:endParaRPr lang="en-GB" sz="2000" dirty="0">
              <a:solidFill>
                <a:srgbClr val="26377C"/>
              </a:solidFill>
            </a:endParaRPr>
          </a:p>
        </p:txBody>
      </p:sp>
      <p:pic>
        <p:nvPicPr>
          <p:cNvPr id="6" name="Picture 5">
            <a:extLst>
              <a:ext uri="{FF2B5EF4-FFF2-40B4-BE49-F238E27FC236}">
                <a16:creationId xmlns:a16="http://schemas.microsoft.com/office/drawing/2014/main" id="{C05C9317-1DBB-A442-BFFE-E51C95F813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9512" y="1711843"/>
            <a:ext cx="4932041" cy="4797152"/>
          </a:xfrm>
          <a:prstGeom prst="rect">
            <a:avLst/>
          </a:prstGeom>
        </p:spPr>
      </p:pic>
    </p:spTree>
    <p:extLst>
      <p:ext uri="{BB962C8B-B14F-4D97-AF65-F5344CB8AC3E}">
        <p14:creationId xmlns:p14="http://schemas.microsoft.com/office/powerpoint/2010/main" val="41337190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73347"/>
            <a:ext cx="7772400" cy="952367"/>
          </a:xfrm>
        </p:spPr>
        <p:txBody>
          <a:bodyPr>
            <a:normAutofit/>
          </a:bodyPr>
          <a:lstStyle/>
          <a:p>
            <a:r>
              <a:rPr lang="en-GB" sz="3600" b="1" dirty="0"/>
              <a:t>The geography of Antarctica</a:t>
            </a:r>
          </a:p>
        </p:txBody>
      </p:sp>
      <p:sp>
        <p:nvSpPr>
          <p:cNvPr id="3" name="Subtitle 2"/>
          <p:cNvSpPr>
            <a:spLocks noGrp="1"/>
          </p:cNvSpPr>
          <p:nvPr>
            <p:ph type="subTitle" idx="1"/>
          </p:nvPr>
        </p:nvSpPr>
        <p:spPr>
          <a:xfrm>
            <a:off x="683568" y="1710177"/>
            <a:ext cx="5758408" cy="3196819"/>
          </a:xfrm>
        </p:spPr>
        <p:txBody>
          <a:bodyPr>
            <a:noAutofit/>
          </a:bodyPr>
          <a:lstStyle/>
          <a:p>
            <a:pPr marL="342900" indent="-342900" algn="l">
              <a:lnSpc>
                <a:spcPct val="108000"/>
              </a:lnSpc>
              <a:buFont typeface="Arial" panose="020B0604020202020204" pitchFamily="34" charset="0"/>
              <a:buChar char="•"/>
            </a:pPr>
            <a:r>
              <a:rPr lang="en-GB" sz="2000" dirty="0">
                <a:solidFill>
                  <a:srgbClr val="26377C"/>
                </a:solidFill>
              </a:rPr>
              <a:t>Earth’s southernmost continent, most of which is south of the Antarctic Circle (66.5°S).</a:t>
            </a:r>
          </a:p>
          <a:p>
            <a:pPr marL="342900" indent="-342900" algn="l">
              <a:lnSpc>
                <a:spcPct val="108000"/>
              </a:lnSpc>
              <a:buFont typeface="Arial" panose="020B0604020202020204" pitchFamily="34" charset="0"/>
              <a:buChar char="•"/>
            </a:pPr>
            <a:r>
              <a:rPr lang="en-GB" sz="2000" dirty="0">
                <a:solidFill>
                  <a:srgbClr val="26377C"/>
                </a:solidFill>
              </a:rPr>
              <a:t>The landmass is almost entirely covered in ice.</a:t>
            </a:r>
          </a:p>
          <a:p>
            <a:pPr marL="342900" indent="-342900" algn="l">
              <a:lnSpc>
                <a:spcPct val="108000"/>
              </a:lnSpc>
              <a:buFont typeface="Arial" panose="020B0604020202020204" pitchFamily="34" charset="0"/>
              <a:buChar char="•"/>
            </a:pPr>
            <a:r>
              <a:rPr lang="en-GB" sz="2000" dirty="0">
                <a:solidFill>
                  <a:srgbClr val="26377C"/>
                </a:solidFill>
              </a:rPr>
              <a:t>It is surrounded by the Southern Ocean.</a:t>
            </a:r>
          </a:p>
          <a:p>
            <a:pPr marL="342900" indent="-342900" algn="l">
              <a:lnSpc>
                <a:spcPct val="108000"/>
              </a:lnSpc>
              <a:buFont typeface="Arial" panose="020B0604020202020204" pitchFamily="34" charset="0"/>
              <a:buChar char="•"/>
            </a:pPr>
            <a:r>
              <a:rPr lang="en-GB" sz="2000" dirty="0">
                <a:solidFill>
                  <a:srgbClr val="26377C"/>
                </a:solidFill>
              </a:rPr>
              <a:t>The only continent on Earth with no permanent population. Visiting scientists number 1,000 in winter and up to 10,000 in summer.</a:t>
            </a:r>
          </a:p>
          <a:p>
            <a:pPr marL="342900" indent="-342900" algn="l">
              <a:lnSpc>
                <a:spcPct val="108000"/>
              </a:lnSpc>
              <a:buFont typeface="Arial" panose="020B0604020202020204" pitchFamily="34" charset="0"/>
              <a:buChar char="•"/>
            </a:pPr>
            <a:r>
              <a:rPr lang="en-GB" sz="2000" dirty="0">
                <a:solidFill>
                  <a:srgbClr val="26377C"/>
                </a:solidFill>
              </a:rPr>
              <a:t>The continent is a polar desert with annual precipitation below 200 mm and strong winds. Therefore it is a harsh environment.</a:t>
            </a:r>
          </a:p>
          <a:p>
            <a:pPr algn="l">
              <a:lnSpc>
                <a:spcPct val="108000"/>
              </a:lnSpc>
            </a:pPr>
            <a:endParaRPr lang="en-GB" dirty="0">
              <a:solidFill>
                <a:srgbClr val="26377C"/>
              </a:solidFill>
            </a:endParaRPr>
          </a:p>
          <a:p>
            <a:pPr algn="l">
              <a:lnSpc>
                <a:spcPct val="108000"/>
              </a:lnSpc>
            </a:pPr>
            <a:endParaRPr lang="en-GB" dirty="0">
              <a:solidFill>
                <a:srgbClr val="26377C"/>
              </a:solidFill>
            </a:endParaRPr>
          </a:p>
        </p:txBody>
      </p:sp>
      <p:sp>
        <p:nvSpPr>
          <p:cNvPr id="6" name="TextBox 5">
            <a:extLst>
              <a:ext uri="{FF2B5EF4-FFF2-40B4-BE49-F238E27FC236}">
                <a16:creationId xmlns:a16="http://schemas.microsoft.com/office/drawing/2014/main" id="{8D5CF8FE-4C36-BF40-B4DB-19492ACB52EE}"/>
              </a:ext>
            </a:extLst>
          </p:cNvPr>
          <p:cNvSpPr txBox="1"/>
          <p:nvPr/>
        </p:nvSpPr>
        <p:spPr>
          <a:xfrm>
            <a:off x="6804248" y="3937426"/>
            <a:ext cx="2003608" cy="1754326"/>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r>
              <a:rPr lang="en-GB" dirty="0">
                <a:solidFill>
                  <a:schemeClr val="tx2"/>
                </a:solidFill>
                <a:latin typeface="Lato" panose="020F0502020204030203" pitchFamily="34" charset="0"/>
                <a:ea typeface="Lato" panose="020F0502020204030203" pitchFamily="34" charset="0"/>
                <a:cs typeface="Lato" panose="020F0502020204030203" pitchFamily="34" charset="0"/>
              </a:rPr>
              <a:t>Read the recent British Antarctic Survey report on sea-ice and note the key finding/s.</a:t>
            </a:r>
            <a:endParaRPr lang="en-GB" dirty="0">
              <a:solidFill>
                <a:srgbClr val="243D9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01A01C3A-AF79-4049-815C-563696B09BA9}"/>
              </a:ext>
            </a:extLst>
          </p:cNvPr>
          <p:cNvSpPr txBox="1"/>
          <p:nvPr/>
        </p:nvSpPr>
        <p:spPr>
          <a:xfrm>
            <a:off x="6804248" y="2380297"/>
            <a:ext cx="1944216" cy="1200329"/>
          </a:xfrm>
          <a:prstGeom prst="rect">
            <a:avLst/>
          </a:prstGeom>
          <a:noFill/>
          <a:ln w="19050">
            <a:solidFill>
              <a:schemeClr val="accent2"/>
            </a:solidFill>
          </a:ln>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Resource</a:t>
            </a:r>
          </a:p>
          <a:p>
            <a:r>
              <a:rPr lang="en-GB" dirty="0">
                <a:latin typeface="Lato" panose="020F0502020204030203" pitchFamily="34" charset="0"/>
                <a:ea typeface="Lato" panose="020F0502020204030203" pitchFamily="34" charset="0"/>
                <a:cs typeface="Lato" panose="020F0502020204030203" pitchFamily="34" charset="0"/>
                <a:hlinkClick r:id="rId2"/>
              </a:rPr>
              <a:t>British Antarctic Survey report </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on loss of sea-ice.</a:t>
            </a:r>
          </a:p>
        </p:txBody>
      </p:sp>
    </p:spTree>
    <p:extLst>
      <p:ext uri="{BB962C8B-B14F-4D97-AF65-F5344CB8AC3E}">
        <p14:creationId xmlns:p14="http://schemas.microsoft.com/office/powerpoint/2010/main" val="3651024010"/>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627</TotalTime>
  <Words>1944</Words>
  <Application>Microsoft Office PowerPoint</Application>
  <PresentationFormat>On-screen Show (4:3)</PresentationFormat>
  <Paragraphs>170</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Lato</vt:lpstr>
      <vt:lpstr>Wingdings 2</vt:lpstr>
      <vt:lpstr>GA presentation template</vt:lpstr>
      <vt:lpstr>PowerPoint Presentation</vt:lpstr>
      <vt:lpstr>Getting started</vt:lpstr>
      <vt:lpstr>The global commons</vt:lpstr>
      <vt:lpstr>The global commons</vt:lpstr>
      <vt:lpstr>The global commons</vt:lpstr>
      <vt:lpstr>International law</vt:lpstr>
      <vt:lpstr>International law – UNCLOS</vt:lpstr>
      <vt:lpstr>The geography of Antarctica</vt:lpstr>
      <vt:lpstr>The geography of Antarctica</vt:lpstr>
      <vt:lpstr>The geography of Antarctica</vt:lpstr>
      <vt:lpstr>The importance of Antarctica</vt:lpstr>
      <vt:lpstr>The importance of Antarctica</vt:lpstr>
      <vt:lpstr>Threats to Antarctica</vt:lpstr>
      <vt:lpstr>Manging tourism in Antarctica</vt:lpstr>
      <vt:lpstr>The impact of climate change</vt:lpstr>
      <vt:lpstr>The Antarctic Treaty System (ATS)</vt:lpstr>
      <vt:lpstr>The global commons: questions</vt:lpstr>
      <vt:lpstr>Taking it further</vt:lpstr>
      <vt:lpstr>Links</vt:lpstr>
      <vt:lpstr>Glossary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Elaine Anderson</cp:lastModifiedBy>
  <cp:revision>62</cp:revision>
  <dcterms:created xsi:type="dcterms:W3CDTF">2014-10-30T10:42:22Z</dcterms:created>
  <dcterms:modified xsi:type="dcterms:W3CDTF">2020-09-08T14:11:56Z</dcterms:modified>
</cp:coreProperties>
</file>