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780" r:id="rId2"/>
    <p:sldId id="781" r:id="rId3"/>
    <p:sldId id="782" r:id="rId4"/>
    <p:sldId id="424" r:id="rId5"/>
    <p:sldId id="361" r:id="rId6"/>
    <p:sldId id="772" r:id="rId7"/>
    <p:sldId id="773" r:id="rId8"/>
    <p:sldId id="365" r:id="rId9"/>
    <p:sldId id="774" r:id="rId10"/>
    <p:sldId id="775" r:id="rId11"/>
    <p:sldId id="778" r:id="rId12"/>
    <p:sldId id="362" r:id="rId13"/>
    <p:sldId id="770" r:id="rId14"/>
    <p:sldId id="385" r:id="rId15"/>
    <p:sldId id="363" r:id="rId16"/>
    <p:sldId id="398" r:id="rId17"/>
    <p:sldId id="425" r:id="rId18"/>
    <p:sldId id="769" r:id="rId19"/>
    <p:sldId id="366" r:id="rId20"/>
    <p:sldId id="262" r:id="rId21"/>
    <p:sldId id="388" r:id="rId22"/>
    <p:sldId id="354" r:id="rId23"/>
    <p:sldId id="364" r:id="rId24"/>
    <p:sldId id="358" r:id="rId25"/>
    <p:sldId id="777" r:id="rId26"/>
    <p:sldId id="329" r:id="rId27"/>
    <p:sldId id="330" r:id="rId28"/>
    <p:sldId id="440" r:id="rId29"/>
    <p:sldId id="441" r:id="rId30"/>
    <p:sldId id="779" r:id="rId31"/>
    <p:sldId id="44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C"/>
    <a:srgbClr val="B4CE44"/>
    <a:srgbClr val="E9511D"/>
    <a:srgbClr val="243D91"/>
    <a:srgbClr val="1F3D91"/>
    <a:srgbClr val="002060"/>
    <a:srgbClr val="BFCAEF"/>
    <a:srgbClr val="88F6FC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828" autoAdjust="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2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 </a:t>
            </a:r>
          </a:p>
          <a:p>
            <a:r>
              <a:rPr lang="en-GB" dirty="0"/>
              <a:t>https://</a:t>
            </a:r>
            <a:r>
              <a:rPr lang="en-GB" dirty="0" err="1"/>
              <a:t>www.salisburyjournal.co.uk</a:t>
            </a:r>
            <a:r>
              <a:rPr lang="en-GB" dirty="0"/>
              <a:t>/news/16038584.two-city-nightclubs-forced-close-row-flats-developer/</a:t>
            </a:r>
          </a:p>
          <a:p>
            <a:r>
              <a:rPr lang="en-GB" dirty="0"/>
              <a:t>https://</a:t>
            </a:r>
            <a:r>
              <a:rPr lang="en-GB" dirty="0" err="1"/>
              <a:t>www.homesandproperty.co.uk</a:t>
            </a:r>
            <a:r>
              <a:rPr lang="en-GB" dirty="0"/>
              <a:t>/property-news/lewisham-could-be-part-of-the-bakerloo-line-by-2028-but-36bn-project-doesnt-guarantee-regeneration-a118176.html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</a:t>
            </a:r>
            <a:r>
              <a:rPr lang="en-GB" sz="1200" dirty="0" err="1"/>
              <a:t>www.homesandproperty.co.uk</a:t>
            </a:r>
            <a:r>
              <a:rPr lang="en-GB" sz="1200" dirty="0"/>
              <a:t>/property-news/lewisham-could-be-part-of-the-bakerloo-line-by-2028-but-36bn-project-doesnt-guarantee-regeneration-a118176.html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1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 https://</a:t>
            </a:r>
            <a:r>
              <a:rPr lang="en-GB" dirty="0" err="1"/>
              <a:t>www.chroniclelive.co.uk</a:t>
            </a:r>
            <a:r>
              <a:rPr lang="en-GB" dirty="0"/>
              <a:t>/news/north-east-news/whey-aye-shipping-container-garden-14718431 </a:t>
            </a:r>
          </a:p>
          <a:p>
            <a:r>
              <a:rPr lang="en-GB" dirty="0"/>
              <a:t>https://</a:t>
            </a:r>
            <a:r>
              <a:rPr lang="en-GB" dirty="0" err="1"/>
              <a:t>www.chroniclelive.co.uk</a:t>
            </a:r>
            <a:r>
              <a:rPr lang="en-GB" dirty="0"/>
              <a:t>/news/north-east-news/northumberlands-draft-local-plan-unveiled-14732953 </a:t>
            </a:r>
          </a:p>
          <a:p>
            <a:r>
              <a:rPr lang="en-GB" dirty="0"/>
              <a:t>https://</a:t>
            </a:r>
            <a:r>
              <a:rPr lang="en-GB" dirty="0" err="1"/>
              <a:t>www.chroniclelive.co.uk</a:t>
            </a:r>
            <a:r>
              <a:rPr lang="en-GB" dirty="0"/>
              <a:t>/news/north-east-news/blyth-beach-huts-how-rent-14708426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5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708E8-FB6E-6245-BD8A-9EB0835BAD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7C83-4966-442B-B151-5F2D8E788E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1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E05A-087A-4B2F-9194-01CE646FE26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5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6514-795E-426D-BF65-541412DBA45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40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2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3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B4C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3841" y="5120407"/>
            <a:ext cx="9051434" cy="648072"/>
          </a:xfrm>
        </p:spPr>
        <p:txBody>
          <a:bodyPr>
            <a:normAutofit/>
          </a:bodyPr>
          <a:lstStyle>
            <a:lvl1pPr marL="64008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r>
              <a:rPr lang="en-GB" b="1" dirty="0">
                <a:solidFill>
                  <a:srgbClr val="243D91"/>
                </a:solidFill>
              </a:rPr>
              <a:t>A level template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026D13-955C-4B63-B064-DDB1A12AAF2B}"/>
              </a:ext>
            </a:extLst>
          </p:cNvPr>
          <p:cNvGrpSpPr/>
          <p:nvPr userDrawn="1"/>
        </p:nvGrpSpPr>
        <p:grpSpPr>
          <a:xfrm>
            <a:off x="4355976" y="0"/>
            <a:ext cx="4788024" cy="4881278"/>
            <a:chOff x="4355976" y="0"/>
            <a:chExt cx="4788024" cy="4881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3D5553-3939-42F7-AF43-1B66B33E17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6"/>
            <a:stretch/>
          </p:blipFill>
          <p:spPr>
            <a:xfrm>
              <a:off x="4716016" y="0"/>
              <a:ext cx="4427984" cy="488127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8E2CF8-24CF-4A9E-B40C-3DED3A1F5681}"/>
                </a:ext>
              </a:extLst>
            </p:cNvPr>
            <p:cNvSpPr/>
            <p:nvPr userDrawn="1"/>
          </p:nvSpPr>
          <p:spPr>
            <a:xfrm>
              <a:off x="4355976" y="3068960"/>
              <a:ext cx="648072" cy="1475592"/>
            </a:xfrm>
            <a:prstGeom prst="rect">
              <a:avLst/>
            </a:prstGeom>
            <a:solidFill>
              <a:srgbClr val="B4C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6055A28-5286-4F5A-8E4E-5FB7D864C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62183" r="55500"/>
          <a:stretch/>
        </p:blipFill>
        <p:spPr>
          <a:xfrm>
            <a:off x="73403" y="3174272"/>
            <a:ext cx="3096344" cy="18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8F45A6A2-2A2B-5743-B679-E3F31DF54DEF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33D30697-9664-6344-9826-0AEB3176D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F2B-FDA4-4578-96FD-F3D259EB047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E6A-7590-4CDD-BC61-F5CCCCBF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66F-2D8B-470B-AAB3-86DD10C6F17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263B0-049F-4F99-B5AE-A623A5C0977E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64BFF-BB7A-45A4-9F2B-1D798AD0ED21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2020</a:t>
            </a:r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D1518-1115-4DC8-A672-28848E8BE7E5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2020</a:t>
            </a:r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0E8F37-AEBF-466D-9D65-2D24DC215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BDAF65-65AB-4C52-AE61-2AA0D0E4AE9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with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561431" y="1447557"/>
            <a:ext cx="8229600" cy="5059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2956" y="263958"/>
            <a:ext cx="6809411" cy="5539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6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21A0-9884-2844-AF5B-70ADA2866478}"/>
              </a:ext>
            </a:extLst>
          </p:cNvPr>
          <p:cNvSpPr txBox="1"/>
          <p:nvPr userDrawn="1"/>
        </p:nvSpPr>
        <p:spPr>
          <a:xfrm>
            <a:off x="8709144" y="6506598"/>
            <a:ext cx="37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3582EC-779A-9244-990F-F47B7F4D57FE}" type="slidenum"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4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732" y="267929"/>
            <a:ext cx="8698747" cy="6863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350298"/>
            <a:ext cx="8698747" cy="44549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400"/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B4CE44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262094"/>
            <a:ext cx="9144001" cy="91441"/>
          </a:xfrm>
          <a:prstGeom prst="rect">
            <a:avLst/>
          </a:prstGeom>
          <a:solidFill>
            <a:srgbClr val="B4CE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14064"/>
            <a:ext cx="3733819" cy="91087"/>
          </a:xfrm>
          <a:prstGeom prst="rect">
            <a:avLst/>
          </a:prstGeom>
          <a:solidFill>
            <a:srgbClr val="B4CE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B4CE44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885E90-E9B9-4E6D-895B-6DF5649888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0462" y="5630211"/>
            <a:ext cx="1230167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8" r:id="rId3"/>
    <p:sldLayoutId id="2147483770" r:id="rId4"/>
    <p:sldLayoutId id="2147483771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 advClick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26377C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6377C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clgapps.communities.gov.uk/imd/iod_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ps.cdrc.ac.uk/#/geodemographics/imde2019/default/BTTTFFT/10/-1.9948/51.3489/" TargetMode="External"/><Relationship Id="rId4" Type="http://schemas.openxmlformats.org/officeDocument/2006/relationships/hyperlink" Target="https://datashine.org.uk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www.geography.org.uk/Sh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s.org/CMSPages/GetFile.aspx?nodeguid=882a6e79-5e28-4667-a753-17d26cec8c19&amp;lang=en-GB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eographyeducationonline.org/a-leve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educationonline.org/a-lev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hyperlink" Target="https://www.field-studies-council.org/secondary-and-further-education-courses/" TargetMode="External"/><Relationship Id="rId4" Type="http://schemas.openxmlformats.org/officeDocument/2006/relationships/hyperlink" Target="https://www.geography.org.uk/eBooks-detail/d463300b-b5fd-4555-a948-fffb62ffa76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812" y="4653136"/>
            <a:ext cx="7956376" cy="19442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4000" b="1" dirty="0">
                <a:solidFill>
                  <a:srgbClr val="243D91"/>
                </a:solidFill>
              </a:rPr>
              <a:t>Session 1 </a:t>
            </a:r>
          </a:p>
          <a:p>
            <a:pPr algn="ctr"/>
            <a:r>
              <a:rPr lang="en-GB" sz="4000" b="1" dirty="0">
                <a:solidFill>
                  <a:srgbClr val="243D91"/>
                </a:solidFill>
              </a:rPr>
              <a:t>What is the independent investigation </a:t>
            </a:r>
          </a:p>
          <a:p>
            <a:pPr algn="ctr"/>
            <a:r>
              <a:rPr lang="en-GB" sz="4000" b="1" dirty="0">
                <a:solidFill>
                  <a:srgbClr val="243D91"/>
                </a:solidFill>
              </a:rPr>
              <a:t>all about?</a:t>
            </a:r>
          </a:p>
          <a:p>
            <a:pPr algn="ctr"/>
            <a:endParaRPr lang="en-GB" sz="2800" dirty="0">
              <a:solidFill>
                <a:srgbClr val="243D91"/>
              </a:solidFill>
            </a:endParaRPr>
          </a:p>
          <a:p>
            <a:pPr algn="ctr"/>
            <a:r>
              <a:rPr lang="en-GB" sz="2800" dirty="0">
                <a:solidFill>
                  <a:srgbClr val="243D91"/>
                </a:solidFill>
              </a:rPr>
              <a:t>Bob Digby and David Holmes</a:t>
            </a:r>
            <a:endParaRPr lang="en-GB" sz="4000" dirty="0">
              <a:solidFill>
                <a:srgbClr val="243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77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C65F-BCEF-9B45-B0A0-A6A80C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GB" dirty="0"/>
              <a:t>How GEO can help you –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CBDC-C1F2-F148-A52C-6E12F5DD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472"/>
            <a:ext cx="8219256" cy="4729712"/>
          </a:xfrm>
        </p:spPr>
        <p:txBody>
          <a:bodyPr>
            <a:normAutofit/>
          </a:bodyPr>
          <a:lstStyle/>
          <a:p>
            <a:pPr marL="109728" indent="0">
              <a:lnSpc>
                <a:spcPct val="108000"/>
              </a:lnSpc>
              <a:buNone/>
            </a:pPr>
            <a:r>
              <a:rPr lang="en-GB" sz="2600" dirty="0"/>
              <a:t>The ten tutorials are given by people with real expertise in the independent investigation, such as: </a:t>
            </a:r>
          </a:p>
          <a:p>
            <a:pPr>
              <a:lnSpc>
                <a:spcPct val="108000"/>
              </a:lnSpc>
            </a:pPr>
            <a:r>
              <a:rPr lang="en-GB" sz="2600" dirty="0"/>
              <a:t>teaching students – so they’re familiar with students and how to approach independent study </a:t>
            </a:r>
          </a:p>
          <a:p>
            <a:pPr>
              <a:lnSpc>
                <a:spcPct val="108000"/>
              </a:lnSpc>
            </a:pPr>
            <a:r>
              <a:rPr lang="en-GB" sz="2600" dirty="0"/>
              <a:t>examining the work samples for different exam boards – so they know the standards you need to aim for to help you achieve highly </a:t>
            </a:r>
          </a:p>
          <a:p>
            <a:pPr>
              <a:lnSpc>
                <a:spcPct val="108000"/>
              </a:lnSpc>
            </a:pPr>
            <a:r>
              <a:rPr lang="en-GB" sz="2600" dirty="0"/>
              <a:t>Field Studies Council tutors who are experts in teaching students on fieldwork and data collection – so you have access to specialists in their field. </a:t>
            </a:r>
          </a:p>
        </p:txBody>
      </p:sp>
    </p:spTree>
    <p:extLst>
      <p:ext uri="{BB962C8B-B14F-4D97-AF65-F5344CB8AC3E}">
        <p14:creationId xmlns:p14="http://schemas.microsoft.com/office/powerpoint/2010/main" val="333984809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9CFD-85E6-954F-AA7F-9828CEBDF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E3F3-80B2-F04F-AD7C-89880019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28" y="3933056"/>
            <a:ext cx="8034636" cy="1752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26377C"/>
                </a:solidFill>
              </a:rPr>
              <a:t>Where to start with ideas for your independent investigation (10 mins) </a:t>
            </a:r>
          </a:p>
        </p:txBody>
      </p:sp>
    </p:spTree>
    <p:extLst>
      <p:ext uri="{BB962C8B-B14F-4D97-AF65-F5344CB8AC3E}">
        <p14:creationId xmlns:p14="http://schemas.microsoft.com/office/powerpoint/2010/main" val="14459405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4" y="535390"/>
            <a:ext cx="8229600" cy="693325"/>
          </a:xfrm>
        </p:spPr>
        <p:txBody>
          <a:bodyPr>
            <a:normAutofit/>
          </a:bodyPr>
          <a:lstStyle/>
          <a:p>
            <a:r>
              <a:rPr lang="en-US" dirty="0"/>
              <a:t>Start with a few local ideas –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01000" cy="396615"/>
          </a:xfrm>
        </p:spPr>
        <p:txBody>
          <a:bodyPr>
            <a:noAutofit/>
          </a:bodyPr>
          <a:lstStyle/>
          <a:p>
            <a:pPr marL="176213" indent="0">
              <a:buNone/>
            </a:pPr>
            <a:r>
              <a:rPr lang="en-US" sz="2400" dirty="0"/>
              <a:t>What’s going on locally in your area – for example, in London?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9824" y="2424525"/>
            <a:ext cx="6334686" cy="3921281"/>
            <a:chOff x="978610" y="1785570"/>
            <a:chExt cx="6518641" cy="39655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674" y="1785570"/>
              <a:ext cx="6494577" cy="11759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610" y="2995539"/>
              <a:ext cx="6509497" cy="275555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237990" y="2632916"/>
            <a:ext cx="1870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What do these articles have to do with geography?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4" y="3126549"/>
            <a:ext cx="6372200" cy="25172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28" y="1628800"/>
            <a:ext cx="5949392" cy="46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5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6" y="1128470"/>
            <a:ext cx="8568952" cy="53068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/>
              <a:t>What’s going on locally in your area – for example, Blyth, Northumberland?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2348880"/>
            <a:ext cx="1870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 do these articles have to do with geography?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2" y="1988840"/>
            <a:ext cx="4968552" cy="4647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650" y="2055932"/>
            <a:ext cx="4848611" cy="46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3" y="2116960"/>
            <a:ext cx="5371597" cy="44803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7EBAD5-BB10-8044-817D-3E681820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8" y="449760"/>
            <a:ext cx="8229600" cy="693325"/>
          </a:xfrm>
        </p:spPr>
        <p:txBody>
          <a:bodyPr>
            <a:normAutofit/>
          </a:bodyPr>
          <a:lstStyle/>
          <a:p>
            <a:r>
              <a:rPr lang="en-US" sz="3400" dirty="0"/>
              <a:t>Start with a few local ideas – 2 </a:t>
            </a:r>
          </a:p>
        </p:txBody>
      </p:sp>
    </p:spTree>
    <p:extLst>
      <p:ext uri="{BB962C8B-B14F-4D97-AF65-F5344CB8AC3E}">
        <p14:creationId xmlns:p14="http://schemas.microsoft.com/office/powerpoint/2010/main" val="1412288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5182"/>
            <a:ext cx="8229600" cy="693325"/>
          </a:xfrm>
        </p:spPr>
        <p:txBody>
          <a:bodyPr>
            <a:normAutofit/>
          </a:bodyPr>
          <a:lstStyle/>
          <a:p>
            <a:r>
              <a:rPr lang="en-US" dirty="0"/>
              <a:t>Think about changes in your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61" y="1203345"/>
            <a:ext cx="8229600" cy="1001519"/>
          </a:xfrm>
        </p:spPr>
        <p:txBody>
          <a:bodyPr>
            <a:noAutofit/>
          </a:bodyPr>
          <a:lstStyle/>
          <a:p>
            <a:r>
              <a:rPr lang="en-US" sz="2400" dirty="0"/>
              <a:t>What changes have happened in your area? What do people feel about them?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7495" y="1982748"/>
            <a:ext cx="8496944" cy="164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en-US" sz="24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about ideas linked to economic change (de-</a:t>
            </a:r>
            <a:r>
              <a:rPr lang="en-US" sz="2400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industrialisation</a:t>
            </a:r>
            <a:r>
              <a:rPr lang="en-US" sz="24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examples of social change (e.g. identity and place image – ‘Billy Elliot’), or of  environmental change (e.g. the Queen Elizabeth Olympic Park, London)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7495" y="5061268"/>
            <a:ext cx="7200800" cy="130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en-US" sz="24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Proposals for the future – an evaluation of attitudes in one small community towards issues such as a new nuclear power station / HS2?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7495" y="3690046"/>
            <a:ext cx="8280920" cy="130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en-US" sz="24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Big ideas given a local focus – e.g. how sustainable is the regeneration at X? How are social changes and population shifts affecting a locality?</a:t>
            </a:r>
          </a:p>
        </p:txBody>
      </p:sp>
    </p:spTree>
    <p:extLst>
      <p:ext uri="{BB962C8B-B14F-4D97-AF65-F5344CB8AC3E}">
        <p14:creationId xmlns:p14="http://schemas.microsoft.com/office/powerpoint/2010/main" val="292145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447501" cy="990600"/>
          </a:xfrm>
        </p:spPr>
        <p:txBody>
          <a:bodyPr>
            <a:normAutofit/>
          </a:bodyPr>
          <a:lstStyle/>
          <a:p>
            <a:r>
              <a:rPr lang="en-US" dirty="0"/>
              <a:t>Let’s add some more ideas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2771"/>
            <a:ext cx="8352928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en-US" sz="2200" b="1" dirty="0"/>
              <a:t>From your course 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Topics you’ve been taught so far: e.g. Changing Places, Coastal Landscapes 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Topics you’ll cover in future e.g. water or carbon cycles 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en-US" sz="2200" b="1" dirty="0"/>
              <a:t>From your fieldwork that you’ve done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E.g. a coastal day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E.g. a day looking at urban regeneration </a:t>
            </a:r>
          </a:p>
          <a:p>
            <a:pPr marL="0" indent="0">
              <a:lnSpc>
                <a:spcPct val="108000"/>
              </a:lnSpc>
              <a:buNone/>
            </a:pPr>
            <a:r>
              <a:rPr lang="en-US" sz="2200" b="1" dirty="0"/>
              <a:t>From the news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People’s experiences of migration  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How your local place changed during the Covid-19 ‘lockdown’ and people’s experiences of it</a:t>
            </a:r>
          </a:p>
          <a:p>
            <a:pPr marL="109728" indent="0">
              <a:lnSpc>
                <a:spcPct val="108000"/>
              </a:lnSpc>
              <a:buNone/>
            </a:pPr>
            <a:r>
              <a:rPr lang="en-US" sz="2200" b="1" dirty="0"/>
              <a:t>From your own interests</a:t>
            </a:r>
          </a:p>
          <a:p>
            <a:pPr>
              <a:lnSpc>
                <a:spcPct val="108000"/>
              </a:lnSpc>
            </a:pPr>
            <a:r>
              <a:rPr lang="en-US" sz="2200" dirty="0"/>
              <a:t>Music? Literature? Art?</a:t>
            </a:r>
          </a:p>
        </p:txBody>
      </p:sp>
    </p:spTree>
    <p:extLst>
      <p:ext uri="{BB962C8B-B14F-4D97-AF65-F5344CB8AC3E}">
        <p14:creationId xmlns:p14="http://schemas.microsoft.com/office/powerpoint/2010/main" val="197582477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D8A16-0566-4042-AAB9-C07C6AD6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80" y="548680"/>
            <a:ext cx="6809411" cy="523220"/>
          </a:xfrm>
        </p:spPr>
        <p:txBody>
          <a:bodyPr/>
          <a:lstStyle/>
          <a:p>
            <a:r>
              <a:rPr lang="en-GB" sz="3400" b="1" dirty="0">
                <a:solidFill>
                  <a:srgbClr val="26377C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Choosing an appropriate 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3CC22E-100E-CA4E-97CC-054C0045867F}"/>
              </a:ext>
            </a:extLst>
          </p:cNvPr>
          <p:cNvSpPr txBox="1"/>
          <p:nvPr/>
        </p:nvSpPr>
        <p:spPr>
          <a:xfrm>
            <a:off x="89308" y="1102678"/>
            <a:ext cx="8601842" cy="373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Decision – will you use the area around school or college, or your own locality?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somewhere to which you have easy access.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Whichever locality you choose, DON’T choose somewhere that you cannot easily re-visit if you need more data. 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recommendation is an area no larger than up to 3-4 neighbouring LSOA (population 4-6k) - and preferably no larger than a single LSOA (population about 1500).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the IMD GIS database to help you select your area.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Supplement IMD data (2019) with </a:t>
            </a:r>
            <a:r>
              <a:rPr lang="en-GB" sz="1900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Datashine</a:t>
            </a:r>
            <a:r>
              <a:rPr lang="en-GB" sz="19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THE Consumer Data Research Centre.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F96AE-2EEB-D449-B295-B3E886F17ABC}"/>
              </a:ext>
            </a:extLst>
          </p:cNvPr>
          <p:cNvSpPr txBox="1"/>
          <p:nvPr/>
        </p:nvSpPr>
        <p:spPr>
          <a:xfrm>
            <a:off x="271079" y="4797152"/>
            <a:ext cx="7325257" cy="1754326"/>
          </a:xfrm>
          <a:prstGeom prst="rect">
            <a:avLst/>
          </a:prstGeom>
          <a:noFill/>
          <a:ln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Useful links for background data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IMD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http://dclgapps.communities.gov.uk/imd/iod_index.html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Datashine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https://datashine.org.uk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Consumer Data Research Centre: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https://maps.cdrc.ac.uk/#/geodemographics/imde2019/default/BTTTFFT/10/-1.9948/51.3489/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12439-81C5-4989-8B96-4CFB89F8E348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679013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9CFD-85E6-954F-AA7F-9828CEBDF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E3F3-80B2-F04F-AD7C-89880019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28" y="3933056"/>
            <a:ext cx="7530580" cy="1752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26377C"/>
                </a:solidFill>
              </a:rPr>
              <a:t>Fieldwork, the independent investigation and enquiry process</a:t>
            </a:r>
          </a:p>
          <a:p>
            <a:pPr algn="l"/>
            <a:r>
              <a:rPr lang="en-GB" dirty="0">
                <a:solidFill>
                  <a:srgbClr val="26377C"/>
                </a:solidFill>
              </a:rPr>
              <a:t>(10 mins)</a:t>
            </a:r>
          </a:p>
        </p:txBody>
      </p:sp>
    </p:spTree>
    <p:extLst>
      <p:ext uri="{BB962C8B-B14F-4D97-AF65-F5344CB8AC3E}">
        <p14:creationId xmlns:p14="http://schemas.microsoft.com/office/powerpoint/2010/main" val="201552102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5727" y="1772816"/>
            <a:ext cx="4597592" cy="4612188"/>
            <a:chOff x="0" y="0"/>
            <a:chExt cx="2718004" cy="2743200"/>
          </a:xfrm>
        </p:grpSpPr>
        <p:sp>
          <p:nvSpPr>
            <p:cNvPr id="5" name="Hexagon 4"/>
            <p:cNvSpPr/>
            <p:nvPr/>
          </p:nvSpPr>
          <p:spPr>
            <a:xfrm>
              <a:off x="1657300" y="1371600"/>
              <a:ext cx="1060704" cy="9144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kern="1200" dirty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Process and present the data</a:t>
              </a:r>
              <a:endParaRPr lang="en-GB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829996" y="0"/>
              <a:ext cx="1060704" cy="914401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Set the aims of the enquiry</a:t>
              </a:r>
              <a:endParaRPr lang="en-GB" sz="3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821240" y="1828800"/>
              <a:ext cx="1060704" cy="914400"/>
            </a:xfrm>
            <a:prstGeom prst="hexagon">
              <a:avLst/>
            </a:prstGeom>
            <a:solidFill>
              <a:srgbClr val="E6C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Analyse the data</a:t>
              </a:r>
              <a:endParaRPr lang="en-GB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0" y="1378644"/>
              <a:ext cx="1060704" cy="914400"/>
            </a:xfrm>
            <a:prstGeom prst="hexagon">
              <a:avLst/>
            </a:prstGeom>
            <a:solidFill>
              <a:srgbClr val="29E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Reach conclusions</a:t>
              </a:r>
              <a:endParaRPr lang="en-GB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0" y="457200"/>
              <a:ext cx="1060704" cy="914400"/>
            </a:xfrm>
            <a:prstGeom prst="hexagon">
              <a:avLst/>
            </a:prstGeom>
            <a:solidFill>
              <a:srgbClr val="F74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kern="1200" dirty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Evaluate the enquiry</a:t>
              </a:r>
              <a:endParaRPr lang="en-GB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1657300" y="457200"/>
              <a:ext cx="1060704" cy="914400"/>
            </a:xfrm>
            <a:prstGeom prst="hexagon">
              <a:avLst/>
            </a:prstGeom>
            <a:solidFill>
              <a:srgbClr val="B93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kern="1200" dirty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Collect the data</a:t>
              </a:r>
              <a:endParaRPr lang="en-GB" sz="2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 rot="5629262">
              <a:off x="1087604" y="1046468"/>
              <a:ext cx="612068" cy="655904"/>
            </a:xfrm>
            <a:prstGeom prst="circular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Circular Arrow 11"/>
            <p:cNvSpPr/>
            <p:nvPr/>
          </p:nvSpPr>
          <p:spPr>
            <a:xfrm rot="16363976">
              <a:off x="1045887" y="1050692"/>
              <a:ext cx="612068" cy="655904"/>
            </a:xfrm>
            <a:prstGeom prst="circular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23002" y="46595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51520" y="735076"/>
            <a:ext cx="7383628" cy="793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Start with the process of enquiry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48E56CA-7AA6-3448-B0D5-B0768DF333FD}"/>
              </a:ext>
            </a:extLst>
          </p:cNvPr>
          <p:cNvSpPr txBox="1">
            <a:spLocks/>
          </p:cNvSpPr>
          <p:nvPr/>
        </p:nvSpPr>
        <p:spPr>
          <a:xfrm>
            <a:off x="5351261" y="1531520"/>
            <a:ext cx="3497677" cy="425004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rgbClr val="243D9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/>
              <a:buNone/>
            </a:pPr>
            <a:r>
              <a:rPr lang="en-US" sz="20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Remember: </a:t>
            </a:r>
          </a:p>
          <a:p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aims can only be set when you know something about the topic – so you know which questions are worth asking.</a:t>
            </a:r>
          </a:p>
          <a:p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needs to be done on the basis of initial research and reading.</a:t>
            </a:r>
          </a:p>
          <a:p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Asking suitable questions won’t come instantly – it needs time.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61AD2-A3DC-46DE-8666-9F5227468EBC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414772118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7" y="548680"/>
            <a:ext cx="8229600" cy="1066800"/>
          </a:xfrm>
        </p:spPr>
        <p:txBody>
          <a:bodyPr/>
          <a:lstStyle/>
          <a:p>
            <a:r>
              <a:rPr lang="en-US" dirty="0"/>
              <a:t>Where to begin? Early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193" y="1595042"/>
            <a:ext cx="4320480" cy="502274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/>
              <a:t>Primary data – that you collect</a:t>
            </a:r>
          </a:p>
          <a:p>
            <a:pPr>
              <a:lnSpc>
                <a:spcPct val="120000"/>
              </a:lnSpc>
            </a:pPr>
            <a:r>
              <a:rPr lang="en-GB" dirty="0"/>
              <a:t>Physical – e.g. for hydrology, sediment survey, management of coastlines (e.g. EIA), ecosystems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dirty="0"/>
              <a:t>Human – e.g. EQS, Quality of Life survey, Migration survey, Perception survey, People count </a:t>
            </a:r>
          </a:p>
          <a:p>
            <a:pPr>
              <a:lnSpc>
                <a:spcPct val="120000"/>
              </a:lnSpc>
            </a:pPr>
            <a:r>
              <a:rPr lang="en-GB" dirty="0"/>
              <a:t>A need to decide between </a:t>
            </a:r>
            <a:r>
              <a:rPr lang="en-GB" b="1" dirty="0"/>
              <a:t>quantitative</a:t>
            </a:r>
            <a:r>
              <a:rPr lang="en-GB" dirty="0"/>
              <a:t> (‘hard’ data) and </a:t>
            </a:r>
            <a:r>
              <a:rPr lang="en-GB" b="1" dirty="0"/>
              <a:t>qualitative</a:t>
            </a:r>
            <a:r>
              <a:rPr lang="en-GB" dirty="0"/>
              <a:t> (’soft’) – because these will determine strategies you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801" y="1595042"/>
            <a:ext cx="4529672" cy="488012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/>
              <a:t>Secondary data – that others collect</a:t>
            </a:r>
          </a:p>
          <a:p>
            <a:pPr>
              <a:lnSpc>
                <a:spcPct val="120000"/>
              </a:lnSpc>
            </a:pPr>
            <a:r>
              <a:rPr lang="en-US" dirty="0"/>
              <a:t>Data and reports from specialist, professional </a:t>
            </a:r>
            <a:r>
              <a:rPr lang="en-US" dirty="0" err="1"/>
              <a:t>organisations</a:t>
            </a:r>
            <a:r>
              <a:rPr lang="en-US" dirty="0"/>
              <a:t> (e.g. ONS or local authority census data, Mayor’s Office London) </a:t>
            </a:r>
          </a:p>
          <a:p>
            <a:pPr>
              <a:lnSpc>
                <a:spcPct val="120000"/>
              </a:lnSpc>
            </a:pPr>
            <a:r>
              <a:rPr lang="en-US" dirty="0"/>
              <a:t>Contemporary articles from journals (‘Ecologist’, ‘New Scientist’, ‘Geography Review’)</a:t>
            </a:r>
          </a:p>
          <a:p>
            <a:pPr>
              <a:lnSpc>
                <a:spcPct val="120000"/>
              </a:lnSpc>
            </a:pPr>
            <a:r>
              <a:rPr lang="en-US" dirty="0"/>
              <a:t>Textbooks (beyond usual course textbooks)</a:t>
            </a:r>
          </a:p>
          <a:p>
            <a:pPr>
              <a:lnSpc>
                <a:spcPct val="120000"/>
              </a:lnSpc>
            </a:pPr>
            <a:r>
              <a:rPr lang="en-US" dirty="0"/>
              <a:t>Appropriate theory </a:t>
            </a:r>
          </a:p>
          <a:p>
            <a:pPr>
              <a:lnSpc>
                <a:spcPct val="120000"/>
              </a:lnSpc>
            </a:pPr>
            <a:r>
              <a:rPr lang="en-US" dirty="0"/>
              <a:t>Social media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64F23-5E38-48C6-9C64-828E989EF24A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8725254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CEB8-CB23-2045-A2C9-038D3DF8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16FE-E91C-4A46-8390-9DF268D6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9457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8000"/>
              </a:lnSpc>
            </a:pPr>
            <a:r>
              <a:rPr lang="en-GB" dirty="0"/>
              <a:t>This tutorial will give an overview of what the independent investigation at A level is all about. </a:t>
            </a:r>
          </a:p>
          <a:p>
            <a:pPr>
              <a:lnSpc>
                <a:spcPct val="118000"/>
              </a:lnSpc>
            </a:pPr>
            <a:r>
              <a:rPr lang="en-GB" dirty="0"/>
              <a:t>It’s intended for those who have done no (or very little) thinking about their study.</a:t>
            </a:r>
            <a:br>
              <a:rPr lang="en-GB" dirty="0"/>
            </a:br>
            <a:endParaRPr lang="en-GB" dirty="0"/>
          </a:p>
          <a:p>
            <a:pPr marL="109728" indent="0">
              <a:lnSpc>
                <a:spcPct val="118000"/>
              </a:lnSpc>
              <a:buNone/>
            </a:pPr>
            <a:r>
              <a:rPr lang="en-GB" dirty="0"/>
              <a:t>It will:</a:t>
            </a:r>
          </a:p>
          <a:p>
            <a:pPr>
              <a:lnSpc>
                <a:spcPct val="118000"/>
              </a:lnSpc>
            </a:pPr>
            <a:r>
              <a:rPr lang="en-GB" dirty="0"/>
              <a:t>outline the nature of the independent investigation </a:t>
            </a:r>
          </a:p>
          <a:p>
            <a:pPr>
              <a:lnSpc>
                <a:spcPct val="118000"/>
              </a:lnSpc>
            </a:pPr>
            <a:r>
              <a:rPr lang="en-GB" dirty="0"/>
              <a:t>give you some starting points in choosing a focus for study </a:t>
            </a:r>
          </a:p>
          <a:p>
            <a:pPr>
              <a:lnSpc>
                <a:spcPct val="118000"/>
              </a:lnSpc>
            </a:pPr>
            <a:r>
              <a:rPr lang="en-GB" dirty="0"/>
              <a:t>identify some of the qualities you need for success </a:t>
            </a:r>
          </a:p>
          <a:p>
            <a:pPr>
              <a:lnSpc>
                <a:spcPct val="118000"/>
              </a:lnSpc>
            </a:pPr>
            <a:r>
              <a:rPr lang="en-GB" dirty="0"/>
              <a:t>provide some pointers for putting together a good proposal.</a:t>
            </a:r>
          </a:p>
        </p:txBody>
      </p:sp>
    </p:spTree>
    <p:extLst>
      <p:ext uri="{BB962C8B-B14F-4D97-AF65-F5344CB8AC3E}">
        <p14:creationId xmlns:p14="http://schemas.microsoft.com/office/powerpoint/2010/main" val="233754830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792088"/>
          </a:xfrm>
        </p:spPr>
        <p:txBody>
          <a:bodyPr>
            <a:normAutofit/>
          </a:bodyPr>
          <a:lstStyle/>
          <a:p>
            <a:r>
              <a:rPr lang="en-US" sz="3600" dirty="0"/>
              <a:t>Your fieldwork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5229200"/>
          </a:xfrm>
        </p:spPr>
        <p:txBody>
          <a:bodyPr>
            <a:normAutofit lnSpcReduction="10000"/>
          </a:bodyPr>
          <a:lstStyle/>
          <a:p>
            <a:pPr marL="265113" lvl="0" indent="-265113">
              <a:lnSpc>
                <a:spcPct val="108000"/>
              </a:lnSpc>
              <a:buFont typeface="Arial" charset="0"/>
              <a:buChar char="•"/>
            </a:pPr>
            <a:r>
              <a:rPr lang="en-GB" sz="2400" dirty="0"/>
              <a:t>Minimum requirements are four days fieldwork over two years.</a:t>
            </a:r>
          </a:p>
          <a:p>
            <a:pPr marL="265113" lvl="0" indent="-265113">
              <a:lnSpc>
                <a:spcPct val="108000"/>
              </a:lnSpc>
              <a:buFont typeface="Arial" charset="0"/>
              <a:buChar char="•"/>
            </a:pPr>
            <a:r>
              <a:rPr lang="en-GB" sz="2400" dirty="0"/>
              <a:t>Some of this can be spent by teachers in teaching you fieldwork skills to help with your study. </a:t>
            </a:r>
          </a:p>
          <a:p>
            <a:pPr marL="265113" lvl="0" indent="-265113">
              <a:lnSpc>
                <a:spcPct val="108000"/>
              </a:lnSpc>
              <a:buFont typeface="Arial" charset="0"/>
              <a:buChar char="•"/>
            </a:pPr>
            <a:r>
              <a:rPr lang="en-GB" sz="2400" dirty="0"/>
              <a:t>Fieldwork for your study can be done </a:t>
            </a:r>
            <a:r>
              <a:rPr lang="en-GB" sz="2400" b="1" dirty="0"/>
              <a:t>outside</a:t>
            </a:r>
            <a:r>
              <a:rPr lang="en-GB" sz="2400" dirty="0"/>
              <a:t> this time. </a:t>
            </a:r>
          </a:p>
          <a:p>
            <a:pPr marL="265113" lvl="0" indent="-265113">
              <a:lnSpc>
                <a:spcPct val="108000"/>
              </a:lnSpc>
              <a:buFont typeface="Arial" charset="0"/>
              <a:buChar char="•"/>
            </a:pPr>
            <a:r>
              <a:rPr lang="en-GB" sz="2400" dirty="0"/>
              <a:t>If teachers take you on a fieldtrip and teach you physical and human fieldwork over four days, you can develop your title from there – but you must have done some independent work within that time so that the title is </a:t>
            </a:r>
            <a:r>
              <a:rPr lang="en-GB" sz="2400" b="1" dirty="0"/>
              <a:t>yours.</a:t>
            </a:r>
            <a:endParaRPr lang="en-GB" sz="2400" dirty="0"/>
          </a:p>
          <a:p>
            <a:pPr marL="265113" lvl="0" indent="-265113">
              <a:lnSpc>
                <a:spcPct val="108000"/>
              </a:lnSpc>
              <a:buFont typeface="Arial" charset="0"/>
              <a:buChar char="•"/>
            </a:pPr>
            <a:r>
              <a:rPr lang="en-GB" sz="2400" dirty="0"/>
              <a:t>The option for your teachers is whether or not to use the four days as part of the study – or not.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75019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D685-9C60-456D-B843-27C56208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3" y="699654"/>
            <a:ext cx="8604047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How the independent investigation might work in school / college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86DBBF-A287-4B37-AE11-2349795FC198}"/>
              </a:ext>
            </a:extLst>
          </p:cNvPr>
          <p:cNvSpPr/>
          <p:nvPr/>
        </p:nvSpPr>
        <p:spPr>
          <a:xfrm>
            <a:off x="847631" y="2147164"/>
            <a:ext cx="201622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Day 1 – Physical, e.g. coasts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D2668-4DC0-444A-A045-FD36384DD836}"/>
              </a:ext>
            </a:extLst>
          </p:cNvPr>
          <p:cNvSpPr/>
          <p:nvPr/>
        </p:nvSpPr>
        <p:spPr>
          <a:xfrm>
            <a:off x="3016255" y="2155652"/>
            <a:ext cx="2016224" cy="3600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Day 2 –Human, e.g. changing  places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A67244-D6F9-4F7F-98F0-AD80CA50EFCE}"/>
              </a:ext>
            </a:extLst>
          </p:cNvPr>
          <p:cNvSpPr/>
          <p:nvPr/>
        </p:nvSpPr>
        <p:spPr>
          <a:xfrm>
            <a:off x="5184879" y="2144029"/>
            <a:ext cx="3583632" cy="1659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Day 3+4 – Physical in-depth for your study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2BEAA-8843-4215-AFD4-304FAAC8A805}"/>
              </a:ext>
            </a:extLst>
          </p:cNvPr>
          <p:cNvSpPr/>
          <p:nvPr/>
        </p:nvSpPr>
        <p:spPr>
          <a:xfrm>
            <a:off x="5184879" y="4088245"/>
            <a:ext cx="3583632" cy="1659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Day 3+4 – Human in-depth for your study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603260-59A5-47C5-BF9B-E063968753C0}"/>
              </a:ext>
            </a:extLst>
          </p:cNvPr>
          <p:cNvSpPr/>
          <p:nvPr/>
        </p:nvSpPr>
        <p:spPr>
          <a:xfrm>
            <a:off x="971496" y="1628800"/>
            <a:ext cx="3960543" cy="10958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Fieldwork skills e.g. sampling, design and pilot studies, risk and ethical considerations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BEDBF4-8500-4CE0-A83E-23BD34F66333}"/>
              </a:ext>
            </a:extLst>
          </p:cNvPr>
          <p:cNvSpPr/>
          <p:nvPr/>
        </p:nvSpPr>
        <p:spPr>
          <a:xfrm>
            <a:off x="5608543" y="3429000"/>
            <a:ext cx="2736304" cy="10081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Individual data collection (or in safe groups)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183CE91-9A37-4794-945C-3FE6EB8FD3FF}"/>
              </a:ext>
            </a:extLst>
          </p:cNvPr>
          <p:cNvSpPr/>
          <p:nvPr/>
        </p:nvSpPr>
        <p:spPr>
          <a:xfrm>
            <a:off x="1252059" y="5187020"/>
            <a:ext cx="3528392" cy="12663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Getting more local research information, maps, etc. and exploring similar studies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A165D4-7B89-411F-B2D6-501C11C4D298}"/>
              </a:ext>
            </a:extLst>
          </p:cNvPr>
          <p:cNvSpPr/>
          <p:nvPr/>
        </p:nvSpPr>
        <p:spPr>
          <a:xfrm rot="16200000">
            <a:off x="-1015713" y="3486406"/>
            <a:ext cx="2814012" cy="855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Students arrive with an idea or focus</a:t>
            </a:r>
          </a:p>
        </p:txBody>
      </p:sp>
    </p:spTree>
    <p:extLst>
      <p:ext uri="{BB962C8B-B14F-4D97-AF65-F5344CB8AC3E}">
        <p14:creationId xmlns:p14="http://schemas.microsoft.com/office/powerpoint/2010/main" val="66849349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101" y="1350713"/>
            <a:ext cx="8150076" cy="496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‘Independent’ in the context of fieldwork does not mean lone working. You </a:t>
            </a:r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</a:t>
            </a: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collect data in groups.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However, you </a:t>
            </a:r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must</a:t>
            </a: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work independently to come up with your title, contextualise, analyse and report your findings to produce an independent investigation.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Teachers </a:t>
            </a:r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</a:t>
            </a: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check titles to ensure that your title and proposal will enable you to access the full range of marks. 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Teachers </a:t>
            </a:r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</a:t>
            </a: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teach you specific skills appropriate to the type of study e.g. chi-square, significance testing – but not based on your results!</a:t>
            </a:r>
          </a:p>
          <a:p>
            <a:pPr marL="365760" lvl="0" indent="-256032">
              <a:lnSpc>
                <a:spcPct val="108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</a:t>
            </a:r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at your own pace </a:t>
            </a: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but teachers are entitled to give you staggered deadlines to help you in time management.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732" y="654448"/>
            <a:ext cx="8698747" cy="686320"/>
          </a:xfrm>
        </p:spPr>
        <p:txBody>
          <a:bodyPr>
            <a:noAutofit/>
          </a:bodyPr>
          <a:lstStyle/>
          <a:p>
            <a:r>
              <a:rPr lang="en-GB" sz="3600" b="0" i="0" dirty="0"/>
              <a:t>Making your study ‘independent’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88606-B83C-4808-9664-2E07EB32394E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197832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8" y="638873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So – a local topic, or a distant topic?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068" y="1578395"/>
            <a:ext cx="3888432" cy="4987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Benefits of staying local </a:t>
            </a:r>
          </a:p>
          <a:p>
            <a:r>
              <a:rPr lang="en-US" sz="2000" dirty="0"/>
              <a:t>You know the place and everything going on there. </a:t>
            </a:r>
          </a:p>
          <a:p>
            <a:r>
              <a:rPr lang="en-US" sz="2000" dirty="0"/>
              <a:t>Access to local people, local resources, newspapers.</a:t>
            </a:r>
          </a:p>
          <a:p>
            <a:r>
              <a:rPr lang="en-US" sz="2000" dirty="0"/>
              <a:t>Chances to update your data if you don</a:t>
            </a:r>
            <a:r>
              <a:rPr lang="uk-UA" sz="2000" dirty="0"/>
              <a:t>’</a:t>
            </a:r>
            <a:r>
              <a:rPr lang="en-US" sz="2000" dirty="0"/>
              <a:t>t collect enough. </a:t>
            </a:r>
          </a:p>
          <a:p>
            <a:r>
              <a:rPr lang="en-US" sz="2000" dirty="0"/>
              <a:t>Likelihood that your study will be unique because it’ll be more focused on a place you know.</a:t>
            </a:r>
          </a:p>
          <a:p>
            <a:r>
              <a:rPr lang="en-US" sz="2000" dirty="0"/>
              <a:t>You’ll have no problem collecting data.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3868" y="1578394"/>
            <a:ext cx="3888432" cy="4987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Benefits of doing something on a location where you’ve carried our fieldwork </a:t>
            </a:r>
          </a:p>
          <a:p>
            <a:r>
              <a:rPr lang="en-US" sz="2000" dirty="0"/>
              <a:t>You’ll know that what you’re doing is geographical because it’s been planned that way.</a:t>
            </a:r>
          </a:p>
          <a:p>
            <a:r>
              <a:rPr lang="en-US" sz="2000" dirty="0"/>
              <a:t>You can use group data.</a:t>
            </a:r>
          </a:p>
          <a:p>
            <a:r>
              <a:rPr lang="en-US" sz="2000" dirty="0"/>
              <a:t>You can make sure your work is unique because your teacher can double-check everyone’s title.</a:t>
            </a:r>
          </a:p>
          <a:p>
            <a:r>
              <a:rPr lang="en-US" sz="2000" dirty="0"/>
              <a:t>BUT you might need to return for more data – so how might this happen?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EF001-0015-4A91-943D-6968D4B6DEB9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36264343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98747" cy="848484"/>
          </a:xfrm>
        </p:spPr>
        <p:txBody>
          <a:bodyPr>
            <a:normAutofit/>
          </a:bodyPr>
          <a:lstStyle/>
          <a:p>
            <a:r>
              <a:rPr lang="en-GB" sz="3600" b="0" i="0" dirty="0"/>
              <a:t>A reminder </a:t>
            </a:r>
            <a:r>
              <a:rPr lang="is-IS" sz="3600" b="0" i="0" dirty="0"/>
              <a:t>that teachers ...</a:t>
            </a:r>
            <a:endParaRPr lang="en-GB" sz="3600" b="0" i="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469172"/>
            <a:ext cx="6195312" cy="4696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6D11D-6FBD-4D30-A0C9-BDD595288FE7}"/>
              </a:ext>
            </a:extLst>
          </p:cNvPr>
          <p:cNvSpPr txBox="1"/>
          <p:nvPr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2020</a:t>
            </a:r>
          </a:p>
        </p:txBody>
      </p:sp>
    </p:spTree>
    <p:extLst>
      <p:ext uri="{BB962C8B-B14F-4D97-AF65-F5344CB8AC3E}">
        <p14:creationId xmlns:p14="http://schemas.microsoft.com/office/powerpoint/2010/main" val="2865068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9CFD-85E6-954F-AA7F-9828CEBDF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E3F3-80B2-F04F-AD7C-89880019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28" y="3933056"/>
            <a:ext cx="8034636" cy="1752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26377C"/>
                </a:solidFill>
              </a:rPr>
              <a:t>How do you put together a proposal? (10 mins) </a:t>
            </a:r>
          </a:p>
        </p:txBody>
      </p:sp>
    </p:spTree>
    <p:extLst>
      <p:ext uri="{BB962C8B-B14F-4D97-AF65-F5344CB8AC3E}">
        <p14:creationId xmlns:p14="http://schemas.microsoft.com/office/powerpoint/2010/main" val="169565971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041" y="523907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dirty="0"/>
              <a:t>Generating a good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96752"/>
            <a:ext cx="6480721" cy="511256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b="1" dirty="0"/>
              <a:t>What makes a good proposal form? </a:t>
            </a:r>
            <a:endParaRPr lang="en-GB" sz="1600" b="1" dirty="0"/>
          </a:p>
          <a:p>
            <a:pPr marL="109728" indent="0">
              <a:buNone/>
            </a:pPr>
            <a:r>
              <a:rPr lang="en-GB" sz="1600" b="1" dirty="0"/>
              <a:t>Proposed title </a:t>
            </a:r>
            <a:endParaRPr lang="en-US" sz="1600" dirty="0"/>
          </a:p>
          <a:p>
            <a:r>
              <a:rPr lang="en-GB" sz="1600" dirty="0"/>
              <a:t>Can be a title, question, or hypothesis</a:t>
            </a:r>
            <a:endParaRPr lang="en-US" sz="1600" dirty="0"/>
          </a:p>
          <a:p>
            <a:pPr marL="109728" indent="0">
              <a:buNone/>
            </a:pPr>
            <a:r>
              <a:rPr lang="en-GB" sz="1600" b="1" dirty="0"/>
              <a:t>Links to the specification </a:t>
            </a:r>
            <a:endParaRPr lang="en-US" sz="1600" dirty="0"/>
          </a:p>
          <a:p>
            <a:r>
              <a:rPr lang="en-GB" sz="1600" dirty="0"/>
              <a:t>Must link to a particular part of the specification – either a topic title, or a specific reference to part of the specification </a:t>
            </a:r>
            <a:endParaRPr lang="en-US" sz="1600" dirty="0"/>
          </a:p>
          <a:p>
            <a:pPr marL="109728" indent="0">
              <a:buNone/>
            </a:pPr>
            <a:r>
              <a:rPr lang="en-GB" sz="1600" b="1" dirty="0"/>
              <a:t>Investigation context</a:t>
            </a:r>
            <a:endParaRPr lang="en-US" sz="1600" dirty="0"/>
          </a:p>
          <a:p>
            <a:r>
              <a:rPr lang="en-GB" sz="1600" dirty="0"/>
              <a:t>Needs a statement about why the issue is worth studying, and the context of the place – what makes this a good place in which to investigate this issue? </a:t>
            </a:r>
            <a:endParaRPr lang="en-US" sz="1600" dirty="0"/>
          </a:p>
          <a:p>
            <a:pPr marL="109728" indent="0">
              <a:buNone/>
            </a:pPr>
            <a:r>
              <a:rPr lang="en-GB" sz="1600" b="1" dirty="0"/>
              <a:t>Planned investigation hypothesis or question / sub-questions</a:t>
            </a:r>
            <a:endParaRPr lang="en-US" sz="1600" dirty="0"/>
          </a:p>
          <a:p>
            <a:r>
              <a:rPr lang="en-GB" sz="1600" dirty="0"/>
              <a:t>Can be a title, question, or hypothesis. </a:t>
            </a:r>
            <a:endParaRPr lang="en-US" sz="1600" dirty="0"/>
          </a:p>
          <a:p>
            <a:pPr marL="109728" indent="0">
              <a:buNone/>
            </a:pPr>
            <a:r>
              <a:rPr lang="en-GB" sz="1600" b="1" dirty="0"/>
              <a:t>Proposed data collection</a:t>
            </a:r>
            <a:endParaRPr lang="en-US" sz="1600" dirty="0"/>
          </a:p>
          <a:p>
            <a:pPr lvl="0"/>
            <a:r>
              <a:rPr lang="en-GB" sz="1600" dirty="0"/>
              <a:t>Must include primary data (specified – and how it will enable the student to investigate their title. So, not just ‘questionnaire’. </a:t>
            </a:r>
          </a:p>
          <a:p>
            <a:pPr lvl="0"/>
            <a:r>
              <a:rPr lang="en-GB" sz="1600" dirty="0"/>
              <a:t>Ideally, would cover quantitative and qualitative data – but this will very much depend upon the focus. </a:t>
            </a:r>
            <a:endParaRPr lang="en-US" sz="1600" dirty="0"/>
          </a:p>
          <a:p>
            <a:pPr lvl="0"/>
            <a:r>
              <a:rPr lang="en-GB" sz="1600" dirty="0"/>
              <a:t>Secondary sources should be specified as well as primary – and not just ‘textbooks, journals’ generically.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E68F3-BC7A-1C47-82F7-672C35468509}"/>
              </a:ext>
            </a:extLst>
          </p:cNvPr>
          <p:cNvSpPr txBox="1"/>
          <p:nvPr/>
        </p:nvSpPr>
        <p:spPr>
          <a:xfrm>
            <a:off x="6732240" y="1997839"/>
            <a:ext cx="2160241" cy="203132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won’t fit it all on to an A4 sheet, so staple it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probably won’t get it right first time!</a:t>
            </a:r>
          </a:p>
        </p:txBody>
      </p:sp>
    </p:spTree>
    <p:extLst>
      <p:ext uri="{BB962C8B-B14F-4D97-AF65-F5344CB8AC3E}">
        <p14:creationId xmlns:p14="http://schemas.microsoft.com/office/powerpoint/2010/main" val="3709241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216020" cy="5118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96" y="2420888"/>
            <a:ext cx="7128792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– </a:t>
            </a:r>
            <a:r>
              <a:rPr lang="en-US" u="sng" dirty="0">
                <a:solidFill>
                  <a:srgbClr val="FF0000"/>
                </a:solidFill>
              </a:rPr>
              <a:t>planned</a:t>
            </a:r>
            <a:r>
              <a:rPr lang="en-US" dirty="0">
                <a:solidFill>
                  <a:srgbClr val="FF0000"/>
                </a:solidFill>
              </a:rPr>
              <a:t> investigation. Written at the time of development of a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896" y="3789040"/>
            <a:ext cx="7128792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Indicative – it’s not a contract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3040" y="4437112"/>
            <a:ext cx="6645424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teacher guidance CAN be given to you at this stage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896" y="3068960"/>
            <a:ext cx="7128792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broad context and outline of the enquiry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4751623"/>
            <a:ext cx="6264696" cy="33356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not approved, then student must re-submit until approval is given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5444151"/>
            <a:ext cx="6768752" cy="594209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completed form is then submitted with the front mark sheet </a:t>
            </a:r>
          </a:p>
          <a:p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it is sent as a sample to your awarding body.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19F2D-290A-3E4A-A4B1-A5F2EE2E4460}"/>
              </a:ext>
            </a:extLst>
          </p:cNvPr>
          <p:cNvSpPr txBox="1"/>
          <p:nvPr/>
        </p:nvSpPr>
        <p:spPr>
          <a:xfrm>
            <a:off x="97830" y="6009456"/>
            <a:ext cx="8216020" cy="594209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may be changes between the proposal stage and when you finally</a:t>
            </a:r>
            <a:b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the finished study – that’s fine, just be upfront about it and say why.</a:t>
            </a:r>
          </a:p>
        </p:txBody>
      </p:sp>
    </p:spTree>
    <p:extLst>
      <p:ext uri="{BB962C8B-B14F-4D97-AF65-F5344CB8AC3E}">
        <p14:creationId xmlns:p14="http://schemas.microsoft.com/office/powerpoint/2010/main" val="1664619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B006-89D8-F543-86C6-1DC07C83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5" y="404664"/>
            <a:ext cx="82296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Books to help you from the GA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2DD25-026E-EB44-843C-C2C4DE58AA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84176"/>
            <a:ext cx="2990857" cy="4293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8C2B0-6ACF-B74C-98C1-B536E39426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81844"/>
            <a:ext cx="3175000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573DC-5042-A345-AB18-23CFBE655C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480" y="2186260"/>
            <a:ext cx="3175000" cy="448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8049C-2C53-9A4A-9027-799FDEEEA6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44" y="2581603"/>
            <a:ext cx="2722119" cy="35487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DB67F-D0A6-1047-8EC5-7A5D695682D4}"/>
              </a:ext>
            </a:extLst>
          </p:cNvPr>
          <p:cNvSpPr txBox="1"/>
          <p:nvPr/>
        </p:nvSpPr>
        <p:spPr>
          <a:xfrm>
            <a:off x="3098361" y="1332825"/>
            <a:ext cx="2677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this from Insight </a:t>
            </a:r>
          </a:p>
          <a:p>
            <a:r>
              <a:rPr lang="en-US" dirty="0"/>
              <a:t>&amp; Perspective – Silver </a:t>
            </a:r>
          </a:p>
          <a:p>
            <a:r>
              <a:rPr lang="en-US" dirty="0"/>
              <a:t>Award at the GA Awards</a:t>
            </a:r>
          </a:p>
          <a:p>
            <a:r>
              <a:rPr lang="en-US" dirty="0"/>
              <a:t>April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F56E0-799A-4CE8-B067-2DB36656B30B}"/>
              </a:ext>
            </a:extLst>
          </p:cNvPr>
          <p:cNvSpPr txBox="1"/>
          <p:nvPr/>
        </p:nvSpPr>
        <p:spPr>
          <a:xfrm flipH="1">
            <a:off x="18157" y="6084004"/>
            <a:ext cx="629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Link: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https://www.geography.org.uk/Shop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2749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EDA77-F94E-9C40-B9D8-DA77D03F1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84784"/>
            <a:ext cx="3967336" cy="4959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4D44E0-21CF-0943-904E-1E8799698100}"/>
              </a:ext>
            </a:extLst>
          </p:cNvPr>
          <p:cNvSpPr txBox="1">
            <a:spLocks/>
          </p:cNvSpPr>
          <p:nvPr/>
        </p:nvSpPr>
        <p:spPr>
          <a:xfrm>
            <a:off x="0" y="692696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And this free guide from the RGS (with IBG)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C11ED-ADCA-614F-8BFA-465B7A78D8E8}"/>
              </a:ext>
            </a:extLst>
          </p:cNvPr>
          <p:cNvSpPr txBox="1"/>
          <p:nvPr/>
        </p:nvSpPr>
        <p:spPr>
          <a:xfrm>
            <a:off x="-36512" y="6592996"/>
            <a:ext cx="893430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Link: </a:t>
            </a:r>
            <a:r>
              <a:rPr lang="en-US" sz="1300" dirty="0">
                <a:hlinkClick r:id="rId3"/>
              </a:rPr>
              <a:t>https://www.rgs.org/CMSPages/GetFile.aspx?nodeguid=882a6e79-5e28-4667-a753-17d26cec8c19&amp;lang=en-GB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6776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44" y="620688"/>
            <a:ext cx="8229600" cy="720080"/>
          </a:xfrm>
        </p:spPr>
        <p:txBody>
          <a:bodyPr/>
          <a:lstStyle/>
          <a:p>
            <a:r>
              <a:rPr lang="en-GB" dirty="0"/>
              <a:t>Today’s tutorial will cover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458200" cy="4968552"/>
          </a:xfrm>
        </p:spPr>
        <p:txBody>
          <a:bodyPr>
            <a:noAutofit/>
          </a:bodyPr>
          <a:lstStyle/>
          <a:p>
            <a:pPr marL="566928" indent="-457200">
              <a:lnSpc>
                <a:spcPct val="108000"/>
              </a:lnSpc>
              <a:buFont typeface="+mj-lt"/>
              <a:buAutoNum type="arabicPeriod"/>
            </a:pPr>
            <a:r>
              <a:rPr lang="en-GB" sz="2200" dirty="0"/>
              <a:t>What is the independent investigation? </a:t>
            </a:r>
          </a:p>
          <a:p>
            <a:pPr marL="566928" indent="-457200">
              <a:lnSpc>
                <a:spcPct val="108000"/>
              </a:lnSpc>
              <a:buFont typeface="+mj-lt"/>
              <a:buAutoNum type="arabicPeriod"/>
            </a:pPr>
            <a:r>
              <a:rPr lang="en-GB" sz="2200" dirty="0"/>
              <a:t>Where to start with ideas for your independent investigation. </a:t>
            </a:r>
          </a:p>
          <a:p>
            <a:pPr marL="566928" indent="-457200">
              <a:lnSpc>
                <a:spcPct val="108000"/>
              </a:lnSpc>
              <a:buFont typeface="+mj-lt"/>
              <a:buAutoNum type="arabicPeriod"/>
            </a:pPr>
            <a:r>
              <a:rPr lang="en-GB" sz="2200" dirty="0"/>
              <a:t>Fieldwork, the independent investigation and enquiry process.</a:t>
            </a:r>
          </a:p>
          <a:p>
            <a:pPr marL="566928" indent="-457200">
              <a:lnSpc>
                <a:spcPct val="108000"/>
              </a:lnSpc>
              <a:buFont typeface="+mj-lt"/>
              <a:buAutoNum type="arabicPeriod"/>
            </a:pPr>
            <a:r>
              <a:rPr lang="en-GB" sz="2200" dirty="0"/>
              <a:t>How to put together a proposal. </a:t>
            </a:r>
          </a:p>
          <a:p>
            <a:pPr marL="109728" indent="0">
              <a:lnSpc>
                <a:spcPct val="108000"/>
              </a:lnSpc>
              <a:buNone/>
            </a:pPr>
            <a:endParaRPr lang="en-GB" sz="2200" dirty="0"/>
          </a:p>
          <a:p>
            <a:pPr marL="109728" indent="0">
              <a:lnSpc>
                <a:spcPct val="108000"/>
              </a:lnSpc>
              <a:buNone/>
            </a:pPr>
            <a:r>
              <a:rPr lang="en-GB" sz="2200" dirty="0"/>
              <a:t>By the end of today’s tutorial, we hope that you’ll: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know what the independent investigation is 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understand how the independent investigation features within A level geography 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recognise the importance of fieldwork and primary data collection 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understand some features of a good proposal. </a:t>
            </a:r>
          </a:p>
        </p:txBody>
      </p:sp>
    </p:spTree>
    <p:extLst>
      <p:ext uri="{BB962C8B-B14F-4D97-AF65-F5344CB8AC3E}">
        <p14:creationId xmlns:p14="http://schemas.microsoft.com/office/powerpoint/2010/main" val="65745920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7DD0-3CE8-DF41-ADC2-0BAE9F07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00" y="692696"/>
            <a:ext cx="8229600" cy="1066800"/>
          </a:xfrm>
        </p:spPr>
        <p:txBody>
          <a:bodyPr/>
          <a:lstStyle/>
          <a:p>
            <a:r>
              <a:rPr lang="en-GB" dirty="0"/>
              <a:t>Finally – what to do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2EF4-1457-E846-9598-D68C3767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9496"/>
            <a:ext cx="8496944" cy="4117776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</a:pPr>
            <a:r>
              <a:rPr lang="en-GB" sz="2200" dirty="0"/>
              <a:t>There are further sessions about ‘Preparing for your Independent Investigation’ (these are paid-for)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These spell out how to begin your study stage-by-stage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Look at the GEO web enquiries in A level skills section (</a:t>
            </a:r>
            <a:r>
              <a:rPr lang="en-GB" sz="2200" dirty="0">
                <a:hlinkClick r:id="rId2"/>
              </a:rPr>
              <a:t>https://geographyeducationonline.org/a-level</a:t>
            </a:r>
            <a:r>
              <a:rPr lang="en-GB" sz="2200" dirty="0"/>
              <a:t>) – these are free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Attend Sessions 3 to 10 inclusive of the GEO tutorials  (these are free)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These will really help to skill you up and help you think of topics – and especially skills – that you can use in your own study</a:t>
            </a:r>
          </a:p>
          <a:p>
            <a:pPr>
              <a:lnSpc>
                <a:spcPct val="108000"/>
              </a:lnSpc>
            </a:pPr>
            <a:r>
              <a:rPr lang="en-GB" sz="2200" dirty="0"/>
              <a:t>Don’t worry – you have a lot of time in which to get your investigation done.</a:t>
            </a:r>
          </a:p>
        </p:txBody>
      </p:sp>
    </p:spTree>
    <p:extLst>
      <p:ext uri="{BB962C8B-B14F-4D97-AF65-F5344CB8AC3E}">
        <p14:creationId xmlns:p14="http://schemas.microsoft.com/office/powerpoint/2010/main" val="373424394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014"/>
            <a:ext cx="8229600" cy="823635"/>
          </a:xfrm>
        </p:spPr>
        <p:txBody>
          <a:bodyPr>
            <a:normAutofit/>
          </a:bodyPr>
          <a:lstStyle/>
          <a:p>
            <a:r>
              <a:rPr lang="en-GB" sz="4000" dirty="0"/>
              <a:t>Links to further support</a:t>
            </a:r>
            <a:endParaRPr lang="en-GB" sz="4000" b="1" dirty="0">
              <a:solidFill>
                <a:srgbClr val="26377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414648"/>
            <a:ext cx="8075240" cy="4894671"/>
          </a:xfrm>
        </p:spPr>
        <p:txBody>
          <a:bodyPr>
            <a:noAutofit/>
          </a:bodyPr>
          <a:lstStyle/>
          <a:p>
            <a:r>
              <a:rPr lang="en-GB" sz="2000" dirty="0"/>
              <a:t>GEO has a number of web enquiries to help you at </a:t>
            </a:r>
            <a:r>
              <a:rPr lang="en-GB" sz="2000" dirty="0">
                <a:hlinkClick r:id="rId3"/>
              </a:rPr>
              <a:t>https://geographyeducationonline.org/a-level</a:t>
            </a:r>
            <a:r>
              <a:rPr lang="en-GB" sz="2000" dirty="0"/>
              <a:t>  </a:t>
            </a:r>
          </a:p>
          <a:p>
            <a:r>
              <a:rPr lang="en-GB" sz="2000" dirty="0"/>
              <a:t>You can purchase pre-recorded sessions from last May-June from the Geographical Association’s webinar series ‘Getting ready for your independent investigation in Geography’ </a:t>
            </a:r>
            <a:r>
              <a:rPr lang="en-GB" sz="2000" dirty="0">
                <a:hlinkClick r:id="rId4"/>
              </a:rPr>
              <a:t>https://www.geography.org.uk/eBooks-detail/d463300b-b5fd-4555-a948-fffb62ffa769</a:t>
            </a:r>
            <a:r>
              <a:rPr lang="en-GB" sz="2000" dirty="0"/>
              <a:t>. Led by Bob Digby and David Holmes this series of five 40-minute webinars provide more detailed support for students beginning their Independent Investigation.</a:t>
            </a:r>
          </a:p>
          <a:p>
            <a:pPr marL="109728" indent="0">
              <a:buNone/>
            </a:pPr>
            <a:endParaRPr lang="en-GB" dirty="0">
              <a:solidFill>
                <a:srgbClr val="26377C"/>
              </a:solidFill>
            </a:endParaRPr>
          </a:p>
          <a:p>
            <a:r>
              <a:rPr lang="en-GB" sz="2000" dirty="0">
                <a:solidFill>
                  <a:srgbClr val="26377C"/>
                </a:solidFill>
              </a:rPr>
              <a:t>The Field Studies Council are offering a range of packages of support for A level geography students.  With outreach and digital packages sitting alongside their more traditional day and residential course offer there is a solution to suit everyone.  Find out more </a:t>
            </a:r>
            <a:r>
              <a:rPr lang="en-GB" sz="2000" dirty="0">
                <a:hlinkClick r:id="rId5"/>
              </a:rPr>
              <a:t>https://www.field-studies-council.org/secondary-and-further-education-courses/</a:t>
            </a:r>
            <a:r>
              <a:rPr lang="en-GB" sz="2000" dirty="0"/>
              <a:t> </a:t>
            </a:r>
            <a:endParaRPr lang="en-GB" sz="2000" dirty="0">
              <a:solidFill>
                <a:srgbClr val="26377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B1A1C-1B08-43DF-9B96-2123101CD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293096"/>
            <a:ext cx="1008112" cy="4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3090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9CFD-85E6-954F-AA7F-9828CEBDF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AE3F3-80B2-F04F-AD7C-898800197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828" y="3933056"/>
            <a:ext cx="8034636" cy="1752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26377C"/>
                </a:solidFill>
              </a:rPr>
              <a:t>What is the independent investigation? (10 mins) </a:t>
            </a:r>
          </a:p>
        </p:txBody>
      </p:sp>
    </p:spTree>
    <p:extLst>
      <p:ext uri="{BB962C8B-B14F-4D97-AF65-F5344CB8AC3E}">
        <p14:creationId xmlns:p14="http://schemas.microsoft.com/office/powerpoint/2010/main" val="10120653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4992" y="692696"/>
            <a:ext cx="8701504" cy="800100"/>
          </a:xfrm>
        </p:spPr>
        <p:txBody>
          <a:bodyPr>
            <a:normAutofit/>
          </a:bodyPr>
          <a:lstStyle/>
          <a:p>
            <a:r>
              <a:rPr lang="en-US" dirty="0"/>
              <a:t>What is the independent investigation?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4993" y="1481257"/>
            <a:ext cx="8397806" cy="4320480"/>
          </a:xfrm>
        </p:spPr>
        <p:txBody>
          <a:bodyPr>
            <a:noAutofit/>
          </a:bodyPr>
          <a:lstStyle/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The independent investigation (also known as the Non-Examined Assessment, or NEA) is known informally as coursework. 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It is worth 20% of the A level.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It consists of a written report of 3–4000 words (</a:t>
            </a:r>
            <a:r>
              <a:rPr lang="en-GB" sz="2400" i="1" dirty="0">
                <a:cs typeface="Gisha" panose="020B0502040204020203" pitchFamily="34" charset="-79"/>
              </a:rPr>
              <a:t>recommended – though there are no penalties</a:t>
            </a:r>
            <a:r>
              <a:rPr lang="en-GB" sz="2400" dirty="0">
                <a:cs typeface="Gisha" panose="020B0502040204020203" pitchFamily="34" charset="-79"/>
              </a:rPr>
              <a:t>).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Its focus should be linked to your A level course – but can be part of the specification that you have not </a:t>
            </a:r>
            <a:r>
              <a:rPr lang="en-GB" sz="2400" b="1" i="1" dirty="0">
                <a:cs typeface="Gisha" panose="020B0502040204020203" pitchFamily="34" charset="-79"/>
              </a:rPr>
              <a:t>personally</a:t>
            </a:r>
            <a:r>
              <a:rPr lang="en-GB" sz="2400" dirty="0">
                <a:cs typeface="Gisha" panose="020B0502040204020203" pitchFamily="34" charset="-79"/>
              </a:rPr>
              <a:t> studied. 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The </a:t>
            </a:r>
            <a:r>
              <a:rPr lang="en-GB" sz="2400" b="1" dirty="0">
                <a:cs typeface="Gisha" panose="020B0502040204020203" pitchFamily="34" charset="-79"/>
              </a:rPr>
              <a:t>title</a:t>
            </a:r>
            <a:r>
              <a:rPr lang="en-GB" sz="2400" dirty="0">
                <a:cs typeface="Gisha" panose="020B0502040204020203" pitchFamily="34" charset="-79"/>
              </a:rPr>
              <a:t> must be unique to YOU – though you </a:t>
            </a:r>
            <a:r>
              <a:rPr lang="en-GB" sz="2400" b="1" dirty="0">
                <a:cs typeface="Gisha" panose="020B0502040204020203" pitchFamily="34" charset="-79"/>
              </a:rPr>
              <a:t>can</a:t>
            </a:r>
            <a:r>
              <a:rPr lang="en-GB" sz="2400" dirty="0">
                <a:cs typeface="Gisha" panose="020B0502040204020203" pitchFamily="34" charset="-79"/>
              </a:rPr>
              <a:t> use group fieldwork and you </a:t>
            </a:r>
            <a:r>
              <a:rPr lang="en-GB" sz="2400" b="1" dirty="0">
                <a:cs typeface="Gisha" panose="020B0502040204020203" pitchFamily="34" charset="-79"/>
              </a:rPr>
              <a:t>can</a:t>
            </a:r>
            <a:r>
              <a:rPr lang="en-GB" sz="2400" dirty="0">
                <a:cs typeface="Gisha" panose="020B0502040204020203" pitchFamily="34" charset="-79"/>
              </a:rPr>
              <a:t> do similar topics.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It must include fieldwork.</a:t>
            </a: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22137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0658" y="764704"/>
            <a:ext cx="8613830" cy="936104"/>
          </a:xfrm>
        </p:spPr>
        <p:txBody>
          <a:bodyPr>
            <a:normAutofit fontScale="90000"/>
          </a:bodyPr>
          <a:lstStyle/>
          <a:p>
            <a:pPr>
              <a:lnSpc>
                <a:spcPct val="108000"/>
              </a:lnSpc>
            </a:pPr>
            <a:r>
              <a:rPr lang="en-US" dirty="0"/>
              <a:t>What’s the point of the independent investigation?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658" y="1700808"/>
            <a:ext cx="8397806" cy="4272358"/>
          </a:xfrm>
        </p:spPr>
        <p:txBody>
          <a:bodyPr>
            <a:noAutofit/>
          </a:bodyPr>
          <a:lstStyle/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The independent investigation is an opportunity for you to devise your own investigation.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Because it’s independent, it represents a chance for you to demonstrate how well you can work alone (or as part of a team if you’re collecting group data).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Universities and employers always seek evidence of you having worked alone outside the classroom – you’ll have to work like this in your new destination.</a:t>
            </a:r>
          </a:p>
          <a:p>
            <a:pPr marL="265113" indent="-265113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cs typeface="Gisha" panose="020B0502040204020203" pitchFamily="34" charset="-79"/>
              </a:rPr>
              <a:t>It includes fieldwork and the collection of raw data, trying to make sense of how far the data fit with what’s already published – a good chance for you to develop</a:t>
            </a:r>
            <a:br>
              <a:rPr lang="en-GB" sz="2400" dirty="0">
                <a:cs typeface="Gisha" panose="020B0502040204020203" pitchFamily="34" charset="-79"/>
              </a:rPr>
            </a:br>
            <a:r>
              <a:rPr lang="en-GB" sz="2400" dirty="0">
                <a:cs typeface="Gisha" panose="020B0502040204020203" pitchFamily="34" charset="-79"/>
              </a:rPr>
              <a:t>academically and personally.</a:t>
            </a:r>
            <a:endParaRPr lang="en-GB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4923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914C-D094-F04E-BFB0-3E817113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/>
          <a:lstStyle/>
          <a:p>
            <a:r>
              <a:rPr lang="en-GB" dirty="0"/>
              <a:t>Outlining the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2392-4419-5C46-AC36-70258C12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9" y="1620529"/>
            <a:ext cx="8219256" cy="47297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8000"/>
              </a:lnSpc>
            </a:pPr>
            <a:r>
              <a:rPr lang="en-GB" dirty="0"/>
              <a:t>You think of an idea worth investigating. </a:t>
            </a:r>
          </a:p>
          <a:p>
            <a:pPr>
              <a:lnSpc>
                <a:spcPct val="108000"/>
              </a:lnSpc>
            </a:pPr>
            <a:r>
              <a:rPr lang="en-GB" dirty="0"/>
              <a:t>You consider ways in which you might collect data.</a:t>
            </a:r>
          </a:p>
          <a:p>
            <a:pPr>
              <a:lnSpc>
                <a:spcPct val="108000"/>
              </a:lnSpc>
            </a:pPr>
            <a:r>
              <a:rPr lang="en-GB" dirty="0"/>
              <a:t>You discuss your ideas with your teacher.</a:t>
            </a:r>
          </a:p>
          <a:p>
            <a:pPr>
              <a:lnSpc>
                <a:spcPct val="108000"/>
              </a:lnSpc>
            </a:pPr>
            <a:r>
              <a:rPr lang="en-GB" dirty="0"/>
              <a:t>You complete a proposal form with an outline of your enquiry.</a:t>
            </a:r>
          </a:p>
          <a:p>
            <a:pPr>
              <a:lnSpc>
                <a:spcPct val="108000"/>
              </a:lnSpc>
            </a:pPr>
            <a:r>
              <a:rPr lang="en-GB" dirty="0"/>
              <a:t>You collect data – then collate and present the data.</a:t>
            </a:r>
          </a:p>
          <a:p>
            <a:pPr>
              <a:lnSpc>
                <a:spcPct val="108000"/>
              </a:lnSpc>
            </a:pPr>
            <a:r>
              <a:rPr lang="en-GB" dirty="0"/>
              <a:t>You write a report which analyses the data, draws conclusions and evaluates the study.</a:t>
            </a:r>
          </a:p>
          <a:p>
            <a:pPr>
              <a:lnSpc>
                <a:spcPct val="108000"/>
              </a:lnSpc>
            </a:pPr>
            <a:r>
              <a:rPr lang="en-GB" dirty="0"/>
              <a:t>You hand it in! </a:t>
            </a:r>
            <a:r>
              <a:rPr lang="en-GB" dirty="0">
                <a:solidFill>
                  <a:srgbClr val="FF0000"/>
                </a:solidFill>
              </a:rPr>
              <a:t>No later than mid-March. </a:t>
            </a:r>
          </a:p>
          <a:p>
            <a:pPr>
              <a:lnSpc>
                <a:spcPct val="108000"/>
              </a:lnSpc>
            </a:pPr>
            <a:r>
              <a:rPr lang="en-GB" dirty="0"/>
              <a:t>Your teacher marks it and sends marks to the exam board.</a:t>
            </a:r>
          </a:p>
        </p:txBody>
      </p:sp>
    </p:spTree>
    <p:extLst>
      <p:ext uri="{BB962C8B-B14F-4D97-AF65-F5344CB8AC3E}">
        <p14:creationId xmlns:p14="http://schemas.microsoft.com/office/powerpoint/2010/main" val="40051354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74" y="550606"/>
            <a:ext cx="8229600" cy="1066800"/>
          </a:xfrm>
        </p:spPr>
        <p:txBody>
          <a:bodyPr>
            <a:normAutofit/>
          </a:bodyPr>
          <a:lstStyle/>
          <a:p>
            <a:r>
              <a:rPr lang="en-US" sz="3400" dirty="0"/>
              <a:t>What makes a good study? Some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74" y="1453454"/>
            <a:ext cx="8189143" cy="4837856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</a:pPr>
            <a:r>
              <a:rPr lang="en-US" sz="2400" dirty="0"/>
              <a:t>It has a clear title (often a question) – one that you understand (and feel you can answer).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It has section headings – Aims and Introduction; Methodology; Results Presentation; Analysis; Conclusion and Evaluation.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It reads from start to finish – it has a beginning, a middle and an ending. 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Sub-headings can be used wherever they help. 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It needs to be easy to find things – so pages are numbered, as are all figures such as graphs, maps, etc. </a:t>
            </a:r>
          </a:p>
          <a:p>
            <a:pPr>
              <a:lnSpc>
                <a:spcPct val="108000"/>
              </a:lnSpc>
            </a:pPr>
            <a:r>
              <a:rPr lang="en-US" sz="2400" dirty="0"/>
              <a:t>It has been checked for sense, for syntax, for grammar, for spelling, paragraphing, etc. </a:t>
            </a:r>
          </a:p>
        </p:txBody>
      </p:sp>
    </p:spTree>
    <p:extLst>
      <p:ext uri="{BB962C8B-B14F-4D97-AF65-F5344CB8AC3E}">
        <p14:creationId xmlns:p14="http://schemas.microsoft.com/office/powerpoint/2010/main" val="37837116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C65F-BCEF-9B45-B0A0-A6A80C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GB" dirty="0"/>
              <a:t>How GEO can help you –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CBDC-C1F2-F148-A52C-6E12F5DD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9256" cy="49685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8000"/>
              </a:lnSpc>
            </a:pPr>
            <a:r>
              <a:rPr lang="en-GB" dirty="0"/>
              <a:t>A series of ten tutorials (including this one) to help you think of ideas and give you some starter thinking about data collection methods you might use.</a:t>
            </a:r>
            <a:br>
              <a:rPr lang="en-GB" dirty="0"/>
            </a:br>
            <a:r>
              <a:rPr lang="en-GB" dirty="0"/>
              <a:t> </a:t>
            </a:r>
          </a:p>
          <a:p>
            <a:pPr marL="109728" indent="0">
              <a:lnSpc>
                <a:spcPct val="128000"/>
              </a:lnSpc>
              <a:buNone/>
            </a:pPr>
            <a:r>
              <a:rPr lang="en-GB" dirty="0"/>
              <a:t>These tutorials include: </a:t>
            </a:r>
          </a:p>
          <a:p>
            <a:pPr>
              <a:lnSpc>
                <a:spcPct val="128000"/>
              </a:lnSpc>
            </a:pPr>
            <a:r>
              <a:rPr lang="en-GB" dirty="0"/>
              <a:t>two about the independent investigation generally </a:t>
            </a:r>
          </a:p>
          <a:p>
            <a:pPr>
              <a:lnSpc>
                <a:spcPct val="128000"/>
              </a:lnSpc>
            </a:pPr>
            <a:r>
              <a:rPr lang="en-GB" dirty="0"/>
              <a:t>one on ideas for how to think about your study</a:t>
            </a:r>
          </a:p>
          <a:p>
            <a:pPr>
              <a:lnSpc>
                <a:spcPct val="128000"/>
              </a:lnSpc>
            </a:pPr>
            <a:r>
              <a:rPr lang="en-GB" dirty="0"/>
              <a:t>five on particular themes – carbon cycle, place identity, water cycle, glaciation and regeneration </a:t>
            </a:r>
          </a:p>
          <a:p>
            <a:pPr>
              <a:lnSpc>
                <a:spcPct val="128000"/>
              </a:lnSpc>
            </a:pPr>
            <a:r>
              <a:rPr lang="en-GB" dirty="0"/>
              <a:t>one to help you think about GIS in your enquiry</a:t>
            </a:r>
          </a:p>
          <a:p>
            <a:pPr>
              <a:lnSpc>
                <a:spcPct val="128000"/>
              </a:lnSpc>
            </a:pPr>
            <a:r>
              <a:rPr lang="en-GB" dirty="0"/>
              <a:t>finally, one to help you keep on track. </a:t>
            </a:r>
          </a:p>
        </p:txBody>
      </p:sp>
    </p:spTree>
    <p:extLst>
      <p:ext uri="{BB962C8B-B14F-4D97-AF65-F5344CB8AC3E}">
        <p14:creationId xmlns:p14="http://schemas.microsoft.com/office/powerpoint/2010/main" val="149983164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 presentation templat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12948</TotalTime>
  <Words>2740</Words>
  <Application>Microsoft Office PowerPoint</Application>
  <PresentationFormat>On-screen Show (4:3)</PresentationFormat>
  <Paragraphs>229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Georgia</vt:lpstr>
      <vt:lpstr>Gisha</vt:lpstr>
      <vt:lpstr>Lato</vt:lpstr>
      <vt:lpstr>Times New Roman</vt:lpstr>
      <vt:lpstr>Wingdings 2</vt:lpstr>
      <vt:lpstr>Wingdings 3</vt:lpstr>
      <vt:lpstr>GA presentation template</vt:lpstr>
      <vt:lpstr>PowerPoint Presentation</vt:lpstr>
      <vt:lpstr>Today’s aims </vt:lpstr>
      <vt:lpstr>Today’s tutorial will cover …</vt:lpstr>
      <vt:lpstr>Part 1</vt:lpstr>
      <vt:lpstr>What is the independent investigation?</vt:lpstr>
      <vt:lpstr>What’s the point of the independent investigation?</vt:lpstr>
      <vt:lpstr>Outlining the process </vt:lpstr>
      <vt:lpstr>What makes a good study? Some basics</vt:lpstr>
      <vt:lpstr>How GEO can help you – 1 </vt:lpstr>
      <vt:lpstr>How GEO can help you – 2 </vt:lpstr>
      <vt:lpstr>Part 2</vt:lpstr>
      <vt:lpstr>Start with a few local ideas – 1 </vt:lpstr>
      <vt:lpstr>Start with a few local ideas – 2 </vt:lpstr>
      <vt:lpstr>Think about changes in your area</vt:lpstr>
      <vt:lpstr>Let’s add some more ideas …</vt:lpstr>
      <vt:lpstr>Choosing an appropriate scale</vt:lpstr>
      <vt:lpstr>Part 3</vt:lpstr>
      <vt:lpstr>PowerPoint Presentation</vt:lpstr>
      <vt:lpstr>Where to begin? Early decisions</vt:lpstr>
      <vt:lpstr>Your fieldwork time</vt:lpstr>
      <vt:lpstr>How the independent investigation might work in school / college</vt:lpstr>
      <vt:lpstr>Making your study ‘independent’</vt:lpstr>
      <vt:lpstr>So – a local topic, or a distant topic?</vt:lpstr>
      <vt:lpstr>A reminder that teachers ...</vt:lpstr>
      <vt:lpstr>Part 4</vt:lpstr>
      <vt:lpstr>Generating a good proposal</vt:lpstr>
      <vt:lpstr>PowerPoint Presentation</vt:lpstr>
      <vt:lpstr>Books to help you from the GA</vt:lpstr>
      <vt:lpstr>PowerPoint Presentation</vt:lpstr>
      <vt:lpstr>Finally – what to do next? </vt:lpstr>
      <vt:lpstr>Links to further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rmcateer</dc:creator>
  <cp:lastModifiedBy>Elaine Anderson</cp:lastModifiedBy>
  <cp:revision>87</cp:revision>
  <dcterms:created xsi:type="dcterms:W3CDTF">2014-10-30T10:42:22Z</dcterms:created>
  <dcterms:modified xsi:type="dcterms:W3CDTF">2020-09-14T11:25:30Z</dcterms:modified>
</cp:coreProperties>
</file>