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428" r:id="rId2"/>
    <p:sldId id="781" r:id="rId3"/>
    <p:sldId id="782" r:id="rId4"/>
    <p:sldId id="424" r:id="rId5"/>
    <p:sldId id="404" r:id="rId6"/>
    <p:sldId id="310" r:id="rId7"/>
    <p:sldId id="279" r:id="rId8"/>
    <p:sldId id="311" r:id="rId9"/>
    <p:sldId id="282" r:id="rId10"/>
    <p:sldId id="283" r:id="rId11"/>
    <p:sldId id="783" r:id="rId12"/>
    <p:sldId id="785" r:id="rId13"/>
    <p:sldId id="786" r:id="rId14"/>
    <p:sldId id="345" r:id="rId15"/>
    <p:sldId id="787" r:id="rId16"/>
    <p:sldId id="429" r:id="rId17"/>
    <p:sldId id="324" r:id="rId18"/>
    <p:sldId id="788" r:id="rId19"/>
    <p:sldId id="342" r:id="rId20"/>
    <p:sldId id="293" r:id="rId21"/>
    <p:sldId id="300" r:id="rId22"/>
    <p:sldId id="784" r:id="rId23"/>
    <p:sldId id="383" r:id="rId24"/>
    <p:sldId id="789" r:id="rId25"/>
    <p:sldId id="386" r:id="rId26"/>
    <p:sldId id="387" r:id="rId27"/>
    <p:sldId id="348" r:id="rId28"/>
    <p:sldId id="384" r:id="rId29"/>
    <p:sldId id="337" r:id="rId30"/>
    <p:sldId id="338" r:id="rId31"/>
    <p:sldId id="340" r:id="rId32"/>
    <p:sldId id="318" r:id="rId33"/>
    <p:sldId id="349" r:id="rId34"/>
    <p:sldId id="779" r:id="rId35"/>
    <p:sldId id="43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1F3D91"/>
    <a:srgbClr val="243D91"/>
    <a:srgbClr val="3DB4E6"/>
    <a:srgbClr val="5CC1EA"/>
    <a:srgbClr val="B48086"/>
    <a:srgbClr val="B4CE44"/>
    <a:srgbClr val="002060"/>
    <a:srgbClr val="BFCAEF"/>
    <a:srgbClr val="88F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84" autoAdjust="0"/>
    <p:restoredTop sz="92196" autoAdjust="0"/>
  </p:normalViewPr>
  <p:slideViewPr>
    <p:cSldViewPr>
      <p:cViewPr varScale="1">
        <p:scale>
          <a:sx n="86" d="100"/>
          <a:sy n="86" d="100"/>
        </p:scale>
        <p:origin x="84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BDD63-1545-4FB0-9A79-AA17B00AF35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6B1B95EE-263C-4CB3-B2B1-C866BF12E1FD}">
      <dgm:prSet phldrT="[Text]" custT="1"/>
      <dgm:spPr/>
      <dgm:t>
        <a:bodyPr/>
        <a:lstStyle/>
        <a:p>
          <a:r>
            <a:rPr lang="en-GB" sz="2000" dirty="0">
              <a:latin typeface="Arial" panose="020B0604020202020204" pitchFamily="34" charset="0"/>
              <a:cs typeface="Arial" panose="020B0604020202020204" pitchFamily="34" charset="0"/>
            </a:rPr>
            <a:t>Climate change</a:t>
          </a:r>
        </a:p>
      </dgm:t>
    </dgm:pt>
    <dgm:pt modelId="{C979EA9F-68BE-45CB-AF81-E1DD4A7C6E57}" type="parTrans" cxnId="{E8CB9852-F5BA-4371-B253-C502BD4EE8BE}">
      <dgm:prSet/>
      <dgm:spPr/>
      <dgm:t>
        <a:bodyPr/>
        <a:lstStyle/>
        <a:p>
          <a:endParaRPr lang="en-GB"/>
        </a:p>
      </dgm:t>
    </dgm:pt>
    <dgm:pt modelId="{2284CC38-2B2D-43D2-B158-10B84B211515}" type="sibTrans" cxnId="{E8CB9852-F5BA-4371-B253-C502BD4EE8BE}">
      <dgm:prSet/>
      <dgm:spPr/>
      <dgm:t>
        <a:bodyPr/>
        <a:lstStyle/>
        <a:p>
          <a:endParaRPr lang="en-GB"/>
        </a:p>
      </dgm:t>
    </dgm:pt>
    <dgm:pt modelId="{42F064B1-90F6-4A35-B805-E0DECBA62313}">
      <dgm:prSet phldrT="[Text]" custT="1"/>
      <dgm:spPr/>
      <dgm:t>
        <a:bodyPr/>
        <a:lstStyle/>
        <a:p>
          <a:r>
            <a:rPr lang="en-GB" sz="2000" dirty="0">
              <a:latin typeface="Arial" panose="020B0604020202020204" pitchFamily="34" charset="0"/>
              <a:cs typeface="Arial" panose="020B0604020202020204" pitchFamily="34" charset="0"/>
            </a:rPr>
            <a:t>Impact on oceans  and seas</a:t>
          </a:r>
        </a:p>
      </dgm:t>
    </dgm:pt>
    <dgm:pt modelId="{03544630-EE79-4433-8FCB-51C24DDCD416}" type="parTrans" cxnId="{8A56F0A9-A934-4893-9040-093B92149FFB}">
      <dgm:prSet/>
      <dgm:spPr/>
      <dgm:t>
        <a:bodyPr/>
        <a:lstStyle/>
        <a:p>
          <a:endParaRPr lang="en-GB" dirty="0"/>
        </a:p>
      </dgm:t>
    </dgm:pt>
    <dgm:pt modelId="{8C335FCB-579D-47BD-B2E7-2F3E75E34F1D}" type="sibTrans" cxnId="{8A56F0A9-A934-4893-9040-093B92149FFB}">
      <dgm:prSet/>
      <dgm:spPr/>
      <dgm:t>
        <a:bodyPr/>
        <a:lstStyle/>
        <a:p>
          <a:endParaRPr lang="en-GB"/>
        </a:p>
      </dgm:t>
    </dgm:pt>
    <dgm:pt modelId="{9E7FC52F-0878-458A-B63E-E41A0EE7399F}">
      <dgm:prSet phldrT="[Text]" custT="1"/>
      <dgm:spPr/>
      <dgm:t>
        <a:bodyPr/>
        <a:lstStyle/>
        <a:p>
          <a:r>
            <a:rPr lang="en-GB" sz="2000" dirty="0">
              <a:latin typeface="Arial" panose="020B0604020202020204" pitchFamily="34" charset="0"/>
              <a:cs typeface="Arial" panose="020B0604020202020204" pitchFamily="34" charset="0"/>
            </a:rPr>
            <a:t>Impact on people</a:t>
          </a:r>
        </a:p>
      </dgm:t>
    </dgm:pt>
    <dgm:pt modelId="{40B9BFC3-A139-4378-B8B7-50DB0879EEAF}" type="parTrans" cxnId="{B0111DDE-BB55-47EA-8A7A-D78449BBFCAA}">
      <dgm:prSet/>
      <dgm:spPr/>
      <dgm:t>
        <a:bodyPr/>
        <a:lstStyle/>
        <a:p>
          <a:endParaRPr lang="en-GB" dirty="0"/>
        </a:p>
      </dgm:t>
    </dgm:pt>
    <dgm:pt modelId="{03BD8A4F-49F6-4D70-9F25-0CBE07E1ADEB}" type="sibTrans" cxnId="{B0111DDE-BB55-47EA-8A7A-D78449BBFCAA}">
      <dgm:prSet/>
      <dgm:spPr/>
      <dgm:t>
        <a:bodyPr/>
        <a:lstStyle/>
        <a:p>
          <a:endParaRPr lang="en-GB"/>
        </a:p>
      </dgm:t>
    </dgm:pt>
    <dgm:pt modelId="{85544C39-C52A-40C4-9B33-B7E539463978}">
      <dgm:prSet phldrT="[Text]" custT="1"/>
      <dgm:spPr/>
      <dgm:t>
        <a:bodyPr/>
        <a:lstStyle/>
        <a:p>
          <a:r>
            <a:rPr lang="en-GB" sz="2000" dirty="0">
              <a:latin typeface="Arial" panose="020B0604020202020204" pitchFamily="34" charset="0"/>
              <a:cs typeface="Arial" panose="020B0604020202020204" pitchFamily="34" charset="0"/>
            </a:rPr>
            <a:t>Impact on ecosystems</a:t>
          </a:r>
        </a:p>
      </dgm:t>
    </dgm:pt>
    <dgm:pt modelId="{D18A0FD4-4434-44E6-A7CE-02503F2C6146}" type="parTrans" cxnId="{AAF949C0-1617-49D7-BC5C-E68F5E0728E1}">
      <dgm:prSet/>
      <dgm:spPr/>
      <dgm:t>
        <a:bodyPr/>
        <a:lstStyle/>
        <a:p>
          <a:endParaRPr lang="en-GB" dirty="0"/>
        </a:p>
      </dgm:t>
    </dgm:pt>
    <dgm:pt modelId="{A95AC092-00A9-4900-875D-A32C7E336627}" type="sibTrans" cxnId="{AAF949C0-1617-49D7-BC5C-E68F5E0728E1}">
      <dgm:prSet/>
      <dgm:spPr/>
      <dgm:t>
        <a:bodyPr/>
        <a:lstStyle/>
        <a:p>
          <a:endParaRPr lang="en-GB"/>
        </a:p>
      </dgm:t>
    </dgm:pt>
    <dgm:pt modelId="{22DCDFE6-4212-4090-B448-9D9145FD6DE5}">
      <dgm:prSet phldrT="[Text]" custT="1"/>
      <dgm:spPr/>
      <dgm:t>
        <a:bodyPr/>
        <a:lstStyle/>
        <a:p>
          <a:r>
            <a:rPr lang="en-GB" sz="2000" dirty="0">
              <a:latin typeface="Arial" panose="020B0604020202020204" pitchFamily="34" charset="0"/>
              <a:cs typeface="Arial" panose="020B0604020202020204" pitchFamily="34" charset="0"/>
            </a:rPr>
            <a:t>Impact on weather</a:t>
          </a:r>
        </a:p>
      </dgm:t>
    </dgm:pt>
    <dgm:pt modelId="{4E3D216E-EDA7-4EBB-A484-D6B5F1FCABFC}" type="parTrans" cxnId="{C6C9DD32-7CBA-4B31-91A8-1A3DDB3582B1}">
      <dgm:prSet/>
      <dgm:spPr/>
      <dgm:t>
        <a:bodyPr/>
        <a:lstStyle/>
        <a:p>
          <a:endParaRPr lang="en-GB" dirty="0"/>
        </a:p>
      </dgm:t>
    </dgm:pt>
    <dgm:pt modelId="{AFEF042D-6E6F-4969-8E26-1245C349796E}" type="sibTrans" cxnId="{C6C9DD32-7CBA-4B31-91A8-1A3DDB3582B1}">
      <dgm:prSet/>
      <dgm:spPr/>
      <dgm:t>
        <a:bodyPr/>
        <a:lstStyle/>
        <a:p>
          <a:endParaRPr lang="en-GB"/>
        </a:p>
      </dgm:t>
    </dgm:pt>
    <dgm:pt modelId="{739520E5-ED82-48C7-AE86-094852A3BC3C}" type="pres">
      <dgm:prSet presAssocID="{335BDD63-1545-4FB0-9A79-AA17B00AF358}" presName="Name0" presStyleCnt="0">
        <dgm:presLayoutVars>
          <dgm:chMax val="1"/>
          <dgm:dir/>
          <dgm:animLvl val="ctr"/>
          <dgm:resizeHandles val="exact"/>
        </dgm:presLayoutVars>
      </dgm:prSet>
      <dgm:spPr/>
    </dgm:pt>
    <dgm:pt modelId="{E95A2930-E982-408B-A75A-63E33FC583CC}" type="pres">
      <dgm:prSet presAssocID="{6B1B95EE-263C-4CB3-B2B1-C866BF12E1FD}" presName="centerShape" presStyleLbl="node0" presStyleIdx="0" presStyleCnt="1" custScaleX="121181" custScaleY="129314"/>
      <dgm:spPr/>
    </dgm:pt>
    <dgm:pt modelId="{5FDEA640-33FE-4EFB-AD65-63A322E71FD2}" type="pres">
      <dgm:prSet presAssocID="{03544630-EE79-4433-8FCB-51C24DDCD416}" presName="parTrans" presStyleLbl="sibTrans2D1" presStyleIdx="0" presStyleCnt="4"/>
      <dgm:spPr/>
    </dgm:pt>
    <dgm:pt modelId="{2D3C9C3C-2EDF-4232-BE78-4D7D99C8C2D0}" type="pres">
      <dgm:prSet presAssocID="{03544630-EE79-4433-8FCB-51C24DDCD416}" presName="connectorText" presStyleLbl="sibTrans2D1" presStyleIdx="0" presStyleCnt="4"/>
      <dgm:spPr/>
    </dgm:pt>
    <dgm:pt modelId="{93357927-28A6-489B-90A8-5E143479BCBE}" type="pres">
      <dgm:prSet presAssocID="{42F064B1-90F6-4A35-B805-E0DECBA62313}" presName="node" presStyleLbl="node1" presStyleIdx="0" presStyleCnt="4" custScaleX="154289">
        <dgm:presLayoutVars>
          <dgm:bulletEnabled val="1"/>
        </dgm:presLayoutVars>
      </dgm:prSet>
      <dgm:spPr/>
    </dgm:pt>
    <dgm:pt modelId="{08416DCA-67A1-475E-AAAE-51B8F57AB725}" type="pres">
      <dgm:prSet presAssocID="{40B9BFC3-A139-4378-B8B7-50DB0879EEAF}" presName="parTrans" presStyleLbl="sibTrans2D1" presStyleIdx="1" presStyleCnt="4"/>
      <dgm:spPr/>
    </dgm:pt>
    <dgm:pt modelId="{FB297FD9-438B-46C0-8E6A-8DB0C591C3EE}" type="pres">
      <dgm:prSet presAssocID="{40B9BFC3-A139-4378-B8B7-50DB0879EEAF}" presName="connectorText" presStyleLbl="sibTrans2D1" presStyleIdx="1" presStyleCnt="4"/>
      <dgm:spPr/>
    </dgm:pt>
    <dgm:pt modelId="{E0E21332-2137-43CB-BFC9-F5B6375C36FA}" type="pres">
      <dgm:prSet presAssocID="{9E7FC52F-0878-458A-B63E-E41A0EE7399F}" presName="node" presStyleLbl="node1" presStyleIdx="1" presStyleCnt="4" custScaleX="106099">
        <dgm:presLayoutVars>
          <dgm:bulletEnabled val="1"/>
        </dgm:presLayoutVars>
      </dgm:prSet>
      <dgm:spPr/>
    </dgm:pt>
    <dgm:pt modelId="{22D0F0A7-63A6-4113-9624-1C51E3069F8F}" type="pres">
      <dgm:prSet presAssocID="{D18A0FD4-4434-44E6-A7CE-02503F2C6146}" presName="parTrans" presStyleLbl="sibTrans2D1" presStyleIdx="2" presStyleCnt="4" custLinFactNeighborX="-16050" custLinFactNeighborY="3240"/>
      <dgm:spPr/>
    </dgm:pt>
    <dgm:pt modelId="{0AB99840-60A3-4A12-842E-2D8307A0C519}" type="pres">
      <dgm:prSet presAssocID="{D18A0FD4-4434-44E6-A7CE-02503F2C6146}" presName="connectorText" presStyleLbl="sibTrans2D1" presStyleIdx="2" presStyleCnt="4"/>
      <dgm:spPr/>
    </dgm:pt>
    <dgm:pt modelId="{5ACA4845-65A4-438F-9DD8-5C269D6E94E2}" type="pres">
      <dgm:prSet presAssocID="{85544C39-C52A-40C4-9B33-B7E539463978}" presName="node" presStyleLbl="node1" presStyleIdx="2" presStyleCnt="4" custScaleX="176806" custRadScaleRad="100876" custRadScaleInc="-3352">
        <dgm:presLayoutVars>
          <dgm:bulletEnabled val="1"/>
        </dgm:presLayoutVars>
      </dgm:prSet>
      <dgm:spPr/>
    </dgm:pt>
    <dgm:pt modelId="{A7EDF76F-8E04-444E-ADD4-F5669D89434B}" type="pres">
      <dgm:prSet presAssocID="{4E3D216E-EDA7-4EBB-A484-D6B5F1FCABFC}" presName="parTrans" presStyleLbl="sibTrans2D1" presStyleIdx="3" presStyleCnt="4"/>
      <dgm:spPr/>
    </dgm:pt>
    <dgm:pt modelId="{FBA027B7-7BBE-4921-BA29-AD80B7B46E07}" type="pres">
      <dgm:prSet presAssocID="{4E3D216E-EDA7-4EBB-A484-D6B5F1FCABFC}" presName="connectorText" presStyleLbl="sibTrans2D1" presStyleIdx="3" presStyleCnt="4"/>
      <dgm:spPr/>
    </dgm:pt>
    <dgm:pt modelId="{858AC2AE-0BAE-4C48-B3D7-00EDE48D6ED9}" type="pres">
      <dgm:prSet presAssocID="{22DCDFE6-4212-4090-B448-9D9145FD6DE5}" presName="node" presStyleLbl="node1" presStyleIdx="3" presStyleCnt="4" custScaleX="122691">
        <dgm:presLayoutVars>
          <dgm:bulletEnabled val="1"/>
        </dgm:presLayoutVars>
      </dgm:prSet>
      <dgm:spPr/>
    </dgm:pt>
  </dgm:ptLst>
  <dgm:cxnLst>
    <dgm:cxn modelId="{987C8805-E30A-412B-BBC5-45FAA8D469A0}" type="presOf" srcId="{4E3D216E-EDA7-4EBB-A484-D6B5F1FCABFC}" destId="{FBA027B7-7BBE-4921-BA29-AD80B7B46E07}" srcOrd="1" destOrd="0" presId="urn:microsoft.com/office/officeart/2005/8/layout/radial5"/>
    <dgm:cxn modelId="{298AAE16-C3F6-4C53-AD5A-59C73F77041E}" type="presOf" srcId="{4E3D216E-EDA7-4EBB-A484-D6B5F1FCABFC}" destId="{A7EDF76F-8E04-444E-ADD4-F5669D89434B}" srcOrd="0" destOrd="0" presId="urn:microsoft.com/office/officeart/2005/8/layout/radial5"/>
    <dgm:cxn modelId="{C6C9DD32-7CBA-4B31-91A8-1A3DDB3582B1}" srcId="{6B1B95EE-263C-4CB3-B2B1-C866BF12E1FD}" destId="{22DCDFE6-4212-4090-B448-9D9145FD6DE5}" srcOrd="3" destOrd="0" parTransId="{4E3D216E-EDA7-4EBB-A484-D6B5F1FCABFC}" sibTransId="{AFEF042D-6E6F-4969-8E26-1245C349796E}"/>
    <dgm:cxn modelId="{CAFFF151-D2DC-4A0E-BEAC-94842263A2CB}" type="presOf" srcId="{42F064B1-90F6-4A35-B805-E0DECBA62313}" destId="{93357927-28A6-489B-90A8-5E143479BCBE}" srcOrd="0" destOrd="0" presId="urn:microsoft.com/office/officeart/2005/8/layout/radial5"/>
    <dgm:cxn modelId="{E8CB9852-F5BA-4371-B253-C502BD4EE8BE}" srcId="{335BDD63-1545-4FB0-9A79-AA17B00AF358}" destId="{6B1B95EE-263C-4CB3-B2B1-C866BF12E1FD}" srcOrd="0" destOrd="0" parTransId="{C979EA9F-68BE-45CB-AF81-E1DD4A7C6E57}" sibTransId="{2284CC38-2B2D-43D2-B158-10B84B211515}"/>
    <dgm:cxn modelId="{041BC368-E852-4850-B8F2-42BC678FAFE3}" type="presOf" srcId="{85544C39-C52A-40C4-9B33-B7E539463978}" destId="{5ACA4845-65A4-438F-9DD8-5C269D6E94E2}" srcOrd="0" destOrd="0" presId="urn:microsoft.com/office/officeart/2005/8/layout/radial5"/>
    <dgm:cxn modelId="{C96C3973-6068-4AAE-A34A-FADF35A5F215}" type="presOf" srcId="{03544630-EE79-4433-8FCB-51C24DDCD416}" destId="{2D3C9C3C-2EDF-4232-BE78-4D7D99C8C2D0}" srcOrd="1" destOrd="0" presId="urn:microsoft.com/office/officeart/2005/8/layout/radial5"/>
    <dgm:cxn modelId="{D2E8977C-D6FC-407D-AC02-1129DEA3A8D3}" type="presOf" srcId="{6B1B95EE-263C-4CB3-B2B1-C866BF12E1FD}" destId="{E95A2930-E982-408B-A75A-63E33FC583CC}" srcOrd="0" destOrd="0" presId="urn:microsoft.com/office/officeart/2005/8/layout/radial5"/>
    <dgm:cxn modelId="{FD4CE97F-0F11-4405-AF4A-4B201D275D3E}" type="presOf" srcId="{9E7FC52F-0878-458A-B63E-E41A0EE7399F}" destId="{E0E21332-2137-43CB-BFC9-F5B6375C36FA}" srcOrd="0" destOrd="0" presId="urn:microsoft.com/office/officeart/2005/8/layout/radial5"/>
    <dgm:cxn modelId="{37FF07A1-BF16-4081-BC8D-1D8BCF058EB3}" type="presOf" srcId="{D18A0FD4-4434-44E6-A7CE-02503F2C6146}" destId="{0AB99840-60A3-4A12-842E-2D8307A0C519}" srcOrd="1" destOrd="0" presId="urn:microsoft.com/office/officeart/2005/8/layout/radial5"/>
    <dgm:cxn modelId="{8A56F0A9-A934-4893-9040-093B92149FFB}" srcId="{6B1B95EE-263C-4CB3-B2B1-C866BF12E1FD}" destId="{42F064B1-90F6-4A35-B805-E0DECBA62313}" srcOrd="0" destOrd="0" parTransId="{03544630-EE79-4433-8FCB-51C24DDCD416}" sibTransId="{8C335FCB-579D-47BD-B2E7-2F3E75E34F1D}"/>
    <dgm:cxn modelId="{2096AFB1-0800-491B-8663-8251A59B081D}" type="presOf" srcId="{D18A0FD4-4434-44E6-A7CE-02503F2C6146}" destId="{22D0F0A7-63A6-4113-9624-1C51E3069F8F}" srcOrd="0" destOrd="0" presId="urn:microsoft.com/office/officeart/2005/8/layout/radial5"/>
    <dgm:cxn modelId="{AAF949C0-1617-49D7-BC5C-E68F5E0728E1}" srcId="{6B1B95EE-263C-4CB3-B2B1-C866BF12E1FD}" destId="{85544C39-C52A-40C4-9B33-B7E539463978}" srcOrd="2" destOrd="0" parTransId="{D18A0FD4-4434-44E6-A7CE-02503F2C6146}" sibTransId="{A95AC092-00A9-4900-875D-A32C7E336627}"/>
    <dgm:cxn modelId="{C7D91DD8-5C20-4C40-A5C8-EAD260EC6CF8}" type="presOf" srcId="{335BDD63-1545-4FB0-9A79-AA17B00AF358}" destId="{739520E5-ED82-48C7-AE86-094852A3BC3C}" srcOrd="0" destOrd="0" presId="urn:microsoft.com/office/officeart/2005/8/layout/radial5"/>
    <dgm:cxn modelId="{E691B3DA-FBEE-4229-A6EA-D5545BEE0073}" type="presOf" srcId="{40B9BFC3-A139-4378-B8B7-50DB0879EEAF}" destId="{08416DCA-67A1-475E-AAAE-51B8F57AB725}" srcOrd="0" destOrd="0" presId="urn:microsoft.com/office/officeart/2005/8/layout/radial5"/>
    <dgm:cxn modelId="{B0111DDE-BB55-47EA-8A7A-D78449BBFCAA}" srcId="{6B1B95EE-263C-4CB3-B2B1-C866BF12E1FD}" destId="{9E7FC52F-0878-458A-B63E-E41A0EE7399F}" srcOrd="1" destOrd="0" parTransId="{40B9BFC3-A139-4378-B8B7-50DB0879EEAF}" sibTransId="{03BD8A4F-49F6-4D70-9F25-0CBE07E1ADEB}"/>
    <dgm:cxn modelId="{28E44EEA-77D7-446F-B2E8-0D4A8B03F5BE}" type="presOf" srcId="{22DCDFE6-4212-4090-B448-9D9145FD6DE5}" destId="{858AC2AE-0BAE-4C48-B3D7-00EDE48D6ED9}" srcOrd="0" destOrd="0" presId="urn:microsoft.com/office/officeart/2005/8/layout/radial5"/>
    <dgm:cxn modelId="{FB788BF6-0EE4-4289-8A44-02937AF36C65}" type="presOf" srcId="{40B9BFC3-A139-4378-B8B7-50DB0879EEAF}" destId="{FB297FD9-438B-46C0-8E6A-8DB0C591C3EE}" srcOrd="1" destOrd="0" presId="urn:microsoft.com/office/officeart/2005/8/layout/radial5"/>
    <dgm:cxn modelId="{A964A5FB-5B1F-4371-8617-1CF70226F08F}" type="presOf" srcId="{03544630-EE79-4433-8FCB-51C24DDCD416}" destId="{5FDEA640-33FE-4EFB-AD65-63A322E71FD2}" srcOrd="0" destOrd="0" presId="urn:microsoft.com/office/officeart/2005/8/layout/radial5"/>
    <dgm:cxn modelId="{B52ADC15-60AD-4567-8407-91E3E2396214}" type="presParOf" srcId="{739520E5-ED82-48C7-AE86-094852A3BC3C}" destId="{E95A2930-E982-408B-A75A-63E33FC583CC}" srcOrd="0" destOrd="0" presId="urn:microsoft.com/office/officeart/2005/8/layout/radial5"/>
    <dgm:cxn modelId="{15223371-3C35-42DC-8F33-872CEF81F291}" type="presParOf" srcId="{739520E5-ED82-48C7-AE86-094852A3BC3C}" destId="{5FDEA640-33FE-4EFB-AD65-63A322E71FD2}" srcOrd="1" destOrd="0" presId="urn:microsoft.com/office/officeart/2005/8/layout/radial5"/>
    <dgm:cxn modelId="{E4C18E55-DEAC-45A8-8CA5-46579D86C1CA}" type="presParOf" srcId="{5FDEA640-33FE-4EFB-AD65-63A322E71FD2}" destId="{2D3C9C3C-2EDF-4232-BE78-4D7D99C8C2D0}" srcOrd="0" destOrd="0" presId="urn:microsoft.com/office/officeart/2005/8/layout/radial5"/>
    <dgm:cxn modelId="{D97690B1-AD90-4D41-A8C6-959A7FB46BE6}" type="presParOf" srcId="{739520E5-ED82-48C7-AE86-094852A3BC3C}" destId="{93357927-28A6-489B-90A8-5E143479BCBE}" srcOrd="2" destOrd="0" presId="urn:microsoft.com/office/officeart/2005/8/layout/radial5"/>
    <dgm:cxn modelId="{3446A66E-3A2B-4F31-A579-11290BA2591C}" type="presParOf" srcId="{739520E5-ED82-48C7-AE86-094852A3BC3C}" destId="{08416DCA-67A1-475E-AAAE-51B8F57AB725}" srcOrd="3" destOrd="0" presId="urn:microsoft.com/office/officeart/2005/8/layout/radial5"/>
    <dgm:cxn modelId="{B2365798-5DDB-4456-B3E0-1BC3A19586A3}" type="presParOf" srcId="{08416DCA-67A1-475E-AAAE-51B8F57AB725}" destId="{FB297FD9-438B-46C0-8E6A-8DB0C591C3EE}" srcOrd="0" destOrd="0" presId="urn:microsoft.com/office/officeart/2005/8/layout/radial5"/>
    <dgm:cxn modelId="{D72353F0-5ED6-43A2-AE21-BB0A88BEF181}" type="presParOf" srcId="{739520E5-ED82-48C7-AE86-094852A3BC3C}" destId="{E0E21332-2137-43CB-BFC9-F5B6375C36FA}" srcOrd="4" destOrd="0" presId="urn:microsoft.com/office/officeart/2005/8/layout/radial5"/>
    <dgm:cxn modelId="{3930D762-5BB7-438D-B936-7817BC24DCAE}" type="presParOf" srcId="{739520E5-ED82-48C7-AE86-094852A3BC3C}" destId="{22D0F0A7-63A6-4113-9624-1C51E3069F8F}" srcOrd="5" destOrd="0" presId="urn:microsoft.com/office/officeart/2005/8/layout/radial5"/>
    <dgm:cxn modelId="{7EF031DC-0DB9-4E91-94A6-A18C01DAAF24}" type="presParOf" srcId="{22D0F0A7-63A6-4113-9624-1C51E3069F8F}" destId="{0AB99840-60A3-4A12-842E-2D8307A0C519}" srcOrd="0" destOrd="0" presId="urn:microsoft.com/office/officeart/2005/8/layout/radial5"/>
    <dgm:cxn modelId="{9C9227AC-0ADE-4E96-A97C-C79DA68805B9}" type="presParOf" srcId="{739520E5-ED82-48C7-AE86-094852A3BC3C}" destId="{5ACA4845-65A4-438F-9DD8-5C269D6E94E2}" srcOrd="6" destOrd="0" presId="urn:microsoft.com/office/officeart/2005/8/layout/radial5"/>
    <dgm:cxn modelId="{23B81F08-2B48-4D24-B75C-569CF2330A02}" type="presParOf" srcId="{739520E5-ED82-48C7-AE86-094852A3BC3C}" destId="{A7EDF76F-8E04-444E-ADD4-F5669D89434B}" srcOrd="7" destOrd="0" presId="urn:microsoft.com/office/officeart/2005/8/layout/radial5"/>
    <dgm:cxn modelId="{6A824689-BEDE-4506-9A9A-F6C5F9A0C678}" type="presParOf" srcId="{A7EDF76F-8E04-444E-ADD4-F5669D89434B}" destId="{FBA027B7-7BBE-4921-BA29-AD80B7B46E07}" srcOrd="0" destOrd="0" presId="urn:microsoft.com/office/officeart/2005/8/layout/radial5"/>
    <dgm:cxn modelId="{DE8A1680-3406-4132-82C3-4CDF7E395029}" type="presParOf" srcId="{739520E5-ED82-48C7-AE86-094852A3BC3C}" destId="{858AC2AE-0BAE-4C48-B3D7-00EDE48D6ED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2930-E982-408B-A75A-63E33FC583CC}">
      <dsp:nvSpPr>
        <dsp:cNvPr id="0" name=""/>
        <dsp:cNvSpPr/>
      </dsp:nvSpPr>
      <dsp:spPr>
        <a:xfrm>
          <a:off x="1601274" y="1558229"/>
          <a:ext cx="1410694" cy="15053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Climate change</a:t>
          </a:r>
        </a:p>
      </dsp:txBody>
      <dsp:txXfrm>
        <a:off x="1807865" y="1778686"/>
        <a:ext cx="997512" cy="1064458"/>
      </dsp:txXfrm>
    </dsp:sp>
    <dsp:sp modelId="{5FDEA640-33FE-4EFB-AD65-63A322E71FD2}">
      <dsp:nvSpPr>
        <dsp:cNvPr id="0" name=""/>
        <dsp:cNvSpPr/>
      </dsp:nvSpPr>
      <dsp:spPr>
        <a:xfrm rot="16200000">
          <a:off x="2222850" y="1203287"/>
          <a:ext cx="167541" cy="403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2247981" y="1309068"/>
        <a:ext cx="117279" cy="241950"/>
      </dsp:txXfrm>
    </dsp:sp>
    <dsp:sp modelId="{93357927-28A6-489B-90A8-5E143479BCBE}">
      <dsp:nvSpPr>
        <dsp:cNvPr id="0" name=""/>
        <dsp:cNvSpPr/>
      </dsp:nvSpPr>
      <dsp:spPr>
        <a:xfrm>
          <a:off x="1391664" y="56083"/>
          <a:ext cx="1829913" cy="118602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Impact on oceans  and seas</a:t>
          </a:r>
        </a:p>
      </dsp:txBody>
      <dsp:txXfrm>
        <a:off x="1659649" y="229773"/>
        <a:ext cx="1293943" cy="838649"/>
      </dsp:txXfrm>
    </dsp:sp>
    <dsp:sp modelId="{08416DCA-67A1-475E-AAAE-51B8F57AB725}">
      <dsp:nvSpPr>
        <dsp:cNvPr id="0" name=""/>
        <dsp:cNvSpPr/>
      </dsp:nvSpPr>
      <dsp:spPr>
        <a:xfrm>
          <a:off x="3083971" y="2109290"/>
          <a:ext cx="173462" cy="403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3083971" y="2189940"/>
        <a:ext cx="121423" cy="241950"/>
      </dsp:txXfrm>
    </dsp:sp>
    <dsp:sp modelId="{E0E21332-2137-43CB-BFC9-F5B6375C36FA}">
      <dsp:nvSpPr>
        <dsp:cNvPr id="0" name=""/>
        <dsp:cNvSpPr/>
      </dsp:nvSpPr>
      <dsp:spPr>
        <a:xfrm>
          <a:off x="3339255" y="1717900"/>
          <a:ext cx="1258365" cy="118602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Impact on people</a:t>
          </a:r>
        </a:p>
      </dsp:txBody>
      <dsp:txXfrm>
        <a:off x="3523538" y="1891590"/>
        <a:ext cx="889799" cy="838649"/>
      </dsp:txXfrm>
    </dsp:sp>
    <dsp:sp modelId="{22D0F0A7-63A6-4113-9624-1C51E3069F8F}">
      <dsp:nvSpPr>
        <dsp:cNvPr id="0" name=""/>
        <dsp:cNvSpPr/>
      </dsp:nvSpPr>
      <dsp:spPr>
        <a:xfrm rot="5309496">
          <a:off x="2214933" y="3035015"/>
          <a:ext cx="175202" cy="403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2240522" y="3089394"/>
        <a:ext cx="122641" cy="241950"/>
      </dsp:txXfrm>
    </dsp:sp>
    <dsp:sp modelId="{5ACA4845-65A4-438F-9DD8-5C269D6E94E2}">
      <dsp:nvSpPr>
        <dsp:cNvPr id="0" name=""/>
        <dsp:cNvSpPr/>
      </dsp:nvSpPr>
      <dsp:spPr>
        <a:xfrm>
          <a:off x="1302263" y="3393694"/>
          <a:ext cx="2096972" cy="118602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Impact on ecosystems</a:t>
          </a:r>
        </a:p>
      </dsp:txBody>
      <dsp:txXfrm>
        <a:off x="1609357" y="3567384"/>
        <a:ext cx="1482784" cy="838649"/>
      </dsp:txXfrm>
    </dsp:sp>
    <dsp:sp modelId="{A7EDF76F-8E04-444E-ADD4-F5669D89434B}">
      <dsp:nvSpPr>
        <dsp:cNvPr id="0" name=""/>
        <dsp:cNvSpPr/>
      </dsp:nvSpPr>
      <dsp:spPr>
        <a:xfrm rot="10800000">
          <a:off x="1429603" y="2109290"/>
          <a:ext cx="121313" cy="403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rot="10800000">
        <a:off x="1465997" y="2189940"/>
        <a:ext cx="84919" cy="241950"/>
      </dsp:txXfrm>
    </dsp:sp>
    <dsp:sp modelId="{858AC2AE-0BAE-4C48-B3D7-00EDE48D6ED9}">
      <dsp:nvSpPr>
        <dsp:cNvPr id="0" name=""/>
        <dsp:cNvSpPr/>
      </dsp:nvSpPr>
      <dsp:spPr>
        <a:xfrm>
          <a:off x="-82771" y="1717900"/>
          <a:ext cx="1455151" cy="118602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Impact on weather</a:t>
          </a:r>
        </a:p>
      </dsp:txBody>
      <dsp:txXfrm>
        <a:off x="130331" y="1891590"/>
        <a:ext cx="1028947" cy="83864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05/10/2020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extLst>
      <p:ext uri="{BB962C8B-B14F-4D97-AF65-F5344CB8AC3E}">
        <p14:creationId xmlns:p14="http://schemas.microsoft.com/office/powerpoint/2010/main" val="347013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of Data: CIA Factbook (2014)</a:t>
            </a:r>
          </a:p>
        </p:txBody>
      </p:sp>
      <p:sp>
        <p:nvSpPr>
          <p:cNvPr id="4" name="Slide Number Placeholder 3"/>
          <p:cNvSpPr>
            <a:spLocks noGrp="1"/>
          </p:cNvSpPr>
          <p:nvPr>
            <p:ph type="sldNum" sz="quarter" idx="10"/>
          </p:nvPr>
        </p:nvSpPr>
        <p:spPr/>
        <p:txBody>
          <a:bodyPr/>
          <a:lstStyle/>
          <a:p>
            <a:fld id="{D16F03C0-FDF8-403D-B3A9-CEA4B6CD619E}" type="slidenum">
              <a:rPr lang="en-GB" smtClean="0"/>
              <a:t>5</a:t>
            </a:fld>
            <a:endParaRPr lang="en-GB"/>
          </a:p>
        </p:txBody>
      </p:sp>
    </p:spTree>
    <p:extLst>
      <p:ext uri="{BB962C8B-B14F-4D97-AF65-F5344CB8AC3E}">
        <p14:creationId xmlns:p14="http://schemas.microsoft.com/office/powerpoint/2010/main" val="204682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35</a:t>
            </a:fld>
            <a:endParaRPr lang="en-GB"/>
          </a:p>
        </p:txBody>
      </p:sp>
    </p:spTree>
    <p:extLst>
      <p:ext uri="{BB962C8B-B14F-4D97-AF65-F5344CB8AC3E}">
        <p14:creationId xmlns:p14="http://schemas.microsoft.com/office/powerpoint/2010/main" val="25082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Links to images used: </a:t>
            </a:r>
          </a:p>
          <a:p>
            <a:r>
              <a:rPr lang="en-GB" dirty="0"/>
              <a:t>Causes factors reasons – https://</a:t>
            </a:r>
            <a:r>
              <a:rPr lang="en-GB" dirty="0" err="1"/>
              <a:t>www.metoffice.gov.uk</a:t>
            </a:r>
            <a:r>
              <a:rPr lang="en-GB" dirty="0"/>
              <a:t>/</a:t>
            </a:r>
            <a:r>
              <a:rPr lang="en-GB" dirty="0" err="1"/>
              <a:t>hadobs</a:t>
            </a:r>
            <a:r>
              <a:rPr lang="en-GB" dirty="0"/>
              <a:t>/hadcrut3/diagnostics/</a:t>
            </a:r>
            <a:r>
              <a:rPr lang="en-GB" dirty="0" err="1"/>
              <a:t>comparison.html</a:t>
            </a:r>
            <a:r>
              <a:rPr lang="en-GB" dirty="0"/>
              <a:t> </a:t>
            </a:r>
          </a:p>
          <a:p>
            <a:r>
              <a:rPr lang="en-GB" dirty="0"/>
              <a:t>Effects impacts consequences – https://</a:t>
            </a:r>
            <a:r>
              <a:rPr lang="en-GB" dirty="0" err="1"/>
              <a:t>images.app.goo.gl</a:t>
            </a:r>
            <a:r>
              <a:rPr lang="en-GB" dirty="0"/>
              <a:t>/DxrqcDegD2EJdywd9 </a:t>
            </a:r>
          </a:p>
          <a:p>
            <a:r>
              <a:rPr lang="en-GB" dirty="0"/>
              <a:t>Theories – https://</a:t>
            </a:r>
            <a:r>
              <a:rPr lang="en-GB" dirty="0" err="1"/>
              <a:t>images.app.goo.gl</a:t>
            </a:r>
            <a:r>
              <a:rPr lang="en-GB" dirty="0"/>
              <a:t>/wakEHLMEqFKFzeCP8 </a:t>
            </a:r>
          </a:p>
          <a:p>
            <a:r>
              <a:rPr lang="en-GB" dirty="0"/>
              <a:t>Concepts – https://</a:t>
            </a:r>
            <a:r>
              <a:rPr lang="en-GB" dirty="0" err="1"/>
              <a:t>images.app.goo.gl</a:t>
            </a:r>
            <a:r>
              <a:rPr lang="en-GB" dirty="0"/>
              <a:t>/F9gZC9prxgExxjzv7 </a:t>
            </a:r>
          </a:p>
          <a:p>
            <a:r>
              <a:rPr lang="en-GB" dirty="0"/>
              <a:t>Systems – https://</a:t>
            </a:r>
            <a:r>
              <a:rPr lang="en-GB" dirty="0" err="1"/>
              <a:t>images.app.goo.gl</a:t>
            </a:r>
            <a:r>
              <a:rPr lang="en-GB" dirty="0"/>
              <a:t>/Xt5RWpD2d3ckShPGA </a:t>
            </a:r>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a:p>
        </p:txBody>
      </p:sp>
    </p:spTree>
    <p:extLst>
      <p:ext uri="{BB962C8B-B14F-4D97-AF65-F5344CB8AC3E}">
        <p14:creationId xmlns:p14="http://schemas.microsoft.com/office/powerpoint/2010/main" val="416837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Extract: from Pearson Edexcel Sample Assessment (2015)</a:t>
            </a:r>
          </a:p>
        </p:txBody>
      </p:sp>
      <p:sp>
        <p:nvSpPr>
          <p:cNvPr id="4" name="Slide Number Placeholder 3"/>
          <p:cNvSpPr>
            <a:spLocks noGrp="1"/>
          </p:cNvSpPr>
          <p:nvPr>
            <p:ph type="sldNum" sz="quarter" idx="5"/>
          </p:nvPr>
        </p:nvSpPr>
        <p:spPr/>
        <p:txBody>
          <a:bodyPr/>
          <a:lstStyle/>
          <a:p>
            <a:fld id="{4399001A-258F-4C21-BFC1-1432480F8C34}" type="slidenum">
              <a:rPr lang="en-GB" smtClean="0"/>
              <a:pPr/>
              <a:t>20</a:t>
            </a:fld>
            <a:endParaRPr lang="en-GB"/>
          </a:p>
        </p:txBody>
      </p:sp>
    </p:spTree>
    <p:extLst>
      <p:ext uri="{BB962C8B-B14F-4D97-AF65-F5344CB8AC3E}">
        <p14:creationId xmlns:p14="http://schemas.microsoft.com/office/powerpoint/2010/main" val="219665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6F03C0-FDF8-403D-B3A9-CEA4B6CD619E}" type="slidenum">
              <a:rPr lang="en-GB" smtClean="0"/>
              <a:pPr/>
              <a:t>21</a:t>
            </a:fld>
            <a:endParaRPr lang="en-GB" dirty="0"/>
          </a:p>
        </p:txBody>
      </p:sp>
    </p:spTree>
    <p:extLst>
      <p:ext uri="{BB962C8B-B14F-4D97-AF65-F5344CB8AC3E}">
        <p14:creationId xmlns:p14="http://schemas.microsoft.com/office/powerpoint/2010/main" val="161692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 events like at</a:t>
            </a:r>
            <a:r>
              <a:rPr lang="en-GB" baseline="0" dirty="0"/>
              <a:t> Brussels airport have certainty had a dramatic effect on our perceptions of risk and safety.  But the quantitative data shows us something different to our gut feeling.  Perhaps we have short memories or miss patterns and trends when we reply on our perceptions.  There is a lot of this type of talk from Hans </a:t>
            </a:r>
            <a:r>
              <a:rPr lang="en-GB" baseline="0" dirty="0" err="1"/>
              <a:t>Rosling</a:t>
            </a:r>
            <a:r>
              <a:rPr lang="en-GB" baseline="0" dirty="0"/>
              <a:t> (</a:t>
            </a:r>
            <a:r>
              <a:rPr lang="en-GB" baseline="0" dirty="0" err="1"/>
              <a:t>Gapminder</a:t>
            </a:r>
            <a:r>
              <a:rPr lang="en-GB" baseline="0" dirty="0"/>
              <a:t>). Worth a look.  </a:t>
            </a:r>
          </a:p>
          <a:p>
            <a:endParaRPr lang="en-GB" baseline="0" dirty="0"/>
          </a:p>
          <a:p>
            <a:r>
              <a:rPr lang="en-GB" dirty="0"/>
              <a:t>According to the Global Terrorism Database, fewer and fewer terrorist attacks3 have targeted airplanes and airports. Erin Miller, program manager at the Global Terrorism Database, she confirmed that it was fair to compare transportation targets in North America and Europe this way. “The trend in attacks on transportation targets generally reflects the trend in all kinds of terrorist attacks,” she added, which she said suggested that “it’s more the result of decline of conflicts than increased security.”</a:t>
            </a:r>
          </a:p>
        </p:txBody>
      </p:sp>
      <p:sp>
        <p:nvSpPr>
          <p:cNvPr id="4" name="Slide Number Placeholder 3"/>
          <p:cNvSpPr>
            <a:spLocks noGrp="1"/>
          </p:cNvSpPr>
          <p:nvPr>
            <p:ph type="sldNum" sz="quarter" idx="10"/>
          </p:nvPr>
        </p:nvSpPr>
        <p:spPr/>
        <p:txBody>
          <a:bodyPr/>
          <a:lstStyle/>
          <a:p>
            <a:fld id="{A1D17C83-4966-442B-B151-5F2D8E788EA4}" type="slidenum">
              <a:rPr lang="en-GB" smtClean="0"/>
              <a:t>23</a:t>
            </a:fld>
            <a:endParaRPr lang="en-GB"/>
          </a:p>
        </p:txBody>
      </p:sp>
    </p:spTree>
    <p:extLst>
      <p:ext uri="{BB962C8B-B14F-4D97-AF65-F5344CB8AC3E}">
        <p14:creationId xmlns:p14="http://schemas.microsoft.com/office/powerpoint/2010/main" val="698183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 events like at</a:t>
            </a:r>
            <a:r>
              <a:rPr lang="en-GB" baseline="0" dirty="0"/>
              <a:t> Brussels airport have certainty had a dramatic effect on our perceptions of risk and safety.  But the quantitative data shows us something different to our gut feeling.  Perhaps we have short memories or miss patterns and trends when we reply on our perceptions.  There is a lot of this type of talk from Hans </a:t>
            </a:r>
            <a:r>
              <a:rPr lang="en-GB" baseline="0" dirty="0" err="1"/>
              <a:t>Rosling</a:t>
            </a:r>
            <a:r>
              <a:rPr lang="en-GB" baseline="0" dirty="0"/>
              <a:t> (</a:t>
            </a:r>
            <a:r>
              <a:rPr lang="en-GB" baseline="0" dirty="0" err="1"/>
              <a:t>Gapminder</a:t>
            </a:r>
            <a:r>
              <a:rPr lang="en-GB" baseline="0" dirty="0"/>
              <a:t>). Worth a look.  </a:t>
            </a:r>
          </a:p>
          <a:p>
            <a:endParaRPr lang="en-GB" baseline="0" dirty="0"/>
          </a:p>
          <a:p>
            <a:r>
              <a:rPr lang="en-GB" dirty="0"/>
              <a:t>According to the Global Terrorism Database, fewer and fewer terrorist attacks3 have targeted airplanes and airports. Erin Miller, program manager at the Global Terrorism Database, she confirmed that it was fair to compare transportation targets in North America and Europe this way. “The trend in attacks on transportation targets generally reflects the trend in all kinds of terrorist attacks,” she added, which she said suggested that “it’s more the result of decline of conflicts than increased security.”</a:t>
            </a:r>
          </a:p>
        </p:txBody>
      </p:sp>
      <p:sp>
        <p:nvSpPr>
          <p:cNvPr id="4" name="Slide Number Placeholder 3"/>
          <p:cNvSpPr>
            <a:spLocks noGrp="1"/>
          </p:cNvSpPr>
          <p:nvPr>
            <p:ph type="sldNum" sz="quarter" idx="10"/>
          </p:nvPr>
        </p:nvSpPr>
        <p:spPr/>
        <p:txBody>
          <a:bodyPr/>
          <a:lstStyle/>
          <a:p>
            <a:fld id="{A1D17C83-4966-442B-B151-5F2D8E788EA4}" type="slidenum">
              <a:rPr lang="en-GB" smtClean="0"/>
              <a:t>24</a:t>
            </a:fld>
            <a:endParaRPr lang="en-GB"/>
          </a:p>
        </p:txBody>
      </p:sp>
    </p:spTree>
    <p:extLst>
      <p:ext uri="{BB962C8B-B14F-4D97-AF65-F5344CB8AC3E}">
        <p14:creationId xmlns:p14="http://schemas.microsoft.com/office/powerpoint/2010/main" val="379543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17C83-4966-442B-B151-5F2D8E788EA4}" type="slidenum">
              <a:rPr lang="en-GB" smtClean="0"/>
              <a:t>25</a:t>
            </a:fld>
            <a:endParaRPr lang="en-GB"/>
          </a:p>
        </p:txBody>
      </p:sp>
    </p:spTree>
    <p:extLst>
      <p:ext uri="{BB962C8B-B14F-4D97-AF65-F5344CB8AC3E}">
        <p14:creationId xmlns:p14="http://schemas.microsoft.com/office/powerpoint/2010/main" val="371060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17C83-4966-442B-B151-5F2D8E788EA4}" type="slidenum">
              <a:rPr lang="en-GB" smtClean="0"/>
              <a:t>26</a:t>
            </a:fld>
            <a:endParaRPr lang="en-GB"/>
          </a:p>
        </p:txBody>
      </p:sp>
    </p:spTree>
    <p:extLst>
      <p:ext uri="{BB962C8B-B14F-4D97-AF65-F5344CB8AC3E}">
        <p14:creationId xmlns:p14="http://schemas.microsoft.com/office/powerpoint/2010/main" val="212940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interesting graphic from the Economist.</a:t>
            </a:r>
            <a:r>
              <a:rPr lang="en-GB" baseline="0" dirty="0"/>
              <a:t>  Here is the source link:  </a:t>
            </a:r>
            <a:r>
              <a:rPr lang="en-GB" i="1" baseline="0" dirty="0"/>
              <a:t>http://www.economist.com/news/united-states/21605918-everything-you-need-know-about-ufos-0</a:t>
            </a:r>
          </a:p>
          <a:p>
            <a:r>
              <a:rPr lang="en-GB" i="0" baseline="0" dirty="0"/>
              <a:t>But interestingly, what sort of questions might you ask?  Not simple ones about patterns and distributions, but instead how might there be a bias, or unreliability?  Does washing really get that many more sightings than say California (relative vs absolute?).  Cannabis and Boeing are questions that also need to be asked, as well as is it “fair” to put drinking hours next to the map and imply, by way of presentation, that there is a connection? </a:t>
            </a:r>
            <a:endParaRPr lang="en-GB" i="0" dirty="0"/>
          </a:p>
        </p:txBody>
      </p:sp>
      <p:sp>
        <p:nvSpPr>
          <p:cNvPr id="4" name="Slide Number Placeholder 3"/>
          <p:cNvSpPr>
            <a:spLocks noGrp="1"/>
          </p:cNvSpPr>
          <p:nvPr>
            <p:ph type="sldNum" sz="quarter" idx="10"/>
          </p:nvPr>
        </p:nvSpPr>
        <p:spPr/>
        <p:txBody>
          <a:bodyPr/>
          <a:lstStyle/>
          <a:p>
            <a:fld id="{A1D17C83-4966-442B-B151-5F2D8E788EA4}" type="slidenum">
              <a:rPr lang="en-GB" smtClean="0"/>
              <a:t>27</a:t>
            </a:fld>
            <a:endParaRPr lang="en-GB"/>
          </a:p>
        </p:txBody>
      </p:sp>
    </p:spTree>
    <p:extLst>
      <p:ext uri="{BB962C8B-B14F-4D97-AF65-F5344CB8AC3E}">
        <p14:creationId xmlns:p14="http://schemas.microsoft.com/office/powerpoint/2010/main" val="277462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DB4E6"/>
        </a:solidFill>
        <a:effectLst/>
      </p:bgPr>
    </p:bg>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251520" y="5373216"/>
            <a:ext cx="7812360" cy="648072"/>
          </a:xfrm>
        </p:spPr>
        <p:txBody>
          <a:bodyPr>
            <a:normAutofit/>
          </a:bodyPr>
          <a:lstStyle>
            <a:lvl1pPr marL="442913"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endParaRPr lang="en-GB" b="1" dirty="0">
              <a:solidFill>
                <a:srgbClr val="243D91"/>
              </a:solidFill>
            </a:endParaRPr>
          </a:p>
        </p:txBody>
      </p:sp>
      <p:pic>
        <p:nvPicPr>
          <p:cNvPr id="3" name="Picture 2">
            <a:extLst>
              <a:ext uri="{FF2B5EF4-FFF2-40B4-BE49-F238E27FC236}">
                <a16:creationId xmlns:a16="http://schemas.microsoft.com/office/drawing/2014/main" id="{330C7DD3-57ED-4B77-8ED1-8C9D1761F0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88024" y="0"/>
            <a:ext cx="4355976" cy="5079664"/>
          </a:xfrm>
          <a:prstGeom prst="rect">
            <a:avLst/>
          </a:prstGeom>
        </p:spPr>
      </p:pic>
      <p:pic>
        <p:nvPicPr>
          <p:cNvPr id="5" name="Picture 4">
            <a:extLst>
              <a:ext uri="{FF2B5EF4-FFF2-40B4-BE49-F238E27FC236}">
                <a16:creationId xmlns:a16="http://schemas.microsoft.com/office/drawing/2014/main" id="{8A829D30-31FD-48B4-B358-5B263B36C0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7" y="25734"/>
            <a:ext cx="3076339" cy="5015656"/>
          </a:xfrm>
          <a:prstGeom prst="rect">
            <a:avLst/>
          </a:prstGeom>
        </p:spPr>
      </p:pic>
    </p:spTree>
    <p:extLst>
      <p:ext uri="{BB962C8B-B14F-4D97-AF65-F5344CB8AC3E}">
        <p14:creationId xmlns:p14="http://schemas.microsoft.com/office/powerpoint/2010/main" val="672912163"/>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89421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2039999302"/>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05/10/2020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
        <p:nvSpPr>
          <p:cNvPr id="10" name="TextBox 9">
            <a:extLst>
              <a:ext uri="{FF2B5EF4-FFF2-40B4-BE49-F238E27FC236}">
                <a16:creationId xmlns:a16="http://schemas.microsoft.com/office/drawing/2014/main" id="{AA4263B0-049F-4F99-B5AE-A623A5C0977E}"/>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54991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0E8F37-AEBF-466D-9D65-2D24DC2157AF}" type="datetimeFigureOut">
              <a:rPr lang="en-GB" smtClean="0">
                <a:solidFill>
                  <a:prstClr val="black">
                    <a:tint val="75000"/>
                  </a:prstClr>
                </a:solidFill>
              </a:rPr>
              <a:pPr/>
              <a:t>05/10/2020</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BDAF65-65AB-4C52-AE61-2AA0D0E4AE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102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35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4F0C4E-278C-4C8B-AD1D-E439C1ABA068}" type="datetimeFigureOut">
              <a:rPr lang="en-GB" smtClean="0"/>
              <a:t>05/10/2020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F2427FD-85A9-43E1-AE4E-D7C085512596}" type="slidenum">
              <a:rPr lang="en-GB" smtClean="0"/>
              <a:t>‹#›</a:t>
            </a:fld>
            <a:endParaRPr lang="en-GB" dirty="0"/>
          </a:p>
        </p:txBody>
      </p:sp>
    </p:spTree>
    <p:extLst>
      <p:ext uri="{BB962C8B-B14F-4D97-AF65-F5344CB8AC3E}">
        <p14:creationId xmlns:p14="http://schemas.microsoft.com/office/powerpoint/2010/main" val="126208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4F0C4E-278C-4C8B-AD1D-E439C1ABA068}" type="datetimeFigureOut">
              <a:rPr lang="en-GB" smtClean="0"/>
              <a:t>05/10/2020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F2427FD-85A9-43E1-AE4E-D7C085512596}" type="slidenum">
              <a:rPr lang="en-GB" smtClean="0"/>
              <a:t>‹#›</a:t>
            </a:fld>
            <a:endParaRPr lang="en-GB" dirty="0"/>
          </a:p>
        </p:txBody>
      </p:sp>
    </p:spTree>
    <p:extLst>
      <p:ext uri="{BB962C8B-B14F-4D97-AF65-F5344CB8AC3E}">
        <p14:creationId xmlns:p14="http://schemas.microsoft.com/office/powerpoint/2010/main" val="66620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3" name="Picture 2">
            <a:extLst>
              <a:ext uri="{FF2B5EF4-FFF2-40B4-BE49-F238E27FC236}">
                <a16:creationId xmlns:a16="http://schemas.microsoft.com/office/drawing/2014/main" id="{FF906B60-73E5-4CF0-939D-1B44CEA32C0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16200000">
            <a:off x="7916463" y="5612916"/>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0" r:id="rId3"/>
    <p:sldLayoutId id="2147483771" r:id="rId4"/>
    <p:sldLayoutId id="2147483776" r:id="rId5"/>
    <p:sldLayoutId id="2147483777" r:id="rId6"/>
    <p:sldLayoutId id="2147483778" r:id="rId7"/>
    <p:sldLayoutId id="2147483779" r:id="rId8"/>
    <p:sldLayoutId id="2147483780" r:id="rId9"/>
    <p:sldLayoutId id="2147483781" r:id="rId10"/>
  </p:sldLayoutIdLst>
  <p:transition spd="slow" advClick="0"/>
  <p:txStyles>
    <p:title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images.app.goo.gl/DxrqcDegD2EJdywd9" TargetMode="External"/><Relationship Id="rId3" Type="http://schemas.openxmlformats.org/officeDocument/2006/relationships/diagramLayout" Target="../diagrams/layout1.xml"/><Relationship Id="rId7" Type="http://schemas.openxmlformats.org/officeDocument/2006/relationships/image" Target="../media/image10.tiff"/><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researchschool.org.uk/news/literacy-through-the-geographical-looking-gla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www.theguardian.com/science/blog/2010/dec/17/mobile-phone-masts-birth-rat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hyperlink" Target="https://www.cred.b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www.bbc.co.uk/news/world-europe-4879526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s://geographyeducationonline.org/gcse/geographical-skills-and-enquir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ield-studies-council.org/secondary-and-further-education-cours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png"/><Relationship Id="rId7"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gif"/><Relationship Id="rId1" Type="http://schemas.openxmlformats.org/officeDocument/2006/relationships/slideLayout" Target="../slideLayouts/slideLayout9.xml"/><Relationship Id="rId4" Type="http://schemas.openxmlformats.org/officeDocument/2006/relationships/hyperlink" Target="https://images.app.goo.gl/G6KbueDPmnMAdnhT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725144"/>
            <a:ext cx="9144000" cy="1800200"/>
          </a:xfrm>
        </p:spPr>
        <p:txBody>
          <a:bodyPr>
            <a:normAutofit fontScale="92500" lnSpcReduction="10000"/>
          </a:bodyPr>
          <a:lstStyle/>
          <a:p>
            <a:pPr algn="ctr"/>
            <a:r>
              <a:rPr lang="en-GB" dirty="0"/>
              <a:t>Session 1 Think like a geographer, </a:t>
            </a:r>
          </a:p>
          <a:p>
            <a:pPr algn="ctr"/>
            <a:r>
              <a:rPr lang="en-GB" dirty="0"/>
              <a:t>write like a geographer</a:t>
            </a:r>
            <a:r>
              <a:rPr lang="en-GB" sz="4000" dirty="0"/>
              <a:t> </a:t>
            </a:r>
          </a:p>
          <a:p>
            <a:pPr algn="ctr"/>
            <a:endParaRPr lang="en-GB" sz="2000" b="1" dirty="0"/>
          </a:p>
          <a:p>
            <a:pPr algn="ctr"/>
            <a:r>
              <a:rPr lang="en-GB" sz="2000" b="1" dirty="0"/>
              <a:t>Bob Digby and David Holmes</a:t>
            </a:r>
          </a:p>
        </p:txBody>
      </p:sp>
    </p:spTree>
    <p:extLst>
      <p:ext uri="{BB962C8B-B14F-4D97-AF65-F5344CB8AC3E}">
        <p14:creationId xmlns:p14="http://schemas.microsoft.com/office/powerpoint/2010/main" val="353080534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GB" sz="3200" dirty="0">
                <a:latin typeface="Arial" panose="020B0604020202020204" pitchFamily="34" charset="0"/>
                <a:cs typeface="Arial" panose="020B0604020202020204" pitchFamily="34" charset="0"/>
              </a:rPr>
              <a:t>How geographers analyse and predict: What </a:t>
            </a:r>
            <a:r>
              <a:rPr lang="en-GB" sz="3200" b="1" dirty="0">
                <a:latin typeface="Arial" panose="020B0604020202020204" pitchFamily="34" charset="0"/>
                <a:cs typeface="Arial" panose="020B0604020202020204" pitchFamily="34" charset="0"/>
              </a:rPr>
              <a:t>might </a:t>
            </a:r>
            <a:r>
              <a:rPr lang="en-GB" sz="3200" dirty="0">
                <a:latin typeface="Arial" panose="020B0604020202020204" pitchFamily="34" charset="0"/>
                <a:cs typeface="Arial" panose="020B0604020202020204" pitchFamily="34" charset="0"/>
              </a:rPr>
              <a:t>be the impacts of global warming? </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1156967897"/>
              </p:ext>
            </p:extLst>
          </p:nvPr>
        </p:nvGraphicFramePr>
        <p:xfrm>
          <a:off x="4629150" y="1759496"/>
          <a:ext cx="4514850" cy="4621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4B13A7-8C4D-4A40-8031-A9D9325CBD64}"/>
              </a:ext>
            </a:extLst>
          </p:cNvPr>
          <p:cNvSpPr txBox="1"/>
          <p:nvPr/>
        </p:nvSpPr>
        <p:spPr>
          <a:xfrm>
            <a:off x="448231" y="5934472"/>
            <a:ext cx="3357009" cy="338554"/>
          </a:xfrm>
          <a:prstGeom prst="rect">
            <a:avLst/>
          </a:prstGeom>
          <a:noFill/>
        </p:spPr>
        <p:txBody>
          <a:bodyPr wrap="none" rtlCol="0">
            <a:spAutoFit/>
          </a:bodyPr>
          <a:lstStyle/>
          <a:p>
            <a:r>
              <a:rPr lang="en-GB" sz="1600" dirty="0"/>
              <a:t>Based on Margaret Roberts (2017)</a:t>
            </a:r>
            <a:endParaRPr lang="en-GB" sz="2000" dirty="0"/>
          </a:p>
        </p:txBody>
      </p:sp>
      <p:pic>
        <p:nvPicPr>
          <p:cNvPr id="6" name="Picture 5">
            <a:extLst>
              <a:ext uri="{FF2B5EF4-FFF2-40B4-BE49-F238E27FC236}">
                <a16:creationId xmlns:a16="http://schemas.microsoft.com/office/drawing/2014/main" id="{931C7539-39F9-2247-9F7E-8A29205E484D}"/>
              </a:ext>
            </a:extLst>
          </p:cNvPr>
          <p:cNvPicPr>
            <a:picLocks noChangeAspect="1"/>
          </p:cNvPicPr>
          <p:nvPr/>
        </p:nvPicPr>
        <p:blipFill>
          <a:blip r:embed="rId7"/>
          <a:stretch>
            <a:fillRect/>
          </a:stretch>
        </p:blipFill>
        <p:spPr>
          <a:xfrm>
            <a:off x="21848" y="2487038"/>
            <a:ext cx="4499992" cy="3195116"/>
          </a:xfrm>
          <a:prstGeom prst="rect">
            <a:avLst/>
          </a:prstGeom>
        </p:spPr>
      </p:pic>
      <p:sp>
        <p:nvSpPr>
          <p:cNvPr id="7" name="TextBox 6">
            <a:extLst>
              <a:ext uri="{FF2B5EF4-FFF2-40B4-BE49-F238E27FC236}">
                <a16:creationId xmlns:a16="http://schemas.microsoft.com/office/drawing/2014/main" id="{F1C88170-9C6F-DC47-864B-DBE2D76BAAE8}"/>
              </a:ext>
            </a:extLst>
          </p:cNvPr>
          <p:cNvSpPr txBox="1"/>
          <p:nvPr/>
        </p:nvSpPr>
        <p:spPr>
          <a:xfrm>
            <a:off x="21848" y="6525344"/>
            <a:ext cx="4633000" cy="307777"/>
          </a:xfrm>
          <a:prstGeom prst="rect">
            <a:avLst/>
          </a:prstGeom>
          <a:noFill/>
        </p:spPr>
        <p:txBody>
          <a:bodyPr wrap="none" rtlCol="0">
            <a:spAutoFit/>
          </a:bodyPr>
          <a:lstStyle/>
          <a:p>
            <a:r>
              <a:rPr lang="en-GB" sz="1400" dirty="0"/>
              <a:t>Image: </a:t>
            </a:r>
            <a:r>
              <a:rPr lang="en-GB" sz="1400" dirty="0">
                <a:hlinkClick r:id="rId8"/>
              </a:rPr>
              <a:t>https://images.app.goo.gl/DxrqcDegD2EJdywd9</a:t>
            </a:r>
            <a:r>
              <a:rPr lang="en-GB" sz="1400" dirty="0"/>
              <a:t> </a:t>
            </a:r>
          </a:p>
        </p:txBody>
      </p:sp>
    </p:spTree>
    <p:extLst>
      <p:ext uri="{BB962C8B-B14F-4D97-AF65-F5344CB8AC3E}">
        <p14:creationId xmlns:p14="http://schemas.microsoft.com/office/powerpoint/2010/main" val="56288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9CFD-85E6-954F-AA7F-9828CEBDFC1B}"/>
              </a:ext>
            </a:extLst>
          </p:cNvPr>
          <p:cNvSpPr>
            <a:spLocks noGrp="1"/>
          </p:cNvSpPr>
          <p:nvPr>
            <p:ph type="ctrTitle"/>
          </p:nvPr>
        </p:nvSpPr>
        <p:spPr/>
        <p:txBody>
          <a:bodyPr>
            <a:normAutofit/>
          </a:bodyPr>
          <a:lstStyle/>
          <a:p>
            <a:r>
              <a:rPr lang="en-GB" dirty="0"/>
              <a:t>Part 2</a:t>
            </a:r>
          </a:p>
        </p:txBody>
      </p:sp>
      <p:sp>
        <p:nvSpPr>
          <p:cNvPr id="3" name="Subtitle 2">
            <a:extLst>
              <a:ext uri="{FF2B5EF4-FFF2-40B4-BE49-F238E27FC236}">
                <a16:creationId xmlns:a16="http://schemas.microsoft.com/office/drawing/2014/main" id="{DFBAE3F3-80B2-F04F-AD7C-898800197C8C}"/>
              </a:ext>
            </a:extLst>
          </p:cNvPr>
          <p:cNvSpPr>
            <a:spLocks noGrp="1"/>
          </p:cNvSpPr>
          <p:nvPr>
            <p:ph type="subTitle" idx="1"/>
          </p:nvPr>
        </p:nvSpPr>
        <p:spPr>
          <a:xfrm>
            <a:off x="713828" y="3933056"/>
            <a:ext cx="8034636" cy="1752600"/>
          </a:xfrm>
        </p:spPr>
        <p:txBody>
          <a:bodyPr>
            <a:normAutofit/>
          </a:bodyPr>
          <a:lstStyle/>
          <a:p>
            <a:pPr algn="l"/>
            <a:r>
              <a:rPr lang="en-GB" dirty="0">
                <a:solidFill>
                  <a:srgbClr val="26377C"/>
                </a:solidFill>
              </a:rPr>
              <a:t>Eight skills to help you develop your geographical writing</a:t>
            </a:r>
          </a:p>
          <a:p>
            <a:pPr algn="l"/>
            <a:r>
              <a:rPr lang="en-GB" dirty="0">
                <a:solidFill>
                  <a:srgbClr val="26377C"/>
                </a:solidFill>
              </a:rPr>
              <a:t>(15 mins) </a:t>
            </a:r>
          </a:p>
        </p:txBody>
      </p:sp>
    </p:spTree>
    <p:extLst>
      <p:ext uri="{BB962C8B-B14F-4D97-AF65-F5344CB8AC3E}">
        <p14:creationId xmlns:p14="http://schemas.microsoft.com/office/powerpoint/2010/main" val="34889260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EDE1-6837-6741-BC23-E53B18CA7631}"/>
              </a:ext>
            </a:extLst>
          </p:cNvPr>
          <p:cNvSpPr>
            <a:spLocks noGrp="1"/>
          </p:cNvSpPr>
          <p:nvPr>
            <p:ph type="title"/>
          </p:nvPr>
        </p:nvSpPr>
        <p:spPr/>
        <p:txBody>
          <a:bodyPr>
            <a:normAutofit/>
          </a:bodyPr>
          <a:lstStyle/>
          <a:p>
            <a:r>
              <a:rPr lang="en-GB" b="0" dirty="0"/>
              <a:t>When geographical terminology is missing</a:t>
            </a:r>
          </a:p>
        </p:txBody>
      </p:sp>
      <p:sp>
        <p:nvSpPr>
          <p:cNvPr id="3" name="Content Placeholder 2">
            <a:extLst>
              <a:ext uri="{FF2B5EF4-FFF2-40B4-BE49-F238E27FC236}">
                <a16:creationId xmlns:a16="http://schemas.microsoft.com/office/drawing/2014/main" id="{5061FFC9-50B8-2744-950D-443D42753EFA}"/>
              </a:ext>
            </a:extLst>
          </p:cNvPr>
          <p:cNvSpPr>
            <a:spLocks noGrp="1"/>
          </p:cNvSpPr>
          <p:nvPr>
            <p:ph idx="1"/>
          </p:nvPr>
        </p:nvSpPr>
        <p:spPr>
          <a:xfrm>
            <a:off x="243655" y="1759496"/>
            <a:ext cx="8435280" cy="3237929"/>
          </a:xfrm>
        </p:spPr>
        <p:txBody>
          <a:bodyPr>
            <a:normAutofit/>
          </a:bodyPr>
          <a:lstStyle/>
          <a:p>
            <a:r>
              <a:rPr lang="en-GB" b="1" dirty="0"/>
              <a:t>Teacher</a:t>
            </a:r>
            <a:r>
              <a:rPr lang="en-GB" dirty="0"/>
              <a:t>: </a:t>
            </a:r>
            <a:r>
              <a:rPr lang="en-GB" i="1" dirty="0"/>
              <a:t>Somebody please give me a quick summary so that we can move on. How can outsourcing by TNCs encourage economic development?</a:t>
            </a:r>
            <a:br>
              <a:rPr lang="en-GB" b="1" dirty="0"/>
            </a:br>
            <a:r>
              <a:rPr lang="en-GB" b="1" dirty="0"/>
              <a:t>Student</a:t>
            </a:r>
            <a:r>
              <a:rPr lang="en-GB" dirty="0"/>
              <a:t>: </a:t>
            </a:r>
            <a:r>
              <a:rPr lang="en-GB" i="1" dirty="0"/>
              <a:t>Miss, companies have stuff made overseas. Most of our things are made abroad. They sell them so their lives improve as they can buy things and so life gradually improves there.</a:t>
            </a:r>
          </a:p>
        </p:txBody>
      </p:sp>
      <p:sp>
        <p:nvSpPr>
          <p:cNvPr id="4" name="TextBox 3">
            <a:extLst>
              <a:ext uri="{FF2B5EF4-FFF2-40B4-BE49-F238E27FC236}">
                <a16:creationId xmlns:a16="http://schemas.microsoft.com/office/drawing/2014/main" id="{B101E7A0-8A65-844F-BC4D-122932551311}"/>
              </a:ext>
            </a:extLst>
          </p:cNvPr>
          <p:cNvSpPr txBox="1"/>
          <p:nvPr/>
        </p:nvSpPr>
        <p:spPr>
          <a:xfrm>
            <a:off x="-28142" y="6354688"/>
            <a:ext cx="7348487" cy="276999"/>
          </a:xfrm>
          <a:prstGeom prst="rect">
            <a:avLst/>
          </a:prstGeom>
          <a:noFill/>
        </p:spPr>
        <p:txBody>
          <a:bodyPr wrap="none" rtlCol="0">
            <a:spAutoFit/>
          </a:bodyPr>
          <a:lstStyle/>
          <a:p>
            <a:r>
              <a:rPr lang="en-GB" sz="1200" dirty="0"/>
              <a:t>Extract adapted from </a:t>
            </a:r>
            <a:r>
              <a:rPr lang="en-GB" sz="1200" dirty="0">
                <a:hlinkClick r:id="rId2"/>
              </a:rPr>
              <a:t>https://researchschool.org.uk/news/literacy-through-the-geographical-looking-glass/</a:t>
            </a:r>
            <a:r>
              <a:rPr lang="en-GB" sz="1200" dirty="0"/>
              <a:t> </a:t>
            </a:r>
          </a:p>
        </p:txBody>
      </p:sp>
      <p:sp>
        <p:nvSpPr>
          <p:cNvPr id="5" name="TextBox 4">
            <a:extLst>
              <a:ext uri="{FF2B5EF4-FFF2-40B4-BE49-F238E27FC236}">
                <a16:creationId xmlns:a16="http://schemas.microsoft.com/office/drawing/2014/main" id="{6C9DA5AF-D85E-8C44-AA1E-85B0F8DAC3BF}"/>
              </a:ext>
            </a:extLst>
          </p:cNvPr>
          <p:cNvSpPr txBox="1"/>
          <p:nvPr/>
        </p:nvSpPr>
        <p:spPr>
          <a:xfrm>
            <a:off x="683568" y="5445224"/>
            <a:ext cx="6374694" cy="461665"/>
          </a:xfrm>
          <a:prstGeom prst="rect">
            <a:avLst/>
          </a:prstGeom>
          <a:noFill/>
        </p:spPr>
        <p:txBody>
          <a:bodyPr wrap="none" rtlCol="0">
            <a:spAutoFit/>
          </a:bodyPr>
          <a:lstStyle/>
          <a:p>
            <a:r>
              <a:rPr lang="en-GB" sz="2400" dirty="0">
                <a:solidFill>
                  <a:srgbClr val="FF0000"/>
                </a:solidFill>
              </a:rPr>
              <a:t>What’s wrong with this in terms of language? </a:t>
            </a:r>
            <a:endParaRPr lang="en-GB" dirty="0">
              <a:solidFill>
                <a:srgbClr val="FF0000"/>
              </a:solidFill>
            </a:endParaRPr>
          </a:p>
        </p:txBody>
      </p:sp>
    </p:spTree>
    <p:extLst>
      <p:ext uri="{BB962C8B-B14F-4D97-AF65-F5344CB8AC3E}">
        <p14:creationId xmlns:p14="http://schemas.microsoft.com/office/powerpoint/2010/main" val="114314023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C3067-D086-3649-877F-F9CE16F70396}"/>
              </a:ext>
            </a:extLst>
          </p:cNvPr>
          <p:cNvSpPr>
            <a:spLocks noGrp="1"/>
          </p:cNvSpPr>
          <p:nvPr>
            <p:ph idx="1"/>
          </p:nvPr>
        </p:nvSpPr>
        <p:spPr>
          <a:xfrm>
            <a:off x="265908" y="1556792"/>
            <a:ext cx="8632872" cy="4968552"/>
          </a:xfrm>
        </p:spPr>
        <p:txBody>
          <a:bodyPr>
            <a:normAutofit fontScale="92500" lnSpcReduction="10000"/>
          </a:bodyPr>
          <a:lstStyle/>
          <a:p>
            <a:pPr marL="109728" indent="0">
              <a:buNone/>
            </a:pPr>
            <a:r>
              <a:rPr lang="en-GB" dirty="0"/>
              <a:t>The language of the subject should change this ….</a:t>
            </a:r>
          </a:p>
          <a:p>
            <a:r>
              <a:rPr lang="en-GB" i="1" dirty="0"/>
              <a:t>Miss, companies have </a:t>
            </a:r>
            <a:r>
              <a:rPr lang="en-GB" b="1" i="1" dirty="0">
                <a:solidFill>
                  <a:srgbClr val="00B050"/>
                </a:solidFill>
              </a:rPr>
              <a:t>stuff</a:t>
            </a:r>
            <a:r>
              <a:rPr lang="en-GB" i="1" dirty="0"/>
              <a:t> made overseas. Most of our </a:t>
            </a:r>
            <a:r>
              <a:rPr lang="en-GB" b="1" i="1" dirty="0">
                <a:solidFill>
                  <a:srgbClr val="00B050"/>
                </a:solidFill>
              </a:rPr>
              <a:t>things</a:t>
            </a:r>
            <a:r>
              <a:rPr lang="en-GB" i="1" dirty="0"/>
              <a:t> are made abroad. </a:t>
            </a:r>
            <a:r>
              <a:rPr lang="en-GB" i="1" dirty="0">
                <a:solidFill>
                  <a:srgbClr val="00B050"/>
                </a:solidFill>
              </a:rPr>
              <a:t>They</a:t>
            </a:r>
            <a:r>
              <a:rPr lang="en-GB" i="1" dirty="0"/>
              <a:t> sell </a:t>
            </a:r>
            <a:r>
              <a:rPr lang="en-GB" i="1" dirty="0">
                <a:solidFill>
                  <a:srgbClr val="00B050"/>
                </a:solidFill>
              </a:rPr>
              <a:t>them</a:t>
            </a:r>
            <a:r>
              <a:rPr lang="en-GB" i="1" dirty="0"/>
              <a:t> so </a:t>
            </a:r>
            <a:r>
              <a:rPr lang="en-GB" i="1" dirty="0">
                <a:solidFill>
                  <a:srgbClr val="00B050"/>
                </a:solidFill>
              </a:rPr>
              <a:t>their</a:t>
            </a:r>
            <a:r>
              <a:rPr lang="en-GB" i="1" dirty="0"/>
              <a:t> lives improve as </a:t>
            </a:r>
            <a:r>
              <a:rPr lang="en-GB" i="1" dirty="0">
                <a:solidFill>
                  <a:srgbClr val="00B050"/>
                </a:solidFill>
              </a:rPr>
              <a:t>they</a:t>
            </a:r>
            <a:r>
              <a:rPr lang="en-GB" i="1" dirty="0"/>
              <a:t> can buy </a:t>
            </a:r>
            <a:r>
              <a:rPr lang="en-GB" i="1" dirty="0">
                <a:solidFill>
                  <a:srgbClr val="00B050"/>
                </a:solidFill>
              </a:rPr>
              <a:t>things</a:t>
            </a:r>
            <a:r>
              <a:rPr lang="en-GB" i="1" dirty="0"/>
              <a:t> and </a:t>
            </a:r>
            <a:r>
              <a:rPr lang="en-GB" i="1" dirty="0">
                <a:solidFill>
                  <a:srgbClr val="1F3D91"/>
                </a:solidFill>
              </a:rPr>
              <a:t>so life</a:t>
            </a:r>
            <a:r>
              <a:rPr lang="en-GB" i="1" dirty="0"/>
              <a:t> gradually improves </a:t>
            </a:r>
            <a:r>
              <a:rPr lang="en-GB" i="1" dirty="0">
                <a:solidFill>
                  <a:srgbClr val="00B050"/>
                </a:solidFill>
              </a:rPr>
              <a:t>there</a:t>
            </a:r>
            <a:r>
              <a:rPr lang="en-GB" i="1" dirty="0"/>
              <a:t>.</a:t>
            </a:r>
          </a:p>
          <a:p>
            <a:pPr marL="109728" indent="0">
              <a:buNone/>
            </a:pPr>
            <a:r>
              <a:rPr lang="en-GB" i="1" dirty="0"/>
              <a:t>into this …. </a:t>
            </a:r>
          </a:p>
          <a:p>
            <a:r>
              <a:rPr lang="en-GB" i="1" dirty="0"/>
              <a:t>Miss, </a:t>
            </a:r>
            <a:r>
              <a:rPr lang="en-GB" i="1" dirty="0">
                <a:solidFill>
                  <a:srgbClr val="FF0000"/>
                </a:solidFill>
                <a:highlight>
                  <a:srgbClr val="FFFF00"/>
                </a:highlight>
              </a:rPr>
              <a:t>TNCs</a:t>
            </a:r>
            <a:r>
              <a:rPr lang="en-GB" i="1" dirty="0"/>
              <a:t> </a:t>
            </a:r>
            <a:r>
              <a:rPr lang="en-GB" i="1" dirty="0">
                <a:solidFill>
                  <a:srgbClr val="FF0000"/>
                </a:solidFill>
                <a:highlight>
                  <a:srgbClr val="FFFF00"/>
                </a:highlight>
              </a:rPr>
              <a:t>manufacture</a:t>
            </a:r>
            <a:r>
              <a:rPr lang="en-GB" i="1" dirty="0"/>
              <a:t> most </a:t>
            </a:r>
            <a:r>
              <a:rPr lang="en-GB" i="1" dirty="0">
                <a:solidFill>
                  <a:srgbClr val="FF0000"/>
                </a:solidFill>
                <a:highlight>
                  <a:srgbClr val="FFFF00"/>
                </a:highlight>
              </a:rPr>
              <a:t>products</a:t>
            </a:r>
            <a:r>
              <a:rPr lang="en-GB" i="1" dirty="0"/>
              <a:t> overseas in </a:t>
            </a:r>
            <a:r>
              <a:rPr lang="en-GB" i="1" dirty="0">
                <a:solidFill>
                  <a:srgbClr val="FF0000"/>
                </a:solidFill>
                <a:highlight>
                  <a:srgbClr val="FFFF00"/>
                </a:highlight>
              </a:rPr>
              <a:t>lower-income countries</a:t>
            </a:r>
            <a:r>
              <a:rPr lang="en-GB" i="1" dirty="0">
                <a:solidFill>
                  <a:srgbClr val="FF0000"/>
                </a:solidFill>
              </a:rPr>
              <a:t> </a:t>
            </a:r>
            <a:r>
              <a:rPr lang="en-GB" i="1" dirty="0"/>
              <a:t>such as </a:t>
            </a:r>
            <a:r>
              <a:rPr lang="en-GB" i="1" dirty="0">
                <a:solidFill>
                  <a:srgbClr val="FF0000"/>
                </a:solidFill>
                <a:highlight>
                  <a:srgbClr val="FFFF00"/>
                </a:highlight>
              </a:rPr>
              <a:t>India</a:t>
            </a:r>
            <a:r>
              <a:rPr lang="en-GB" i="1" dirty="0">
                <a:solidFill>
                  <a:srgbClr val="FF0000"/>
                </a:solidFill>
              </a:rPr>
              <a:t> </a:t>
            </a:r>
            <a:r>
              <a:rPr lang="en-GB" i="1" dirty="0"/>
              <a:t>where </a:t>
            </a:r>
            <a:r>
              <a:rPr lang="en-GB" i="1" dirty="0">
                <a:solidFill>
                  <a:srgbClr val="FF0000"/>
                </a:solidFill>
                <a:highlight>
                  <a:srgbClr val="FFFF00"/>
                </a:highlight>
              </a:rPr>
              <a:t>labour costs </a:t>
            </a:r>
            <a:r>
              <a:rPr lang="en-GB" i="1" dirty="0"/>
              <a:t>are cheaper, and </a:t>
            </a:r>
            <a:r>
              <a:rPr lang="en-GB" i="1" dirty="0">
                <a:solidFill>
                  <a:srgbClr val="FF0000"/>
                </a:solidFill>
                <a:highlight>
                  <a:srgbClr val="FFFF00"/>
                </a:highlight>
              </a:rPr>
              <a:t>export</a:t>
            </a:r>
            <a:r>
              <a:rPr lang="en-GB" i="1" dirty="0"/>
              <a:t> them to </a:t>
            </a:r>
            <a:r>
              <a:rPr lang="en-GB" i="1" dirty="0">
                <a:solidFill>
                  <a:srgbClr val="FF0000"/>
                </a:solidFill>
                <a:highlight>
                  <a:srgbClr val="FFFF00"/>
                </a:highlight>
              </a:rPr>
              <a:t>High Income Countries </a:t>
            </a:r>
            <a:r>
              <a:rPr lang="en-GB" i="1" dirty="0"/>
              <a:t>such as </a:t>
            </a:r>
            <a:r>
              <a:rPr lang="en-GB" i="1" dirty="0">
                <a:solidFill>
                  <a:srgbClr val="FF0000"/>
                </a:solidFill>
                <a:highlight>
                  <a:srgbClr val="FFFF00"/>
                </a:highlight>
              </a:rPr>
              <a:t>the UK</a:t>
            </a:r>
            <a:r>
              <a:rPr lang="en-GB" i="1" dirty="0"/>
              <a:t>. When countries increase exports, </a:t>
            </a:r>
            <a:r>
              <a:rPr lang="en-GB" i="1" dirty="0">
                <a:solidFill>
                  <a:srgbClr val="FF0000"/>
                </a:solidFill>
                <a:highlight>
                  <a:srgbClr val="FFFF00"/>
                </a:highlight>
              </a:rPr>
              <a:t>quality of life </a:t>
            </a:r>
            <a:r>
              <a:rPr lang="en-GB" i="1" dirty="0"/>
              <a:t>improves as there are more </a:t>
            </a:r>
            <a:r>
              <a:rPr lang="en-GB" i="1" dirty="0">
                <a:solidFill>
                  <a:srgbClr val="FF0000"/>
                </a:solidFill>
                <a:highlight>
                  <a:srgbClr val="FFFF00"/>
                </a:highlight>
              </a:rPr>
              <a:t>employment</a:t>
            </a:r>
            <a:r>
              <a:rPr lang="en-GB" i="1" dirty="0"/>
              <a:t> and </a:t>
            </a:r>
            <a:r>
              <a:rPr lang="en-GB" i="1" dirty="0">
                <a:solidFill>
                  <a:srgbClr val="FF0000"/>
                </a:solidFill>
                <a:highlight>
                  <a:srgbClr val="FFFF00"/>
                </a:highlight>
              </a:rPr>
              <a:t>higher incomes</a:t>
            </a:r>
            <a:r>
              <a:rPr lang="en-GB" i="1" dirty="0"/>
              <a:t>, which lead to improvements in </a:t>
            </a:r>
            <a:r>
              <a:rPr lang="en-GB" i="1" dirty="0">
                <a:solidFill>
                  <a:srgbClr val="FF0000"/>
                </a:solidFill>
                <a:highlight>
                  <a:srgbClr val="FFFF00"/>
                </a:highlight>
              </a:rPr>
              <a:t>health care </a:t>
            </a:r>
            <a:r>
              <a:rPr lang="en-GB" i="1" dirty="0"/>
              <a:t>and </a:t>
            </a:r>
            <a:r>
              <a:rPr lang="en-GB" i="1" dirty="0">
                <a:solidFill>
                  <a:srgbClr val="FF0000"/>
                </a:solidFill>
                <a:highlight>
                  <a:srgbClr val="FFFF00"/>
                </a:highlight>
              </a:rPr>
              <a:t>life expectancy</a:t>
            </a:r>
            <a:r>
              <a:rPr lang="en-GB" i="1" dirty="0"/>
              <a:t>. </a:t>
            </a:r>
            <a:endParaRPr lang="en-GB" b="1" dirty="0"/>
          </a:p>
        </p:txBody>
      </p:sp>
      <p:sp>
        <p:nvSpPr>
          <p:cNvPr id="6" name="Title 1">
            <a:extLst>
              <a:ext uri="{FF2B5EF4-FFF2-40B4-BE49-F238E27FC236}">
                <a16:creationId xmlns:a16="http://schemas.microsoft.com/office/drawing/2014/main" id="{EB367B8E-F790-D24A-9DBA-43CA35DDDF7A}"/>
              </a:ext>
            </a:extLst>
          </p:cNvPr>
          <p:cNvSpPr>
            <a:spLocks noGrp="1"/>
          </p:cNvSpPr>
          <p:nvPr>
            <p:ph type="title"/>
          </p:nvPr>
        </p:nvSpPr>
        <p:spPr>
          <a:xfrm>
            <a:off x="467544" y="692696"/>
            <a:ext cx="8229600" cy="1066800"/>
          </a:xfrm>
        </p:spPr>
        <p:txBody>
          <a:bodyPr>
            <a:normAutofit/>
          </a:bodyPr>
          <a:lstStyle/>
          <a:p>
            <a:r>
              <a:rPr lang="en-GB" b="0" dirty="0"/>
              <a:t>1 Be able to use geographical terminology </a:t>
            </a:r>
          </a:p>
        </p:txBody>
      </p:sp>
    </p:spTree>
    <p:extLst>
      <p:ext uri="{BB962C8B-B14F-4D97-AF65-F5344CB8AC3E}">
        <p14:creationId xmlns:p14="http://schemas.microsoft.com/office/powerpoint/2010/main" val="2700122076"/>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3567" y="549260"/>
            <a:ext cx="761657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algn="ctr" eaLnBrk="1" hangingPunct="1"/>
            <a:r>
              <a:rPr lang="en-GB" sz="3600" dirty="0">
                <a:solidFill>
                  <a:schemeClr val="accent1"/>
                </a:solidFill>
                <a:latin typeface="Calibri"/>
                <a:cs typeface="Calibri"/>
              </a:rPr>
              <a:t>2 Know the key words, e.g. Rivers</a:t>
            </a:r>
          </a:p>
        </p:txBody>
      </p:sp>
      <p:sp>
        <p:nvSpPr>
          <p:cNvPr id="5" name="TextBox 4"/>
          <p:cNvSpPr txBox="1">
            <a:spLocks noChangeArrowheads="1"/>
          </p:cNvSpPr>
          <p:nvPr/>
        </p:nvSpPr>
        <p:spPr bwMode="auto">
          <a:xfrm>
            <a:off x="467544" y="1268760"/>
            <a:ext cx="36258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algn="l" eaLnBrk="1" hangingPunct="1"/>
            <a:r>
              <a:rPr lang="en-GB" sz="2400" u="sng" dirty="0">
                <a:latin typeface="Calibri"/>
                <a:cs typeface="Calibri"/>
              </a:rPr>
              <a:t>River Channel features</a:t>
            </a:r>
          </a:p>
        </p:txBody>
      </p:sp>
      <p:sp>
        <p:nvSpPr>
          <p:cNvPr id="6" name="TextBox 5"/>
          <p:cNvSpPr txBox="1">
            <a:spLocks noChangeArrowheads="1"/>
          </p:cNvSpPr>
          <p:nvPr/>
        </p:nvSpPr>
        <p:spPr bwMode="auto">
          <a:xfrm>
            <a:off x="467544" y="4077072"/>
            <a:ext cx="48530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algn="l" eaLnBrk="1" hangingPunct="1"/>
            <a:r>
              <a:rPr lang="en-GB" sz="2400" u="sng" dirty="0">
                <a:latin typeface="Calibri"/>
                <a:cs typeface="Calibri"/>
              </a:rPr>
              <a:t>Upper Course features and processes</a:t>
            </a:r>
          </a:p>
        </p:txBody>
      </p:sp>
      <p:sp>
        <p:nvSpPr>
          <p:cNvPr id="7" name="TextBox 6"/>
          <p:cNvSpPr txBox="1">
            <a:spLocks noChangeArrowheads="1"/>
          </p:cNvSpPr>
          <p:nvPr/>
        </p:nvSpPr>
        <p:spPr bwMode="auto">
          <a:xfrm>
            <a:off x="467544" y="1844824"/>
            <a:ext cx="728733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algn="l" eaLnBrk="1" hangingPunct="1"/>
            <a:r>
              <a:rPr lang="en-GB" sz="2200" dirty="0">
                <a:latin typeface="Calibri"/>
                <a:cs typeface="Calibri"/>
              </a:rPr>
              <a:t>Stream, tributary, gradient, resistant rock, plunge pool, gorge.</a:t>
            </a:r>
          </a:p>
        </p:txBody>
      </p:sp>
      <p:sp>
        <p:nvSpPr>
          <p:cNvPr id="8" name="TextBox 7"/>
          <p:cNvSpPr txBox="1">
            <a:spLocks noChangeArrowheads="1"/>
          </p:cNvSpPr>
          <p:nvPr/>
        </p:nvSpPr>
        <p:spPr bwMode="auto">
          <a:xfrm>
            <a:off x="467544" y="4581128"/>
            <a:ext cx="7947025"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algn="l" eaLnBrk="1" hangingPunct="1"/>
            <a:r>
              <a:rPr lang="en-GB" sz="2400" dirty="0">
                <a:latin typeface="Calibri"/>
                <a:cs typeface="Calibri"/>
              </a:rPr>
              <a:t>V-shaped, interlocking spurs, weathering, mechanical weathering, freeze-thaw, scree, chemical weathering, biological weathering, mass movement, landslides, soil creep.</a:t>
            </a:r>
          </a:p>
        </p:txBody>
      </p:sp>
      <p:sp>
        <p:nvSpPr>
          <p:cNvPr id="9" name="TextBox 7"/>
          <p:cNvSpPr txBox="1">
            <a:spLocks noChangeArrowheads="1"/>
          </p:cNvSpPr>
          <p:nvPr/>
        </p:nvSpPr>
        <p:spPr bwMode="auto">
          <a:xfrm>
            <a:off x="467544" y="2924944"/>
            <a:ext cx="8086725"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algn="l" eaLnBrk="1" hangingPunct="1"/>
            <a:r>
              <a:rPr lang="en-GB" sz="2200" dirty="0">
                <a:latin typeface="Calibri"/>
                <a:cs typeface="Calibri"/>
              </a:rPr>
              <a:t>Friction, river energy, sediment, load, erosion, traction, saltation, suspension, solution, </a:t>
            </a:r>
            <a:r>
              <a:rPr lang="en-GB" sz="2200" dirty="0" err="1">
                <a:latin typeface="Calibri"/>
                <a:cs typeface="Calibri"/>
              </a:rPr>
              <a:t>corrasion</a:t>
            </a:r>
            <a:r>
              <a:rPr lang="en-GB" sz="2200" dirty="0">
                <a:latin typeface="Calibri"/>
                <a:cs typeface="Calibri"/>
              </a:rPr>
              <a:t>, abrasion, corrosion, hydraulic action, cavitation</a:t>
            </a:r>
          </a:p>
        </p:txBody>
      </p:sp>
      <p:sp>
        <p:nvSpPr>
          <p:cNvPr id="10" name="TextBox 9"/>
          <p:cNvSpPr txBox="1">
            <a:spLocks noChangeArrowheads="1"/>
          </p:cNvSpPr>
          <p:nvPr/>
        </p:nvSpPr>
        <p:spPr bwMode="auto">
          <a:xfrm>
            <a:off x="467544" y="2348880"/>
            <a:ext cx="80486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algn="l" eaLnBrk="1" hangingPunct="1"/>
            <a:r>
              <a:rPr lang="en-GB" sz="2400" u="sng" dirty="0">
                <a:latin typeface="Calibri"/>
                <a:cs typeface="Calibri"/>
              </a:rPr>
              <a:t>River Channel processes</a:t>
            </a:r>
          </a:p>
        </p:txBody>
      </p:sp>
      <p:sp>
        <p:nvSpPr>
          <p:cNvPr id="2" name="TextBox 1">
            <a:extLst>
              <a:ext uri="{FF2B5EF4-FFF2-40B4-BE49-F238E27FC236}">
                <a16:creationId xmlns:a16="http://schemas.microsoft.com/office/drawing/2014/main" id="{5E5298F6-8231-1D4E-ACFB-9A9CAB41E7C3}"/>
              </a:ext>
            </a:extLst>
          </p:cNvPr>
          <p:cNvSpPr txBox="1"/>
          <p:nvPr/>
        </p:nvSpPr>
        <p:spPr>
          <a:xfrm>
            <a:off x="444839" y="5877272"/>
            <a:ext cx="7943585" cy="461665"/>
          </a:xfrm>
          <a:prstGeom prst="rect">
            <a:avLst/>
          </a:prstGeom>
          <a:noFill/>
        </p:spPr>
        <p:txBody>
          <a:bodyPr wrap="none" rtlCol="0">
            <a:spAutoFit/>
          </a:bodyPr>
          <a:lstStyle/>
          <a:p>
            <a:r>
              <a:rPr lang="en-GB" sz="2400" dirty="0">
                <a:solidFill>
                  <a:srgbClr val="FF0000"/>
                </a:solidFill>
              </a:rPr>
              <a:t>There are a lot! these are just a part of one GCSE Topic! </a:t>
            </a:r>
          </a:p>
        </p:txBody>
      </p:sp>
    </p:spTree>
    <p:extLst>
      <p:ext uri="{BB962C8B-B14F-4D97-AF65-F5344CB8AC3E}">
        <p14:creationId xmlns:p14="http://schemas.microsoft.com/office/powerpoint/2010/main" val="244776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C887-68C9-F341-BC4B-997DC85559CB}"/>
              </a:ext>
            </a:extLst>
          </p:cNvPr>
          <p:cNvSpPr>
            <a:spLocks noGrp="1"/>
          </p:cNvSpPr>
          <p:nvPr>
            <p:ph type="title"/>
          </p:nvPr>
        </p:nvSpPr>
        <p:spPr>
          <a:xfrm>
            <a:off x="344681" y="692696"/>
            <a:ext cx="8229600" cy="792088"/>
          </a:xfrm>
        </p:spPr>
        <p:txBody>
          <a:bodyPr/>
          <a:lstStyle/>
          <a:p>
            <a:r>
              <a:rPr lang="en-GB" b="0" dirty="0"/>
              <a:t>3 Be able to write briefly when required </a:t>
            </a:r>
          </a:p>
        </p:txBody>
      </p:sp>
      <p:sp>
        <p:nvSpPr>
          <p:cNvPr id="3" name="Content Placeholder 2">
            <a:extLst>
              <a:ext uri="{FF2B5EF4-FFF2-40B4-BE49-F238E27FC236}">
                <a16:creationId xmlns:a16="http://schemas.microsoft.com/office/drawing/2014/main" id="{0A414397-1D92-584E-B202-3D6159B4A609}"/>
              </a:ext>
            </a:extLst>
          </p:cNvPr>
          <p:cNvSpPr>
            <a:spLocks noGrp="1"/>
          </p:cNvSpPr>
          <p:nvPr>
            <p:ph idx="1"/>
          </p:nvPr>
        </p:nvSpPr>
        <p:spPr>
          <a:xfrm>
            <a:off x="433865" y="1533137"/>
            <a:ext cx="8219256" cy="815743"/>
          </a:xfrm>
        </p:spPr>
        <p:txBody>
          <a:bodyPr>
            <a:normAutofit lnSpcReduction="10000"/>
          </a:bodyPr>
          <a:lstStyle/>
          <a:p>
            <a:r>
              <a:rPr lang="en-GB" sz="2400" dirty="0">
                <a:latin typeface="+mn-lt"/>
              </a:rPr>
              <a:t>In many situations, you aren’t required to write at length. This is especially true of exams. </a:t>
            </a:r>
          </a:p>
        </p:txBody>
      </p:sp>
      <p:sp>
        <p:nvSpPr>
          <p:cNvPr id="4" name="Rectangle 3">
            <a:extLst>
              <a:ext uri="{FF2B5EF4-FFF2-40B4-BE49-F238E27FC236}">
                <a16:creationId xmlns:a16="http://schemas.microsoft.com/office/drawing/2014/main" id="{CCC11CBC-7CC0-6A47-9A3C-E85E61FD7E50}"/>
              </a:ext>
            </a:extLst>
          </p:cNvPr>
          <p:cNvSpPr txBox="1">
            <a:spLocks noChangeArrowheads="1"/>
          </p:cNvSpPr>
          <p:nvPr/>
        </p:nvSpPr>
        <p:spPr>
          <a:xfrm>
            <a:off x="291984" y="4725144"/>
            <a:ext cx="8449395" cy="1601327"/>
          </a:xfrm>
          <a:prstGeom prst="rect">
            <a:avLst/>
          </a:prstGeom>
        </p:spPr>
        <p:txBody>
          <a:bodyPr/>
          <a:lstStyle>
            <a:lvl1pPr marL="342900" indent="-342900"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marL="0" indent="0" eaLnBrk="1" hangingPunct="1">
              <a:spcBef>
                <a:spcPct val="20000"/>
              </a:spcBef>
            </a:pPr>
            <a:r>
              <a:rPr lang="en-US" sz="2200" dirty="0">
                <a:latin typeface="+mn-lt"/>
              </a:rPr>
              <a:t>In an exam, to turn a 1-mark answer into 2 marks, you need to </a:t>
            </a:r>
            <a:r>
              <a:rPr lang="en-US" sz="2200" b="1" dirty="0">
                <a:latin typeface="+mn-lt"/>
              </a:rPr>
              <a:t>develop</a:t>
            </a:r>
            <a:r>
              <a:rPr lang="en-US" sz="2200" dirty="0">
                <a:latin typeface="+mn-lt"/>
              </a:rPr>
              <a:t> a point, using a connective, e.g. ‘so that’</a:t>
            </a:r>
          </a:p>
          <a:p>
            <a:pPr eaLnBrk="1" hangingPunct="1">
              <a:spcBef>
                <a:spcPct val="20000"/>
              </a:spcBef>
              <a:buFontTx/>
              <a:buChar char="•"/>
            </a:pPr>
            <a:r>
              <a:rPr lang="en-US" sz="2200" dirty="0">
                <a:latin typeface="+mn-lt"/>
              </a:rPr>
              <a:t>Though simple, knowing how to develop – or extend – points like this is the basis for structuring all longer pieces of writing </a:t>
            </a:r>
          </a:p>
        </p:txBody>
      </p:sp>
      <p:sp>
        <p:nvSpPr>
          <p:cNvPr id="5" name="TextBox 3">
            <a:extLst>
              <a:ext uri="{FF2B5EF4-FFF2-40B4-BE49-F238E27FC236}">
                <a16:creationId xmlns:a16="http://schemas.microsoft.com/office/drawing/2014/main" id="{65B12A50-477A-0740-A900-9B217D7CD92E}"/>
              </a:ext>
            </a:extLst>
          </p:cNvPr>
          <p:cNvSpPr txBox="1">
            <a:spLocks noChangeArrowheads="1"/>
          </p:cNvSpPr>
          <p:nvPr/>
        </p:nvSpPr>
        <p:spPr bwMode="auto">
          <a:xfrm>
            <a:off x="466349" y="2964433"/>
            <a:ext cx="8100666"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charset="0"/>
                <a:ea typeface="ＭＳ Ｐゴシック" charset="0"/>
                <a:cs typeface="Arial" charset="0"/>
              </a:defRPr>
            </a:lvl1pPr>
            <a:lvl2pPr marL="742950" indent="-285750" eaLnBrk="0" hangingPunct="0">
              <a:defRPr>
                <a:solidFill>
                  <a:schemeClr val="tx1"/>
                </a:solidFill>
                <a:latin typeface="Trebuchet MS" charset="0"/>
                <a:ea typeface="Arial" charset="0"/>
                <a:cs typeface="Arial" charset="0"/>
              </a:defRPr>
            </a:lvl2pPr>
            <a:lvl3pPr marL="1143000" indent="-228600" eaLnBrk="0" hangingPunct="0">
              <a:defRPr>
                <a:solidFill>
                  <a:schemeClr val="tx1"/>
                </a:solidFill>
                <a:latin typeface="Trebuchet MS" charset="0"/>
                <a:ea typeface="Arial" charset="0"/>
                <a:cs typeface="Arial" charset="0"/>
              </a:defRPr>
            </a:lvl3pPr>
            <a:lvl4pPr marL="1600200" indent="-228600" eaLnBrk="0" hangingPunct="0">
              <a:defRPr>
                <a:solidFill>
                  <a:schemeClr val="tx1"/>
                </a:solidFill>
                <a:latin typeface="Trebuchet MS" charset="0"/>
                <a:ea typeface="Arial" charset="0"/>
                <a:cs typeface="Arial" charset="0"/>
              </a:defRPr>
            </a:lvl4pPr>
            <a:lvl5pPr marL="2057400" indent="-228600" eaLnBrk="0" hangingPunct="0">
              <a:defRPr>
                <a:solidFill>
                  <a:schemeClr val="tx1"/>
                </a:solidFill>
                <a:latin typeface="Trebuchet MS"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Trebuchet MS" charset="0"/>
                <a:ea typeface="Arial" charset="0"/>
                <a:cs typeface="Arial" charset="0"/>
              </a:defRPr>
            </a:lvl9pPr>
          </a:lstStyle>
          <a:p>
            <a:pPr algn="l" eaLnBrk="1" hangingPunct="1"/>
            <a:r>
              <a:rPr lang="en-GB" sz="2400" dirty="0">
                <a:solidFill>
                  <a:srgbClr val="0070C0"/>
                </a:solidFill>
                <a:latin typeface="Bradley Hand ITC" charset="0"/>
              </a:rPr>
              <a:t>A region can have weather satellites put in place</a:t>
            </a:r>
            <a:r>
              <a:rPr lang="en-GB" sz="2400" dirty="0">
                <a:solidFill>
                  <a:srgbClr val="FF0000"/>
                </a:solidFill>
                <a:latin typeface="Bradley Hand ITC" charset="0"/>
              </a:rPr>
              <a:t>(correct point – 1 mark)</a:t>
            </a:r>
            <a:r>
              <a:rPr lang="en-GB" sz="2400" dirty="0">
                <a:latin typeface="Bradley Hand ITC" charset="0"/>
              </a:rPr>
              <a:t> </a:t>
            </a:r>
            <a:r>
              <a:rPr lang="en-GB" sz="2400" b="1" u="sng" dirty="0">
                <a:solidFill>
                  <a:srgbClr val="FF0000"/>
                </a:solidFill>
                <a:latin typeface="Bradley Hand ITC" charset="0"/>
              </a:rPr>
              <a:t>so that </a:t>
            </a:r>
            <a:r>
              <a:rPr lang="en-GB" sz="2400" dirty="0">
                <a:solidFill>
                  <a:srgbClr val="0070C0"/>
                </a:solidFill>
                <a:latin typeface="Bradley Hand ITC" charset="0"/>
              </a:rPr>
              <a:t>when a real hurricane happens they get advance warning, and can evacuate people </a:t>
            </a:r>
            <a:r>
              <a:rPr lang="en-GB" sz="2400" dirty="0">
                <a:solidFill>
                  <a:srgbClr val="FF0000"/>
                </a:solidFill>
                <a:latin typeface="Bradley Hand ITC" charset="0"/>
              </a:rPr>
              <a:t>(a developed point – 1 mark)</a:t>
            </a:r>
            <a:r>
              <a:rPr lang="en-GB" sz="2400" dirty="0">
                <a:latin typeface="Bradley Hand ITC" charset="0"/>
              </a:rPr>
              <a:t> </a:t>
            </a:r>
          </a:p>
        </p:txBody>
      </p:sp>
      <p:sp>
        <p:nvSpPr>
          <p:cNvPr id="8" name="TextBox 7">
            <a:extLst>
              <a:ext uri="{FF2B5EF4-FFF2-40B4-BE49-F238E27FC236}">
                <a16:creationId xmlns:a16="http://schemas.microsoft.com/office/drawing/2014/main" id="{23246854-98B7-B940-88C7-DC8F931623B3}"/>
              </a:ext>
            </a:extLst>
          </p:cNvPr>
          <p:cNvSpPr txBox="1"/>
          <p:nvPr/>
        </p:nvSpPr>
        <p:spPr>
          <a:xfrm>
            <a:off x="493160" y="2348880"/>
            <a:ext cx="8370787" cy="615553"/>
          </a:xfrm>
          <a:prstGeom prst="rect">
            <a:avLst/>
          </a:prstGeom>
          <a:solidFill>
            <a:schemeClr val="bg1"/>
          </a:solidFill>
        </p:spPr>
        <p:txBody>
          <a:bodyPr wrap="square" rtlCol="0">
            <a:spAutoFit/>
          </a:bodyPr>
          <a:lstStyle/>
          <a:p>
            <a:r>
              <a:rPr lang="en-US" sz="1700" b="1" dirty="0"/>
              <a:t>Describe one way in which a region affected by hurricanes can prepare for this hazard (2 marks)</a:t>
            </a:r>
          </a:p>
        </p:txBody>
      </p:sp>
    </p:spTree>
    <p:extLst>
      <p:ext uri="{BB962C8B-B14F-4D97-AF65-F5344CB8AC3E}">
        <p14:creationId xmlns:p14="http://schemas.microsoft.com/office/powerpoint/2010/main" val="187916065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fontScale="90000"/>
          </a:bodyPr>
          <a:lstStyle/>
          <a:p>
            <a:r>
              <a:rPr lang="en-GB" b="0" dirty="0">
                <a:solidFill>
                  <a:srgbClr val="1F3D91"/>
                </a:solidFill>
              </a:rPr>
              <a:t>4 Be able to develop (or extend) your writing</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a:xfrm>
            <a:off x="323528" y="1759496"/>
            <a:ext cx="8219256" cy="4549824"/>
          </a:xfrm>
        </p:spPr>
        <p:txBody>
          <a:bodyPr>
            <a:normAutofit fontScale="92500"/>
          </a:bodyPr>
          <a:lstStyle/>
          <a:p>
            <a:pPr marL="109728" indent="0">
              <a:buNone/>
            </a:pPr>
            <a:r>
              <a:rPr lang="en-GB" dirty="0">
                <a:solidFill>
                  <a:srgbClr val="26377C"/>
                </a:solidFill>
              </a:rPr>
              <a:t>In Geography, points can be developed or extended by – </a:t>
            </a:r>
          </a:p>
          <a:p>
            <a:pPr marL="566928" indent="-457200">
              <a:buAutoNum type="alphaLcParenR"/>
            </a:pPr>
            <a:r>
              <a:rPr lang="en-GB" dirty="0">
                <a:solidFill>
                  <a:srgbClr val="26377C"/>
                </a:solidFill>
              </a:rPr>
              <a:t>Giving further detail e.g. ‘</a:t>
            </a:r>
            <a:r>
              <a:rPr lang="en-GB" i="1" dirty="0">
                <a:solidFill>
                  <a:srgbClr val="26377C"/>
                </a:solidFill>
              </a:rPr>
              <a:t>the tallest rainforest trees have canopies </a:t>
            </a:r>
            <a:r>
              <a:rPr lang="en-GB" b="1" i="1" dirty="0">
                <a:solidFill>
                  <a:srgbClr val="26377C"/>
                </a:solidFill>
              </a:rPr>
              <a:t>so that </a:t>
            </a:r>
            <a:r>
              <a:rPr lang="en-GB" i="1" dirty="0">
                <a:solidFill>
                  <a:srgbClr val="26377C"/>
                </a:solidFill>
              </a:rPr>
              <a:t>they can obtain more sunlight’</a:t>
            </a:r>
          </a:p>
          <a:p>
            <a:pPr marL="566928" indent="-457200">
              <a:buAutoNum type="alphaLcParenR"/>
            </a:pPr>
            <a:r>
              <a:rPr lang="en-GB" dirty="0">
                <a:solidFill>
                  <a:srgbClr val="26377C"/>
                </a:solidFill>
              </a:rPr>
              <a:t>Giving an example – this can be either data or a named example of something e.g. </a:t>
            </a:r>
            <a:r>
              <a:rPr lang="en-GB" i="1" dirty="0">
                <a:solidFill>
                  <a:srgbClr val="26377C"/>
                </a:solidFill>
              </a:rPr>
              <a:t>‘More traffic leads to greater amounts of greenhouse gases </a:t>
            </a:r>
            <a:r>
              <a:rPr lang="en-GB" b="1" i="1" dirty="0">
                <a:solidFill>
                  <a:srgbClr val="26377C"/>
                </a:solidFill>
              </a:rPr>
              <a:t>e.g. </a:t>
            </a:r>
            <a:r>
              <a:rPr lang="en-GB" i="1" dirty="0">
                <a:solidFill>
                  <a:srgbClr val="26377C"/>
                </a:solidFill>
              </a:rPr>
              <a:t>CO2</a:t>
            </a:r>
            <a:r>
              <a:rPr lang="en-GB" dirty="0">
                <a:solidFill>
                  <a:srgbClr val="26377C"/>
                </a:solidFill>
              </a:rPr>
              <a:t>’</a:t>
            </a:r>
          </a:p>
          <a:p>
            <a:pPr marL="566928" indent="-457200">
              <a:buAutoNum type="alphaLcParenR"/>
            </a:pPr>
            <a:r>
              <a:rPr lang="en-GB" dirty="0">
                <a:solidFill>
                  <a:srgbClr val="26377C"/>
                </a:solidFill>
              </a:rPr>
              <a:t>Giving a consequence – e.g. ‘</a:t>
            </a:r>
            <a:r>
              <a:rPr lang="en-GB" i="1" dirty="0">
                <a:solidFill>
                  <a:srgbClr val="26377C"/>
                </a:solidFill>
              </a:rPr>
              <a:t>Heavy rain leads to surface run-off </a:t>
            </a:r>
            <a:r>
              <a:rPr lang="en-GB" b="1" i="1" dirty="0">
                <a:solidFill>
                  <a:srgbClr val="26377C"/>
                </a:solidFill>
              </a:rPr>
              <a:t>which can lead to </a:t>
            </a:r>
            <a:r>
              <a:rPr lang="en-GB" i="1" dirty="0">
                <a:solidFill>
                  <a:srgbClr val="26377C"/>
                </a:solidFill>
              </a:rPr>
              <a:t>greater flood risk</a:t>
            </a:r>
            <a:r>
              <a:rPr lang="en-GB" dirty="0">
                <a:solidFill>
                  <a:srgbClr val="26377C"/>
                </a:solidFill>
              </a:rPr>
              <a:t>’</a:t>
            </a:r>
          </a:p>
          <a:p>
            <a:pPr marL="109728" indent="0">
              <a:buNone/>
            </a:pPr>
            <a:endParaRPr lang="en-GB" dirty="0">
              <a:solidFill>
                <a:srgbClr val="26377C"/>
              </a:solidFill>
            </a:endParaRPr>
          </a:p>
          <a:p>
            <a:pPr marL="109728" indent="0">
              <a:buNone/>
            </a:pPr>
            <a:r>
              <a:rPr lang="en-GB" dirty="0">
                <a:solidFill>
                  <a:srgbClr val="26377C"/>
                </a:solidFill>
              </a:rPr>
              <a:t>These all use what we call ‘connective’ words or phrases.</a:t>
            </a:r>
          </a:p>
        </p:txBody>
      </p:sp>
    </p:spTree>
    <p:extLst>
      <p:ext uri="{BB962C8B-B14F-4D97-AF65-F5344CB8AC3E}">
        <p14:creationId xmlns:p14="http://schemas.microsoft.com/office/powerpoint/2010/main" val="2787427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4704" y="484092"/>
            <a:ext cx="7886700" cy="760413"/>
          </a:xfrm>
        </p:spPr>
        <p:txBody>
          <a:bodyPr/>
          <a:lstStyle/>
          <a:p>
            <a:pPr eaLnBrk="1" hangingPunct="1"/>
            <a:r>
              <a:rPr lang="en-GB" dirty="0"/>
              <a:t>5 Be able to explain causes</a:t>
            </a:r>
          </a:p>
        </p:txBody>
      </p:sp>
      <p:sp>
        <p:nvSpPr>
          <p:cNvPr id="20483" name="Content Placeholder 3"/>
          <p:cNvSpPr>
            <a:spLocks noGrp="1"/>
          </p:cNvSpPr>
          <p:nvPr>
            <p:ph sz="half" idx="1"/>
          </p:nvPr>
        </p:nvSpPr>
        <p:spPr>
          <a:xfrm>
            <a:off x="199507" y="1207716"/>
            <a:ext cx="7920038" cy="533425"/>
          </a:xfrm>
        </p:spPr>
        <p:txBody>
          <a:bodyPr>
            <a:normAutofit/>
          </a:bodyPr>
          <a:lstStyle/>
          <a:p>
            <a:r>
              <a:rPr lang="en-GB" sz="2400" dirty="0"/>
              <a:t>Explaining why something has happened i.e. its </a:t>
            </a:r>
            <a:r>
              <a:rPr lang="en-GB" sz="2400" b="1" dirty="0"/>
              <a:t>cause.</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753489028"/>
              </p:ext>
            </p:extLst>
          </p:nvPr>
        </p:nvGraphicFramePr>
        <p:xfrm>
          <a:off x="179512" y="5085184"/>
          <a:ext cx="7937970" cy="1568995"/>
        </p:xfrm>
        <a:graphic>
          <a:graphicData uri="http://schemas.openxmlformats.org/drawingml/2006/table">
            <a:tbl>
              <a:tblPr firstRow="1" bandRow="1">
                <a:tableStyleId>{7DF18680-E054-41AD-8BC1-D1AEF772440D}</a:tableStyleId>
              </a:tblPr>
              <a:tblGrid>
                <a:gridCol w="7937970">
                  <a:extLst>
                    <a:ext uri="{9D8B030D-6E8A-4147-A177-3AD203B41FA5}">
                      <a16:colId xmlns:a16="http://schemas.microsoft.com/office/drawing/2014/main" val="20000"/>
                    </a:ext>
                  </a:extLst>
                </a:gridCol>
              </a:tblGrid>
              <a:tr h="319209">
                <a:tc>
                  <a:txBody>
                    <a:bodyPr/>
                    <a:lstStyle/>
                    <a:p>
                      <a:r>
                        <a:rPr lang="en-GB" sz="2000" dirty="0"/>
                        <a:t>Explain the causes of..</a:t>
                      </a:r>
                      <a:endParaRPr lang="en-US" sz="2000" dirty="0"/>
                    </a:p>
                  </a:txBody>
                  <a:tcPr marL="68580" marR="68580"/>
                </a:tc>
                <a:extLst>
                  <a:ext uri="{0D108BD9-81ED-4DB2-BD59-A6C34878D82A}">
                    <a16:rowId xmlns:a16="http://schemas.microsoft.com/office/drawing/2014/main" val="10000"/>
                  </a:ext>
                </a:extLst>
              </a:tr>
              <a:tr h="1172755">
                <a:tc>
                  <a:txBody>
                    <a:bodyPr/>
                    <a:lstStyle/>
                    <a:p>
                      <a:pPr marL="342900" indent="-342900">
                        <a:lnSpc>
                          <a:spcPct val="100000"/>
                        </a:lnSpc>
                        <a:buFont typeface="Arial"/>
                        <a:buChar char="•"/>
                      </a:pPr>
                      <a:r>
                        <a:rPr lang="en-GB" sz="2000" dirty="0"/>
                        <a:t>Give a sequential (stage-by-stage) explanation</a:t>
                      </a:r>
                      <a:r>
                        <a:rPr lang="en-GB" sz="2000" baseline="0" dirty="0"/>
                        <a:t> .</a:t>
                      </a:r>
                    </a:p>
                    <a:p>
                      <a:pPr marL="342900" indent="-342900">
                        <a:lnSpc>
                          <a:spcPct val="100000"/>
                        </a:lnSpc>
                        <a:buFont typeface="Arial"/>
                        <a:buChar char="•"/>
                      </a:pPr>
                      <a:r>
                        <a:rPr lang="en-GB" sz="2000" baseline="0" dirty="0"/>
                        <a:t>Processes are explained in a logical way (step by step) – called ‘a chain of reasoning’, where one thing leads to another. </a:t>
                      </a:r>
                    </a:p>
                  </a:txBody>
                  <a:tcPr marL="68580" marR="68580"/>
                </a:tc>
                <a:extLst>
                  <a:ext uri="{0D108BD9-81ED-4DB2-BD59-A6C34878D82A}">
                    <a16:rowId xmlns:a16="http://schemas.microsoft.com/office/drawing/2014/main" val="10001"/>
                  </a:ext>
                </a:extLst>
              </a:tr>
            </a:tbl>
          </a:graphicData>
        </a:graphic>
      </p:graphicFrame>
      <p:sp>
        <p:nvSpPr>
          <p:cNvPr id="5" name="Text Box 2">
            <a:extLst>
              <a:ext uri="{FF2B5EF4-FFF2-40B4-BE49-F238E27FC236}">
                <a16:creationId xmlns:a16="http://schemas.microsoft.com/office/drawing/2014/main" id="{630E7F3B-C845-664D-A955-1635C4239FA8}"/>
              </a:ext>
            </a:extLst>
          </p:cNvPr>
          <p:cNvSpPr txBox="1">
            <a:spLocks noChangeArrowheads="1"/>
          </p:cNvSpPr>
          <p:nvPr/>
        </p:nvSpPr>
        <p:spPr bwMode="auto">
          <a:xfrm>
            <a:off x="179512" y="2492896"/>
            <a:ext cx="8569647" cy="2448272"/>
          </a:xfrm>
          <a:prstGeom prst="rect">
            <a:avLst/>
          </a:prstGeom>
          <a:solidFill>
            <a:srgbClr val="FFFFFF"/>
          </a:solidFill>
          <a:ln w="9525">
            <a:solidFill>
              <a:srgbClr val="000000"/>
            </a:solidFill>
            <a:miter lim="800000"/>
            <a:headEnd/>
            <a:tailEnd/>
          </a:ln>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GB" sz="2300" dirty="0">
                <a:latin typeface="Bradley Hand ITC" pitchFamily="66" charset="0"/>
              </a:rPr>
              <a:t>Constructive margins are where </a:t>
            </a:r>
            <a:r>
              <a:rPr lang="en-GB" sz="2200" dirty="0">
                <a:latin typeface="Bradley Hand ITC" pitchFamily="66" charset="0"/>
              </a:rPr>
              <a:t>plates pull apart. When this happens, a plume of magma rises to the surface to fill the gap. On constructive plate margins this tends to be basaltic lava so flows easily away from the boundary before solidifying. When more lava rises to the surface this creates another layer of rock on top of the first layer. This continues building up the volcano to be large with shallow sides. </a:t>
            </a:r>
            <a:endParaRPr lang="en-GB" sz="2200" dirty="0">
              <a:latin typeface="Arial" charset="0"/>
            </a:endParaRPr>
          </a:p>
        </p:txBody>
      </p:sp>
      <p:sp>
        <p:nvSpPr>
          <p:cNvPr id="2" name="TextBox 1">
            <a:extLst>
              <a:ext uri="{FF2B5EF4-FFF2-40B4-BE49-F238E27FC236}">
                <a16:creationId xmlns:a16="http://schemas.microsoft.com/office/drawing/2014/main" id="{9DA519F7-EAE7-B94A-9B30-70A997048C67}"/>
              </a:ext>
            </a:extLst>
          </p:cNvPr>
          <p:cNvSpPr txBox="1"/>
          <p:nvPr/>
        </p:nvSpPr>
        <p:spPr>
          <a:xfrm>
            <a:off x="179512" y="1772816"/>
            <a:ext cx="8225329" cy="646331"/>
          </a:xfrm>
          <a:prstGeom prst="rect">
            <a:avLst/>
          </a:prstGeom>
          <a:noFill/>
        </p:spPr>
        <p:txBody>
          <a:bodyPr wrap="none" rtlCol="0">
            <a:spAutoFit/>
          </a:bodyPr>
          <a:lstStyle/>
          <a:p>
            <a:r>
              <a:rPr lang="en-GB" i="1" dirty="0"/>
              <a:t>Explain how volcanoes can be formed along </a:t>
            </a:r>
            <a:r>
              <a:rPr lang="en-GB" b="1" i="1" dirty="0"/>
              <a:t>either </a:t>
            </a:r>
            <a:r>
              <a:rPr lang="en-GB" i="1" dirty="0"/>
              <a:t>constructive </a:t>
            </a:r>
            <a:r>
              <a:rPr lang="en-GB" b="1" i="1" dirty="0"/>
              <a:t>or </a:t>
            </a:r>
            <a:r>
              <a:rPr lang="en-GB" i="1" dirty="0"/>
              <a:t>destructive </a:t>
            </a:r>
          </a:p>
          <a:p>
            <a:r>
              <a:rPr lang="en-GB" i="1" dirty="0"/>
              <a:t>plate boundaries. (4 marks)</a:t>
            </a:r>
          </a:p>
        </p:txBody>
      </p:sp>
      <p:sp>
        <p:nvSpPr>
          <p:cNvPr id="9" name="Rectangle 8">
            <a:extLst>
              <a:ext uri="{FF2B5EF4-FFF2-40B4-BE49-F238E27FC236}">
                <a16:creationId xmlns:a16="http://schemas.microsoft.com/office/drawing/2014/main" id="{3B2DB5D9-5E38-8A4E-A108-007EF79D88B6}"/>
              </a:ext>
            </a:extLst>
          </p:cNvPr>
          <p:cNvSpPr>
            <a:spLocks noChangeArrowheads="1"/>
          </p:cNvSpPr>
          <p:nvPr/>
        </p:nvSpPr>
        <p:spPr bwMode="auto">
          <a:xfrm>
            <a:off x="5724128" y="2703301"/>
            <a:ext cx="676275"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4800" dirty="0">
                <a:solidFill>
                  <a:srgbClr val="FF0000"/>
                </a:solidFill>
              </a:rPr>
              <a:t>✓</a:t>
            </a:r>
          </a:p>
        </p:txBody>
      </p:sp>
      <p:sp>
        <p:nvSpPr>
          <p:cNvPr id="10" name="Rectangle 9">
            <a:extLst>
              <a:ext uri="{FF2B5EF4-FFF2-40B4-BE49-F238E27FC236}">
                <a16:creationId xmlns:a16="http://schemas.microsoft.com/office/drawing/2014/main" id="{F9F9D908-5ABB-834F-B4B6-541B9E009938}"/>
              </a:ext>
            </a:extLst>
          </p:cNvPr>
          <p:cNvSpPr>
            <a:spLocks noChangeArrowheads="1"/>
          </p:cNvSpPr>
          <p:nvPr/>
        </p:nvSpPr>
        <p:spPr bwMode="auto">
          <a:xfrm>
            <a:off x="6732240" y="2996952"/>
            <a:ext cx="6762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4800" dirty="0">
                <a:solidFill>
                  <a:srgbClr val="FF0000"/>
                </a:solidFill>
              </a:rPr>
              <a:t>✓</a:t>
            </a:r>
          </a:p>
        </p:txBody>
      </p:sp>
      <p:sp>
        <p:nvSpPr>
          <p:cNvPr id="11" name="Rectangle 10">
            <a:extLst>
              <a:ext uri="{FF2B5EF4-FFF2-40B4-BE49-F238E27FC236}">
                <a16:creationId xmlns:a16="http://schemas.microsoft.com/office/drawing/2014/main" id="{A6F14993-6FD6-C54E-ACCF-109326E3C1F3}"/>
              </a:ext>
            </a:extLst>
          </p:cNvPr>
          <p:cNvSpPr>
            <a:spLocks noChangeArrowheads="1"/>
          </p:cNvSpPr>
          <p:nvPr/>
        </p:nvSpPr>
        <p:spPr bwMode="auto">
          <a:xfrm>
            <a:off x="1547664" y="4365104"/>
            <a:ext cx="676275"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4800" dirty="0">
                <a:solidFill>
                  <a:srgbClr val="FF0000"/>
                </a:solidFill>
              </a:rPr>
              <a:t>✓</a:t>
            </a:r>
          </a:p>
        </p:txBody>
      </p:sp>
      <p:sp>
        <p:nvSpPr>
          <p:cNvPr id="12" name="Rectangle 11">
            <a:extLst>
              <a:ext uri="{FF2B5EF4-FFF2-40B4-BE49-F238E27FC236}">
                <a16:creationId xmlns:a16="http://schemas.microsoft.com/office/drawing/2014/main" id="{4E722319-2AFA-864D-A483-AEE6495F9783}"/>
              </a:ext>
            </a:extLst>
          </p:cNvPr>
          <p:cNvSpPr>
            <a:spLocks noChangeArrowheads="1"/>
          </p:cNvSpPr>
          <p:nvPr/>
        </p:nvSpPr>
        <p:spPr bwMode="auto">
          <a:xfrm>
            <a:off x="5292080" y="3685207"/>
            <a:ext cx="676275"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4800" dirty="0">
                <a:solidFill>
                  <a:srgbClr val="FF0000"/>
                </a:solidFill>
              </a:rPr>
              <a:t>✓</a:t>
            </a:r>
          </a:p>
        </p:txBody>
      </p:sp>
    </p:spTree>
    <p:extLst>
      <p:ext uri="{BB962C8B-B14F-4D97-AF65-F5344CB8AC3E}">
        <p14:creationId xmlns:p14="http://schemas.microsoft.com/office/powerpoint/2010/main" val="346102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6543" y="375640"/>
            <a:ext cx="7886700" cy="760413"/>
          </a:xfrm>
        </p:spPr>
        <p:txBody>
          <a:bodyPr/>
          <a:lstStyle/>
          <a:p>
            <a:r>
              <a:rPr lang="en-GB" dirty="0"/>
              <a:t>6 Be able to explain consequences </a:t>
            </a:r>
          </a:p>
        </p:txBody>
      </p:sp>
      <p:sp>
        <p:nvSpPr>
          <p:cNvPr id="20483" name="Content Placeholder 3"/>
          <p:cNvSpPr>
            <a:spLocks noGrp="1"/>
          </p:cNvSpPr>
          <p:nvPr>
            <p:ph sz="half" idx="1"/>
          </p:nvPr>
        </p:nvSpPr>
        <p:spPr>
          <a:xfrm>
            <a:off x="31818" y="1062525"/>
            <a:ext cx="8583167" cy="719390"/>
          </a:xfrm>
        </p:spPr>
        <p:txBody>
          <a:bodyPr>
            <a:normAutofit/>
          </a:bodyPr>
          <a:lstStyle/>
          <a:p>
            <a:r>
              <a:rPr lang="en-GB" sz="2000" dirty="0"/>
              <a:t>Explaining the outcomes, impacts, or effects of something means explaining its </a:t>
            </a:r>
            <a:r>
              <a:rPr lang="en-GB" sz="2000" b="1" dirty="0"/>
              <a:t>consequences</a:t>
            </a:r>
            <a:r>
              <a:rPr lang="en-GB" sz="2000" dirty="0"/>
              <a:t>.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261527593"/>
              </p:ext>
            </p:extLst>
          </p:nvPr>
        </p:nvGraphicFramePr>
        <p:xfrm>
          <a:off x="235189" y="4890335"/>
          <a:ext cx="7937128" cy="1781763"/>
        </p:xfrm>
        <a:graphic>
          <a:graphicData uri="http://schemas.openxmlformats.org/drawingml/2006/table">
            <a:tbl>
              <a:tblPr firstRow="1" bandRow="1">
                <a:tableStyleId>{7DF18680-E054-41AD-8BC1-D1AEF772440D}</a:tableStyleId>
              </a:tblPr>
              <a:tblGrid>
                <a:gridCol w="7937128">
                  <a:extLst>
                    <a:ext uri="{9D8B030D-6E8A-4147-A177-3AD203B41FA5}">
                      <a16:colId xmlns:a16="http://schemas.microsoft.com/office/drawing/2014/main" val="20001"/>
                    </a:ext>
                  </a:extLst>
                </a:gridCol>
              </a:tblGrid>
              <a:tr h="342669">
                <a:tc>
                  <a:txBody>
                    <a:bodyPr/>
                    <a:lstStyle/>
                    <a:p>
                      <a:r>
                        <a:rPr lang="en-GB" sz="2000" dirty="0"/>
                        <a:t>Explain the consequences</a:t>
                      </a:r>
                      <a:r>
                        <a:rPr lang="en-GB" sz="2000" baseline="0" dirty="0"/>
                        <a:t> of ...</a:t>
                      </a:r>
                      <a:endParaRPr lang="en-US" sz="2000" dirty="0"/>
                    </a:p>
                  </a:txBody>
                  <a:tcPr marL="68580" marR="68580"/>
                </a:tc>
                <a:extLst>
                  <a:ext uri="{0D108BD9-81ED-4DB2-BD59-A6C34878D82A}">
                    <a16:rowId xmlns:a16="http://schemas.microsoft.com/office/drawing/2014/main" val="10000"/>
                  </a:ext>
                </a:extLst>
              </a:tr>
              <a:tr h="1385523">
                <a:tc>
                  <a:txBody>
                    <a:bodyPr/>
                    <a:lstStyle/>
                    <a:p>
                      <a:pPr marL="342900" indent="-342900">
                        <a:lnSpc>
                          <a:spcPct val="100000"/>
                        </a:lnSpc>
                        <a:buFont typeface="Arial"/>
                        <a:buChar char="•"/>
                      </a:pPr>
                      <a:r>
                        <a:rPr lang="en-GB" sz="2000" dirty="0"/>
                        <a:t>Includes</a:t>
                      </a:r>
                      <a:r>
                        <a:rPr lang="en-GB" sz="2000" baseline="0" dirty="0"/>
                        <a:t> the key words impacts, effects, outcomes, results.</a:t>
                      </a:r>
                    </a:p>
                    <a:p>
                      <a:pPr marL="342900" indent="-342900">
                        <a:lnSpc>
                          <a:spcPct val="100000"/>
                        </a:lnSpc>
                        <a:buFont typeface="Arial"/>
                        <a:buChar char="•"/>
                      </a:pPr>
                      <a:r>
                        <a:rPr lang="en-GB" sz="2000" baseline="0" dirty="0"/>
                        <a:t>Can be positive or negative, or economic, social or environmental </a:t>
                      </a:r>
                    </a:p>
                    <a:p>
                      <a:pPr marL="342900" indent="-342900">
                        <a:lnSpc>
                          <a:spcPct val="100000"/>
                        </a:lnSpc>
                        <a:buFont typeface="Arial"/>
                        <a:buChar char="•"/>
                      </a:pPr>
                      <a:r>
                        <a:rPr lang="en-GB" sz="2000" baseline="0" dirty="0"/>
                        <a:t>Using examples and evidence helps to develop a case or an argument.</a:t>
                      </a:r>
                      <a:endParaRPr lang="en-US" sz="2000" dirty="0"/>
                    </a:p>
                  </a:txBody>
                  <a:tcPr marL="68580" marR="68580"/>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D36B6C15-1E2D-0E4F-B351-2FF7D63E53EF}"/>
              </a:ext>
            </a:extLst>
          </p:cNvPr>
          <p:cNvSpPr txBox="1"/>
          <p:nvPr/>
        </p:nvSpPr>
        <p:spPr>
          <a:xfrm>
            <a:off x="395536" y="1702549"/>
            <a:ext cx="8355703" cy="646331"/>
          </a:xfrm>
          <a:prstGeom prst="rect">
            <a:avLst/>
          </a:prstGeom>
          <a:noFill/>
        </p:spPr>
        <p:txBody>
          <a:bodyPr wrap="square" rtlCol="0">
            <a:spAutoFit/>
          </a:bodyPr>
          <a:lstStyle/>
          <a:p>
            <a:r>
              <a:rPr lang="en-GB" i="1" dirty="0"/>
              <a:t>Explain how economic growth in an emerging economy such as India can </a:t>
            </a:r>
            <a:endParaRPr lang="en-US" i="1" dirty="0"/>
          </a:p>
          <a:p>
            <a:r>
              <a:rPr lang="en-GB" i="1" dirty="0"/>
              <a:t>lead to changes in the population. (4 marks)</a:t>
            </a:r>
            <a:endParaRPr lang="en-US" i="1" dirty="0"/>
          </a:p>
        </p:txBody>
      </p:sp>
      <p:sp>
        <p:nvSpPr>
          <p:cNvPr id="7" name="TextBox 6">
            <a:extLst>
              <a:ext uri="{FF2B5EF4-FFF2-40B4-BE49-F238E27FC236}">
                <a16:creationId xmlns:a16="http://schemas.microsoft.com/office/drawing/2014/main" id="{2CD753D5-1127-2C49-91F2-FD1CD989CBC9}"/>
              </a:ext>
            </a:extLst>
          </p:cNvPr>
          <p:cNvSpPr txBox="1"/>
          <p:nvPr/>
        </p:nvSpPr>
        <p:spPr>
          <a:xfrm>
            <a:off x="235189" y="2342335"/>
            <a:ext cx="8516050" cy="2554545"/>
          </a:xfrm>
          <a:prstGeom prst="rect">
            <a:avLst/>
          </a:prstGeom>
          <a:noFill/>
        </p:spPr>
        <p:txBody>
          <a:bodyPr wrap="square" rtlCol="0">
            <a:spAutoFit/>
          </a:bodyPr>
          <a:lstStyle/>
          <a:p>
            <a:r>
              <a:rPr lang="en-GB" sz="2000" dirty="0">
                <a:latin typeface="Bradley Hand" pitchFamily="2" charset="77"/>
              </a:rPr>
              <a:t>If India gains more money through economic growth, they could invest in healthcare. By doing this, illnesses would be reduced which would make the population stronger. This would increase life expectancy and reduce death rates. India could also invest in education, teaching young people about contraceptives and hygiene. This would eventually reduce maternal mortality rates, as women would want to give birth in hospitals, and it would reduce the fertility rate because women will have a more equal place in society.</a:t>
            </a:r>
          </a:p>
        </p:txBody>
      </p:sp>
      <p:sp>
        <p:nvSpPr>
          <p:cNvPr id="8" name="Rectangle 7">
            <a:extLst>
              <a:ext uri="{FF2B5EF4-FFF2-40B4-BE49-F238E27FC236}">
                <a16:creationId xmlns:a16="http://schemas.microsoft.com/office/drawing/2014/main" id="{6A03BEF8-029E-0B45-A3BF-ED9C70680960}"/>
              </a:ext>
            </a:extLst>
          </p:cNvPr>
          <p:cNvSpPr>
            <a:spLocks noChangeArrowheads="1"/>
          </p:cNvSpPr>
          <p:nvPr/>
        </p:nvSpPr>
        <p:spPr bwMode="auto">
          <a:xfrm>
            <a:off x="5796136" y="2432345"/>
            <a:ext cx="676275"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4800" dirty="0">
                <a:solidFill>
                  <a:srgbClr val="FF0000"/>
                </a:solidFill>
              </a:rPr>
              <a:t>✓</a:t>
            </a:r>
          </a:p>
        </p:txBody>
      </p:sp>
      <p:sp>
        <p:nvSpPr>
          <p:cNvPr id="9" name="Rectangle 8">
            <a:extLst>
              <a:ext uri="{FF2B5EF4-FFF2-40B4-BE49-F238E27FC236}">
                <a16:creationId xmlns:a16="http://schemas.microsoft.com/office/drawing/2014/main" id="{94262D2B-96F6-6B48-9FF7-F8DF048969B4}"/>
              </a:ext>
            </a:extLst>
          </p:cNvPr>
          <p:cNvSpPr>
            <a:spLocks noChangeArrowheads="1"/>
          </p:cNvSpPr>
          <p:nvPr/>
        </p:nvSpPr>
        <p:spPr bwMode="auto">
          <a:xfrm>
            <a:off x="6300192" y="2785338"/>
            <a:ext cx="6762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4800" dirty="0">
                <a:solidFill>
                  <a:srgbClr val="FF0000"/>
                </a:solidFill>
              </a:rPr>
              <a:t>✓</a:t>
            </a:r>
          </a:p>
        </p:txBody>
      </p:sp>
      <p:sp>
        <p:nvSpPr>
          <p:cNvPr id="10" name="Rectangle 9">
            <a:extLst>
              <a:ext uri="{FF2B5EF4-FFF2-40B4-BE49-F238E27FC236}">
                <a16:creationId xmlns:a16="http://schemas.microsoft.com/office/drawing/2014/main" id="{EB30A60A-624E-9442-BFBC-8909E55F97CE}"/>
              </a:ext>
            </a:extLst>
          </p:cNvPr>
          <p:cNvSpPr>
            <a:spLocks noChangeArrowheads="1"/>
          </p:cNvSpPr>
          <p:nvPr/>
        </p:nvSpPr>
        <p:spPr bwMode="auto">
          <a:xfrm>
            <a:off x="6976467" y="3661340"/>
            <a:ext cx="676275"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4800" dirty="0">
                <a:solidFill>
                  <a:srgbClr val="FF0000"/>
                </a:solidFill>
              </a:rPr>
              <a:t>✓</a:t>
            </a:r>
          </a:p>
        </p:txBody>
      </p:sp>
      <p:sp>
        <p:nvSpPr>
          <p:cNvPr id="11" name="Rectangle 10">
            <a:extLst>
              <a:ext uri="{FF2B5EF4-FFF2-40B4-BE49-F238E27FC236}">
                <a16:creationId xmlns:a16="http://schemas.microsoft.com/office/drawing/2014/main" id="{A2BDBBD5-F850-A54B-BDFE-BA429216F525}"/>
              </a:ext>
            </a:extLst>
          </p:cNvPr>
          <p:cNvSpPr>
            <a:spLocks noChangeArrowheads="1"/>
          </p:cNvSpPr>
          <p:nvPr/>
        </p:nvSpPr>
        <p:spPr bwMode="auto">
          <a:xfrm>
            <a:off x="3179170" y="3144456"/>
            <a:ext cx="676275"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4800" dirty="0">
                <a:solidFill>
                  <a:srgbClr val="FF0000"/>
                </a:solidFill>
              </a:rPr>
              <a:t>✓</a:t>
            </a:r>
          </a:p>
        </p:txBody>
      </p:sp>
    </p:spTree>
    <p:extLst>
      <p:ext uri="{BB962C8B-B14F-4D97-AF65-F5344CB8AC3E}">
        <p14:creationId xmlns:p14="http://schemas.microsoft.com/office/powerpoint/2010/main" val="15596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56" y="423679"/>
            <a:ext cx="8229600" cy="576064"/>
          </a:xfrm>
        </p:spPr>
        <p:txBody>
          <a:bodyPr>
            <a:normAutofit fontScale="90000"/>
          </a:bodyPr>
          <a:lstStyle/>
          <a:p>
            <a:r>
              <a:rPr lang="en-US" sz="3600" b="0" dirty="0"/>
              <a:t>7 </a:t>
            </a:r>
            <a:r>
              <a:rPr lang="en-GB" b="0" dirty="0"/>
              <a:t>Be able to a</a:t>
            </a:r>
            <a:r>
              <a:rPr lang="en-US" sz="3600" b="0" dirty="0" err="1"/>
              <a:t>rgue</a:t>
            </a:r>
            <a:r>
              <a:rPr lang="en-US" sz="3600" b="0" dirty="0"/>
              <a:t> a case</a:t>
            </a:r>
          </a:p>
        </p:txBody>
      </p:sp>
      <p:graphicFrame>
        <p:nvGraphicFramePr>
          <p:cNvPr id="4" name="Table 3"/>
          <p:cNvGraphicFramePr>
            <a:graphicFrameLocks noGrp="1"/>
          </p:cNvGraphicFramePr>
          <p:nvPr>
            <p:extLst>
              <p:ext uri="{D42A27DB-BD31-4B8C-83A1-F6EECF244321}">
                <p14:modId xmlns:p14="http://schemas.microsoft.com/office/powerpoint/2010/main" val="2910041145"/>
              </p:ext>
            </p:extLst>
          </p:nvPr>
        </p:nvGraphicFramePr>
        <p:xfrm>
          <a:off x="215514" y="1840271"/>
          <a:ext cx="8712972" cy="4541057"/>
        </p:xfrm>
        <a:graphic>
          <a:graphicData uri="http://schemas.openxmlformats.org/drawingml/2006/table">
            <a:tbl>
              <a:tblPr firstRow="1" firstCol="1" bandRow="1">
                <a:tableStyleId>{5C22544A-7EE6-4342-B048-85BDC9FD1C3A}</a:tableStyleId>
              </a:tblPr>
              <a:tblGrid>
                <a:gridCol w="6156685">
                  <a:extLst>
                    <a:ext uri="{9D8B030D-6E8A-4147-A177-3AD203B41FA5}">
                      <a16:colId xmlns:a16="http://schemas.microsoft.com/office/drawing/2014/main" val="20000"/>
                    </a:ext>
                  </a:extLst>
                </a:gridCol>
                <a:gridCol w="2556287">
                  <a:extLst>
                    <a:ext uri="{9D8B030D-6E8A-4147-A177-3AD203B41FA5}">
                      <a16:colId xmlns:a16="http://schemas.microsoft.com/office/drawing/2014/main" val="20001"/>
                    </a:ext>
                  </a:extLst>
                </a:gridCol>
              </a:tblGrid>
              <a:tr h="388982">
                <a:tc>
                  <a:txBody>
                    <a:bodyPr/>
                    <a:lstStyle/>
                    <a:p>
                      <a:pPr marL="0" marR="0" algn="ctr">
                        <a:lnSpc>
                          <a:spcPct val="115000"/>
                        </a:lnSpc>
                        <a:spcBef>
                          <a:spcPts val="0"/>
                        </a:spcBef>
                        <a:spcAft>
                          <a:spcPts val="0"/>
                        </a:spcAft>
                      </a:pPr>
                      <a:r>
                        <a:rPr lang="en-GB" sz="1800" dirty="0">
                          <a:solidFill>
                            <a:schemeClr val="tx1"/>
                          </a:solidFill>
                          <a:effectLst/>
                          <a:latin typeface="+mn-lt"/>
                          <a:ea typeface="+mn-ea"/>
                          <a:cs typeface="+mn-cs"/>
                        </a:rPr>
                        <a:t>One candidate’s answer</a:t>
                      </a:r>
                      <a:endParaRPr lang="en-US" sz="18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800" dirty="0">
                          <a:solidFill>
                            <a:srgbClr val="FF0000"/>
                          </a:solidFill>
                          <a:effectLst/>
                          <a:latin typeface="+mn-lt"/>
                          <a:ea typeface="+mn-ea"/>
                          <a:cs typeface="+mn-cs"/>
                        </a:rPr>
                        <a:t>Examiner comment</a:t>
                      </a:r>
                      <a:endParaRPr lang="en-US" sz="1800" dirty="0">
                        <a:solidFill>
                          <a:srgbClr val="FF0000"/>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54937">
                <a:tc>
                  <a:txBody>
                    <a:bodyPr/>
                    <a:lstStyle/>
                    <a:p>
                      <a:pPr marL="0" marR="0">
                        <a:lnSpc>
                          <a:spcPct val="115000"/>
                        </a:lnSpc>
                        <a:spcBef>
                          <a:spcPts val="0"/>
                        </a:spcBef>
                        <a:spcAft>
                          <a:spcPts val="0"/>
                        </a:spcAft>
                      </a:pPr>
                      <a:r>
                        <a:rPr lang="en-GB" sz="1700" b="0" dirty="0">
                          <a:solidFill>
                            <a:schemeClr val="tx1"/>
                          </a:solidFill>
                          <a:effectLst/>
                        </a:rPr>
                        <a:t>The impacts of tectonic hazards are usually much greater on developing countries (e.g.</a:t>
                      </a:r>
                      <a:r>
                        <a:rPr lang="en-GB" sz="1700" b="0" baseline="0" dirty="0">
                          <a:solidFill>
                            <a:schemeClr val="tx1"/>
                          </a:solidFill>
                          <a:effectLst/>
                        </a:rPr>
                        <a:t> Haiti)</a:t>
                      </a:r>
                      <a:r>
                        <a:rPr lang="en-GB" sz="1700" b="0" dirty="0">
                          <a:solidFill>
                            <a:schemeClr val="tx1"/>
                          </a:solidFill>
                          <a:effectLst/>
                        </a:rPr>
                        <a:t> rather than developed countries (e.g. Japan). In Japan, economic impacts have been much greater than social. The 2011 Sendai earthquake and the tsunami that it caused caused over US$350 billion worth of economic damage, the most ever recorded for a disaster. Haiti was a major earthquake in 2010, but only caused US$7 billion of damage. So economic impacts are worse in developed countries. But</a:t>
                      </a:r>
                      <a:r>
                        <a:rPr lang="en-GB" sz="1700" b="0" baseline="0" dirty="0">
                          <a:solidFill>
                            <a:schemeClr val="tx1"/>
                          </a:solidFill>
                          <a:effectLst/>
                        </a:rPr>
                        <a:t> s</a:t>
                      </a:r>
                      <a:r>
                        <a:rPr lang="en-GB" sz="1700" b="0" dirty="0">
                          <a:solidFill>
                            <a:schemeClr val="tx1"/>
                          </a:solidFill>
                          <a:effectLst/>
                        </a:rPr>
                        <a:t>ocially it is very different. Both disasters were major events but Haiti was much more vulnerable and less able to cope so social impacts were greater. The 2010 earthquake killed 316,000 people compared to the Sendai earthquake, which killed 28,000. Haiti is a low income country</a:t>
                      </a:r>
                      <a:r>
                        <a:rPr lang="en-GB" sz="1700" b="0" baseline="0" dirty="0">
                          <a:solidFill>
                            <a:schemeClr val="tx1"/>
                          </a:solidFill>
                          <a:effectLst/>
                        </a:rPr>
                        <a:t> and is much less</a:t>
                      </a:r>
                      <a:r>
                        <a:rPr lang="en-GB" sz="1700" b="0" dirty="0">
                          <a:solidFill>
                            <a:schemeClr val="tx1"/>
                          </a:solidFill>
                          <a:effectLst/>
                        </a:rPr>
                        <a:t> able to cope. </a:t>
                      </a:r>
                      <a:endParaRPr lang="en-US" sz="1700" b="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charset="0"/>
                        <a:buChar char="•"/>
                      </a:pPr>
                      <a:r>
                        <a:rPr lang="en-US" sz="1700" kern="1200" dirty="0">
                          <a:solidFill>
                            <a:srgbClr val="FF0000"/>
                          </a:solidFill>
                          <a:effectLst/>
                          <a:latin typeface="+mn-lt"/>
                          <a:ea typeface="+mn-ea"/>
                          <a:cs typeface="+mn-cs"/>
                        </a:rPr>
                        <a:t>Uses two good examples of </a:t>
                      </a:r>
                      <a:r>
                        <a:rPr lang="en-US" sz="1700" kern="1200" baseline="0" dirty="0">
                          <a:solidFill>
                            <a:srgbClr val="FF0000"/>
                          </a:solidFill>
                          <a:effectLst/>
                          <a:latin typeface="+mn-lt"/>
                          <a:ea typeface="+mn-ea"/>
                          <a:cs typeface="+mn-cs"/>
                        </a:rPr>
                        <a:t>tectonic hazards</a:t>
                      </a:r>
                    </a:p>
                    <a:p>
                      <a:pPr marL="285750" indent="-285750">
                        <a:buFont typeface="Arial" charset="0"/>
                        <a:buChar char="•"/>
                      </a:pPr>
                      <a:r>
                        <a:rPr lang="en-US" sz="1700" kern="1200" baseline="0" dirty="0">
                          <a:solidFill>
                            <a:srgbClr val="FF0000"/>
                          </a:solidFill>
                          <a:effectLst/>
                          <a:latin typeface="+mn-lt"/>
                          <a:ea typeface="+mn-ea"/>
                          <a:cs typeface="+mn-cs"/>
                        </a:rPr>
                        <a:t>Makes comparisons – ‘rather than’, ‘much greater’, ‘is very different’, ‘was much more vulnerable’</a:t>
                      </a:r>
                    </a:p>
                    <a:p>
                      <a:pPr marL="285750" indent="-285750">
                        <a:buFont typeface="Arial" charset="0"/>
                        <a:buChar char="•"/>
                      </a:pPr>
                      <a:r>
                        <a:rPr lang="en-US" sz="1700" kern="1200" dirty="0">
                          <a:solidFill>
                            <a:srgbClr val="FF0000"/>
                          </a:solidFill>
                          <a:effectLst/>
                          <a:latin typeface="+mn-lt"/>
                          <a:ea typeface="+mn-ea"/>
                          <a:cs typeface="+mn-cs"/>
                        </a:rPr>
                        <a:t>Knows details about both earthquakes</a:t>
                      </a:r>
                    </a:p>
                    <a:p>
                      <a:pPr marL="285750" indent="-285750">
                        <a:buFont typeface="Arial" charset="0"/>
                        <a:buChar char="•"/>
                      </a:pPr>
                      <a:r>
                        <a:rPr lang="en-US" sz="1700" kern="1200" dirty="0">
                          <a:solidFill>
                            <a:srgbClr val="FF0000"/>
                          </a:solidFill>
                          <a:effectLst/>
                          <a:latin typeface="+mn-lt"/>
                          <a:ea typeface="+mn-ea"/>
                          <a:cs typeface="+mn-cs"/>
                        </a:rPr>
                        <a:t>Makes it clear that the statement is only partly true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117108" y="985529"/>
            <a:ext cx="9026892" cy="707886"/>
          </a:xfrm>
          <a:prstGeom prst="rect">
            <a:avLst/>
          </a:prstGeom>
          <a:noFill/>
        </p:spPr>
        <p:txBody>
          <a:bodyPr wrap="square" rtlCol="0">
            <a:spAutoFit/>
          </a:bodyPr>
          <a:lstStyle/>
          <a:p>
            <a:r>
              <a:rPr lang="en-GB" sz="2000" dirty="0">
                <a:solidFill>
                  <a:srgbClr val="26377C"/>
                </a:solidFill>
              </a:rPr>
              <a:t>The impacts of tectonic hazards on emerging or developing countries are greater than those in developed countries. How far do you agree? </a:t>
            </a:r>
            <a:endParaRPr lang="en-US" sz="2000" dirty="0">
              <a:solidFill>
                <a:srgbClr val="26377C"/>
              </a:solidFill>
            </a:endParaRPr>
          </a:p>
        </p:txBody>
      </p:sp>
    </p:spTree>
    <p:extLst>
      <p:ext uri="{BB962C8B-B14F-4D97-AF65-F5344CB8AC3E}">
        <p14:creationId xmlns:p14="http://schemas.microsoft.com/office/powerpoint/2010/main" val="16813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CEB8-CB23-2045-A2C9-038D3DF8B1DF}"/>
              </a:ext>
            </a:extLst>
          </p:cNvPr>
          <p:cNvSpPr>
            <a:spLocks noGrp="1"/>
          </p:cNvSpPr>
          <p:nvPr>
            <p:ph type="title"/>
          </p:nvPr>
        </p:nvSpPr>
        <p:spPr/>
        <p:txBody>
          <a:bodyPr/>
          <a:lstStyle/>
          <a:p>
            <a:r>
              <a:rPr lang="en-GB" dirty="0"/>
              <a:t>Today’s aims </a:t>
            </a:r>
          </a:p>
        </p:txBody>
      </p:sp>
      <p:sp>
        <p:nvSpPr>
          <p:cNvPr id="3" name="Content Placeholder 2">
            <a:extLst>
              <a:ext uri="{FF2B5EF4-FFF2-40B4-BE49-F238E27FC236}">
                <a16:creationId xmlns:a16="http://schemas.microsoft.com/office/drawing/2014/main" id="{F86516FE-E91C-4A46-8390-9DF268D64F60}"/>
              </a:ext>
            </a:extLst>
          </p:cNvPr>
          <p:cNvSpPr>
            <a:spLocks noGrp="1"/>
          </p:cNvSpPr>
          <p:nvPr>
            <p:ph idx="1"/>
          </p:nvPr>
        </p:nvSpPr>
        <p:spPr>
          <a:xfrm>
            <a:off x="457200" y="1628800"/>
            <a:ext cx="8219256" cy="4945736"/>
          </a:xfrm>
        </p:spPr>
        <p:txBody>
          <a:bodyPr>
            <a:normAutofit lnSpcReduction="10000"/>
          </a:bodyPr>
          <a:lstStyle/>
          <a:p>
            <a:pPr marL="109728" indent="0">
              <a:lnSpc>
                <a:spcPct val="118000"/>
              </a:lnSpc>
              <a:buNone/>
            </a:pPr>
            <a:r>
              <a:rPr lang="en-GB" dirty="0"/>
              <a:t>This tutorial will provide you with skills in how to: </a:t>
            </a:r>
          </a:p>
          <a:p>
            <a:pPr>
              <a:lnSpc>
                <a:spcPct val="118000"/>
              </a:lnSpc>
            </a:pPr>
            <a:r>
              <a:rPr lang="en-GB" dirty="0"/>
              <a:t>think like a geographer</a:t>
            </a:r>
          </a:p>
          <a:p>
            <a:pPr>
              <a:lnSpc>
                <a:spcPct val="118000"/>
              </a:lnSpc>
            </a:pPr>
            <a:r>
              <a:rPr lang="en-GB" dirty="0"/>
              <a:t>write like a geographer. </a:t>
            </a:r>
            <a:br>
              <a:rPr lang="en-GB" dirty="0"/>
            </a:br>
            <a:endParaRPr lang="en-GB" dirty="0"/>
          </a:p>
          <a:p>
            <a:pPr marL="109728" indent="0">
              <a:lnSpc>
                <a:spcPct val="118000"/>
              </a:lnSpc>
              <a:buNone/>
            </a:pPr>
            <a:r>
              <a:rPr lang="en-GB" dirty="0"/>
              <a:t>It will:</a:t>
            </a:r>
          </a:p>
          <a:p>
            <a:pPr>
              <a:lnSpc>
                <a:spcPct val="118000"/>
              </a:lnSpc>
            </a:pPr>
            <a:r>
              <a:rPr lang="en-GB" dirty="0"/>
              <a:t>explore how you can develop skills which will help you in your geographical writing</a:t>
            </a:r>
          </a:p>
          <a:p>
            <a:pPr>
              <a:lnSpc>
                <a:spcPct val="118000"/>
              </a:lnSpc>
            </a:pPr>
            <a:r>
              <a:rPr lang="en-GB" dirty="0"/>
              <a:t>introduce you to some skills in looking at geographical sources, such as photos, maps, diagrams and data.</a:t>
            </a:r>
          </a:p>
        </p:txBody>
      </p:sp>
    </p:spTree>
    <p:extLst>
      <p:ext uri="{BB962C8B-B14F-4D97-AF65-F5344CB8AC3E}">
        <p14:creationId xmlns:p14="http://schemas.microsoft.com/office/powerpoint/2010/main" val="116208992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157"/>
            <a:ext cx="8229600" cy="774720"/>
          </a:xfrm>
        </p:spPr>
        <p:txBody>
          <a:bodyPr>
            <a:normAutofit fontScale="90000"/>
          </a:bodyPr>
          <a:lstStyle/>
          <a:p>
            <a:r>
              <a:rPr lang="en-GB" dirty="0"/>
              <a:t>8 Be able to make decisions or judgments</a:t>
            </a:r>
            <a:endParaRPr lang="en-US" dirty="0"/>
          </a:p>
        </p:txBody>
      </p:sp>
      <p:sp>
        <p:nvSpPr>
          <p:cNvPr id="3" name="Content Placeholder 2"/>
          <p:cNvSpPr>
            <a:spLocks noGrp="1"/>
          </p:cNvSpPr>
          <p:nvPr>
            <p:ph sz="half" idx="1"/>
          </p:nvPr>
        </p:nvSpPr>
        <p:spPr>
          <a:xfrm>
            <a:off x="0" y="1196752"/>
            <a:ext cx="3995936" cy="4032448"/>
          </a:xfrm>
        </p:spPr>
        <p:txBody>
          <a:bodyPr>
            <a:normAutofit fontScale="77500" lnSpcReduction="20000"/>
          </a:bodyPr>
          <a:lstStyle/>
          <a:p>
            <a:r>
              <a:rPr lang="en-GB" dirty="0"/>
              <a:t>Four GCSE specifications have exams where you’re asked to make decisions</a:t>
            </a:r>
          </a:p>
          <a:p>
            <a:r>
              <a:rPr lang="en-GB" dirty="0"/>
              <a:t>You’re usually given a situation (in a Resource Booklet) where disagreement exists about the best future plan for a place or issue</a:t>
            </a:r>
          </a:p>
          <a:p>
            <a:r>
              <a:rPr lang="en-GB" dirty="0"/>
              <a:t>You choose one, and </a:t>
            </a:r>
            <a:r>
              <a:rPr lang="en-GB" b="1" dirty="0"/>
              <a:t>justify </a:t>
            </a:r>
            <a:r>
              <a:rPr lang="en-GB" dirty="0"/>
              <a:t>your choice using evidence and reasoning </a:t>
            </a:r>
          </a:p>
          <a:p>
            <a:r>
              <a:rPr lang="en-GB" dirty="0"/>
              <a:t>The answer will need to be lengthy – worth 9 or even 12 marks</a:t>
            </a:r>
          </a:p>
        </p:txBody>
      </p:sp>
      <p:sp>
        <p:nvSpPr>
          <p:cNvPr id="5" name="Slide Number Placeholder 4"/>
          <p:cNvSpPr>
            <a:spLocks noGrp="1"/>
          </p:cNvSpPr>
          <p:nvPr>
            <p:ph type="sldNum" sz="quarter" idx="12"/>
          </p:nvPr>
        </p:nvSpPr>
        <p:spPr/>
        <p:txBody>
          <a:bodyPr/>
          <a:lstStyle/>
          <a:p>
            <a:fld id="{A793D6BE-B063-4CE7-8AB5-0CF61CC34C1B}" type="slidenum">
              <a:rPr lang="en-US" smtClean="0"/>
              <a:pPr/>
              <a:t>20</a:t>
            </a:fld>
            <a:endParaRPr lang="en-US" dirty="0"/>
          </a:p>
        </p:txBody>
      </p:sp>
      <p:pic>
        <p:nvPicPr>
          <p:cNvPr id="4" name="Picture 2"/>
          <p:cNvPicPr>
            <a:picLocks noGrp="1" noChangeAspect="1" noChangeArrowheads="1"/>
          </p:cNvPicPr>
          <p:nvPr>
            <p:ph sz="half" idx="2"/>
          </p:nvPr>
        </p:nvPicPr>
        <p:blipFill rotWithShape="1">
          <a:blip r:embed="rId3" cstate="print"/>
          <a:srcRect r="5402"/>
          <a:stretch/>
        </p:blipFill>
        <p:spPr bwMode="auto">
          <a:xfrm>
            <a:off x="3995936" y="1191785"/>
            <a:ext cx="5142454" cy="3749383"/>
          </a:xfrm>
          <a:prstGeom prst="rect">
            <a:avLst/>
          </a:prstGeom>
          <a:noFill/>
          <a:ln w="9525">
            <a:noFill/>
            <a:miter lim="800000"/>
            <a:headEnd/>
            <a:tailEnd/>
          </a:ln>
        </p:spPr>
      </p:pic>
      <p:sp>
        <p:nvSpPr>
          <p:cNvPr id="6" name="Rounded Rectangle 5"/>
          <p:cNvSpPr/>
          <p:nvPr/>
        </p:nvSpPr>
        <p:spPr>
          <a:xfrm>
            <a:off x="6804248" y="3717032"/>
            <a:ext cx="792088" cy="21602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ine Callout 2 6"/>
          <p:cNvSpPr/>
          <p:nvPr/>
        </p:nvSpPr>
        <p:spPr>
          <a:xfrm>
            <a:off x="251520" y="5301208"/>
            <a:ext cx="6408712" cy="1512168"/>
          </a:xfrm>
          <a:prstGeom prst="borderCallout2">
            <a:avLst>
              <a:gd name="adj1" fmla="val 28983"/>
              <a:gd name="adj2" fmla="val 95551"/>
              <a:gd name="adj3" fmla="val 27123"/>
              <a:gd name="adj4" fmla="val 113575"/>
              <a:gd name="adj5" fmla="val -94211"/>
              <a:gd name="adj6" fmla="val 11127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The question will give you key words – these are important.</a:t>
            </a:r>
          </a:p>
          <a:p>
            <a:pPr algn="ctr"/>
            <a:r>
              <a:rPr lang="en-GB" dirty="0"/>
              <a:t>In this case ‘</a:t>
            </a:r>
            <a:r>
              <a:rPr lang="en-GB" i="1" dirty="0">
                <a:solidFill>
                  <a:srgbClr val="7030A0"/>
                </a:solidFill>
              </a:rPr>
              <a:t>Long-term plan</a:t>
            </a:r>
            <a:r>
              <a:rPr lang="en-GB" dirty="0"/>
              <a:t>’</a:t>
            </a:r>
          </a:p>
          <a:p>
            <a:pPr algn="ctr"/>
            <a:r>
              <a:rPr lang="en-GB" dirty="0"/>
              <a:t>It might say ‘</a:t>
            </a:r>
            <a:r>
              <a:rPr lang="en-GB" i="1" dirty="0">
                <a:solidFill>
                  <a:srgbClr val="7030A0"/>
                </a:solidFill>
              </a:rPr>
              <a:t>people and environment</a:t>
            </a:r>
            <a:r>
              <a:rPr lang="en-GB" dirty="0"/>
              <a:t>’ or ‘</a:t>
            </a:r>
            <a:r>
              <a:rPr lang="en-GB" i="1" dirty="0">
                <a:solidFill>
                  <a:srgbClr val="7030A0"/>
                </a:solidFill>
              </a:rPr>
              <a:t>quality of life</a:t>
            </a:r>
            <a:r>
              <a:rPr lang="en-GB" dirty="0"/>
              <a:t>’ or ‘</a:t>
            </a:r>
            <a:r>
              <a:rPr lang="en-GB" i="1" dirty="0">
                <a:solidFill>
                  <a:srgbClr val="7030A0"/>
                </a:solidFill>
              </a:rPr>
              <a:t>economic development for all people</a:t>
            </a:r>
            <a:r>
              <a:rPr lang="en-GB" dirty="0"/>
              <a:t>’ etc </a:t>
            </a:r>
          </a:p>
          <a:p>
            <a:pPr algn="ctr"/>
            <a:r>
              <a:rPr lang="en-GB" dirty="0"/>
              <a:t>It sets up</a:t>
            </a:r>
            <a:r>
              <a:rPr lang="en-GB" b="1" dirty="0">
                <a:solidFill>
                  <a:srgbClr val="FF0000"/>
                </a:solidFill>
              </a:rPr>
              <a:t> criteria </a:t>
            </a:r>
            <a:r>
              <a:rPr lang="en-GB" dirty="0"/>
              <a:t>against which you make a </a:t>
            </a:r>
            <a:r>
              <a:rPr lang="en-GB" b="1" dirty="0">
                <a:solidFill>
                  <a:srgbClr val="FF0000"/>
                </a:solidFill>
              </a:rPr>
              <a:t>judgement</a:t>
            </a:r>
            <a:r>
              <a:rPr lang="en-GB" dirty="0"/>
              <a:t>. </a:t>
            </a:r>
            <a:endParaRPr lang="en-US" dirty="0"/>
          </a:p>
        </p:txBody>
      </p:sp>
    </p:spTree>
    <p:extLst>
      <p:ext uri="{BB962C8B-B14F-4D97-AF65-F5344CB8AC3E}">
        <p14:creationId xmlns:p14="http://schemas.microsoft.com/office/powerpoint/2010/main" val="258860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2368" y="692696"/>
            <a:ext cx="7488832" cy="973931"/>
          </a:xfrm>
          <a:prstGeom prst="rect">
            <a:avLst/>
          </a:prstGeom>
        </p:spPr>
        <p:txBody>
          <a:bodyPr>
            <a:noAutofit/>
          </a:bodyPr>
          <a:lstStyle/>
          <a:p>
            <a:r>
              <a:rPr lang="en-GB" sz="3200" dirty="0"/>
              <a:t>Concluding: what good geographical writing looks like</a:t>
            </a:r>
          </a:p>
        </p:txBody>
      </p:sp>
      <p:sp>
        <p:nvSpPr>
          <p:cNvPr id="3" name="Content Placeholder 2"/>
          <p:cNvSpPr>
            <a:spLocks noGrp="1"/>
          </p:cNvSpPr>
          <p:nvPr>
            <p:ph idx="4294967295"/>
          </p:nvPr>
        </p:nvSpPr>
        <p:spPr>
          <a:xfrm>
            <a:off x="242368" y="1844824"/>
            <a:ext cx="8559753" cy="4494054"/>
          </a:xfrm>
          <a:prstGeom prst="rect">
            <a:avLst/>
          </a:prstGeom>
        </p:spPr>
        <p:txBody>
          <a:bodyPr>
            <a:noAutofit/>
          </a:bodyPr>
          <a:lstStyle/>
          <a:p>
            <a:r>
              <a:rPr lang="en-GB" sz="2400" dirty="0"/>
              <a:t>Uses geographical terminology </a:t>
            </a:r>
          </a:p>
          <a:p>
            <a:r>
              <a:rPr lang="en-GB" sz="2400" dirty="0"/>
              <a:t>Uses knowledge and understanding </a:t>
            </a:r>
          </a:p>
          <a:p>
            <a:r>
              <a:rPr lang="en-GB" sz="2400" dirty="0"/>
              <a:t>Explains consequences of actions or events</a:t>
            </a:r>
          </a:p>
          <a:p>
            <a:r>
              <a:rPr lang="en-GB" sz="2400" dirty="0"/>
              <a:t>Uses concepts to explain (e.g. multiplier effect)</a:t>
            </a:r>
          </a:p>
          <a:p>
            <a:r>
              <a:rPr lang="en-GB" sz="2400" dirty="0"/>
              <a:t>Makes links (e.g. between economic, social and environmental factors)</a:t>
            </a:r>
          </a:p>
          <a:p>
            <a:r>
              <a:rPr lang="en-GB" sz="2400" dirty="0"/>
              <a:t>Applies understanding to new situations or to arguments </a:t>
            </a:r>
          </a:p>
          <a:p>
            <a:r>
              <a:rPr lang="en-GB" sz="2400" dirty="0"/>
              <a:t>Puts together a balanced, well-developed argument </a:t>
            </a:r>
          </a:p>
          <a:p>
            <a:r>
              <a:rPr lang="en-GB" sz="2400" dirty="0"/>
              <a:t>Makes judgements – or decisions – based on evidence </a:t>
            </a:r>
          </a:p>
          <a:p>
            <a:r>
              <a:rPr lang="en-GB" sz="2400" dirty="0"/>
              <a:t>Coherent, well-written and structured – not just ‘whatever comes next’.</a:t>
            </a:r>
          </a:p>
        </p:txBody>
      </p:sp>
    </p:spTree>
    <p:extLst>
      <p:ext uri="{BB962C8B-B14F-4D97-AF65-F5344CB8AC3E}">
        <p14:creationId xmlns:p14="http://schemas.microsoft.com/office/powerpoint/2010/main" val="275007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9CFD-85E6-954F-AA7F-9828CEBDFC1B}"/>
              </a:ext>
            </a:extLst>
          </p:cNvPr>
          <p:cNvSpPr>
            <a:spLocks noGrp="1"/>
          </p:cNvSpPr>
          <p:nvPr>
            <p:ph type="ctrTitle"/>
          </p:nvPr>
        </p:nvSpPr>
        <p:spPr/>
        <p:txBody>
          <a:bodyPr>
            <a:normAutofit/>
          </a:bodyPr>
          <a:lstStyle/>
          <a:p>
            <a:r>
              <a:rPr lang="en-GB" dirty="0"/>
              <a:t>Part 3</a:t>
            </a:r>
          </a:p>
        </p:txBody>
      </p:sp>
      <p:sp>
        <p:nvSpPr>
          <p:cNvPr id="3" name="Subtitle 2">
            <a:extLst>
              <a:ext uri="{FF2B5EF4-FFF2-40B4-BE49-F238E27FC236}">
                <a16:creationId xmlns:a16="http://schemas.microsoft.com/office/drawing/2014/main" id="{DFBAE3F3-80B2-F04F-AD7C-898800197C8C}"/>
              </a:ext>
            </a:extLst>
          </p:cNvPr>
          <p:cNvSpPr>
            <a:spLocks noGrp="1"/>
          </p:cNvSpPr>
          <p:nvPr>
            <p:ph type="subTitle" idx="1"/>
          </p:nvPr>
        </p:nvSpPr>
        <p:spPr>
          <a:xfrm>
            <a:off x="713828" y="3933056"/>
            <a:ext cx="8034636" cy="1752600"/>
          </a:xfrm>
        </p:spPr>
        <p:txBody>
          <a:bodyPr>
            <a:normAutofit/>
          </a:bodyPr>
          <a:lstStyle/>
          <a:p>
            <a:pPr algn="l"/>
            <a:r>
              <a:rPr lang="en-GB" dirty="0">
                <a:solidFill>
                  <a:srgbClr val="26377C"/>
                </a:solidFill>
              </a:rPr>
              <a:t>Developing your skills in handling a variety of geographical sources (15 mins) </a:t>
            </a:r>
          </a:p>
        </p:txBody>
      </p:sp>
    </p:spTree>
    <p:extLst>
      <p:ext uri="{BB962C8B-B14F-4D97-AF65-F5344CB8AC3E}">
        <p14:creationId xmlns:p14="http://schemas.microsoft.com/office/powerpoint/2010/main" val="299660345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51520" y="332656"/>
            <a:ext cx="8418513" cy="1046163"/>
          </a:xfrm>
        </p:spPr>
        <p:txBody>
          <a:bodyPr>
            <a:normAutofit/>
          </a:bodyPr>
          <a:lstStyle/>
          <a:p>
            <a:r>
              <a:rPr lang="en-GB" b="1" dirty="0">
                <a:solidFill>
                  <a:schemeClr val="tx1"/>
                </a:solidFill>
              </a:rPr>
              <a:t>What do you make of this data? </a:t>
            </a:r>
          </a:p>
        </p:txBody>
      </p:sp>
      <p:pic>
        <p:nvPicPr>
          <p:cNvPr id="5" name="Picture 4">
            <a:extLst>
              <a:ext uri="{FF2B5EF4-FFF2-40B4-BE49-F238E27FC236}">
                <a16:creationId xmlns:a16="http://schemas.microsoft.com/office/drawing/2014/main" id="{B1134A77-54FA-46FB-9732-4C17F854F0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03628"/>
            <a:ext cx="9144000" cy="5050743"/>
          </a:xfrm>
          <a:prstGeom prst="rect">
            <a:avLst/>
          </a:prstGeom>
        </p:spPr>
      </p:pic>
      <p:sp>
        <p:nvSpPr>
          <p:cNvPr id="8" name="TextBox 7">
            <a:extLst>
              <a:ext uri="{FF2B5EF4-FFF2-40B4-BE49-F238E27FC236}">
                <a16:creationId xmlns:a16="http://schemas.microsoft.com/office/drawing/2014/main" id="{31086270-4B65-4D8D-A22E-AC83E3CA3605}"/>
              </a:ext>
            </a:extLst>
          </p:cNvPr>
          <p:cNvSpPr txBox="1"/>
          <p:nvPr/>
        </p:nvSpPr>
        <p:spPr>
          <a:xfrm>
            <a:off x="107504" y="6068300"/>
            <a:ext cx="4581726" cy="523220"/>
          </a:xfrm>
          <a:prstGeom prst="rect">
            <a:avLst/>
          </a:prstGeom>
          <a:noFill/>
        </p:spPr>
        <p:txBody>
          <a:bodyPr wrap="square">
            <a:spAutoFit/>
          </a:bodyPr>
          <a:lstStyle/>
          <a:p>
            <a:r>
              <a:rPr lang="en-GB" sz="1400" dirty="0"/>
              <a:t>https://informationisbeautiful.net/visualizations/covid-19-coronavirus-infographic-datapack/#activities</a:t>
            </a:r>
          </a:p>
        </p:txBody>
      </p:sp>
      <p:pic>
        <p:nvPicPr>
          <p:cNvPr id="9" name="Picture 8">
            <a:extLst>
              <a:ext uri="{FF2B5EF4-FFF2-40B4-BE49-F238E27FC236}">
                <a16:creationId xmlns:a16="http://schemas.microsoft.com/office/drawing/2014/main" id="{22112725-2F49-4D3B-9307-4823081ADE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6897" y="461373"/>
            <a:ext cx="1750120" cy="313539"/>
          </a:xfrm>
          <a:prstGeom prst="rect">
            <a:avLst/>
          </a:prstGeom>
        </p:spPr>
      </p:pic>
    </p:spTree>
    <p:extLst>
      <p:ext uri="{BB962C8B-B14F-4D97-AF65-F5344CB8AC3E}">
        <p14:creationId xmlns:p14="http://schemas.microsoft.com/office/powerpoint/2010/main" val="1922699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51520" y="332656"/>
            <a:ext cx="8418513" cy="1046163"/>
          </a:xfrm>
        </p:spPr>
        <p:txBody>
          <a:bodyPr>
            <a:normAutofit/>
          </a:bodyPr>
          <a:lstStyle/>
          <a:p>
            <a:r>
              <a:rPr lang="en-GB" b="1" dirty="0">
                <a:solidFill>
                  <a:schemeClr val="tx1"/>
                </a:solidFill>
              </a:rPr>
              <a:t>And some more numbers</a:t>
            </a:r>
          </a:p>
        </p:txBody>
      </p:sp>
      <p:sp>
        <p:nvSpPr>
          <p:cNvPr id="8" name="TextBox 7">
            <a:extLst>
              <a:ext uri="{FF2B5EF4-FFF2-40B4-BE49-F238E27FC236}">
                <a16:creationId xmlns:a16="http://schemas.microsoft.com/office/drawing/2014/main" id="{31086270-4B65-4D8D-A22E-AC83E3CA3605}"/>
              </a:ext>
            </a:extLst>
          </p:cNvPr>
          <p:cNvSpPr txBox="1"/>
          <p:nvPr/>
        </p:nvSpPr>
        <p:spPr>
          <a:xfrm>
            <a:off x="107504" y="6068300"/>
            <a:ext cx="4581726" cy="523220"/>
          </a:xfrm>
          <a:prstGeom prst="rect">
            <a:avLst/>
          </a:prstGeom>
          <a:noFill/>
        </p:spPr>
        <p:txBody>
          <a:bodyPr wrap="square">
            <a:spAutoFit/>
          </a:bodyPr>
          <a:lstStyle/>
          <a:p>
            <a:r>
              <a:rPr lang="en-GB" sz="1400" dirty="0"/>
              <a:t>https://informationisbeautiful.net/visualizations/covid-19-coronavirus-infographic-datapack/#activities</a:t>
            </a:r>
          </a:p>
        </p:txBody>
      </p:sp>
      <p:pic>
        <p:nvPicPr>
          <p:cNvPr id="4" name="Picture 3">
            <a:extLst>
              <a:ext uri="{FF2B5EF4-FFF2-40B4-BE49-F238E27FC236}">
                <a16:creationId xmlns:a16="http://schemas.microsoft.com/office/drawing/2014/main" id="{A2A0A764-85B9-4AA4-A5D7-C19EAEB41A47}"/>
              </a:ext>
            </a:extLst>
          </p:cNvPr>
          <p:cNvPicPr>
            <a:picLocks noChangeAspect="1"/>
          </p:cNvPicPr>
          <p:nvPr/>
        </p:nvPicPr>
        <p:blipFill>
          <a:blip r:embed="rId3"/>
          <a:stretch>
            <a:fillRect/>
          </a:stretch>
        </p:blipFill>
        <p:spPr>
          <a:xfrm>
            <a:off x="1863390" y="1011013"/>
            <a:ext cx="5417220" cy="4835973"/>
          </a:xfrm>
          <a:prstGeom prst="rect">
            <a:avLst/>
          </a:prstGeom>
        </p:spPr>
      </p:pic>
      <p:pic>
        <p:nvPicPr>
          <p:cNvPr id="7" name="Picture 6">
            <a:extLst>
              <a:ext uri="{FF2B5EF4-FFF2-40B4-BE49-F238E27FC236}">
                <a16:creationId xmlns:a16="http://schemas.microsoft.com/office/drawing/2014/main" id="{CFA82FAE-29BF-4907-BDB4-EABD1DC36A48}"/>
              </a:ext>
            </a:extLst>
          </p:cNvPr>
          <p:cNvPicPr>
            <a:picLocks noChangeAspect="1"/>
          </p:cNvPicPr>
          <p:nvPr/>
        </p:nvPicPr>
        <p:blipFill>
          <a:blip r:embed="rId4"/>
          <a:stretch>
            <a:fillRect/>
          </a:stretch>
        </p:blipFill>
        <p:spPr>
          <a:xfrm>
            <a:off x="6998344" y="514858"/>
            <a:ext cx="1894136" cy="339340"/>
          </a:xfrm>
          <a:prstGeom prst="rect">
            <a:avLst/>
          </a:prstGeom>
        </p:spPr>
      </p:pic>
    </p:spTree>
    <p:extLst>
      <p:ext uri="{BB962C8B-B14F-4D97-AF65-F5344CB8AC3E}">
        <p14:creationId xmlns:p14="http://schemas.microsoft.com/office/powerpoint/2010/main" val="2041540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34108" y="251787"/>
            <a:ext cx="8418513" cy="1046163"/>
          </a:xfrm>
        </p:spPr>
        <p:txBody>
          <a:bodyPr>
            <a:normAutofit/>
          </a:bodyPr>
          <a:lstStyle/>
          <a:p>
            <a:r>
              <a:rPr lang="en-GB" b="1" dirty="0">
                <a:solidFill>
                  <a:schemeClr val="tx1"/>
                </a:solidFill>
              </a:rPr>
              <a:t>Correlation vs causation</a:t>
            </a:r>
          </a:p>
        </p:txBody>
      </p:sp>
      <p:pic>
        <p:nvPicPr>
          <p:cNvPr id="4" name="Picture 3">
            <a:extLst>
              <a:ext uri="{FF2B5EF4-FFF2-40B4-BE49-F238E27FC236}">
                <a16:creationId xmlns:a16="http://schemas.microsoft.com/office/drawing/2014/main" id="{139E2959-F4D9-4168-944B-DFB6BD1436A8}"/>
              </a:ext>
            </a:extLst>
          </p:cNvPr>
          <p:cNvPicPr>
            <a:picLocks noChangeAspect="1"/>
          </p:cNvPicPr>
          <p:nvPr/>
        </p:nvPicPr>
        <p:blipFill>
          <a:blip r:embed="rId3"/>
          <a:stretch>
            <a:fillRect/>
          </a:stretch>
        </p:blipFill>
        <p:spPr>
          <a:xfrm>
            <a:off x="591145" y="877413"/>
            <a:ext cx="4200123" cy="1189415"/>
          </a:xfrm>
          <a:prstGeom prst="rect">
            <a:avLst/>
          </a:prstGeom>
          <a:ln>
            <a:solidFill>
              <a:schemeClr val="accent1"/>
            </a:solidFill>
          </a:ln>
        </p:spPr>
      </p:pic>
      <p:sp>
        <p:nvSpPr>
          <p:cNvPr id="5" name="Rectangle 4">
            <a:extLst>
              <a:ext uri="{FF2B5EF4-FFF2-40B4-BE49-F238E27FC236}">
                <a16:creationId xmlns:a16="http://schemas.microsoft.com/office/drawing/2014/main" id="{90636CC6-2B7C-4531-85A6-1F9775F9C1AB}"/>
              </a:ext>
            </a:extLst>
          </p:cNvPr>
          <p:cNvSpPr/>
          <p:nvPr/>
        </p:nvSpPr>
        <p:spPr>
          <a:xfrm>
            <a:off x="234108" y="6503386"/>
            <a:ext cx="8675783" cy="261610"/>
          </a:xfrm>
          <a:prstGeom prst="rect">
            <a:avLst/>
          </a:prstGeom>
        </p:spPr>
        <p:txBody>
          <a:bodyPr wrap="square">
            <a:spAutoFit/>
          </a:bodyPr>
          <a:lstStyle/>
          <a:p>
            <a:r>
              <a:rPr lang="en-GB" sz="1100" dirty="0">
                <a:hlinkClick r:id="rId4"/>
              </a:rPr>
              <a:t>https://www.theguardian.com/science/blog/2010/dec/17/mobile-phone-masts-birth-rate</a:t>
            </a:r>
            <a:endParaRPr lang="en-GB" sz="1100" dirty="0"/>
          </a:p>
        </p:txBody>
      </p:sp>
      <p:pic>
        <p:nvPicPr>
          <p:cNvPr id="6" name="Picture 5">
            <a:extLst>
              <a:ext uri="{FF2B5EF4-FFF2-40B4-BE49-F238E27FC236}">
                <a16:creationId xmlns:a16="http://schemas.microsoft.com/office/drawing/2014/main" id="{A84CF477-1CA2-46BF-9F95-607B01CF7DF7}"/>
              </a:ext>
            </a:extLst>
          </p:cNvPr>
          <p:cNvPicPr>
            <a:picLocks noChangeAspect="1"/>
          </p:cNvPicPr>
          <p:nvPr/>
        </p:nvPicPr>
        <p:blipFill>
          <a:blip r:embed="rId5"/>
          <a:stretch>
            <a:fillRect/>
          </a:stretch>
        </p:blipFill>
        <p:spPr>
          <a:xfrm>
            <a:off x="417744" y="2299523"/>
            <a:ext cx="4546926" cy="1636009"/>
          </a:xfrm>
          <a:prstGeom prst="rect">
            <a:avLst/>
          </a:prstGeom>
          <a:ln>
            <a:solidFill>
              <a:schemeClr val="accent1"/>
            </a:solidFill>
          </a:ln>
        </p:spPr>
      </p:pic>
      <p:sp>
        <p:nvSpPr>
          <p:cNvPr id="8" name="Content Placeholder 2">
            <a:extLst>
              <a:ext uri="{FF2B5EF4-FFF2-40B4-BE49-F238E27FC236}">
                <a16:creationId xmlns:a16="http://schemas.microsoft.com/office/drawing/2014/main" id="{A7176888-B07F-41DF-AFD0-A3ABA5D95EF7}"/>
              </a:ext>
            </a:extLst>
          </p:cNvPr>
          <p:cNvSpPr txBox="1">
            <a:spLocks/>
          </p:cNvSpPr>
          <p:nvPr/>
        </p:nvSpPr>
        <p:spPr>
          <a:xfrm>
            <a:off x="5093035" y="688653"/>
            <a:ext cx="4032572" cy="4857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2400" dirty="0"/>
              <a:t>This is an old </a:t>
            </a:r>
            <a:r>
              <a:rPr lang="en-US" sz="2400" dirty="0" err="1"/>
              <a:t>favourite</a:t>
            </a:r>
            <a:r>
              <a:rPr lang="en-US" sz="2400" dirty="0"/>
              <a:t>: correlation vs causation</a:t>
            </a:r>
          </a:p>
          <a:p>
            <a:pPr>
              <a:buFont typeface="Arial" charset="0"/>
              <a:buChar char="•"/>
              <a:defRPr/>
            </a:pPr>
            <a:r>
              <a:rPr lang="en-US" sz="2400" dirty="0"/>
              <a:t>Many students make assumptions based on flimsy evidence</a:t>
            </a:r>
          </a:p>
          <a:p>
            <a:pPr>
              <a:buFont typeface="Arial" charset="0"/>
              <a:buChar char="•"/>
              <a:defRPr/>
            </a:pPr>
            <a:r>
              <a:rPr lang="en-US" sz="2400" dirty="0"/>
              <a:t>In many cases there is a complex set of interrelationships at work, so difficult to say that one thing is directly linked (caused) by another factor/process in isolation. </a:t>
            </a:r>
          </a:p>
          <a:p>
            <a:pPr>
              <a:buFont typeface="Arial" charset="0"/>
              <a:buChar char="•"/>
              <a:defRPr/>
            </a:pPr>
            <a:r>
              <a:rPr lang="en-US" sz="2400" i="1" dirty="0">
                <a:solidFill>
                  <a:srgbClr val="FF0000"/>
                </a:solidFill>
              </a:rPr>
              <a:t>How often do you see “big tropical storm = lots of people die”?</a:t>
            </a:r>
          </a:p>
        </p:txBody>
      </p:sp>
      <p:pic>
        <p:nvPicPr>
          <p:cNvPr id="7" name="Picture 6">
            <a:extLst>
              <a:ext uri="{FF2B5EF4-FFF2-40B4-BE49-F238E27FC236}">
                <a16:creationId xmlns:a16="http://schemas.microsoft.com/office/drawing/2014/main" id="{CB977D44-A868-480B-BEC0-EF1017979B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0408" y="4041454"/>
            <a:ext cx="3784912" cy="2281642"/>
          </a:xfrm>
          <a:prstGeom prst="rect">
            <a:avLst/>
          </a:prstGeom>
        </p:spPr>
      </p:pic>
    </p:spTree>
    <p:extLst>
      <p:ext uri="{BB962C8B-B14F-4D97-AF65-F5344CB8AC3E}">
        <p14:creationId xmlns:p14="http://schemas.microsoft.com/office/powerpoint/2010/main" val="3083799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7760" y="323710"/>
            <a:ext cx="8418513" cy="1046163"/>
          </a:xfrm>
        </p:spPr>
        <p:txBody>
          <a:bodyPr>
            <a:normAutofit/>
          </a:bodyPr>
          <a:lstStyle/>
          <a:p>
            <a:r>
              <a:rPr lang="en-GB" b="1" dirty="0">
                <a:solidFill>
                  <a:schemeClr val="tx1"/>
                </a:solidFill>
              </a:rPr>
              <a:t>Misconceptions?</a:t>
            </a:r>
            <a:r>
              <a:rPr lang="en-GB" b="1" dirty="0"/>
              <a:t> </a:t>
            </a:r>
          </a:p>
        </p:txBody>
      </p:sp>
      <p:pic>
        <p:nvPicPr>
          <p:cNvPr id="3" name="Picture 2">
            <a:extLst>
              <a:ext uri="{FF2B5EF4-FFF2-40B4-BE49-F238E27FC236}">
                <a16:creationId xmlns:a16="http://schemas.microsoft.com/office/drawing/2014/main" id="{DB5F4775-BF48-45F3-9DF3-AB6397E49BA6}"/>
              </a:ext>
            </a:extLst>
          </p:cNvPr>
          <p:cNvPicPr>
            <a:picLocks noChangeAspect="1"/>
          </p:cNvPicPr>
          <p:nvPr/>
        </p:nvPicPr>
        <p:blipFill>
          <a:blip r:embed="rId3"/>
          <a:stretch>
            <a:fillRect/>
          </a:stretch>
        </p:blipFill>
        <p:spPr>
          <a:xfrm>
            <a:off x="0" y="829403"/>
            <a:ext cx="9144000" cy="2557493"/>
          </a:xfrm>
          <a:prstGeom prst="rect">
            <a:avLst/>
          </a:prstGeom>
        </p:spPr>
      </p:pic>
      <p:sp>
        <p:nvSpPr>
          <p:cNvPr id="9" name="Rectangle 8">
            <a:extLst>
              <a:ext uri="{FF2B5EF4-FFF2-40B4-BE49-F238E27FC236}">
                <a16:creationId xmlns:a16="http://schemas.microsoft.com/office/drawing/2014/main" id="{BFCA8CC3-6E34-486A-B55A-250052BC41E4}"/>
              </a:ext>
            </a:extLst>
          </p:cNvPr>
          <p:cNvSpPr/>
          <p:nvPr/>
        </p:nvSpPr>
        <p:spPr>
          <a:xfrm>
            <a:off x="177760" y="6317454"/>
            <a:ext cx="1338828" cy="246221"/>
          </a:xfrm>
          <a:prstGeom prst="rect">
            <a:avLst/>
          </a:prstGeom>
        </p:spPr>
        <p:txBody>
          <a:bodyPr wrap="none">
            <a:spAutoFit/>
          </a:bodyPr>
          <a:lstStyle/>
          <a:p>
            <a:r>
              <a:rPr lang="en-GB" sz="1000" dirty="0">
                <a:hlinkClick r:id="rId4"/>
              </a:rPr>
              <a:t>https://www.cred.be/</a:t>
            </a:r>
            <a:endParaRPr lang="en-GB" sz="1000" dirty="0"/>
          </a:p>
        </p:txBody>
      </p:sp>
      <p:pic>
        <p:nvPicPr>
          <p:cNvPr id="10" name="Picture 9">
            <a:extLst>
              <a:ext uri="{FF2B5EF4-FFF2-40B4-BE49-F238E27FC236}">
                <a16:creationId xmlns:a16="http://schemas.microsoft.com/office/drawing/2014/main" id="{F8574955-051D-4E87-A4D7-D92D7649003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2880" y="3574730"/>
            <a:ext cx="5858590" cy="3117698"/>
          </a:xfrm>
          <a:prstGeom prst="rect">
            <a:avLst/>
          </a:prstGeom>
          <a:ln>
            <a:solidFill>
              <a:schemeClr val="accent1"/>
            </a:solidFill>
          </a:ln>
        </p:spPr>
      </p:pic>
    </p:spTree>
    <p:extLst>
      <p:ext uri="{BB962C8B-B14F-4D97-AF65-F5344CB8AC3E}">
        <p14:creationId xmlns:p14="http://schemas.microsoft.com/office/powerpoint/2010/main" val="508677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static-economist.com/sites/default/files/imagecache/original-size/images/print-edition/20140628_USM216_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22723" y="238336"/>
            <a:ext cx="6036390" cy="6381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5FD79E-7261-4D72-B1FC-3F8DBCBCB8F3}"/>
              </a:ext>
            </a:extLst>
          </p:cNvPr>
          <p:cNvSpPr txBox="1"/>
          <p:nvPr/>
        </p:nvSpPr>
        <p:spPr>
          <a:xfrm>
            <a:off x="84887" y="5215952"/>
            <a:ext cx="2576464" cy="954107"/>
          </a:xfrm>
          <a:prstGeom prst="rect">
            <a:avLst/>
          </a:prstGeom>
          <a:noFill/>
        </p:spPr>
        <p:txBody>
          <a:bodyPr wrap="square">
            <a:spAutoFit/>
          </a:bodyPr>
          <a:lstStyle/>
          <a:p>
            <a:r>
              <a:rPr lang="en-GB" sz="1400" dirty="0"/>
              <a:t>https://www.economist.com/united-states/2014/06/28/everything-you-need-to-know-about-ufos</a:t>
            </a:r>
          </a:p>
        </p:txBody>
      </p:sp>
      <p:sp>
        <p:nvSpPr>
          <p:cNvPr id="7" name="Text Placeholder 1">
            <a:extLst>
              <a:ext uri="{FF2B5EF4-FFF2-40B4-BE49-F238E27FC236}">
                <a16:creationId xmlns:a16="http://schemas.microsoft.com/office/drawing/2014/main" id="{EA8DEC94-99B9-4620-8EA3-1B6727923306}"/>
              </a:ext>
            </a:extLst>
          </p:cNvPr>
          <p:cNvSpPr txBox="1">
            <a:spLocks/>
          </p:cNvSpPr>
          <p:nvPr/>
        </p:nvSpPr>
        <p:spPr>
          <a:xfrm>
            <a:off x="0" y="687941"/>
            <a:ext cx="3059832" cy="1809061"/>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GB" sz="3200" b="1" dirty="0"/>
              <a:t>This is geographical!</a:t>
            </a:r>
          </a:p>
        </p:txBody>
      </p:sp>
    </p:spTree>
    <p:extLst>
      <p:ext uri="{BB962C8B-B14F-4D97-AF65-F5344CB8AC3E}">
        <p14:creationId xmlns:p14="http://schemas.microsoft.com/office/powerpoint/2010/main" val="2160653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D083-7AB7-4891-9656-506C2E1E8B1A}"/>
              </a:ext>
            </a:extLst>
          </p:cNvPr>
          <p:cNvSpPr>
            <a:spLocks noGrp="1"/>
          </p:cNvSpPr>
          <p:nvPr>
            <p:ph type="title"/>
          </p:nvPr>
        </p:nvSpPr>
        <p:spPr>
          <a:xfrm>
            <a:off x="5148064" y="764704"/>
            <a:ext cx="2451181" cy="1143000"/>
          </a:xfrm>
        </p:spPr>
        <p:txBody>
          <a:bodyPr>
            <a:normAutofit fontScale="90000"/>
          </a:bodyPr>
          <a:lstStyle/>
          <a:p>
            <a:r>
              <a:rPr lang="en-GB" b="1" dirty="0"/>
              <a:t>Similar but different?</a:t>
            </a:r>
          </a:p>
        </p:txBody>
      </p:sp>
      <p:sp>
        <p:nvSpPr>
          <p:cNvPr id="4" name="AutoShape 2" descr="Image result for bbc news heatwave france">
            <a:extLst>
              <a:ext uri="{FF2B5EF4-FFF2-40B4-BE49-F238E27FC236}">
                <a16:creationId xmlns:a16="http://schemas.microsoft.com/office/drawing/2014/main" id="{4E6161B2-0BF5-4249-BA45-CF5C840FA53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90DB9743-7677-436C-AEB7-402E06DF85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719230" cy="5518846"/>
          </a:xfrm>
          <a:prstGeom prst="rect">
            <a:avLst/>
          </a:prstGeom>
        </p:spPr>
      </p:pic>
      <p:pic>
        <p:nvPicPr>
          <p:cNvPr id="6" name="Picture 5">
            <a:extLst>
              <a:ext uri="{FF2B5EF4-FFF2-40B4-BE49-F238E27FC236}">
                <a16:creationId xmlns:a16="http://schemas.microsoft.com/office/drawing/2014/main" id="{40D686CD-8A73-458C-B20D-16383E5658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2347943"/>
            <a:ext cx="4724400" cy="4540045"/>
          </a:xfrm>
          <a:prstGeom prst="rect">
            <a:avLst/>
          </a:prstGeom>
        </p:spPr>
      </p:pic>
      <p:sp>
        <p:nvSpPr>
          <p:cNvPr id="7" name="Rectangle 6">
            <a:extLst>
              <a:ext uri="{FF2B5EF4-FFF2-40B4-BE49-F238E27FC236}">
                <a16:creationId xmlns:a16="http://schemas.microsoft.com/office/drawing/2014/main" id="{D3049269-E1AF-46AB-A833-A5516259D7C8}"/>
              </a:ext>
            </a:extLst>
          </p:cNvPr>
          <p:cNvSpPr/>
          <p:nvPr/>
        </p:nvSpPr>
        <p:spPr>
          <a:xfrm>
            <a:off x="73615" y="5815745"/>
            <a:ext cx="3490273" cy="523220"/>
          </a:xfrm>
          <a:prstGeom prst="rect">
            <a:avLst/>
          </a:prstGeom>
        </p:spPr>
        <p:txBody>
          <a:bodyPr wrap="square">
            <a:spAutoFit/>
          </a:bodyPr>
          <a:lstStyle/>
          <a:p>
            <a:r>
              <a:rPr lang="en-GB" sz="1400" dirty="0">
                <a:hlinkClick r:id="rId4"/>
              </a:rPr>
              <a:t>https://www.bbc.co.uk/news/world-europe-48795264</a:t>
            </a:r>
            <a:endParaRPr lang="en-GB" sz="1400" dirty="0"/>
          </a:p>
        </p:txBody>
      </p:sp>
    </p:spTree>
    <p:extLst>
      <p:ext uri="{BB962C8B-B14F-4D97-AF65-F5344CB8AC3E}">
        <p14:creationId xmlns:p14="http://schemas.microsoft.com/office/powerpoint/2010/main" val="1970544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268760"/>
            <a:ext cx="3816424" cy="4857403"/>
          </a:xfrm>
        </p:spPr>
        <p:txBody>
          <a:bodyPr/>
          <a:lstStyle/>
          <a:p>
            <a:r>
              <a:rPr lang="en-GB" sz="2000" dirty="0"/>
              <a:t>Many questions are </a:t>
            </a:r>
            <a:r>
              <a:rPr lang="en-GB" sz="2000" i="1" dirty="0"/>
              <a:t>data stimulus</a:t>
            </a:r>
            <a:endParaRPr lang="en-GB" sz="2000" dirty="0"/>
          </a:p>
          <a:p>
            <a:r>
              <a:rPr lang="en-GB" sz="2000" dirty="0"/>
              <a:t>Look at a</a:t>
            </a:r>
            <a:r>
              <a:rPr lang="en-GB" sz="2000" b="1" dirty="0"/>
              <a:t> Figure </a:t>
            </a:r>
          </a:p>
          <a:p>
            <a:r>
              <a:rPr lang="en-GB" sz="2000" dirty="0"/>
              <a:t>Use information from it, to answer the question</a:t>
            </a:r>
          </a:p>
          <a:p>
            <a:r>
              <a:rPr lang="en-GB" sz="2000" dirty="0"/>
              <a:t>Some questions ask ‘</a:t>
            </a:r>
            <a:r>
              <a:rPr lang="en-GB" sz="2000" b="1" dirty="0"/>
              <a:t>describe’</a:t>
            </a:r>
            <a:r>
              <a:rPr lang="en-GB" sz="2000" dirty="0"/>
              <a:t> (‘</a:t>
            </a:r>
            <a:r>
              <a:rPr lang="en-GB" sz="2000" dirty="0">
                <a:solidFill>
                  <a:srgbClr val="FF0000"/>
                </a:solidFill>
              </a:rPr>
              <a:t>what</a:t>
            </a:r>
            <a:r>
              <a:rPr lang="en-GB" sz="2000" dirty="0"/>
              <a:t>’?) …</a:t>
            </a:r>
          </a:p>
          <a:p>
            <a:r>
              <a:rPr lang="en-GB" sz="2000" dirty="0"/>
              <a:t>… while most ask</a:t>
            </a:r>
            <a:r>
              <a:rPr lang="en-GB" sz="2000" b="1" dirty="0"/>
              <a:t> explain </a:t>
            </a:r>
            <a:r>
              <a:rPr lang="en-GB" sz="2000" dirty="0"/>
              <a:t>(‘</a:t>
            </a:r>
            <a:r>
              <a:rPr lang="en-GB" sz="2000" dirty="0">
                <a:solidFill>
                  <a:srgbClr val="FF0000"/>
                </a:solidFill>
              </a:rPr>
              <a:t>why</a:t>
            </a:r>
            <a:r>
              <a:rPr lang="en-GB" sz="2000" dirty="0"/>
              <a:t>’?)</a:t>
            </a:r>
          </a:p>
          <a:p>
            <a:r>
              <a:rPr lang="en-GB" sz="2000" dirty="0"/>
              <a:t>You need to be able to quickly understand data</a:t>
            </a:r>
          </a:p>
          <a:p>
            <a:r>
              <a:rPr lang="en-GB" sz="2000" dirty="0"/>
              <a:t>Looking for </a:t>
            </a:r>
            <a:r>
              <a:rPr lang="en-GB" sz="2000" b="1" i="1" dirty="0">
                <a:solidFill>
                  <a:srgbClr val="0070C0"/>
                </a:solidFill>
              </a:rPr>
              <a:t>patterns, differences, trends, anomalies</a:t>
            </a:r>
            <a:endParaRPr lang="en-US" sz="2000" b="1" i="1" dirty="0">
              <a:solidFill>
                <a:srgbClr val="0070C0"/>
              </a:solidFill>
            </a:endParaRPr>
          </a:p>
        </p:txBody>
      </p:sp>
      <p:graphicFrame>
        <p:nvGraphicFramePr>
          <p:cNvPr id="5" name="Content Placeholder 4"/>
          <p:cNvGraphicFramePr>
            <a:graphicFrameLocks noGrp="1"/>
          </p:cNvGraphicFramePr>
          <p:nvPr>
            <p:ph sz="half" idx="2"/>
          </p:nvPr>
        </p:nvGraphicFramePr>
        <p:xfrm>
          <a:off x="4139953" y="1196752"/>
          <a:ext cx="4752525" cy="2808313"/>
        </p:xfrm>
        <a:graphic>
          <a:graphicData uri="http://schemas.openxmlformats.org/drawingml/2006/table">
            <a:tbl>
              <a:tblPr firstRow="1" bandRow="1">
                <a:tableStyleId>{5940675A-B579-460E-94D1-54222C63F5DA}</a:tableStyleId>
              </a:tblPr>
              <a:tblGrid>
                <a:gridCol w="950505">
                  <a:extLst>
                    <a:ext uri="{9D8B030D-6E8A-4147-A177-3AD203B41FA5}">
                      <a16:colId xmlns:a16="http://schemas.microsoft.com/office/drawing/2014/main" val="20000"/>
                    </a:ext>
                  </a:extLst>
                </a:gridCol>
                <a:gridCol w="106571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20078">
                  <a:extLst>
                    <a:ext uri="{9D8B030D-6E8A-4147-A177-3AD203B41FA5}">
                      <a16:colId xmlns:a16="http://schemas.microsoft.com/office/drawing/2014/main" val="20004"/>
                    </a:ext>
                  </a:extLst>
                </a:gridCol>
              </a:tblGrid>
              <a:tr h="1289743">
                <a:tc>
                  <a:txBody>
                    <a:bodyPr/>
                    <a:lstStyle/>
                    <a:p>
                      <a:endParaRPr lang="en-US" dirty="0"/>
                    </a:p>
                  </a:txBody>
                  <a:tcPr/>
                </a:tc>
                <a:tc>
                  <a:txBody>
                    <a:bodyPr/>
                    <a:lstStyle/>
                    <a:p>
                      <a:pPr algn="ctr"/>
                      <a:r>
                        <a:rPr lang="en-GB" sz="1400" dirty="0"/>
                        <a:t>Population</a:t>
                      </a:r>
                      <a:r>
                        <a:rPr lang="en-GB" sz="1400" baseline="0" dirty="0"/>
                        <a:t> aged 0-14  (%)</a:t>
                      </a:r>
                      <a:endParaRPr lang="en-US" sz="1400" dirty="0"/>
                    </a:p>
                  </a:txBody>
                  <a:tcPr/>
                </a:tc>
                <a:tc>
                  <a:txBody>
                    <a:bodyPr/>
                    <a:lstStyle/>
                    <a:p>
                      <a:pPr algn="ctr"/>
                      <a:r>
                        <a:rPr lang="en-GB" sz="1400" dirty="0"/>
                        <a:t>% of people</a:t>
                      </a:r>
                      <a:r>
                        <a:rPr lang="en-GB" sz="1400" baseline="0" dirty="0"/>
                        <a:t> </a:t>
                      </a:r>
                      <a:r>
                        <a:rPr lang="en-GB" sz="1400" dirty="0"/>
                        <a:t>connected</a:t>
                      </a:r>
                      <a:r>
                        <a:rPr lang="en-GB" sz="1400" baseline="0" dirty="0"/>
                        <a:t> to internet </a:t>
                      </a:r>
                      <a:endParaRPr lang="en-US" sz="1400" dirty="0"/>
                    </a:p>
                  </a:txBody>
                  <a:tcPr/>
                </a:tc>
                <a:tc>
                  <a:txBody>
                    <a:bodyPr/>
                    <a:lstStyle/>
                    <a:p>
                      <a:pPr algn="ctr"/>
                      <a:r>
                        <a:rPr lang="en-GB" sz="1400" dirty="0"/>
                        <a:t>Income</a:t>
                      </a:r>
                      <a:r>
                        <a:rPr lang="en-GB" sz="1400" baseline="0" dirty="0"/>
                        <a:t> per person  ($)</a:t>
                      </a:r>
                      <a:endParaRPr lang="en-US" sz="1400" dirty="0"/>
                    </a:p>
                  </a:txBody>
                  <a:tcPr/>
                </a:tc>
                <a:tc>
                  <a:txBody>
                    <a:bodyPr/>
                    <a:lstStyle/>
                    <a:p>
                      <a:pPr algn="ctr"/>
                      <a:r>
                        <a:rPr lang="en-GB" sz="1400" dirty="0"/>
                        <a:t>HDI</a:t>
                      </a:r>
                      <a:r>
                        <a:rPr lang="en-GB" sz="1400" baseline="0" dirty="0"/>
                        <a:t> </a:t>
                      </a:r>
                      <a:endParaRPr lang="en-US" sz="1400" dirty="0"/>
                    </a:p>
                  </a:txBody>
                  <a:tcPr/>
                </a:tc>
                <a:extLst>
                  <a:ext uri="{0D108BD9-81ED-4DB2-BD59-A6C34878D82A}">
                    <a16:rowId xmlns:a16="http://schemas.microsoft.com/office/drawing/2014/main" val="10000"/>
                  </a:ext>
                </a:extLst>
              </a:tr>
              <a:tr h="506190">
                <a:tc>
                  <a:txBody>
                    <a:bodyPr/>
                    <a:lstStyle/>
                    <a:p>
                      <a:r>
                        <a:rPr lang="en-GB" b="1" dirty="0"/>
                        <a:t>Togo</a:t>
                      </a:r>
                      <a:endParaRPr lang="en-US" b="1" dirty="0"/>
                    </a:p>
                  </a:txBody>
                  <a:tcPr/>
                </a:tc>
                <a:tc>
                  <a:txBody>
                    <a:bodyPr/>
                    <a:lstStyle/>
                    <a:p>
                      <a:pPr algn="ctr"/>
                      <a:r>
                        <a:rPr lang="en-GB" dirty="0"/>
                        <a:t>42</a:t>
                      </a:r>
                      <a:endParaRPr lang="en-US" dirty="0"/>
                    </a:p>
                  </a:txBody>
                  <a:tcPr/>
                </a:tc>
                <a:tc>
                  <a:txBody>
                    <a:bodyPr/>
                    <a:lstStyle/>
                    <a:p>
                      <a:pPr algn="ctr"/>
                      <a:r>
                        <a:rPr lang="en-GB" dirty="0"/>
                        <a:t>11</a:t>
                      </a:r>
                      <a:endParaRPr lang="en-US" dirty="0"/>
                    </a:p>
                  </a:txBody>
                  <a:tcPr/>
                </a:tc>
                <a:tc>
                  <a:txBody>
                    <a:bodyPr/>
                    <a:lstStyle/>
                    <a:p>
                      <a:pPr algn="ctr"/>
                      <a:r>
                        <a:rPr lang="en-GB" dirty="0"/>
                        <a:t>585</a:t>
                      </a:r>
                      <a:endParaRPr lang="en-US" dirty="0"/>
                    </a:p>
                  </a:txBody>
                  <a:tcPr/>
                </a:tc>
                <a:tc>
                  <a:txBody>
                    <a:bodyPr/>
                    <a:lstStyle/>
                    <a:p>
                      <a:pPr algn="ctr"/>
                      <a:r>
                        <a:rPr lang="en-GB" dirty="0"/>
                        <a:t>0.33</a:t>
                      </a:r>
                      <a:endParaRPr lang="en-US" dirty="0"/>
                    </a:p>
                  </a:txBody>
                  <a:tcPr/>
                </a:tc>
                <a:extLst>
                  <a:ext uri="{0D108BD9-81ED-4DB2-BD59-A6C34878D82A}">
                    <a16:rowId xmlns:a16="http://schemas.microsoft.com/office/drawing/2014/main" val="10001"/>
                  </a:ext>
                </a:extLst>
              </a:tr>
              <a:tr h="506190">
                <a:tc>
                  <a:txBody>
                    <a:bodyPr/>
                    <a:lstStyle/>
                    <a:p>
                      <a:r>
                        <a:rPr lang="en-GB" b="1" dirty="0"/>
                        <a:t>Chad </a:t>
                      </a:r>
                      <a:endParaRPr lang="en-US" b="1" dirty="0"/>
                    </a:p>
                  </a:txBody>
                  <a:tcPr/>
                </a:tc>
                <a:tc>
                  <a:txBody>
                    <a:bodyPr/>
                    <a:lstStyle/>
                    <a:p>
                      <a:pPr algn="ctr"/>
                      <a:r>
                        <a:rPr lang="en-GB" dirty="0"/>
                        <a:t>46</a:t>
                      </a:r>
                      <a:endParaRPr lang="en-US" dirty="0"/>
                    </a:p>
                  </a:txBody>
                  <a:tcPr/>
                </a:tc>
                <a:tc>
                  <a:txBody>
                    <a:bodyPr/>
                    <a:lstStyle/>
                    <a:p>
                      <a:pPr algn="ctr"/>
                      <a:r>
                        <a:rPr lang="en-GB" dirty="0"/>
                        <a:t>5</a:t>
                      </a:r>
                      <a:endParaRPr lang="en-US" dirty="0"/>
                    </a:p>
                  </a:txBody>
                  <a:tcPr/>
                </a:tc>
                <a:tc>
                  <a:txBody>
                    <a:bodyPr/>
                    <a:lstStyle/>
                    <a:p>
                      <a:pPr algn="ctr"/>
                      <a:r>
                        <a:rPr lang="en-GB" dirty="0"/>
                        <a:t>780</a:t>
                      </a:r>
                      <a:endParaRPr lang="en-US" dirty="0"/>
                    </a:p>
                  </a:txBody>
                  <a:tcPr/>
                </a:tc>
                <a:tc>
                  <a:txBody>
                    <a:bodyPr/>
                    <a:lstStyle/>
                    <a:p>
                      <a:pPr algn="ctr"/>
                      <a:r>
                        <a:rPr lang="en-GB" dirty="0"/>
                        <a:t>0.24</a:t>
                      </a:r>
                      <a:endParaRPr lang="en-US" dirty="0"/>
                    </a:p>
                  </a:txBody>
                  <a:tcPr/>
                </a:tc>
                <a:extLst>
                  <a:ext uri="{0D108BD9-81ED-4DB2-BD59-A6C34878D82A}">
                    <a16:rowId xmlns:a16="http://schemas.microsoft.com/office/drawing/2014/main" val="10002"/>
                  </a:ext>
                </a:extLst>
              </a:tr>
              <a:tr h="506190">
                <a:tc>
                  <a:txBody>
                    <a:bodyPr/>
                    <a:lstStyle/>
                    <a:p>
                      <a:r>
                        <a:rPr lang="en-GB" b="1" dirty="0"/>
                        <a:t>Ghana</a:t>
                      </a:r>
                      <a:endParaRPr lang="en-US" b="1" dirty="0"/>
                    </a:p>
                  </a:txBody>
                  <a:tcPr/>
                </a:tc>
                <a:tc>
                  <a:txBody>
                    <a:bodyPr/>
                    <a:lstStyle/>
                    <a:p>
                      <a:pPr algn="ctr"/>
                      <a:r>
                        <a:rPr lang="en-GB" dirty="0"/>
                        <a:t>40</a:t>
                      </a:r>
                      <a:endParaRPr lang="en-US" dirty="0"/>
                    </a:p>
                  </a:txBody>
                  <a:tcPr/>
                </a:tc>
                <a:tc>
                  <a:txBody>
                    <a:bodyPr/>
                    <a:lstStyle/>
                    <a:p>
                      <a:pPr algn="ctr"/>
                      <a:r>
                        <a:rPr lang="en-GB" dirty="0"/>
                        <a:t>34</a:t>
                      </a:r>
                      <a:endParaRPr lang="en-US" dirty="0"/>
                    </a:p>
                  </a:txBody>
                  <a:tcPr/>
                </a:tc>
                <a:tc>
                  <a:txBody>
                    <a:bodyPr/>
                    <a:lstStyle/>
                    <a:p>
                      <a:pPr algn="ctr"/>
                      <a:r>
                        <a:rPr lang="en-GB" dirty="0"/>
                        <a:t>1517</a:t>
                      </a:r>
                      <a:endParaRPr lang="en-US" dirty="0"/>
                    </a:p>
                  </a:txBody>
                  <a:tcPr/>
                </a:tc>
                <a:tc>
                  <a:txBody>
                    <a:bodyPr/>
                    <a:lstStyle/>
                    <a:p>
                      <a:pPr algn="ctr"/>
                      <a:r>
                        <a:rPr lang="en-GB" dirty="0"/>
                        <a:t>0.39</a:t>
                      </a:r>
                      <a:endParaRPr lang="en-US" dirty="0"/>
                    </a:p>
                  </a:txBody>
                  <a:tcPr/>
                </a:tc>
                <a:extLst>
                  <a:ext uri="{0D108BD9-81ED-4DB2-BD59-A6C34878D82A}">
                    <a16:rowId xmlns:a16="http://schemas.microsoft.com/office/drawing/2014/main" val="10003"/>
                  </a:ext>
                </a:extLst>
              </a:tr>
            </a:tbl>
          </a:graphicData>
        </a:graphic>
      </p:graphicFrame>
      <p:sp>
        <p:nvSpPr>
          <p:cNvPr id="6" name="Rounded Rectangle 5"/>
          <p:cNvSpPr/>
          <p:nvPr/>
        </p:nvSpPr>
        <p:spPr>
          <a:xfrm>
            <a:off x="5220072" y="2564904"/>
            <a:ext cx="648072" cy="129614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5364088" y="3068960"/>
            <a:ext cx="3456384" cy="360040"/>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6372200" y="3501008"/>
            <a:ext cx="648072" cy="432048"/>
          </a:xfrm>
          <a:prstGeom prst="roundRect">
            <a:avLst/>
          </a:prstGeom>
          <a:solidFill>
            <a:schemeClr val="accent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380312" y="2564904"/>
            <a:ext cx="648072" cy="1296144"/>
          </a:xfrm>
          <a:prstGeom prst="roundRect">
            <a:avLst/>
          </a:prstGeom>
          <a:solidFill>
            <a:schemeClr val="accent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211960" y="4293096"/>
            <a:ext cx="4536504" cy="1323439"/>
          </a:xfrm>
          <a:prstGeom prst="rect">
            <a:avLst/>
          </a:prstGeom>
          <a:noFill/>
        </p:spPr>
        <p:txBody>
          <a:bodyPr wrap="square" rtlCol="0">
            <a:spAutoFit/>
          </a:bodyPr>
          <a:lstStyle/>
          <a:p>
            <a:r>
              <a:rPr lang="en-GB" sz="2000" b="1" dirty="0">
                <a:solidFill>
                  <a:srgbClr val="FF0000"/>
                </a:solidFill>
              </a:rPr>
              <a:t>All quite similar</a:t>
            </a:r>
          </a:p>
          <a:p>
            <a:r>
              <a:rPr lang="en-GB" sz="2000" b="1" dirty="0">
                <a:solidFill>
                  <a:srgbClr val="00B0F0"/>
                </a:solidFill>
              </a:rPr>
              <a:t>All very different </a:t>
            </a:r>
          </a:p>
          <a:p>
            <a:r>
              <a:rPr lang="en-GB" sz="2000" b="1" dirty="0">
                <a:solidFill>
                  <a:srgbClr val="00B050"/>
                </a:solidFill>
              </a:rPr>
              <a:t>Usually the ‘worst’ (but not for income)</a:t>
            </a:r>
          </a:p>
          <a:p>
            <a:r>
              <a:rPr lang="en-GB" sz="2000" b="1" dirty="0">
                <a:solidFill>
                  <a:srgbClr val="7030A0"/>
                </a:solidFill>
              </a:rPr>
              <a:t>Much higher than the other two</a:t>
            </a:r>
            <a:endParaRPr lang="en-US" sz="2000" b="1" dirty="0">
              <a:solidFill>
                <a:srgbClr val="7030A0"/>
              </a:solidFill>
            </a:endParaRPr>
          </a:p>
        </p:txBody>
      </p:sp>
      <p:sp>
        <p:nvSpPr>
          <p:cNvPr id="11" name="Title 1">
            <a:extLst>
              <a:ext uri="{FF2B5EF4-FFF2-40B4-BE49-F238E27FC236}">
                <a16:creationId xmlns:a16="http://schemas.microsoft.com/office/drawing/2014/main" id="{5C04AB5C-0035-4D54-A243-C84B77C2970F}"/>
              </a:ext>
            </a:extLst>
          </p:cNvPr>
          <p:cNvSpPr>
            <a:spLocks noGrp="1"/>
          </p:cNvSpPr>
          <p:nvPr>
            <p:ph type="title"/>
          </p:nvPr>
        </p:nvSpPr>
        <p:spPr>
          <a:xfrm>
            <a:off x="482561" y="404664"/>
            <a:ext cx="6177671" cy="648071"/>
          </a:xfrm>
        </p:spPr>
        <p:txBody>
          <a:bodyPr>
            <a:normAutofit fontScale="90000"/>
          </a:bodyPr>
          <a:lstStyle/>
          <a:p>
            <a:r>
              <a:rPr lang="en-GB" b="1" dirty="0"/>
              <a:t>BASIC SKILL 1 -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44" y="620688"/>
            <a:ext cx="8229600" cy="720080"/>
          </a:xfrm>
        </p:spPr>
        <p:txBody>
          <a:bodyPr/>
          <a:lstStyle/>
          <a:p>
            <a:r>
              <a:rPr lang="en-GB" dirty="0"/>
              <a:t>Today’s tutorial will cover …</a:t>
            </a:r>
          </a:p>
        </p:txBody>
      </p:sp>
      <p:sp>
        <p:nvSpPr>
          <p:cNvPr id="3" name="Content Placeholder 2"/>
          <p:cNvSpPr>
            <a:spLocks noGrp="1"/>
          </p:cNvSpPr>
          <p:nvPr>
            <p:ph idx="1"/>
          </p:nvPr>
        </p:nvSpPr>
        <p:spPr>
          <a:xfrm>
            <a:off x="228600" y="1556792"/>
            <a:ext cx="8458200" cy="4968552"/>
          </a:xfrm>
        </p:spPr>
        <p:txBody>
          <a:bodyPr>
            <a:noAutofit/>
          </a:bodyPr>
          <a:lstStyle/>
          <a:p>
            <a:pPr marL="566928" indent="-457200">
              <a:lnSpc>
                <a:spcPct val="108000"/>
              </a:lnSpc>
              <a:buFont typeface="+mj-lt"/>
              <a:buAutoNum type="arabicPeriod"/>
            </a:pPr>
            <a:r>
              <a:rPr lang="en-GB" sz="2200" dirty="0"/>
              <a:t>What do we mean by the phrase ‘thinking like a geographer’? How can you spot when someone is ‘thinking like a geographer’? </a:t>
            </a:r>
          </a:p>
          <a:p>
            <a:pPr marL="566928" indent="-457200">
              <a:lnSpc>
                <a:spcPct val="108000"/>
              </a:lnSpc>
              <a:buFont typeface="+mj-lt"/>
              <a:buAutoNum type="arabicPeriod"/>
            </a:pPr>
            <a:r>
              <a:rPr lang="en-GB" sz="2200" dirty="0"/>
              <a:t>Developing your skills in writing geographically </a:t>
            </a:r>
          </a:p>
          <a:p>
            <a:pPr marL="566928" indent="-457200">
              <a:lnSpc>
                <a:spcPct val="108000"/>
              </a:lnSpc>
              <a:buFont typeface="+mj-lt"/>
              <a:buAutoNum type="arabicPeriod"/>
            </a:pPr>
            <a:r>
              <a:rPr lang="en-GB" sz="2200" dirty="0"/>
              <a:t>Developing your skills in handling a variety of geographical sources. </a:t>
            </a:r>
          </a:p>
          <a:p>
            <a:pPr marL="109728" indent="0">
              <a:lnSpc>
                <a:spcPct val="108000"/>
              </a:lnSpc>
              <a:buNone/>
            </a:pPr>
            <a:endParaRPr lang="en-GB" sz="2200" dirty="0"/>
          </a:p>
          <a:p>
            <a:pPr marL="109728" indent="0">
              <a:lnSpc>
                <a:spcPct val="108000"/>
              </a:lnSpc>
              <a:buNone/>
            </a:pPr>
            <a:r>
              <a:rPr lang="en-GB" sz="2200" dirty="0"/>
              <a:t>By the end of today’s tutorial, we hope that you’ll:</a:t>
            </a:r>
          </a:p>
          <a:p>
            <a:pPr>
              <a:lnSpc>
                <a:spcPct val="108000"/>
              </a:lnSpc>
            </a:pPr>
            <a:r>
              <a:rPr lang="en-GB" sz="2200" dirty="0"/>
              <a:t>know how geographers think </a:t>
            </a:r>
          </a:p>
          <a:p>
            <a:pPr>
              <a:lnSpc>
                <a:spcPct val="108000"/>
              </a:lnSpc>
            </a:pPr>
            <a:r>
              <a:rPr lang="en-GB" sz="2200" dirty="0"/>
              <a:t>understand how to develop your writing skills to help you express your inner geographer</a:t>
            </a:r>
          </a:p>
          <a:p>
            <a:pPr>
              <a:lnSpc>
                <a:spcPct val="108000"/>
              </a:lnSpc>
            </a:pPr>
            <a:r>
              <a:rPr lang="en-GB" sz="2200" dirty="0"/>
              <a:t>recognise some of the geography contained within resource materials you’re likely to meet in GCSE Geography. </a:t>
            </a:r>
          </a:p>
        </p:txBody>
      </p:sp>
    </p:spTree>
    <p:extLst>
      <p:ext uri="{BB962C8B-B14F-4D97-AF65-F5344CB8AC3E}">
        <p14:creationId xmlns:p14="http://schemas.microsoft.com/office/powerpoint/2010/main" val="87497538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052735"/>
            <a:ext cx="8136904" cy="1512169"/>
          </a:xfrm>
        </p:spPr>
        <p:txBody>
          <a:bodyPr>
            <a:normAutofit fontScale="85000" lnSpcReduction="20000"/>
          </a:bodyPr>
          <a:lstStyle/>
          <a:p>
            <a:r>
              <a:rPr lang="en-GB" dirty="0"/>
              <a:t>* scattergraphs and line graphs often confused!</a:t>
            </a:r>
          </a:p>
          <a:p>
            <a:r>
              <a:rPr lang="en-GB" dirty="0"/>
              <a:t>Relationship versus change over time </a:t>
            </a:r>
          </a:p>
          <a:p>
            <a:r>
              <a:rPr lang="en-GB" b="1" dirty="0"/>
              <a:t>Rate of change </a:t>
            </a:r>
            <a:r>
              <a:rPr lang="en-GB" dirty="0"/>
              <a:t>is important on line graphs</a:t>
            </a:r>
          </a:p>
          <a:p>
            <a:r>
              <a:rPr lang="en-GB" dirty="0"/>
              <a:t>Also </a:t>
            </a:r>
            <a:r>
              <a:rPr lang="en-GB" b="1" dirty="0"/>
              <a:t>Projections </a:t>
            </a:r>
            <a:r>
              <a:rPr lang="en-GB" dirty="0"/>
              <a:t>and </a:t>
            </a:r>
            <a:r>
              <a:rPr lang="en-GB" b="1" dirty="0"/>
              <a:t>extrapolations </a:t>
            </a:r>
            <a:r>
              <a:rPr lang="en-GB" dirty="0"/>
              <a:t>can be tested </a:t>
            </a:r>
          </a:p>
        </p:txBody>
      </p:sp>
      <p:sp>
        <p:nvSpPr>
          <p:cNvPr id="5" name="Slide Number Placeholder 4"/>
          <p:cNvSpPr>
            <a:spLocks noGrp="1"/>
          </p:cNvSpPr>
          <p:nvPr>
            <p:ph type="sldNum" sz="quarter" idx="12"/>
          </p:nvPr>
        </p:nvSpPr>
        <p:spPr/>
        <p:txBody>
          <a:bodyPr/>
          <a:lstStyle/>
          <a:p>
            <a:fld id="{A793D6BE-B063-4CE7-8AB5-0CF61CC34C1B}" type="slidenum">
              <a:rPr lang="en-US" smtClean="0"/>
              <a:pPr/>
              <a:t>30</a:t>
            </a:fld>
            <a:endParaRPr lang="en-US" dirty="0"/>
          </a:p>
        </p:txBody>
      </p:sp>
      <p:pic>
        <p:nvPicPr>
          <p:cNvPr id="15361" name="Picture 1"/>
          <p:cNvPicPr>
            <a:picLocks noGrp="1" noChangeAspect="1" noChangeArrowheads="1"/>
          </p:cNvPicPr>
          <p:nvPr>
            <p:ph sz="half" idx="2"/>
          </p:nvPr>
        </p:nvPicPr>
        <p:blipFill>
          <a:blip r:embed="rId2" cstate="print"/>
          <a:srcRect/>
          <a:stretch>
            <a:fillRect/>
          </a:stretch>
        </p:blipFill>
        <p:spPr bwMode="auto">
          <a:xfrm>
            <a:off x="395536" y="2420888"/>
            <a:ext cx="6336704" cy="3769394"/>
          </a:xfrm>
          <a:prstGeom prst="rect">
            <a:avLst/>
          </a:prstGeom>
          <a:noFill/>
          <a:ln w="9525">
            <a:noFill/>
            <a:miter lim="800000"/>
            <a:headEnd/>
            <a:tailEnd/>
          </a:ln>
        </p:spPr>
      </p:pic>
      <p:sp>
        <p:nvSpPr>
          <p:cNvPr id="7" name="Rounded Rectangle 6"/>
          <p:cNvSpPr/>
          <p:nvPr/>
        </p:nvSpPr>
        <p:spPr>
          <a:xfrm>
            <a:off x="3419872" y="4653136"/>
            <a:ext cx="16561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Increasing rate of change</a:t>
            </a:r>
            <a:endParaRPr lang="en-US" b="1" dirty="0"/>
          </a:p>
        </p:txBody>
      </p:sp>
      <p:sp>
        <p:nvSpPr>
          <p:cNvPr id="8" name="Rounded Rectangle 7"/>
          <p:cNvSpPr/>
          <p:nvPr/>
        </p:nvSpPr>
        <p:spPr>
          <a:xfrm>
            <a:off x="1763688" y="3573016"/>
            <a:ext cx="1512168" cy="792088"/>
          </a:xfrm>
          <a:prstGeom prst="round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Slowing rate of change </a:t>
            </a:r>
            <a:endParaRPr lang="en-US" b="1" dirty="0"/>
          </a:p>
        </p:txBody>
      </p:sp>
      <p:cxnSp>
        <p:nvCxnSpPr>
          <p:cNvPr id="10" name="Straight Arrow Connector 9"/>
          <p:cNvCxnSpPr/>
          <p:nvPr/>
        </p:nvCxnSpPr>
        <p:spPr>
          <a:xfrm flipV="1">
            <a:off x="5436096" y="3284984"/>
            <a:ext cx="1224136" cy="1440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5436096" y="2564904"/>
            <a:ext cx="1080120"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6804248" y="3284984"/>
            <a:ext cx="201622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Not a sensible extrapolation of the trend</a:t>
            </a:r>
            <a:endParaRPr lang="en-US" b="1" dirty="0"/>
          </a:p>
        </p:txBody>
      </p:sp>
      <p:sp>
        <p:nvSpPr>
          <p:cNvPr id="17" name="Rounded Rectangle 16"/>
          <p:cNvSpPr/>
          <p:nvPr/>
        </p:nvSpPr>
        <p:spPr>
          <a:xfrm>
            <a:off x="6588224" y="2420888"/>
            <a:ext cx="187220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Much better!</a:t>
            </a:r>
            <a:endParaRPr lang="en-US" b="1" dirty="0"/>
          </a:p>
        </p:txBody>
      </p:sp>
      <p:sp>
        <p:nvSpPr>
          <p:cNvPr id="14" name="Title 1">
            <a:extLst>
              <a:ext uri="{FF2B5EF4-FFF2-40B4-BE49-F238E27FC236}">
                <a16:creationId xmlns:a16="http://schemas.microsoft.com/office/drawing/2014/main" id="{39AA6BB2-5852-4DB4-8FAE-626AC3726946}"/>
              </a:ext>
            </a:extLst>
          </p:cNvPr>
          <p:cNvSpPr txBox="1">
            <a:spLocks/>
          </p:cNvSpPr>
          <p:nvPr/>
        </p:nvSpPr>
        <p:spPr>
          <a:xfrm>
            <a:off x="482561" y="404664"/>
            <a:ext cx="6177671" cy="648071"/>
          </a:xfrm>
          <a:prstGeom prst="rect">
            <a:avLst/>
          </a:prstGeom>
        </p:spPr>
        <p:txBody>
          <a:bodyPr vert="horz" anchor="ctr">
            <a:normAutofit fontScale="97500" lnSpcReduction="10000"/>
          </a:bodyPr>
          <a:lst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GB" b="1" dirty="0"/>
              <a:t>BASIC SKILL 2 - Graphs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268760"/>
            <a:ext cx="3600400" cy="5328592"/>
          </a:xfrm>
        </p:spPr>
        <p:txBody>
          <a:bodyPr>
            <a:normAutofit fontScale="85000" lnSpcReduction="20000"/>
          </a:bodyPr>
          <a:lstStyle/>
          <a:p>
            <a:r>
              <a:rPr lang="en-GB" dirty="0"/>
              <a:t>Maps of all types can appear in any GCSE paper </a:t>
            </a:r>
          </a:p>
          <a:p>
            <a:r>
              <a:rPr lang="en-GB" dirty="0"/>
              <a:t>Maps can be presented at different </a:t>
            </a:r>
            <a:r>
              <a:rPr lang="en-GB" b="1" dirty="0"/>
              <a:t>scales</a:t>
            </a:r>
            <a:r>
              <a:rPr lang="en-GB" dirty="0"/>
              <a:t>: local, regional or global</a:t>
            </a:r>
          </a:p>
          <a:p>
            <a:r>
              <a:rPr lang="en-GB" dirty="0"/>
              <a:t>‘Describe the distribution’ questions are possible (2 marks)</a:t>
            </a:r>
          </a:p>
          <a:p>
            <a:r>
              <a:rPr lang="en-GB" dirty="0"/>
              <a:t>Try and use NSEW not ‘top’ and ‘bottom’ , ‘left’ and ‘right’</a:t>
            </a:r>
          </a:p>
          <a:p>
            <a:r>
              <a:rPr lang="en-GB" dirty="0"/>
              <a:t>Need to name continents / countries </a:t>
            </a:r>
          </a:p>
          <a:p>
            <a:r>
              <a:rPr lang="en-GB" dirty="0"/>
              <a:t>If the map contains numerical data, quote in the answer </a:t>
            </a:r>
          </a:p>
        </p:txBody>
      </p:sp>
      <p:sp>
        <p:nvSpPr>
          <p:cNvPr id="5" name="Slide Number Placeholder 4"/>
          <p:cNvSpPr>
            <a:spLocks noGrp="1"/>
          </p:cNvSpPr>
          <p:nvPr>
            <p:ph type="sldNum" sz="quarter" idx="12"/>
          </p:nvPr>
        </p:nvSpPr>
        <p:spPr/>
        <p:txBody>
          <a:bodyPr/>
          <a:lstStyle/>
          <a:p>
            <a:fld id="{A793D6BE-B063-4CE7-8AB5-0CF61CC34C1B}" type="slidenum">
              <a:rPr lang="en-US" smtClean="0"/>
              <a:pPr/>
              <a:t>31</a:t>
            </a:fld>
            <a:endParaRPr lang="en-US" dirty="0"/>
          </a:p>
        </p:txBody>
      </p:sp>
      <p:sp>
        <p:nvSpPr>
          <p:cNvPr id="8" name="Title 1">
            <a:extLst>
              <a:ext uri="{FF2B5EF4-FFF2-40B4-BE49-F238E27FC236}">
                <a16:creationId xmlns:a16="http://schemas.microsoft.com/office/drawing/2014/main" id="{EF6B404E-7AA2-4B4D-ADA9-B5897ADFC1C8}"/>
              </a:ext>
            </a:extLst>
          </p:cNvPr>
          <p:cNvSpPr txBox="1">
            <a:spLocks/>
          </p:cNvSpPr>
          <p:nvPr/>
        </p:nvSpPr>
        <p:spPr>
          <a:xfrm>
            <a:off x="323528" y="407801"/>
            <a:ext cx="7545823" cy="648071"/>
          </a:xfrm>
          <a:prstGeom prst="rect">
            <a:avLst/>
          </a:prstGeom>
        </p:spPr>
        <p:txBody>
          <a:bodyPr vert="horz" anchor="ctr">
            <a:normAutofit fontScale="97500" lnSpcReduction="10000"/>
          </a:bodyPr>
          <a:lst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GB" b="1" dirty="0"/>
              <a:t>BASIC SKILL 3 – Patterns on maps</a:t>
            </a:r>
          </a:p>
        </p:txBody>
      </p:sp>
      <p:sp>
        <p:nvSpPr>
          <p:cNvPr id="12" name="TextBox 11">
            <a:extLst>
              <a:ext uri="{FF2B5EF4-FFF2-40B4-BE49-F238E27FC236}">
                <a16:creationId xmlns:a16="http://schemas.microsoft.com/office/drawing/2014/main" id="{F79F61EE-0A8E-4B15-9031-399D37FD7CDC}"/>
              </a:ext>
            </a:extLst>
          </p:cNvPr>
          <p:cNvSpPr txBox="1"/>
          <p:nvPr/>
        </p:nvSpPr>
        <p:spPr>
          <a:xfrm>
            <a:off x="4067944" y="5716282"/>
            <a:ext cx="2664296" cy="523220"/>
          </a:xfrm>
          <a:prstGeom prst="rect">
            <a:avLst/>
          </a:prstGeom>
          <a:noFill/>
        </p:spPr>
        <p:txBody>
          <a:bodyPr wrap="square">
            <a:spAutoFit/>
          </a:bodyPr>
          <a:lstStyle/>
          <a:p>
            <a:r>
              <a:rPr lang="en-GB" sz="1400" dirty="0"/>
              <a:t>http://www.globalcarbonatlas.org/en/CO2-emissions</a:t>
            </a:r>
          </a:p>
        </p:txBody>
      </p:sp>
      <p:pic>
        <p:nvPicPr>
          <p:cNvPr id="13" name="Picture 12">
            <a:extLst>
              <a:ext uri="{FF2B5EF4-FFF2-40B4-BE49-F238E27FC236}">
                <a16:creationId xmlns:a16="http://schemas.microsoft.com/office/drawing/2014/main" id="{DD291EE2-0C88-497A-92D3-CBC5005438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5936" y="1844824"/>
            <a:ext cx="5222917" cy="324036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5"/>
          <p:cNvSpPr>
            <a:spLocks noGrp="1"/>
          </p:cNvSpPr>
          <p:nvPr>
            <p:ph sz="half" idx="2"/>
          </p:nvPr>
        </p:nvSpPr>
        <p:spPr>
          <a:xfrm>
            <a:off x="381919" y="980728"/>
            <a:ext cx="8762081" cy="2154113"/>
          </a:xfrm>
        </p:spPr>
        <p:txBody>
          <a:bodyPr>
            <a:normAutofit/>
          </a:bodyPr>
          <a:lstStyle/>
          <a:p>
            <a:r>
              <a:rPr lang="en-GB" sz="2000" dirty="0"/>
              <a:t>Think  “</a:t>
            </a:r>
            <a:r>
              <a:rPr lang="en-GB" sz="2000" b="1" i="1" dirty="0"/>
              <a:t>Why have I been given this?”</a:t>
            </a:r>
          </a:p>
          <a:p>
            <a:r>
              <a:rPr lang="en-GB" sz="2000" dirty="0"/>
              <a:t>Look at the foreground, middleground and background</a:t>
            </a:r>
          </a:p>
          <a:p>
            <a:r>
              <a:rPr lang="en-GB" sz="2000" dirty="0"/>
              <a:t>Don’t be tricked by the Figure title into seeing something that is not there )e.g. </a:t>
            </a:r>
            <a:r>
              <a:rPr lang="en-GB" sz="2000" b="1" i="1" dirty="0"/>
              <a:t>“Slums in Rio de Janeiro”</a:t>
            </a:r>
            <a:r>
              <a:rPr lang="en-GB" sz="2000" dirty="0"/>
              <a:t> below does not just show slums). </a:t>
            </a:r>
          </a:p>
          <a:p>
            <a:r>
              <a:rPr lang="en-GB" sz="2000" dirty="0"/>
              <a:t>Use a sketch (literally or in the mind) to break the photo up into areas / zones that show different things: </a:t>
            </a:r>
            <a:endParaRPr lang="en-US" sz="2000" dirty="0"/>
          </a:p>
        </p:txBody>
      </p:sp>
      <p:pic>
        <p:nvPicPr>
          <p:cNvPr id="16388" name="Picture 3"/>
          <p:cNvPicPr>
            <a:picLocks noGrp="1" noChangeAspect="1" noChangeArrowheads="1"/>
          </p:cNvPicPr>
          <p:nvPr>
            <p:ph sz="half" idx="1"/>
          </p:nvPr>
        </p:nvPicPr>
        <p:blipFill>
          <a:blip r:embed="rId2" cstate="print"/>
          <a:srcRect/>
          <a:stretch>
            <a:fillRect/>
          </a:stretch>
        </p:blipFill>
        <p:spPr>
          <a:xfrm>
            <a:off x="381919" y="3052819"/>
            <a:ext cx="8460432" cy="3789040"/>
          </a:xfrm>
          <a:noFill/>
          <a:ln>
            <a:solidFill>
              <a:srgbClr val="C00000"/>
            </a:solidFill>
          </a:ln>
        </p:spPr>
      </p:pic>
      <p:sp>
        <p:nvSpPr>
          <p:cNvPr id="4" name="Title 1">
            <a:extLst>
              <a:ext uri="{FF2B5EF4-FFF2-40B4-BE49-F238E27FC236}">
                <a16:creationId xmlns:a16="http://schemas.microsoft.com/office/drawing/2014/main" id="{9495FABF-8A4F-4157-AC10-8D1762BCCDD0}"/>
              </a:ext>
            </a:extLst>
          </p:cNvPr>
          <p:cNvSpPr txBox="1">
            <a:spLocks/>
          </p:cNvSpPr>
          <p:nvPr/>
        </p:nvSpPr>
        <p:spPr>
          <a:xfrm>
            <a:off x="323528" y="407801"/>
            <a:ext cx="8208912" cy="648071"/>
          </a:xfrm>
          <a:prstGeom prst="rect">
            <a:avLst/>
          </a:prstGeom>
        </p:spPr>
        <p:txBody>
          <a:bodyPr vert="horz" anchor="ctr">
            <a:normAutofit fontScale="97500" lnSpcReduction="10000"/>
          </a:bodyPr>
          <a:lst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GB" b="1" dirty="0"/>
              <a:t>BASIC SKILL 4 – Photo interpretation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sz="half" idx="2"/>
          </p:nvPr>
        </p:nvPicPr>
        <p:blipFill>
          <a:blip r:embed="rId2" cstate="print"/>
          <a:srcRect/>
          <a:stretch>
            <a:fillRect/>
          </a:stretch>
        </p:blipFill>
        <p:spPr bwMode="auto">
          <a:xfrm>
            <a:off x="1763688" y="2565731"/>
            <a:ext cx="6048672" cy="2156277"/>
          </a:xfrm>
          <a:prstGeom prst="rect">
            <a:avLst/>
          </a:prstGeom>
          <a:noFill/>
          <a:ln w="9525">
            <a:noFill/>
            <a:miter lim="800000"/>
            <a:headEnd/>
            <a:tailEnd/>
          </a:ln>
        </p:spPr>
      </p:pic>
      <p:sp>
        <p:nvSpPr>
          <p:cNvPr id="7" name="Rounded Rectangle 6"/>
          <p:cNvSpPr/>
          <p:nvPr/>
        </p:nvSpPr>
        <p:spPr>
          <a:xfrm>
            <a:off x="4067944" y="980728"/>
            <a:ext cx="4752528" cy="1296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n-GB" dirty="0"/>
              <a:t>Use past papers.</a:t>
            </a:r>
          </a:p>
          <a:p>
            <a:pPr marL="285750" indent="-285750" algn="ctr">
              <a:buFont typeface="Arial" panose="020B0604020202020204" pitchFamily="34" charset="0"/>
              <a:buChar char="•"/>
            </a:pPr>
            <a:r>
              <a:rPr lang="en-GB" dirty="0"/>
              <a:t>Build your confidence and competence</a:t>
            </a:r>
          </a:p>
          <a:p>
            <a:pPr marL="285750" indent="-285750" algn="ctr">
              <a:buFont typeface="Arial" panose="020B0604020202020204" pitchFamily="34" charset="0"/>
              <a:buChar char="•"/>
            </a:pPr>
            <a:r>
              <a:rPr lang="en-GB" dirty="0"/>
              <a:t>Look at books and social media for examples of resources to “practice” on. </a:t>
            </a:r>
          </a:p>
        </p:txBody>
      </p:sp>
      <p:sp>
        <p:nvSpPr>
          <p:cNvPr id="9" name="Rounded Rectangle 8"/>
          <p:cNvSpPr/>
          <p:nvPr/>
        </p:nvSpPr>
        <p:spPr>
          <a:xfrm>
            <a:off x="1151620" y="4938031"/>
            <a:ext cx="7272808" cy="15121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a:t>1. Which cyclone had the highest death toll?</a:t>
            </a:r>
          </a:p>
          <a:p>
            <a:pPr algn="ctr"/>
            <a:r>
              <a:rPr lang="en-GB" sz="1600" b="1" dirty="0"/>
              <a:t>2. Which cyclone had the highest economic cost?</a:t>
            </a:r>
          </a:p>
          <a:p>
            <a:pPr algn="ctr"/>
            <a:r>
              <a:rPr lang="en-GB" sz="1600" b="1" dirty="0"/>
              <a:t>3. Which country is the richest?  </a:t>
            </a:r>
          </a:p>
          <a:p>
            <a:pPr algn="ctr"/>
            <a:r>
              <a:rPr lang="en-GB" sz="1600" b="1" dirty="0"/>
              <a:t>4. True or False: the difference between the deaths tolls is 6000?</a:t>
            </a:r>
          </a:p>
          <a:p>
            <a:pPr algn="ctr"/>
            <a:r>
              <a:rPr lang="en-GB" sz="1600" b="1" dirty="0"/>
              <a:t>5. Calculate Haiyan’s economic losses as a percentage of Katrina’s economic losses. </a:t>
            </a:r>
          </a:p>
        </p:txBody>
      </p:sp>
      <p:sp>
        <p:nvSpPr>
          <p:cNvPr id="10" name="Title 1">
            <a:extLst>
              <a:ext uri="{FF2B5EF4-FFF2-40B4-BE49-F238E27FC236}">
                <a16:creationId xmlns:a16="http://schemas.microsoft.com/office/drawing/2014/main" id="{0D44C93B-8A60-42D2-A113-2A3F3824DA3C}"/>
              </a:ext>
            </a:extLst>
          </p:cNvPr>
          <p:cNvSpPr txBox="1">
            <a:spLocks/>
          </p:cNvSpPr>
          <p:nvPr/>
        </p:nvSpPr>
        <p:spPr>
          <a:xfrm>
            <a:off x="323528" y="407801"/>
            <a:ext cx="3168352" cy="172819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Practice makes perfect!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7DD0-3CE8-DF41-ADC2-0BAE9F07C7EC}"/>
              </a:ext>
            </a:extLst>
          </p:cNvPr>
          <p:cNvSpPr>
            <a:spLocks noGrp="1"/>
          </p:cNvSpPr>
          <p:nvPr>
            <p:ph type="title"/>
          </p:nvPr>
        </p:nvSpPr>
        <p:spPr>
          <a:xfrm>
            <a:off x="280100" y="692696"/>
            <a:ext cx="8229600" cy="1066800"/>
          </a:xfrm>
        </p:spPr>
        <p:txBody>
          <a:bodyPr/>
          <a:lstStyle/>
          <a:p>
            <a:r>
              <a:rPr lang="en-GB" dirty="0"/>
              <a:t>What to do next</a:t>
            </a:r>
          </a:p>
        </p:txBody>
      </p:sp>
      <p:sp>
        <p:nvSpPr>
          <p:cNvPr id="3" name="Content Placeholder 2">
            <a:extLst>
              <a:ext uri="{FF2B5EF4-FFF2-40B4-BE49-F238E27FC236}">
                <a16:creationId xmlns:a16="http://schemas.microsoft.com/office/drawing/2014/main" id="{98002EF4-1457-E846-9598-D68C37678175}"/>
              </a:ext>
            </a:extLst>
          </p:cNvPr>
          <p:cNvSpPr>
            <a:spLocks noGrp="1"/>
          </p:cNvSpPr>
          <p:nvPr>
            <p:ph idx="1"/>
          </p:nvPr>
        </p:nvSpPr>
        <p:spPr>
          <a:xfrm>
            <a:off x="251520" y="1759496"/>
            <a:ext cx="8496944" cy="4117776"/>
          </a:xfrm>
        </p:spPr>
        <p:txBody>
          <a:bodyPr>
            <a:noAutofit/>
          </a:bodyPr>
          <a:lstStyle/>
          <a:p>
            <a:pPr>
              <a:lnSpc>
                <a:spcPct val="108000"/>
              </a:lnSpc>
            </a:pPr>
            <a:r>
              <a:rPr lang="en-GB" sz="2200" dirty="0"/>
              <a:t>Attend further GEO sessions, 2 to 4 inclusive, which focus upon GCSE skills </a:t>
            </a:r>
          </a:p>
          <a:p>
            <a:pPr>
              <a:lnSpc>
                <a:spcPct val="108000"/>
              </a:lnSpc>
            </a:pPr>
            <a:r>
              <a:rPr lang="en-GB" sz="2200" dirty="0"/>
              <a:t>These focus on graphical skills (Session 2), numerical and statistical skills (Session 3), and maps and cartographic skills (Session 4) – these are free</a:t>
            </a:r>
          </a:p>
          <a:p>
            <a:pPr>
              <a:lnSpc>
                <a:spcPct val="108000"/>
              </a:lnSpc>
            </a:pPr>
            <a:r>
              <a:rPr lang="en-GB" sz="2200" dirty="0"/>
              <a:t>Look at the GEO web enquiries in the GCSE section </a:t>
            </a:r>
            <a:r>
              <a:rPr lang="en-GB" sz="2200" dirty="0">
                <a:hlinkClick r:id="rId2"/>
              </a:rPr>
              <a:t>https://geographyeducationonline.org/gcse/geographical-skills-and-enquiry</a:t>
            </a:r>
            <a:r>
              <a:rPr lang="en-GB" sz="2200" dirty="0"/>
              <a:t> – these are also free</a:t>
            </a:r>
          </a:p>
          <a:p>
            <a:pPr>
              <a:lnSpc>
                <a:spcPct val="108000"/>
              </a:lnSpc>
            </a:pPr>
            <a:r>
              <a:rPr lang="en-GB" sz="2200" dirty="0"/>
              <a:t>Join us in a series of sessions which will focus upon unfamiliar fieldwork to help you prepare for your GCSE exams, starting March 2</a:t>
            </a:r>
            <a:r>
              <a:rPr lang="en-GB" sz="2200" baseline="30000" dirty="0"/>
              <a:t>nd</a:t>
            </a:r>
            <a:r>
              <a:rPr lang="en-GB" sz="2200" dirty="0"/>
              <a:t> 2021 (these are paid-for sessions). </a:t>
            </a:r>
          </a:p>
        </p:txBody>
      </p:sp>
    </p:spTree>
    <p:extLst>
      <p:ext uri="{BB962C8B-B14F-4D97-AF65-F5344CB8AC3E}">
        <p14:creationId xmlns:p14="http://schemas.microsoft.com/office/powerpoint/2010/main" val="114590333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23635"/>
          </a:xfrm>
        </p:spPr>
        <p:txBody>
          <a:bodyPr>
            <a:normAutofit/>
          </a:bodyPr>
          <a:lstStyle/>
          <a:p>
            <a:r>
              <a:rPr lang="en-GB" sz="4000" dirty="0"/>
              <a:t>Links to further support</a:t>
            </a:r>
            <a:endParaRPr lang="en-GB" sz="4000" b="1" dirty="0">
              <a:solidFill>
                <a:srgbClr val="26377C"/>
              </a:solidFill>
            </a:endParaRPr>
          </a:p>
        </p:txBody>
      </p:sp>
      <p:sp>
        <p:nvSpPr>
          <p:cNvPr id="4" name="Content Placeholder 3"/>
          <p:cNvSpPr>
            <a:spLocks noGrp="1"/>
          </p:cNvSpPr>
          <p:nvPr>
            <p:ph sz="quarter" idx="4"/>
          </p:nvPr>
        </p:nvSpPr>
        <p:spPr>
          <a:xfrm>
            <a:off x="323528" y="1859964"/>
            <a:ext cx="8517347" cy="4313188"/>
          </a:xfrm>
        </p:spPr>
        <p:txBody>
          <a:bodyPr>
            <a:noAutofit/>
          </a:bodyPr>
          <a:lstStyle/>
          <a:p>
            <a:r>
              <a:rPr lang="en-GB" dirty="0">
                <a:solidFill>
                  <a:srgbClr val="26377C"/>
                </a:solidFill>
              </a:rPr>
              <a:t>The Field Studies Council are offering a range of packages of support for GCSE geography students.  With outreach and digital packages sitting alongside their more traditional day and residential course offer there is a solution to suit everyone.  Find out more </a:t>
            </a:r>
            <a:r>
              <a:rPr lang="en-GB" dirty="0">
                <a:hlinkClick r:id="rId3"/>
              </a:rPr>
              <a:t>https://www.field-studies-council.org/secondary-and-further-education-courses/</a:t>
            </a:r>
            <a:r>
              <a:rPr lang="en-GB" dirty="0"/>
              <a:t> </a:t>
            </a:r>
          </a:p>
          <a:p>
            <a:endParaRPr lang="en-GB" dirty="0">
              <a:solidFill>
                <a:srgbClr val="26377C"/>
              </a:solidFill>
            </a:endParaRPr>
          </a:p>
          <a:p>
            <a:pPr marL="109728" indent="0">
              <a:buNone/>
            </a:pPr>
            <a:endParaRPr lang="en-GB" dirty="0">
              <a:solidFill>
                <a:srgbClr val="26377C"/>
              </a:solidFill>
            </a:endParaRPr>
          </a:p>
        </p:txBody>
      </p:sp>
    </p:spTree>
    <p:extLst>
      <p:ext uri="{BB962C8B-B14F-4D97-AF65-F5344CB8AC3E}">
        <p14:creationId xmlns:p14="http://schemas.microsoft.com/office/powerpoint/2010/main" val="38362451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9CFD-85E6-954F-AA7F-9828CEBDFC1B}"/>
              </a:ext>
            </a:extLst>
          </p:cNvPr>
          <p:cNvSpPr>
            <a:spLocks noGrp="1"/>
          </p:cNvSpPr>
          <p:nvPr>
            <p:ph type="ctrTitle"/>
          </p:nvPr>
        </p:nvSpPr>
        <p:spPr/>
        <p:txBody>
          <a:bodyPr>
            <a:normAutofit/>
          </a:bodyPr>
          <a:lstStyle/>
          <a:p>
            <a:r>
              <a:rPr lang="en-GB" dirty="0"/>
              <a:t>Part 1</a:t>
            </a:r>
          </a:p>
        </p:txBody>
      </p:sp>
      <p:sp>
        <p:nvSpPr>
          <p:cNvPr id="3" name="Subtitle 2">
            <a:extLst>
              <a:ext uri="{FF2B5EF4-FFF2-40B4-BE49-F238E27FC236}">
                <a16:creationId xmlns:a16="http://schemas.microsoft.com/office/drawing/2014/main" id="{DFBAE3F3-80B2-F04F-AD7C-898800197C8C}"/>
              </a:ext>
            </a:extLst>
          </p:cNvPr>
          <p:cNvSpPr>
            <a:spLocks noGrp="1"/>
          </p:cNvSpPr>
          <p:nvPr>
            <p:ph type="subTitle" idx="1"/>
          </p:nvPr>
        </p:nvSpPr>
        <p:spPr>
          <a:xfrm>
            <a:off x="713828" y="3933056"/>
            <a:ext cx="8034636" cy="1752600"/>
          </a:xfrm>
        </p:spPr>
        <p:txBody>
          <a:bodyPr>
            <a:normAutofit/>
          </a:bodyPr>
          <a:lstStyle/>
          <a:p>
            <a:pPr algn="l"/>
            <a:r>
              <a:rPr lang="en-GB" dirty="0">
                <a:solidFill>
                  <a:srgbClr val="26377C"/>
                </a:solidFill>
              </a:rPr>
              <a:t>What do we mean by the phrase ‘thinking like a geographer’? How can you spot when someone is ‘thinking like a geographer’? (10 mins) </a:t>
            </a:r>
          </a:p>
        </p:txBody>
      </p:sp>
    </p:spTree>
    <p:extLst>
      <p:ext uri="{BB962C8B-B14F-4D97-AF65-F5344CB8AC3E}">
        <p14:creationId xmlns:p14="http://schemas.microsoft.com/office/powerpoint/2010/main" val="285327910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346" y="512448"/>
            <a:ext cx="5711805" cy="684304"/>
          </a:xfrm>
          <a:prstGeom prst="rect">
            <a:avLst/>
          </a:prstGeom>
        </p:spPr>
        <p:txBody>
          <a:bodyPr>
            <a:normAutofit fontScale="90000"/>
          </a:bodyPr>
          <a:lstStyle/>
          <a:p>
            <a:r>
              <a:rPr lang="en-GB" sz="3200" dirty="0">
                <a:solidFill>
                  <a:schemeClr val="accent2"/>
                </a:solidFill>
              </a:rPr>
              <a:t>How geographers look at the world</a:t>
            </a:r>
          </a:p>
        </p:txBody>
      </p:sp>
      <p:graphicFrame>
        <p:nvGraphicFramePr>
          <p:cNvPr id="4" name="Content Placeholder 3"/>
          <p:cNvGraphicFramePr>
            <a:graphicFrameLocks/>
          </p:cNvGraphicFramePr>
          <p:nvPr>
            <p:extLst>
              <p:ext uri="{D42A27DB-BD31-4B8C-83A1-F6EECF244321}">
                <p14:modId xmlns:p14="http://schemas.microsoft.com/office/powerpoint/2010/main" val="1889425702"/>
              </p:ext>
            </p:extLst>
          </p:nvPr>
        </p:nvGraphicFramePr>
        <p:xfrm>
          <a:off x="251520" y="1196752"/>
          <a:ext cx="8618442" cy="3778202"/>
        </p:xfrm>
        <a:graphic>
          <a:graphicData uri="http://schemas.openxmlformats.org/drawingml/2006/table">
            <a:tbl>
              <a:tblPr>
                <a:tableStyleId>{16D9F66E-5EB9-4882-86FB-DCBF35E3C3E4}</a:tableStyleId>
              </a:tblPr>
              <a:tblGrid>
                <a:gridCol w="2097853">
                  <a:extLst>
                    <a:ext uri="{9D8B030D-6E8A-4147-A177-3AD203B41FA5}">
                      <a16:colId xmlns:a16="http://schemas.microsoft.com/office/drawing/2014/main" val="20000"/>
                    </a:ext>
                  </a:extLst>
                </a:gridCol>
                <a:gridCol w="1277383">
                  <a:extLst>
                    <a:ext uri="{9D8B030D-6E8A-4147-A177-3AD203B41FA5}">
                      <a16:colId xmlns:a16="http://schemas.microsoft.com/office/drawing/2014/main" val="20001"/>
                    </a:ext>
                  </a:extLst>
                </a:gridCol>
                <a:gridCol w="1277383">
                  <a:extLst>
                    <a:ext uri="{9D8B030D-6E8A-4147-A177-3AD203B41FA5}">
                      <a16:colId xmlns:a16="http://schemas.microsoft.com/office/drawing/2014/main" val="20002"/>
                    </a:ext>
                  </a:extLst>
                </a:gridCol>
                <a:gridCol w="1277383">
                  <a:extLst>
                    <a:ext uri="{9D8B030D-6E8A-4147-A177-3AD203B41FA5}">
                      <a16:colId xmlns:a16="http://schemas.microsoft.com/office/drawing/2014/main" val="20003"/>
                    </a:ext>
                  </a:extLst>
                </a:gridCol>
                <a:gridCol w="1277383">
                  <a:extLst>
                    <a:ext uri="{9D8B030D-6E8A-4147-A177-3AD203B41FA5}">
                      <a16:colId xmlns:a16="http://schemas.microsoft.com/office/drawing/2014/main" val="20004"/>
                    </a:ext>
                  </a:extLst>
                </a:gridCol>
                <a:gridCol w="1411057">
                  <a:extLst>
                    <a:ext uri="{9D8B030D-6E8A-4147-A177-3AD203B41FA5}">
                      <a16:colId xmlns:a16="http://schemas.microsoft.com/office/drawing/2014/main" val="20005"/>
                    </a:ext>
                  </a:extLst>
                </a:gridCol>
              </a:tblGrid>
              <a:tr h="436029">
                <a:tc>
                  <a:txBody>
                    <a:bodyPr/>
                    <a:lstStyle/>
                    <a:p>
                      <a:pPr algn="l">
                        <a:spcAft>
                          <a:spcPts val="0"/>
                        </a:spcAft>
                      </a:pPr>
                      <a:r>
                        <a:rPr lang="en-GB" sz="2000" b="0" dirty="0">
                          <a:latin typeface="+mn-lt"/>
                        </a:rPr>
                        <a:t>HDI</a:t>
                      </a:r>
                      <a:endParaRPr lang="en-US" sz="2000" b="0" dirty="0">
                        <a:latin typeface="+mn-lt"/>
                        <a:ea typeface="Calibri"/>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GB" sz="2000" dirty="0">
                          <a:latin typeface="+mn-lt"/>
                          <a:ea typeface="Calibri"/>
                          <a:cs typeface="Times New Roman"/>
                        </a:rPr>
                        <a:t>0.69</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0.94</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0.55</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0.63</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0.73</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679719">
                <a:tc>
                  <a:txBody>
                    <a:bodyPr/>
                    <a:lstStyle/>
                    <a:p>
                      <a:pPr algn="l">
                        <a:spcAft>
                          <a:spcPts val="0"/>
                        </a:spcAft>
                      </a:pPr>
                      <a:r>
                        <a:rPr lang="en-GB" sz="2000" b="0" dirty="0">
                          <a:latin typeface="+mn-lt"/>
                        </a:rPr>
                        <a:t>GDP per capita US$ PPP</a:t>
                      </a:r>
                    </a:p>
                  </a:txBody>
                  <a:tcPr marL="68580" marR="68580" marT="0" marB="0"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latin typeface="+mn-lt"/>
                          <a:ea typeface="Calibri"/>
                          <a:cs typeface="Times New Roman"/>
                        </a:rPr>
                        <a:t>9,200</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49,900</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3,900</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4,900</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11,900</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718454">
                <a:tc>
                  <a:txBody>
                    <a:bodyPr/>
                    <a:lstStyle/>
                    <a:p>
                      <a:pPr algn="l">
                        <a:spcAft>
                          <a:spcPts val="0"/>
                        </a:spcAft>
                      </a:pPr>
                      <a:r>
                        <a:rPr lang="en-GB" sz="2000" b="0" dirty="0">
                          <a:latin typeface="+mn-lt"/>
                        </a:rPr>
                        <a:t>Internet users (% pop)</a:t>
                      </a:r>
                      <a:endParaRPr lang="en-US" sz="2000" b="0" dirty="0">
                        <a:latin typeface="+mn-lt"/>
                        <a:ea typeface="Calibri"/>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GB" sz="2000" dirty="0">
                          <a:latin typeface="+mn-lt"/>
                          <a:ea typeface="Calibri"/>
                          <a:cs typeface="Times New Roman"/>
                        </a:rPr>
                        <a:t>40</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78</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11</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22</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46</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648000">
                <a:tc>
                  <a:txBody>
                    <a:bodyPr/>
                    <a:lstStyle/>
                    <a:p>
                      <a:pPr algn="l">
                        <a:spcAft>
                          <a:spcPts val="0"/>
                        </a:spcAft>
                      </a:pPr>
                      <a:r>
                        <a:rPr lang="en-GB" sz="2000" b="0" dirty="0">
                          <a:latin typeface="+mn-lt"/>
                        </a:rPr>
                        <a:t>GDP from agriculture (%)</a:t>
                      </a:r>
                      <a:endParaRPr lang="en-US" sz="2000" b="0" dirty="0">
                        <a:latin typeface="+mn-lt"/>
                        <a:ea typeface="Calibri"/>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GB" sz="2000" dirty="0">
                          <a:latin typeface="+mn-lt"/>
                          <a:ea typeface="Calibri"/>
                          <a:cs typeface="Times New Roman"/>
                        </a:rPr>
                        <a:t>10</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1</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17</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38</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6</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648000">
                <a:tc>
                  <a:txBody>
                    <a:bodyPr/>
                    <a:lstStyle/>
                    <a:p>
                      <a:pPr algn="l">
                        <a:spcAft>
                          <a:spcPts val="0"/>
                        </a:spcAft>
                      </a:pPr>
                      <a:r>
                        <a:rPr lang="en-GB" sz="2000" b="0" dirty="0">
                          <a:latin typeface="+mn-lt"/>
                        </a:rPr>
                        <a:t>Population growth rate (%)</a:t>
                      </a:r>
                      <a:endParaRPr lang="en-US" sz="2000" b="0" dirty="0">
                        <a:latin typeface="+mn-lt"/>
                        <a:ea typeface="Calibri"/>
                        <a:cs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en-GB" sz="2000" dirty="0">
                          <a:latin typeface="+mn-lt"/>
                          <a:ea typeface="Calibri"/>
                          <a:cs typeface="Times New Roman"/>
                        </a:rPr>
                        <a:t>0.5</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0.9</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1.3</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r>
                        <a:rPr lang="en-GB" sz="2000" dirty="0">
                          <a:latin typeface="+mn-lt"/>
                        </a:rPr>
                        <a:t>1.0</a:t>
                      </a:r>
                      <a:endParaRPr lang="en-US" sz="2000" dirty="0">
                        <a:latin typeface="+mn-lt"/>
                      </a:endParaRPr>
                    </a:p>
                  </a:txBody>
                  <a:tcPr marL="68580" marR="68580" marT="0" marB="0" anchor="ctr">
                    <a:solidFill>
                      <a:schemeClr val="accent1">
                        <a:lumMod val="20000"/>
                        <a:lumOff val="80000"/>
                      </a:schemeClr>
                    </a:solidFill>
                  </a:tcPr>
                </a:tc>
                <a:tc>
                  <a:txBody>
                    <a:bodyPr/>
                    <a:lstStyle/>
                    <a:p>
                      <a:pPr algn="ctr">
                        <a:spcAft>
                          <a:spcPts val="0"/>
                        </a:spcAft>
                      </a:pPr>
                      <a:r>
                        <a:rPr lang="en-GB" sz="2000" dirty="0">
                          <a:latin typeface="+mn-lt"/>
                          <a:ea typeface="Calibri"/>
                          <a:cs typeface="Times New Roman"/>
                        </a:rPr>
                        <a:t>0.8</a:t>
                      </a:r>
                      <a:endParaRPr lang="en-US" sz="2000" dirty="0">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648000">
                <a:tc>
                  <a:txBody>
                    <a:bodyPr/>
                    <a:lstStyle/>
                    <a:p>
                      <a:pPr>
                        <a:spcAft>
                          <a:spcPts val="0"/>
                        </a:spcAft>
                      </a:pPr>
                      <a:endParaRPr lang="en-GB" sz="2000" b="0" dirty="0">
                        <a:latin typeface="+mn-lt"/>
                      </a:endParaRPr>
                    </a:p>
                    <a:p>
                      <a:pPr>
                        <a:spcAft>
                          <a:spcPts val="0"/>
                        </a:spcAft>
                      </a:pPr>
                      <a:r>
                        <a:rPr lang="en-GB" sz="2000" b="0" i="1" dirty="0">
                          <a:latin typeface="+mn-lt"/>
                        </a:rPr>
                        <a:t>(2012 data)</a:t>
                      </a:r>
                    </a:p>
                  </a:txBody>
                  <a:tcPr marL="68580" marR="68580" marT="0" marB="0">
                    <a:solidFill>
                      <a:schemeClr val="accent1">
                        <a:lumMod val="60000"/>
                        <a:lumOff val="40000"/>
                      </a:schemeClr>
                    </a:solidFill>
                  </a:tcPr>
                </a:tc>
                <a:tc>
                  <a:txBody>
                    <a:bodyPr/>
                    <a:lstStyle/>
                    <a:p>
                      <a:pPr algn="ctr">
                        <a:spcAft>
                          <a:spcPts val="0"/>
                        </a:spcAft>
                      </a:pPr>
                      <a:r>
                        <a:rPr lang="en-GB" sz="2000" b="0" dirty="0">
                          <a:latin typeface="+mn-lt"/>
                          <a:ea typeface="Calibri"/>
                          <a:cs typeface="Times New Roman"/>
                        </a:rPr>
                        <a:t>China</a:t>
                      </a:r>
                      <a:endParaRPr lang="en-US" sz="2000" b="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GB" sz="2000" b="0" dirty="0">
                          <a:latin typeface="+mn-lt"/>
                          <a:ea typeface="Calibri"/>
                          <a:cs typeface="Times New Roman"/>
                        </a:rPr>
                        <a:t>USA</a:t>
                      </a:r>
                      <a:endParaRPr lang="en-US" sz="2000" b="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GB" sz="2000" b="0" dirty="0">
                          <a:latin typeface="+mn-lt"/>
                          <a:ea typeface="Calibri"/>
                          <a:cs typeface="Times New Roman"/>
                        </a:rPr>
                        <a:t>India</a:t>
                      </a:r>
                      <a:endParaRPr lang="en-US" sz="2000" b="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GB" sz="2000" b="0" dirty="0">
                          <a:latin typeface="+mn-lt"/>
                          <a:ea typeface="Calibri"/>
                          <a:cs typeface="Times New Roman"/>
                        </a:rPr>
                        <a:t>Indonesia</a:t>
                      </a:r>
                      <a:endParaRPr lang="en-US" sz="2000" b="0" dirty="0">
                        <a:latin typeface="+mn-lt"/>
                        <a:ea typeface="Calibri"/>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en-GB" sz="2000" b="0" dirty="0">
                          <a:latin typeface="+mn-lt"/>
                          <a:ea typeface="Calibri"/>
                          <a:cs typeface="Times New Roman"/>
                        </a:rPr>
                        <a:t>Brazil </a:t>
                      </a:r>
                      <a:endParaRPr lang="en-US" sz="2000" b="0" dirty="0">
                        <a:latin typeface="+mn-lt"/>
                        <a:ea typeface="Calibri"/>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6" name="Cloud 5"/>
          <p:cNvSpPr/>
          <p:nvPr/>
        </p:nvSpPr>
        <p:spPr>
          <a:xfrm>
            <a:off x="2339752" y="4445868"/>
            <a:ext cx="1227804" cy="4953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6"/>
          <p:cNvSpPr/>
          <p:nvPr/>
        </p:nvSpPr>
        <p:spPr>
          <a:xfrm>
            <a:off x="3652884" y="4445868"/>
            <a:ext cx="1207148" cy="4953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loud 7"/>
          <p:cNvSpPr/>
          <p:nvPr/>
        </p:nvSpPr>
        <p:spPr>
          <a:xfrm>
            <a:off x="4932040" y="4445868"/>
            <a:ext cx="1169888" cy="4953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loud 8"/>
          <p:cNvSpPr/>
          <p:nvPr/>
        </p:nvSpPr>
        <p:spPr>
          <a:xfrm>
            <a:off x="6101928" y="4437112"/>
            <a:ext cx="1422400" cy="4953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9"/>
          <p:cNvSpPr/>
          <p:nvPr/>
        </p:nvSpPr>
        <p:spPr>
          <a:xfrm>
            <a:off x="7465918" y="4445868"/>
            <a:ext cx="1426562" cy="4953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9B69F7-F178-434A-A911-4870197073FD}"/>
              </a:ext>
            </a:extLst>
          </p:cNvPr>
          <p:cNvSpPr txBox="1"/>
          <p:nvPr/>
        </p:nvSpPr>
        <p:spPr>
          <a:xfrm>
            <a:off x="251520" y="5043726"/>
            <a:ext cx="3295380" cy="1754326"/>
          </a:xfrm>
          <a:prstGeom prst="rect">
            <a:avLst/>
          </a:prstGeom>
          <a:noFill/>
        </p:spPr>
        <p:txBody>
          <a:bodyPr wrap="square" rtlCol="0">
            <a:spAutoFit/>
          </a:bodyPr>
          <a:lstStyle/>
          <a:p>
            <a:r>
              <a:rPr lang="en-GB" dirty="0"/>
              <a:t>Which set of data is – </a:t>
            </a:r>
          </a:p>
          <a:p>
            <a:pPr marL="285750" indent="-285750">
              <a:buFont typeface="Arial" panose="020B0604020202020204" pitchFamily="34" charset="0"/>
              <a:buChar char="•"/>
            </a:pPr>
            <a:r>
              <a:rPr lang="en-GB" dirty="0"/>
              <a:t>Brazil? </a:t>
            </a:r>
          </a:p>
          <a:p>
            <a:pPr marL="285750" indent="-285750">
              <a:buFont typeface="Arial" panose="020B0604020202020204" pitchFamily="34" charset="0"/>
              <a:buChar char="•"/>
            </a:pPr>
            <a:r>
              <a:rPr lang="en-GB" dirty="0"/>
              <a:t>China?</a:t>
            </a:r>
          </a:p>
          <a:p>
            <a:pPr marL="285750" indent="-285750">
              <a:buFont typeface="Arial" panose="020B0604020202020204" pitchFamily="34" charset="0"/>
              <a:buChar char="•"/>
            </a:pPr>
            <a:r>
              <a:rPr lang="en-GB" dirty="0"/>
              <a:t>India</a:t>
            </a:r>
          </a:p>
          <a:p>
            <a:pPr marL="285750" indent="-285750">
              <a:buFont typeface="Arial" panose="020B0604020202020204" pitchFamily="34" charset="0"/>
              <a:buChar char="•"/>
            </a:pPr>
            <a:r>
              <a:rPr lang="en-GB" dirty="0"/>
              <a:t>Indonesia?</a:t>
            </a:r>
          </a:p>
          <a:p>
            <a:pPr marL="285750" indent="-285750">
              <a:buFont typeface="Arial" panose="020B0604020202020204" pitchFamily="34" charset="0"/>
              <a:buChar char="•"/>
            </a:pPr>
            <a:r>
              <a:rPr lang="en-GB" dirty="0"/>
              <a:t>USA?</a:t>
            </a:r>
          </a:p>
        </p:txBody>
      </p:sp>
      <p:sp>
        <p:nvSpPr>
          <p:cNvPr id="5" name="TextBox 4">
            <a:extLst>
              <a:ext uri="{FF2B5EF4-FFF2-40B4-BE49-F238E27FC236}">
                <a16:creationId xmlns:a16="http://schemas.microsoft.com/office/drawing/2014/main" id="{CB9B6605-E5EC-B84E-94E2-E6C789E05753}"/>
              </a:ext>
            </a:extLst>
          </p:cNvPr>
          <p:cNvSpPr txBox="1"/>
          <p:nvPr/>
        </p:nvSpPr>
        <p:spPr>
          <a:xfrm>
            <a:off x="2627784" y="5013176"/>
            <a:ext cx="5904656" cy="1754326"/>
          </a:xfrm>
          <a:prstGeom prst="rect">
            <a:avLst/>
          </a:prstGeom>
          <a:noFill/>
        </p:spPr>
        <p:txBody>
          <a:bodyPr wrap="square" rtlCol="0">
            <a:spAutoFit/>
          </a:bodyPr>
          <a:lstStyle/>
          <a:p>
            <a:r>
              <a:rPr lang="en-GB" dirty="0"/>
              <a:t>Think what you had to do to get to an answer: </a:t>
            </a:r>
          </a:p>
          <a:p>
            <a:pPr marL="285750" indent="-285750">
              <a:buFont typeface="Arial" panose="020B0604020202020204" pitchFamily="34" charset="0"/>
              <a:buChar char="•"/>
            </a:pPr>
            <a:r>
              <a:rPr lang="en-GB" dirty="0"/>
              <a:t>have some awareness of some of these countries </a:t>
            </a:r>
          </a:p>
          <a:p>
            <a:pPr marL="285750" indent="-285750">
              <a:buFont typeface="Arial" panose="020B0604020202020204" pitchFamily="34" charset="0"/>
              <a:buChar char="•"/>
            </a:pPr>
            <a:r>
              <a:rPr lang="en-GB" dirty="0"/>
              <a:t>have some prior knowledge of how we measure development – including technical things like HDI </a:t>
            </a:r>
          </a:p>
          <a:p>
            <a:pPr marL="285750" indent="-285750">
              <a:buFont typeface="Arial" panose="020B0604020202020204" pitchFamily="34" charset="0"/>
              <a:buChar char="•"/>
            </a:pPr>
            <a:r>
              <a:rPr lang="en-GB" dirty="0"/>
              <a:t>be able to manipulate data to tell a story</a:t>
            </a:r>
          </a:p>
          <a:p>
            <a:pPr marL="285750" indent="-285750">
              <a:buFont typeface="Arial" panose="020B0604020202020204" pitchFamily="34" charset="0"/>
              <a:buChar char="•"/>
            </a:pPr>
            <a:r>
              <a:rPr lang="en-GB" dirty="0"/>
              <a:t>understand that countries vary.</a:t>
            </a:r>
          </a:p>
        </p:txBody>
      </p:sp>
    </p:spTree>
    <p:extLst>
      <p:ext uri="{BB962C8B-B14F-4D97-AF65-F5344CB8AC3E}">
        <p14:creationId xmlns:p14="http://schemas.microsoft.com/office/powerpoint/2010/main" val="105145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4">
              <a:lumMod val="20000"/>
              <a:lumOff val="80000"/>
            </a:schemeClr>
          </a:solidFill>
        </p:spPr>
        <p:txBody>
          <a:bodyPr>
            <a:normAutofit fontScale="90000"/>
          </a:bodyPr>
          <a:lstStyle/>
          <a:p>
            <a:pPr algn="ctr"/>
            <a:r>
              <a:rPr lang="en-GB" sz="3600" dirty="0">
                <a:latin typeface="Arial" panose="020B0604020202020204" pitchFamily="34" charset="0"/>
                <a:cs typeface="Arial" panose="020B0604020202020204" pitchFamily="34" charset="0"/>
              </a:rPr>
              <a:t>Making sense: developing understanding</a:t>
            </a:r>
            <a:br>
              <a:rPr lang="en-GB" sz="1600"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(after Margaret Roberts 2017)</a:t>
            </a:r>
          </a:p>
        </p:txBody>
      </p:sp>
      <p:sp>
        <p:nvSpPr>
          <p:cNvPr id="6" name="AutoShape 2" descr="Image result for globalisation"/>
          <p:cNvSpPr>
            <a:spLocks noChangeAspect="1" noChangeArrowheads="1"/>
          </p:cNvSpPr>
          <p:nvPr/>
        </p:nvSpPr>
        <p:spPr bwMode="auto">
          <a:xfrm>
            <a:off x="-23813"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pic>
        <p:nvPicPr>
          <p:cNvPr id="11" name="Picture 10"/>
          <p:cNvPicPr>
            <a:picLocks noChangeAspect="1"/>
          </p:cNvPicPr>
          <p:nvPr/>
        </p:nvPicPr>
        <p:blipFill>
          <a:blip r:embed="rId3"/>
          <a:stretch>
            <a:fillRect/>
          </a:stretch>
        </p:blipFill>
        <p:spPr>
          <a:xfrm>
            <a:off x="5866891" y="2259043"/>
            <a:ext cx="3025589" cy="2149760"/>
          </a:xfrm>
          <a:prstGeom prst="rect">
            <a:avLst/>
          </a:prstGeom>
          <a:ln>
            <a:solidFill>
              <a:schemeClr val="tx1"/>
            </a:solidFill>
          </a:ln>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46" y="2388540"/>
            <a:ext cx="2758754" cy="1904556"/>
          </a:xfrm>
          <a:prstGeom prst="rect">
            <a:avLst/>
          </a:prstGeom>
          <a:ln>
            <a:solidFill>
              <a:schemeClr val="tx1"/>
            </a:solidFill>
          </a:ln>
        </p:spPr>
      </p:pic>
      <p:sp>
        <p:nvSpPr>
          <p:cNvPr id="14" name="TextBox 13"/>
          <p:cNvSpPr txBox="1"/>
          <p:nvPr/>
        </p:nvSpPr>
        <p:spPr>
          <a:xfrm>
            <a:off x="2811888" y="4365104"/>
            <a:ext cx="2275682"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Concepts</a:t>
            </a:r>
          </a:p>
        </p:txBody>
      </p:sp>
      <p:sp>
        <p:nvSpPr>
          <p:cNvPr id="15" name="TextBox 14"/>
          <p:cNvSpPr txBox="1"/>
          <p:nvPr/>
        </p:nvSpPr>
        <p:spPr>
          <a:xfrm>
            <a:off x="2771800" y="1869825"/>
            <a:ext cx="2808312"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Causes, factors, reasons</a:t>
            </a:r>
          </a:p>
        </p:txBody>
      </p:sp>
      <p:sp>
        <p:nvSpPr>
          <p:cNvPr id="16" name="TextBox 15"/>
          <p:cNvSpPr txBox="1"/>
          <p:nvPr/>
        </p:nvSpPr>
        <p:spPr>
          <a:xfrm>
            <a:off x="5471168" y="1844824"/>
            <a:ext cx="347446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Effects, impacts, consequences</a:t>
            </a:r>
          </a:p>
        </p:txBody>
      </p:sp>
      <p:sp>
        <p:nvSpPr>
          <p:cNvPr id="17" name="TextBox 16"/>
          <p:cNvSpPr txBox="1"/>
          <p:nvPr/>
        </p:nvSpPr>
        <p:spPr>
          <a:xfrm>
            <a:off x="73698" y="1988840"/>
            <a:ext cx="2531902"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Comparisons; patterns</a:t>
            </a:r>
          </a:p>
        </p:txBody>
      </p:sp>
      <p:sp>
        <p:nvSpPr>
          <p:cNvPr id="18" name="TextBox 17"/>
          <p:cNvSpPr txBox="1"/>
          <p:nvPr/>
        </p:nvSpPr>
        <p:spPr>
          <a:xfrm>
            <a:off x="461841" y="4355812"/>
            <a:ext cx="1583531"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Theories</a:t>
            </a:r>
            <a:endParaRPr lang="en-GB" sz="15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5"/>
          <a:stretch>
            <a:fillRect/>
          </a:stretch>
        </p:blipFill>
        <p:spPr>
          <a:xfrm>
            <a:off x="107504" y="4781372"/>
            <a:ext cx="2371656" cy="1959996"/>
          </a:xfrm>
          <a:prstGeom prst="rect">
            <a:avLst/>
          </a:prstGeom>
          <a:ln>
            <a:solidFill>
              <a:schemeClr val="tx1"/>
            </a:solidFill>
          </a:ln>
        </p:spPr>
      </p:pic>
      <p:sp>
        <p:nvSpPr>
          <p:cNvPr id="22" name="TextBox 21"/>
          <p:cNvSpPr txBox="1"/>
          <p:nvPr/>
        </p:nvSpPr>
        <p:spPr>
          <a:xfrm>
            <a:off x="6349346" y="4371289"/>
            <a:ext cx="171811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Systems</a:t>
            </a:r>
            <a:r>
              <a:rPr lang="en-GB" dirty="0"/>
              <a:t> </a:t>
            </a:r>
          </a:p>
        </p:txBody>
      </p:sp>
      <p:pic>
        <p:nvPicPr>
          <p:cNvPr id="2" name="Picture 1">
            <a:extLst>
              <a:ext uri="{FF2B5EF4-FFF2-40B4-BE49-F238E27FC236}">
                <a16:creationId xmlns:a16="http://schemas.microsoft.com/office/drawing/2014/main" id="{47F7CCD8-5439-8E41-B351-2DC6C77A71AE}"/>
              </a:ext>
            </a:extLst>
          </p:cNvPr>
          <p:cNvPicPr>
            <a:picLocks noChangeAspect="1"/>
          </p:cNvPicPr>
          <p:nvPr/>
        </p:nvPicPr>
        <p:blipFill>
          <a:blip r:embed="rId6"/>
          <a:stretch>
            <a:fillRect/>
          </a:stretch>
        </p:blipFill>
        <p:spPr>
          <a:xfrm>
            <a:off x="2608267" y="4869160"/>
            <a:ext cx="3346931" cy="1728192"/>
          </a:xfrm>
          <a:prstGeom prst="rect">
            <a:avLst/>
          </a:prstGeom>
          <a:ln>
            <a:solidFill>
              <a:schemeClr val="lt1">
                <a:hueOff val="0"/>
                <a:satOff val="0"/>
                <a:lumOff val="0"/>
              </a:schemeClr>
            </a:solidFill>
          </a:ln>
        </p:spPr>
      </p:pic>
      <p:pic>
        <p:nvPicPr>
          <p:cNvPr id="3" name="Picture 2">
            <a:extLst>
              <a:ext uri="{FF2B5EF4-FFF2-40B4-BE49-F238E27FC236}">
                <a16:creationId xmlns:a16="http://schemas.microsoft.com/office/drawing/2014/main" id="{BCE1EBD4-29C2-F84E-BED0-432EB250E198}"/>
              </a:ext>
            </a:extLst>
          </p:cNvPr>
          <p:cNvPicPr>
            <a:picLocks noChangeAspect="1"/>
          </p:cNvPicPr>
          <p:nvPr/>
        </p:nvPicPr>
        <p:blipFill>
          <a:blip r:embed="rId7"/>
          <a:stretch>
            <a:fillRect/>
          </a:stretch>
        </p:blipFill>
        <p:spPr>
          <a:xfrm>
            <a:off x="5944451" y="4708010"/>
            <a:ext cx="3020037" cy="2105366"/>
          </a:xfrm>
          <a:prstGeom prst="rect">
            <a:avLst/>
          </a:prstGeom>
        </p:spPr>
      </p:pic>
      <p:pic>
        <p:nvPicPr>
          <p:cNvPr id="4" name="Picture 3">
            <a:extLst>
              <a:ext uri="{FF2B5EF4-FFF2-40B4-BE49-F238E27FC236}">
                <a16:creationId xmlns:a16="http://schemas.microsoft.com/office/drawing/2014/main" id="{0B00C64E-BA97-5345-9DA9-DEC0829F6E09}"/>
              </a:ext>
            </a:extLst>
          </p:cNvPr>
          <p:cNvPicPr>
            <a:picLocks noChangeAspect="1"/>
          </p:cNvPicPr>
          <p:nvPr/>
        </p:nvPicPr>
        <p:blipFill>
          <a:blip r:embed="rId8"/>
          <a:stretch>
            <a:fillRect/>
          </a:stretch>
        </p:blipFill>
        <p:spPr>
          <a:xfrm>
            <a:off x="2972151" y="2309007"/>
            <a:ext cx="2860589" cy="2031096"/>
          </a:xfrm>
          <a:prstGeom prst="rect">
            <a:avLst/>
          </a:prstGeom>
        </p:spPr>
      </p:pic>
    </p:spTree>
    <p:extLst>
      <p:ext uri="{BB962C8B-B14F-4D97-AF65-F5344CB8AC3E}">
        <p14:creationId xmlns:p14="http://schemas.microsoft.com/office/powerpoint/2010/main" val="28880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pPr algn="ctr"/>
            <a:r>
              <a:rPr lang="en-GB" sz="3200" dirty="0">
                <a:latin typeface="Arial" panose="020B0604020202020204" pitchFamily="34" charset="0"/>
                <a:cs typeface="Arial" panose="020B0604020202020204" pitchFamily="34" charset="0"/>
              </a:rPr>
              <a:t>How geographers explain geographical phenomena </a:t>
            </a:r>
            <a:r>
              <a:rPr lang="en-GB" sz="1400" i="1" dirty="0">
                <a:latin typeface="Arial" panose="020B0604020202020204" pitchFamily="34" charset="0"/>
                <a:cs typeface="Arial" panose="020B0604020202020204" pitchFamily="34" charset="0"/>
              </a:rPr>
              <a:t>(after Margaret Roberts 2017)</a:t>
            </a:r>
            <a:endParaRPr lang="en-GB" sz="14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397042" y="1988840"/>
            <a:ext cx="3327645" cy="4680521"/>
          </a:xfrm>
        </p:spPr>
        <p:txBody>
          <a:bodyPr>
            <a:normAutofit fontScale="70000" lnSpcReduction="20000"/>
          </a:bodyPr>
          <a:lstStyle/>
          <a:p>
            <a:pPr marL="109728" indent="0">
              <a:buNone/>
            </a:pPr>
            <a:endParaRPr lang="en-GB" dirty="0">
              <a:latin typeface="Arial" panose="020B0604020202020204" pitchFamily="34" charset="0"/>
              <a:cs typeface="Arial" panose="020B0604020202020204" pitchFamily="34" charset="0"/>
            </a:endParaRPr>
          </a:p>
          <a:p>
            <a:pPr marL="624078" indent="-514350">
              <a:lnSpc>
                <a:spcPct val="170000"/>
              </a:lnSpc>
              <a:buFont typeface="+mj-lt"/>
              <a:buAutoNum type="arabicPeriod"/>
            </a:pPr>
            <a:r>
              <a:rPr lang="en-GB" dirty="0">
                <a:latin typeface="Arial" panose="020B0604020202020204" pitchFamily="34" charset="0"/>
                <a:cs typeface="Arial" panose="020B0604020202020204" pitchFamily="34" charset="0"/>
              </a:rPr>
              <a:t>Causes</a:t>
            </a:r>
          </a:p>
          <a:p>
            <a:pPr marL="624078" indent="-514350">
              <a:lnSpc>
                <a:spcPct val="170000"/>
              </a:lnSpc>
              <a:buFont typeface="+mj-lt"/>
              <a:buAutoNum type="arabicPeriod"/>
            </a:pPr>
            <a:r>
              <a:rPr lang="en-GB" dirty="0">
                <a:latin typeface="Arial" panose="020B0604020202020204" pitchFamily="34" charset="0"/>
                <a:cs typeface="Arial" panose="020B0604020202020204" pitchFamily="34" charset="0"/>
              </a:rPr>
              <a:t>Reasons for…</a:t>
            </a:r>
          </a:p>
          <a:p>
            <a:pPr marL="624078" indent="-514350">
              <a:lnSpc>
                <a:spcPct val="170000"/>
              </a:lnSpc>
              <a:buFont typeface="+mj-lt"/>
              <a:buAutoNum type="arabicPeriod"/>
            </a:pPr>
            <a:r>
              <a:rPr lang="en-GB" dirty="0">
                <a:latin typeface="Arial" panose="020B0604020202020204" pitchFamily="34" charset="0"/>
                <a:cs typeface="Arial" panose="020B0604020202020204" pitchFamily="34" charset="0"/>
              </a:rPr>
              <a:t>Factors leading to / affecting …</a:t>
            </a:r>
          </a:p>
          <a:p>
            <a:pPr marL="624078" indent="-514350">
              <a:lnSpc>
                <a:spcPct val="170000"/>
              </a:lnSpc>
              <a:buFont typeface="+mj-lt"/>
              <a:buAutoNum type="arabicPeriod"/>
            </a:pPr>
            <a:r>
              <a:rPr lang="en-GB" dirty="0">
                <a:latin typeface="Arial" panose="020B0604020202020204" pitchFamily="34" charset="0"/>
                <a:cs typeface="Arial" panose="020B0604020202020204" pitchFamily="34" charset="0"/>
              </a:rPr>
              <a:t>Conditions leading to</a:t>
            </a:r>
          </a:p>
          <a:p>
            <a:pPr marL="624078" indent="-514350">
              <a:lnSpc>
                <a:spcPct val="170000"/>
              </a:lnSpc>
              <a:buFont typeface="+mj-lt"/>
              <a:buAutoNum type="arabicPeriod"/>
            </a:pPr>
            <a:r>
              <a:rPr lang="en-GB" dirty="0">
                <a:latin typeface="Arial" panose="020B0604020202020204" pitchFamily="34" charset="0"/>
                <a:cs typeface="Arial" panose="020B0604020202020204" pitchFamily="34" charset="0"/>
              </a:rPr>
              <a:t>Why? </a:t>
            </a:r>
          </a:p>
          <a:p>
            <a:endParaRPr lang="en-GB" dirty="0">
              <a:latin typeface="Arial" panose="020B0604020202020204" pitchFamily="34" charset="0"/>
              <a:cs typeface="Arial" panose="020B0604020202020204" pitchFamily="34" charset="0"/>
            </a:endParaRPr>
          </a:p>
          <a:p>
            <a:pPr marL="0" indent="0">
              <a:buNone/>
            </a:pPr>
            <a:r>
              <a:rPr lang="en-GB" dirty="0">
                <a:solidFill>
                  <a:srgbClr val="FF0000"/>
                </a:solidFill>
                <a:latin typeface="Arial" panose="020B0604020202020204" pitchFamily="34" charset="0"/>
                <a:cs typeface="Arial" panose="020B0604020202020204" pitchFamily="34" charset="0"/>
              </a:rPr>
              <a:t>Geographers demonstrate links between different physical and human causes</a:t>
            </a:r>
          </a:p>
        </p:txBody>
      </p:sp>
      <p:sp>
        <p:nvSpPr>
          <p:cNvPr id="4" name="Content Placeholder 3"/>
          <p:cNvSpPr>
            <a:spLocks noGrp="1"/>
          </p:cNvSpPr>
          <p:nvPr>
            <p:ph sz="half" idx="2"/>
          </p:nvPr>
        </p:nvSpPr>
        <p:spPr>
          <a:solidFill>
            <a:schemeClr val="accent4">
              <a:lumMod val="20000"/>
              <a:lumOff val="80000"/>
            </a:schemeClr>
          </a:solidFill>
        </p:spPr>
        <p:txBody>
          <a:bodyPr>
            <a:normAutofit fontScale="70000" lnSpcReduction="20000"/>
          </a:bodyPr>
          <a:lstStyle/>
          <a:p>
            <a:pPr marL="0" indent="0">
              <a:buNone/>
            </a:pPr>
            <a:endParaRPr lang="en-GB" dirty="0">
              <a:solidFill>
                <a:srgbClr val="FF0000"/>
              </a:solidFill>
              <a:latin typeface="Arial" panose="020B0604020202020204" pitchFamily="34" charset="0"/>
              <a:cs typeface="Arial" panose="020B0604020202020204" pitchFamily="34" charset="0"/>
            </a:endParaRPr>
          </a:p>
          <a:p>
            <a:pPr marL="0" indent="0">
              <a:buNone/>
            </a:pPr>
            <a:r>
              <a:rPr lang="en-GB" dirty="0">
                <a:solidFill>
                  <a:srgbClr val="FF0000"/>
                </a:solidFill>
                <a:latin typeface="Arial" panose="020B0604020202020204" pitchFamily="34" charset="0"/>
                <a:cs typeface="Arial" panose="020B0604020202020204" pitchFamily="34" charset="0"/>
              </a:rPr>
              <a:t>Geographical phenomena</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Coastal features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Earthquakes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Climate change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Desertification</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Increase in tourism</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Variations in levels of health</a:t>
            </a:r>
          </a:p>
          <a:p>
            <a:pPr marL="0" indent="0">
              <a:buNone/>
            </a:pPr>
            <a:endParaRPr lang="en-GB" dirty="0"/>
          </a:p>
        </p:txBody>
      </p:sp>
      <p:sp>
        <p:nvSpPr>
          <p:cNvPr id="5" name="Right Arrow 4"/>
          <p:cNvSpPr/>
          <p:nvPr/>
        </p:nvSpPr>
        <p:spPr>
          <a:xfrm>
            <a:off x="3779911" y="3404394"/>
            <a:ext cx="794015" cy="59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53406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pPr algn="ctr"/>
            <a:r>
              <a:rPr lang="en-GB" sz="3200" dirty="0">
                <a:latin typeface="Arial" panose="020B0604020202020204" pitchFamily="34" charset="0"/>
                <a:cs typeface="Arial" panose="020B0604020202020204" pitchFamily="34" charset="0"/>
              </a:rPr>
              <a:t>Desertification and geographical explanation</a:t>
            </a:r>
            <a:endParaRPr lang="en-GB" sz="3200" dirty="0"/>
          </a:p>
        </p:txBody>
      </p:sp>
      <p:pic>
        <p:nvPicPr>
          <p:cNvPr id="6" name="Content Placeholder 5"/>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3305" t="16727" r="37679" b="4908"/>
          <a:stretch/>
        </p:blipFill>
        <p:spPr>
          <a:xfrm>
            <a:off x="35496" y="1988840"/>
            <a:ext cx="3905250" cy="3407800"/>
          </a:xfrm>
          <a:prstGeom prst="rect">
            <a:avLst/>
          </a:prstGeom>
        </p:spPr>
      </p:pic>
      <p:sp>
        <p:nvSpPr>
          <p:cNvPr id="7" name="TextBox 6"/>
          <p:cNvSpPr txBox="1"/>
          <p:nvPr/>
        </p:nvSpPr>
        <p:spPr>
          <a:xfrm>
            <a:off x="859251" y="2135294"/>
            <a:ext cx="2154382"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Weather and climate</a:t>
            </a:r>
          </a:p>
        </p:txBody>
      </p:sp>
      <p:sp>
        <p:nvSpPr>
          <p:cNvPr id="8" name="TextBox 7"/>
          <p:cNvSpPr txBox="1"/>
          <p:nvPr/>
        </p:nvSpPr>
        <p:spPr>
          <a:xfrm>
            <a:off x="866503" y="2927382"/>
            <a:ext cx="199592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Population growth</a:t>
            </a:r>
          </a:p>
        </p:txBody>
      </p:sp>
      <p:sp>
        <p:nvSpPr>
          <p:cNvPr id="9" name="TextBox 8"/>
          <p:cNvSpPr txBox="1"/>
          <p:nvPr/>
        </p:nvSpPr>
        <p:spPr>
          <a:xfrm>
            <a:off x="866503" y="3865488"/>
            <a:ext cx="187220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Human actions</a:t>
            </a:r>
          </a:p>
        </p:txBody>
      </p:sp>
      <p:sp>
        <p:nvSpPr>
          <p:cNvPr id="10" name="TextBox 9"/>
          <p:cNvSpPr txBox="1"/>
          <p:nvPr/>
        </p:nvSpPr>
        <p:spPr>
          <a:xfrm>
            <a:off x="886861" y="4718290"/>
            <a:ext cx="185185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Political factors</a:t>
            </a:r>
          </a:p>
        </p:txBody>
      </p:sp>
      <p:sp>
        <p:nvSpPr>
          <p:cNvPr id="11" name="Content Placeholder 10"/>
          <p:cNvSpPr>
            <a:spLocks noGrp="1"/>
          </p:cNvSpPr>
          <p:nvPr>
            <p:ph sz="half" idx="2"/>
          </p:nvPr>
        </p:nvSpPr>
        <p:spPr>
          <a:xfrm>
            <a:off x="4632115" y="2202425"/>
            <a:ext cx="3886200" cy="3263504"/>
          </a:xfrm>
        </p:spPr>
        <p:txBody>
          <a:bodyPr/>
          <a:lstStyle/>
          <a:p>
            <a:pPr marL="0" indent="0">
              <a:buNone/>
            </a:pPr>
            <a:r>
              <a:rPr lang="en-GB" dirty="0"/>
              <a:t>                                                 </a:t>
            </a:r>
          </a:p>
        </p:txBody>
      </p:sp>
      <p:sp>
        <p:nvSpPr>
          <p:cNvPr id="3" name="TextBox 2">
            <a:extLst>
              <a:ext uri="{FF2B5EF4-FFF2-40B4-BE49-F238E27FC236}">
                <a16:creationId xmlns:a16="http://schemas.microsoft.com/office/drawing/2014/main" id="{9FE3173C-360A-964D-A951-C4277DC31B16}"/>
              </a:ext>
            </a:extLst>
          </p:cNvPr>
          <p:cNvSpPr txBox="1"/>
          <p:nvPr/>
        </p:nvSpPr>
        <p:spPr>
          <a:xfrm>
            <a:off x="35496" y="5373216"/>
            <a:ext cx="8020144" cy="1200329"/>
          </a:xfrm>
          <a:prstGeom prst="rect">
            <a:avLst/>
          </a:prstGeom>
          <a:noFill/>
        </p:spPr>
        <p:txBody>
          <a:bodyPr wrap="none" rtlCol="0">
            <a:spAutoFit/>
          </a:bodyPr>
          <a:lstStyle/>
          <a:p>
            <a:r>
              <a:rPr lang="en-GB" dirty="0"/>
              <a:t>Geographers </a:t>
            </a:r>
          </a:p>
          <a:p>
            <a:pPr marL="342900" indent="-342900">
              <a:buAutoNum type="alphaLcParenR"/>
            </a:pPr>
            <a:r>
              <a:rPr lang="en-GB" dirty="0"/>
              <a:t>look for a range of physical and human reasons why things occur </a:t>
            </a:r>
          </a:p>
          <a:p>
            <a:pPr marL="342900" indent="-342900">
              <a:buAutoNum type="alphaLcParenR"/>
            </a:pPr>
            <a:r>
              <a:rPr lang="en-GB" dirty="0"/>
              <a:t>weigh up these reasons </a:t>
            </a:r>
          </a:p>
          <a:p>
            <a:pPr marL="342900" indent="-342900">
              <a:buAutoNum type="alphaLcParenR"/>
            </a:pPr>
            <a:r>
              <a:rPr lang="en-GB" dirty="0"/>
              <a:t>come to a </a:t>
            </a:r>
            <a:r>
              <a:rPr lang="en-GB" b="1" dirty="0"/>
              <a:t>synthesised </a:t>
            </a:r>
            <a:r>
              <a:rPr lang="en-GB" dirty="0"/>
              <a:t>idea about which reasons may be most important</a:t>
            </a:r>
          </a:p>
        </p:txBody>
      </p:sp>
      <p:pic>
        <p:nvPicPr>
          <p:cNvPr id="5" name="Picture 4">
            <a:extLst>
              <a:ext uri="{FF2B5EF4-FFF2-40B4-BE49-F238E27FC236}">
                <a16:creationId xmlns:a16="http://schemas.microsoft.com/office/drawing/2014/main" id="{BB280899-3569-C941-938D-2B6D834812DD}"/>
              </a:ext>
            </a:extLst>
          </p:cNvPr>
          <p:cNvPicPr>
            <a:picLocks noChangeAspect="1"/>
          </p:cNvPicPr>
          <p:nvPr/>
        </p:nvPicPr>
        <p:blipFill>
          <a:blip r:embed="rId3"/>
          <a:stretch>
            <a:fillRect/>
          </a:stretch>
        </p:blipFill>
        <p:spPr>
          <a:xfrm>
            <a:off x="4033845" y="2109432"/>
            <a:ext cx="5074659" cy="3407800"/>
          </a:xfrm>
          <a:prstGeom prst="rect">
            <a:avLst/>
          </a:prstGeom>
        </p:spPr>
      </p:pic>
      <p:sp>
        <p:nvSpPr>
          <p:cNvPr id="12" name="TextBox 11">
            <a:extLst>
              <a:ext uri="{FF2B5EF4-FFF2-40B4-BE49-F238E27FC236}">
                <a16:creationId xmlns:a16="http://schemas.microsoft.com/office/drawing/2014/main" id="{89237F48-0639-FA43-8AA0-5D36A669DDE9}"/>
              </a:ext>
            </a:extLst>
          </p:cNvPr>
          <p:cNvSpPr txBox="1"/>
          <p:nvPr/>
        </p:nvSpPr>
        <p:spPr>
          <a:xfrm>
            <a:off x="35496" y="6573545"/>
            <a:ext cx="4153701" cy="276999"/>
          </a:xfrm>
          <a:prstGeom prst="rect">
            <a:avLst/>
          </a:prstGeom>
          <a:noFill/>
        </p:spPr>
        <p:txBody>
          <a:bodyPr wrap="none" rtlCol="0">
            <a:spAutoFit/>
          </a:bodyPr>
          <a:lstStyle/>
          <a:p>
            <a:r>
              <a:rPr lang="en-GB" sz="1200" dirty="0"/>
              <a:t>Image: </a:t>
            </a:r>
            <a:r>
              <a:rPr lang="en-GB" sz="1200" dirty="0">
                <a:hlinkClick r:id="rId4"/>
              </a:rPr>
              <a:t>https://images.app.goo.gl/G6KbueDPmnMAdnhT9</a:t>
            </a:r>
            <a:r>
              <a:rPr lang="en-GB" sz="1200" dirty="0"/>
              <a:t> </a:t>
            </a:r>
          </a:p>
        </p:txBody>
      </p:sp>
    </p:spTree>
    <p:extLst>
      <p:ext uri="{BB962C8B-B14F-4D97-AF65-F5344CB8AC3E}">
        <p14:creationId xmlns:p14="http://schemas.microsoft.com/office/powerpoint/2010/main" val="168551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GB" sz="3600" dirty="0">
                <a:latin typeface="Arial" panose="020B0604020202020204" pitchFamily="34" charset="0"/>
                <a:cs typeface="Arial" panose="020B0604020202020204" pitchFamily="34" charset="0"/>
              </a:rPr>
              <a:t>How geographers study impact </a:t>
            </a:r>
          </a:p>
        </p:txBody>
      </p:sp>
      <p:sp>
        <p:nvSpPr>
          <p:cNvPr id="3" name="Content Placeholder 2"/>
          <p:cNvSpPr>
            <a:spLocks noGrp="1"/>
          </p:cNvSpPr>
          <p:nvPr>
            <p:ph sz="half" idx="1"/>
          </p:nvPr>
        </p:nvSpPr>
        <p:spPr>
          <a:xfrm>
            <a:off x="628650" y="1825624"/>
            <a:ext cx="3886200" cy="4699719"/>
          </a:xfrm>
          <a:solidFill>
            <a:schemeClr val="accent6">
              <a:lumMod val="20000"/>
              <a:lumOff val="80000"/>
            </a:schemeClr>
          </a:solidFill>
        </p:spPr>
        <p:txBody>
          <a:bodyPr>
            <a:normAutofit fontScale="92500" lnSpcReduction="10000"/>
          </a:bodyPr>
          <a:lstStyle/>
          <a:p>
            <a:pPr marL="0" indent="0">
              <a:buNone/>
            </a:pPr>
            <a:r>
              <a:rPr lang="en-GB" b="1" dirty="0">
                <a:solidFill>
                  <a:srgbClr val="FF0000"/>
                </a:solidFill>
                <a:latin typeface="Arial" panose="020B0604020202020204" pitchFamily="34" charset="0"/>
                <a:cs typeface="Arial" panose="020B0604020202020204" pitchFamily="34" charset="0"/>
              </a:rPr>
              <a:t>Geographical phenomena</a:t>
            </a:r>
          </a:p>
          <a:p>
            <a:r>
              <a:rPr lang="en-GB" dirty="0">
                <a:latin typeface="Arial" panose="020B0604020202020204" pitchFamily="34" charset="0"/>
                <a:cs typeface="Arial" panose="020B0604020202020204" pitchFamily="34" charset="0"/>
              </a:rPr>
              <a:t>Earthquakes</a:t>
            </a:r>
          </a:p>
          <a:p>
            <a:r>
              <a:rPr lang="en-GB" dirty="0">
                <a:latin typeface="Arial" panose="020B0604020202020204" pitchFamily="34" charset="0"/>
                <a:cs typeface="Arial" panose="020B0604020202020204" pitchFamily="34" charset="0"/>
              </a:rPr>
              <a:t>Cyclones</a:t>
            </a:r>
          </a:p>
          <a:p>
            <a:r>
              <a:rPr lang="en-GB" dirty="0">
                <a:latin typeface="Arial" panose="020B0604020202020204" pitchFamily="34" charset="0"/>
                <a:cs typeface="Arial" panose="020B0604020202020204" pitchFamily="34" charset="0"/>
              </a:rPr>
              <a:t>Climate change</a:t>
            </a:r>
          </a:p>
          <a:p>
            <a:r>
              <a:rPr lang="en-GB" dirty="0">
                <a:latin typeface="Arial" panose="020B0604020202020204" pitchFamily="34" charset="0"/>
                <a:cs typeface="Arial" panose="020B0604020202020204" pitchFamily="34" charset="0"/>
              </a:rPr>
              <a:t>Tourism</a:t>
            </a:r>
          </a:p>
          <a:p>
            <a:r>
              <a:rPr lang="en-GB" dirty="0">
                <a:latin typeface="Arial" panose="020B0604020202020204" pitchFamily="34" charset="0"/>
                <a:cs typeface="Arial" panose="020B0604020202020204" pitchFamily="34" charset="0"/>
              </a:rPr>
              <a:t>Trans-national Corporations (TNCs)</a:t>
            </a:r>
          </a:p>
          <a:p>
            <a:r>
              <a:rPr lang="en-GB" dirty="0">
                <a:latin typeface="Arial" panose="020B0604020202020204" pitchFamily="34" charset="0"/>
                <a:cs typeface="Arial" panose="020B0604020202020204" pitchFamily="34" charset="0"/>
              </a:rPr>
              <a:t>Regenerating places</a:t>
            </a:r>
          </a:p>
          <a:p>
            <a:r>
              <a:rPr lang="en-GB" dirty="0">
                <a:latin typeface="Arial" panose="020B0604020202020204" pitchFamily="34" charset="0"/>
                <a:cs typeface="Arial" panose="020B0604020202020204" pitchFamily="34" charset="0"/>
              </a:rPr>
              <a:t>Loss of traditional industry (de-industrialisation)</a:t>
            </a:r>
          </a:p>
        </p:txBody>
      </p:sp>
      <p:sp>
        <p:nvSpPr>
          <p:cNvPr id="4" name="Content Placeholder 3"/>
          <p:cNvSpPr>
            <a:spLocks noGrp="1"/>
          </p:cNvSpPr>
          <p:nvPr>
            <p:ph sz="half" idx="2"/>
          </p:nvPr>
        </p:nvSpPr>
        <p:spPr>
          <a:xfrm>
            <a:off x="5778253" y="2093573"/>
            <a:ext cx="2954600" cy="3855707"/>
          </a:xfrm>
        </p:spPr>
        <p:txBody>
          <a:bodyPr>
            <a:normAutofit fontScale="92500" lnSpcReduction="10000"/>
          </a:bodyPr>
          <a:lstStyle/>
          <a:p>
            <a:r>
              <a:rPr lang="en-GB" dirty="0">
                <a:latin typeface="Arial" panose="020B0604020202020204" pitchFamily="34" charset="0"/>
                <a:cs typeface="Arial" panose="020B0604020202020204" pitchFamily="34" charset="0"/>
              </a:rPr>
              <a:t>Impacts (social, economic, environmental)</a:t>
            </a:r>
          </a:p>
          <a:p>
            <a:r>
              <a:rPr lang="en-GB" dirty="0">
                <a:latin typeface="+mn-lt"/>
                <a:cs typeface="Arial" panose="020B0604020202020204" pitchFamily="34" charset="0"/>
              </a:rPr>
              <a:t>Consequences for the future</a:t>
            </a:r>
          </a:p>
          <a:p>
            <a:r>
              <a:rPr lang="en-GB" dirty="0">
                <a:latin typeface="+mn-lt"/>
                <a:cs typeface="Arial" panose="020B0604020202020204" pitchFamily="34" charset="0"/>
              </a:rPr>
              <a:t>Effects on others</a:t>
            </a:r>
          </a:p>
          <a:p>
            <a:r>
              <a:rPr lang="en-GB" dirty="0">
                <a:latin typeface="+mn-lt"/>
                <a:cs typeface="Arial" panose="020B0604020202020204" pitchFamily="34" charset="0"/>
              </a:rPr>
              <a:t>Results in …</a:t>
            </a:r>
          </a:p>
          <a:p>
            <a:r>
              <a:rPr lang="en-GB" dirty="0">
                <a:latin typeface="+mn-lt"/>
                <a:cs typeface="Arial" panose="020B0604020202020204" pitchFamily="34" charset="0"/>
              </a:rPr>
              <a:t>Leads to …</a:t>
            </a:r>
          </a:p>
          <a:p>
            <a:r>
              <a:rPr lang="en-GB" dirty="0">
                <a:latin typeface="+mn-lt"/>
              </a:rPr>
              <a:t>Links to …</a:t>
            </a:r>
          </a:p>
        </p:txBody>
      </p:sp>
      <p:sp>
        <p:nvSpPr>
          <p:cNvPr id="5" name="Right Arrow 4"/>
          <p:cNvSpPr/>
          <p:nvPr/>
        </p:nvSpPr>
        <p:spPr>
          <a:xfrm>
            <a:off x="3963883" y="3478325"/>
            <a:ext cx="1904261" cy="958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272230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2542</TotalTime>
  <Words>3242</Words>
  <Application>Microsoft Macintosh PowerPoint</Application>
  <PresentationFormat>On-screen Show (4:3)</PresentationFormat>
  <Paragraphs>337</Paragraphs>
  <Slides>35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Bradley Hand</vt:lpstr>
      <vt:lpstr>Bradley Hand ITC</vt:lpstr>
      <vt:lpstr>Calibri</vt:lpstr>
      <vt:lpstr>Georgia</vt:lpstr>
      <vt:lpstr>Gotham Rounded Book</vt:lpstr>
      <vt:lpstr>Lato</vt:lpstr>
      <vt:lpstr>Times New Roman</vt:lpstr>
      <vt:lpstr>Wingdings 2</vt:lpstr>
      <vt:lpstr>GA presentation template</vt:lpstr>
      <vt:lpstr>PowerPoint Presentation</vt:lpstr>
      <vt:lpstr>Today’s aims </vt:lpstr>
      <vt:lpstr>Today’s tutorial will cover …</vt:lpstr>
      <vt:lpstr>Part 1</vt:lpstr>
      <vt:lpstr>How geographers look at the world</vt:lpstr>
      <vt:lpstr>Making sense: developing understanding (after Margaret Roberts 2017)</vt:lpstr>
      <vt:lpstr>How geographers explain geographical phenomena (after Margaret Roberts 2017)</vt:lpstr>
      <vt:lpstr>Desertification and geographical explanation</vt:lpstr>
      <vt:lpstr>How geographers study impact </vt:lpstr>
      <vt:lpstr>How geographers analyse and predict: What might be the impacts of global warming? </vt:lpstr>
      <vt:lpstr>Part 2</vt:lpstr>
      <vt:lpstr>When geographical terminology is missing</vt:lpstr>
      <vt:lpstr>1 Be able to use geographical terminology </vt:lpstr>
      <vt:lpstr>PowerPoint Presentation</vt:lpstr>
      <vt:lpstr>3 Be able to write briefly when required </vt:lpstr>
      <vt:lpstr>4 Be able to develop (or extend) your writing</vt:lpstr>
      <vt:lpstr>5 Be able to explain causes</vt:lpstr>
      <vt:lpstr>6 Be able to explain consequences </vt:lpstr>
      <vt:lpstr>7 Be able to argue a case</vt:lpstr>
      <vt:lpstr>8 Be able to make decisions or judgments</vt:lpstr>
      <vt:lpstr>Concluding: what good geographical writing looks like</vt:lpstr>
      <vt:lpstr>Part 3</vt:lpstr>
      <vt:lpstr>PowerPoint Presentation</vt:lpstr>
      <vt:lpstr>PowerPoint Presentation</vt:lpstr>
      <vt:lpstr>PowerPoint Presentation</vt:lpstr>
      <vt:lpstr>PowerPoint Presentation</vt:lpstr>
      <vt:lpstr>PowerPoint Presentation</vt:lpstr>
      <vt:lpstr>Similar but different?</vt:lpstr>
      <vt:lpstr>BASIC SKILL 1 - Tables</vt:lpstr>
      <vt:lpstr>PowerPoint Presentation</vt:lpstr>
      <vt:lpstr>PowerPoint Presentation</vt:lpstr>
      <vt:lpstr>PowerPoint Presentation</vt:lpstr>
      <vt:lpstr>PowerPoint Presentation</vt:lpstr>
      <vt:lpstr>What to do next</vt:lpstr>
      <vt:lpstr>Links to further support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Bob Digby</cp:lastModifiedBy>
  <cp:revision>98</cp:revision>
  <dcterms:created xsi:type="dcterms:W3CDTF">2014-10-30T10:42:22Z</dcterms:created>
  <dcterms:modified xsi:type="dcterms:W3CDTF">2020-10-05T16:05:58Z</dcterms:modified>
</cp:coreProperties>
</file>